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20"/>
  </p:notesMasterIdLst>
  <p:sldIdLst>
    <p:sldId id="256" r:id="rId2"/>
    <p:sldId id="257" r:id="rId3"/>
    <p:sldId id="294" r:id="rId4"/>
    <p:sldId id="258" r:id="rId5"/>
    <p:sldId id="259" r:id="rId6"/>
    <p:sldId id="260" r:id="rId7"/>
    <p:sldId id="269" r:id="rId8"/>
    <p:sldId id="296" r:id="rId9"/>
    <p:sldId id="291" r:id="rId10"/>
    <p:sldId id="298" r:id="rId11"/>
    <p:sldId id="297" r:id="rId12"/>
    <p:sldId id="299" r:id="rId13"/>
    <p:sldId id="300" r:id="rId14"/>
    <p:sldId id="301" r:id="rId15"/>
    <p:sldId id="302" r:id="rId16"/>
    <p:sldId id="303" r:id="rId17"/>
    <p:sldId id="290" r:id="rId18"/>
    <p:sldId id="295" r:id="rId19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188" y="3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8099" y="1141048"/>
            <a:ext cx="7990777" cy="3614480"/>
          </a:xfrm>
        </p:spPr>
        <p:txBody>
          <a:bodyPr bIns="0" anchor="b">
            <a:normAutofit/>
          </a:bodyPr>
          <a:lstStyle>
            <a:lvl1pPr algn="l"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8099" y="5022159"/>
            <a:ext cx="7990777" cy="1390394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276" b="0" cap="all" baseline="0">
                <a:solidFill>
                  <a:schemeClr val="tx1"/>
                </a:solidFill>
              </a:defRPr>
            </a:lvl1pPr>
            <a:lvl2pPr marL="487672" indent="0" algn="ctr">
              <a:buNone/>
              <a:defRPr sz="2133"/>
            </a:lvl2pPr>
            <a:lvl3pPr marL="975345" indent="0" algn="ctr">
              <a:buNone/>
              <a:defRPr sz="1920"/>
            </a:lvl3pPr>
            <a:lvl4pPr marL="1463017" indent="0" algn="ctr">
              <a:buNone/>
              <a:defRPr sz="1707"/>
            </a:lvl4pPr>
            <a:lvl5pPr marL="1950690" indent="0" algn="ctr">
              <a:buNone/>
              <a:defRPr sz="1707"/>
            </a:lvl5pPr>
            <a:lvl6pPr marL="2438362" indent="0" algn="ctr">
              <a:buNone/>
              <a:defRPr sz="1707"/>
            </a:lvl6pPr>
            <a:lvl7pPr marL="2926034" indent="0" algn="ctr">
              <a:buNone/>
              <a:defRPr sz="1707"/>
            </a:lvl7pPr>
            <a:lvl8pPr marL="3413707" indent="0" algn="ctr">
              <a:buNone/>
              <a:defRPr sz="1707"/>
            </a:lvl8pPr>
            <a:lvl9pPr marL="3901379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8098" y="468350"/>
            <a:ext cx="4389393" cy="43975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40467" y="1136317"/>
            <a:ext cx="1140629" cy="716200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08099" y="5018371"/>
            <a:ext cx="79907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8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0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8974" y="1136319"/>
            <a:ext cx="1568750" cy="662739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2966" y="1136319"/>
            <a:ext cx="7539335" cy="66273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838973" y="1136319"/>
            <a:ext cx="0" cy="6627398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420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807611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666943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60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5" y="2497607"/>
            <a:ext cx="7988625" cy="2685084"/>
          </a:xfrm>
        </p:spPr>
        <p:txBody>
          <a:bodyPr anchor="b">
            <a:normAutofit/>
          </a:bodyPr>
          <a:lstStyle>
            <a:lvl1pPr algn="l"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6" y="5413257"/>
            <a:ext cx="7988625" cy="1440610"/>
          </a:xfrm>
        </p:spPr>
        <p:txBody>
          <a:bodyPr tIns="91440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48767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4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1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6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3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034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70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379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2965" y="5411534"/>
            <a:ext cx="798862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99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6" y="1144733"/>
            <a:ext cx="9345910" cy="15065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2964" y="2864265"/>
            <a:ext cx="4445683" cy="48889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3503" y="2864265"/>
            <a:ext cx="4445372" cy="4888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91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5" y="1143701"/>
            <a:ext cx="9345911" cy="15023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5" y="2872250"/>
            <a:ext cx="4445534" cy="1140541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29" b="0" cap="all" baseline="0">
                <a:solidFill>
                  <a:schemeClr val="accent1"/>
                </a:solidFill>
              </a:defRPr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2965" y="4016740"/>
            <a:ext cx="4445534" cy="37610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53503" y="2877162"/>
            <a:ext cx="4445372" cy="114095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29" b="0" cap="all" baseline="0">
                <a:solidFill>
                  <a:schemeClr val="accent1"/>
                </a:solidFill>
              </a:defRPr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53503" y="4012788"/>
            <a:ext cx="4445372" cy="37509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9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9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1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638" y="1136318"/>
            <a:ext cx="3450240" cy="3195900"/>
          </a:xfrm>
        </p:spPr>
        <p:txBody>
          <a:bodyPr anchor="b">
            <a:normAutofit/>
          </a:bodyPr>
          <a:lstStyle>
            <a:lvl1pPr algn="l"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355" y="1136319"/>
            <a:ext cx="5444520" cy="662588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638" y="4558923"/>
            <a:ext cx="3452258" cy="3197413"/>
          </a:xfrm>
        </p:spPr>
        <p:txBody>
          <a:bodyPr>
            <a:normAutofit/>
          </a:bodyPr>
          <a:lstStyle>
            <a:lvl1pPr marL="0" indent="0" algn="l">
              <a:buNone/>
              <a:defRPr sz="2276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50486" y="4558921"/>
            <a:ext cx="344643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0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106135" y="685755"/>
            <a:ext cx="4993973" cy="7323166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900" y="1606419"/>
            <a:ext cx="4615019" cy="2603497"/>
          </a:xfrm>
        </p:spPr>
        <p:txBody>
          <a:bodyPr anchor="b"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21515" y="1596506"/>
            <a:ext cx="3178664" cy="5498776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413"/>
            </a:lvl1pPr>
            <a:lvl2pPr marL="487672" indent="0">
              <a:buNone/>
              <a:defRPr sz="2987"/>
            </a:lvl2pPr>
            <a:lvl3pPr marL="975345" indent="0">
              <a:buNone/>
              <a:defRPr sz="2560"/>
            </a:lvl3pPr>
            <a:lvl4pPr marL="1463017" indent="0">
              <a:buNone/>
              <a:defRPr sz="2133"/>
            </a:lvl4pPr>
            <a:lvl5pPr marL="1950690" indent="0">
              <a:buNone/>
              <a:defRPr sz="2133"/>
            </a:lvl5pPr>
            <a:lvl6pPr marL="2438362" indent="0">
              <a:buNone/>
              <a:defRPr sz="2133"/>
            </a:lvl6pPr>
            <a:lvl7pPr marL="2926034" indent="0">
              <a:buNone/>
              <a:defRPr sz="2133"/>
            </a:lvl7pPr>
            <a:lvl8pPr marL="3413707" indent="0">
              <a:buNone/>
              <a:defRPr sz="2133"/>
            </a:lvl8pPr>
            <a:lvl9pPr marL="3901379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2966" y="4474300"/>
            <a:ext cx="4608407" cy="2849766"/>
          </a:xfrm>
        </p:spPr>
        <p:txBody>
          <a:bodyPr>
            <a:normAutofit/>
          </a:bodyPr>
          <a:lstStyle>
            <a:lvl1pPr marL="0" indent="0" algn="l">
              <a:buNone/>
              <a:defRPr sz="2560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43255" y="7779353"/>
            <a:ext cx="4625664" cy="455286"/>
          </a:xfrm>
        </p:spPr>
        <p:txBody>
          <a:bodyPr/>
          <a:lstStyle>
            <a:lvl1pPr algn="l">
              <a:defRPr/>
            </a:lvl1pPr>
          </a:lstStyle>
          <a:p>
            <a:fld id="{FC2D1252-5F35-40A4-9264-09DBF0C72375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44488" y="453179"/>
            <a:ext cx="4624431" cy="45643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2049822" y="4470905"/>
            <a:ext cx="461086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10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866822"/>
            <a:ext cx="13004800" cy="5801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8668805"/>
            <a:ext cx="13004801" cy="110183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8677158"/>
            <a:ext cx="130048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966" y="1144207"/>
            <a:ext cx="9345910" cy="1492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6" y="2866821"/>
            <a:ext cx="9345910" cy="4907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30637" y="469860"/>
            <a:ext cx="3368238" cy="439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D1252-5F35-40A4-9264-09DBF0C72375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2965" y="468350"/>
            <a:ext cx="5737250" cy="439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653" y="1136317"/>
            <a:ext cx="1131728" cy="716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982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2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75345" rtl="0" eaLnBrk="1" latinLnBrk="0" hangingPunct="1">
        <a:lnSpc>
          <a:spcPct val="90000"/>
        </a:lnSpc>
        <a:spcBef>
          <a:spcPct val="0"/>
        </a:spcBef>
        <a:buNone/>
        <a:defRPr sz="4551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25115" indent="-325115" algn="l" defTabSz="975345" rtl="0" eaLnBrk="1" latinLnBrk="0" hangingPunct="1">
        <a:lnSpc>
          <a:spcPct val="120000"/>
        </a:lnSpc>
        <a:spcBef>
          <a:spcPts val="142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4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75345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76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625575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7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275804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1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926034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5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6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34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0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79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aid2018/Term-1/blob/master/Data/Projects/deliveries.csv" TargetMode="External"/><Relationship Id="rId2" Type="http://schemas.openxmlformats.org/officeDocument/2006/relationships/hyperlink" Target="https://github.com/insaid2018/Term-1/blob/master/Data/Projects/matches.csv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raw.githubusercontent.com/insaid2018/Term-1/master/Data/Projects/deliveries.csv" TargetMode="External"/><Relationship Id="rId4" Type="http://schemas.openxmlformats.org/officeDocument/2006/relationships/hyperlink" Target="https://raw.githubusercontent.com/insaid2018/Term-1/master/Data/Projects/matches.csv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72143"/>
            <a:ext cx="13004800" cy="583956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3C914C-AF92-41EF-AA12-ACAE0AC52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10" y="2971800"/>
            <a:ext cx="5291138" cy="3055631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18290" y="5015460"/>
            <a:ext cx="442659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8713216"/>
            <a:ext cx="13004800" cy="105664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715965"/>
            <a:ext cx="130048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Vehicle Loan Digital Marketing…"/>
          <p:cNvSpPr txBox="1">
            <a:spLocks noGrp="1"/>
          </p:cNvSpPr>
          <p:nvPr>
            <p:ph type="body" sz="quarter" idx="1"/>
          </p:nvPr>
        </p:nvSpPr>
        <p:spPr>
          <a:xfrm>
            <a:off x="7018290" y="5474604"/>
            <a:ext cx="4241800" cy="241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                  IPL team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                     for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    World Peace Cricket league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By Hari Iyer INSAID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 March 2019 Cohort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racked in Google Analytics"/>
          <p:cNvSpPr txBox="1"/>
          <p:nvPr/>
        </p:nvSpPr>
        <p:spPr>
          <a:xfrm>
            <a:off x="3073400" y="311911"/>
            <a:ext cx="556260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00" dirty="0"/>
              <a:t>         </a:t>
            </a:r>
            <a:r>
              <a:rPr lang="en-US" sz="6000" dirty="0">
                <a:solidFill>
                  <a:srgbClr val="002060"/>
                </a:solidFill>
              </a:rPr>
              <a:t>Post Profile </a:t>
            </a:r>
            <a:endParaRPr sz="6000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98DEEE-103C-4E96-A788-BBCC52B1EEAA}"/>
              </a:ext>
            </a:extLst>
          </p:cNvPr>
          <p:cNvSpPr/>
          <p:nvPr/>
        </p:nvSpPr>
        <p:spPr>
          <a:xfrm>
            <a:off x="4299985" y="1337833"/>
            <a:ext cx="4032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deliveries_data_after_preprocessing.html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925EA-C91F-4000-A8CA-5CBAD009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1749560"/>
            <a:ext cx="69437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5395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racked in Google Analytics"/>
          <p:cNvSpPr txBox="1"/>
          <p:nvPr/>
        </p:nvSpPr>
        <p:spPr>
          <a:xfrm>
            <a:off x="3073400" y="791290"/>
            <a:ext cx="575049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00" dirty="0"/>
              <a:t>         </a:t>
            </a:r>
            <a:r>
              <a:rPr lang="en-US" sz="6000" dirty="0">
                <a:solidFill>
                  <a:srgbClr val="002060"/>
                </a:solidFill>
              </a:rPr>
              <a:t>Post Profile </a:t>
            </a:r>
            <a:endParaRPr sz="6000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98DEEE-103C-4E96-A788-BBCC52B1EEAA}"/>
              </a:ext>
            </a:extLst>
          </p:cNvPr>
          <p:cNvSpPr/>
          <p:nvPr/>
        </p:nvSpPr>
        <p:spPr>
          <a:xfrm>
            <a:off x="4216400" y="1817212"/>
            <a:ext cx="3922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matches_data_after_preprocessing.html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12EA4-1596-47D9-A684-CCC343B1C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2514600"/>
            <a:ext cx="733241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737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 2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72143"/>
            <a:ext cx="13004800" cy="583956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8" name="Picture 2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8713216"/>
            <a:ext cx="13004800" cy="1056640"/>
          </a:xfrm>
          <a:prstGeom prst="rect">
            <a:avLst/>
          </a:prstGeom>
        </p:spPr>
      </p:pic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715965"/>
            <a:ext cx="130048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78965" y="5018370"/>
            <a:ext cx="92128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4" name="Rectangle 243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72143"/>
            <a:ext cx="13004800" cy="583956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7024213" y="1375526"/>
            <a:ext cx="4428060" cy="33770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0" rtlCol="0" anchor="b"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6000" u="none" strike="noStrike" cap="all" spc="0" normalizeH="0" baseline="0" noProof="0" dirty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Arial"/>
              </a:rPr>
              <a:t>Top players of the matches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2DE665-F51D-4D23-82C7-4424686865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51" b="4883"/>
          <a:stretch/>
        </p:blipFill>
        <p:spPr>
          <a:xfrm>
            <a:off x="262383" y="1375526"/>
            <a:ext cx="6560176" cy="4920270"/>
          </a:xfrm>
          <a:prstGeom prst="rect">
            <a:avLst/>
          </a:prstGeom>
        </p:spPr>
      </p:pic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18290" y="5015460"/>
            <a:ext cx="442659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0" name="Picture 249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8713216"/>
            <a:ext cx="13004800" cy="1056640"/>
          </a:xfrm>
          <a:prstGeom prst="rect">
            <a:avLst/>
          </a:prstGeom>
        </p:spPr>
      </p:pic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715965"/>
            <a:ext cx="130048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467B9C-21E7-4F88-8180-32D8A7DE47C4}"/>
              </a:ext>
            </a:extLst>
          </p:cNvPr>
          <p:cNvSpPr txBox="1"/>
          <p:nvPr/>
        </p:nvSpPr>
        <p:spPr>
          <a:xfrm>
            <a:off x="2578965" y="7315200"/>
            <a:ext cx="956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 Gayle, AB Devillers, RG Sharma and YK Pathan shortlisted</a:t>
            </a:r>
          </a:p>
        </p:txBody>
      </p:sp>
    </p:spTree>
    <p:extLst>
      <p:ext uri="{BB962C8B-B14F-4D97-AF65-F5344CB8AC3E}">
        <p14:creationId xmlns:p14="http://schemas.microsoft.com/office/powerpoint/2010/main" val="204794181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 2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72143"/>
            <a:ext cx="13004800" cy="583956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8" name="Picture 2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8713216"/>
            <a:ext cx="13004800" cy="1056640"/>
          </a:xfrm>
          <a:prstGeom prst="rect">
            <a:avLst/>
          </a:prstGeom>
        </p:spPr>
      </p:pic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715965"/>
            <a:ext cx="130048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78965" y="5018370"/>
            <a:ext cx="92128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4" name="Rectangle 243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72143"/>
            <a:ext cx="13004800" cy="583956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7024212" y="1375527"/>
            <a:ext cx="5291137" cy="2602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0" rtlCol="0" anchor="b"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6000" cap="all" dirty="0">
                <a:latin typeface="+mj-lt"/>
                <a:ea typeface="+mj-ea"/>
                <a:cs typeface="+mj-cs"/>
              </a:rPr>
              <a:t>Top experienced               batsmen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DB02E9-9279-4975-B6AB-42C30ED4B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51" y="1375527"/>
            <a:ext cx="6135236" cy="5153598"/>
          </a:xfrm>
          <a:prstGeom prst="rect">
            <a:avLst/>
          </a:prstGeom>
        </p:spPr>
      </p:pic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18290" y="5015460"/>
            <a:ext cx="442659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0" name="Picture 249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8713216"/>
            <a:ext cx="13004800" cy="1056640"/>
          </a:xfrm>
          <a:prstGeom prst="rect">
            <a:avLst/>
          </a:prstGeom>
        </p:spPr>
      </p:pic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715965"/>
            <a:ext cx="130048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922087C-2272-4B97-983C-C9C877CD2C8D}"/>
              </a:ext>
            </a:extLst>
          </p:cNvPr>
          <p:cNvSpPr txBox="1"/>
          <p:nvPr/>
        </p:nvSpPr>
        <p:spPr>
          <a:xfrm>
            <a:off x="2578965" y="7315200"/>
            <a:ext cx="956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Kohli, SK Raina, GGambhir and RG Sharma shortlisted</a:t>
            </a:r>
          </a:p>
        </p:txBody>
      </p:sp>
    </p:spTree>
    <p:extLst>
      <p:ext uri="{BB962C8B-B14F-4D97-AF65-F5344CB8AC3E}">
        <p14:creationId xmlns:p14="http://schemas.microsoft.com/office/powerpoint/2010/main" val="385782507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 2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72143"/>
            <a:ext cx="13004800" cy="583956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8" name="Picture 2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8713216"/>
            <a:ext cx="13004800" cy="1056640"/>
          </a:xfrm>
          <a:prstGeom prst="rect">
            <a:avLst/>
          </a:prstGeom>
        </p:spPr>
      </p:pic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715965"/>
            <a:ext cx="130048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78965" y="5018370"/>
            <a:ext cx="92128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4" name="Rectangle 243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72143"/>
            <a:ext cx="13004800" cy="583956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7024212" y="1375526"/>
            <a:ext cx="5345587" cy="33770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0" rtlCol="0" anchor="b"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6000" cap="all" dirty="0">
                <a:latin typeface="+mj-lt"/>
                <a:ea typeface="+mj-ea"/>
                <a:cs typeface="+mj-cs"/>
              </a:rPr>
              <a:t>Top experienced               bowlers</a:t>
            </a:r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18290" y="5015460"/>
            <a:ext cx="442659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0" name="Picture 249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8713216"/>
            <a:ext cx="13004800" cy="1056640"/>
          </a:xfrm>
          <a:prstGeom prst="rect">
            <a:avLst/>
          </a:prstGeom>
        </p:spPr>
      </p:pic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715965"/>
            <a:ext cx="130048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E501197-D251-4A27-938C-BE35168BD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75" y="1372323"/>
            <a:ext cx="4933950" cy="44196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1885A36-3664-435E-B81D-D371A4A17651}"/>
              </a:ext>
            </a:extLst>
          </p:cNvPr>
          <p:cNvSpPr txBox="1"/>
          <p:nvPr/>
        </p:nvSpPr>
        <p:spPr>
          <a:xfrm>
            <a:off x="2578965" y="7315200"/>
            <a:ext cx="956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Harbhajan Singh, A Mishra, PP Chawla , SL Malinga and R Ashwin shortlisted</a:t>
            </a:r>
          </a:p>
        </p:txBody>
      </p:sp>
    </p:spTree>
    <p:extLst>
      <p:ext uri="{BB962C8B-B14F-4D97-AF65-F5344CB8AC3E}">
        <p14:creationId xmlns:p14="http://schemas.microsoft.com/office/powerpoint/2010/main" val="197115299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 2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72143"/>
            <a:ext cx="13004800" cy="583956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8" name="Picture 2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8713216"/>
            <a:ext cx="13004800" cy="1056640"/>
          </a:xfrm>
          <a:prstGeom prst="rect">
            <a:avLst/>
          </a:prstGeom>
        </p:spPr>
      </p:pic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715965"/>
            <a:ext cx="130048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78965" y="5018370"/>
            <a:ext cx="92128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4" name="Rectangle 243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72143"/>
            <a:ext cx="13004800" cy="583956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7024212" y="1375526"/>
            <a:ext cx="5345587" cy="33770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0" rtlCol="0" anchor="b"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6000" cap="all" dirty="0">
                <a:latin typeface="+mj-lt"/>
                <a:ea typeface="+mj-ea"/>
                <a:cs typeface="+mj-cs"/>
              </a:rPr>
              <a:t>Top experienced               fielders</a:t>
            </a:r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18290" y="5015460"/>
            <a:ext cx="442659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0" name="Picture 249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8713216"/>
            <a:ext cx="13004800" cy="1056640"/>
          </a:xfrm>
          <a:prstGeom prst="rect">
            <a:avLst/>
          </a:prstGeom>
        </p:spPr>
      </p:pic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715965"/>
            <a:ext cx="130048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0A58EE1-767B-429D-AAB7-939129FCE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80" y="1375526"/>
            <a:ext cx="5248275" cy="43243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1ED777-FF67-4F5C-861A-D37B3CF6737B}"/>
              </a:ext>
            </a:extLst>
          </p:cNvPr>
          <p:cNvSpPr txBox="1"/>
          <p:nvPr/>
        </p:nvSpPr>
        <p:spPr>
          <a:xfrm>
            <a:off x="2578965" y="7315200"/>
            <a:ext cx="956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KD Karthik , MS Dhoni , RV Uthappa and AB deVilliers shortlisted</a:t>
            </a:r>
          </a:p>
        </p:txBody>
      </p:sp>
    </p:spTree>
    <p:extLst>
      <p:ext uri="{BB962C8B-B14F-4D97-AF65-F5344CB8AC3E}">
        <p14:creationId xmlns:p14="http://schemas.microsoft.com/office/powerpoint/2010/main" val="388021721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 2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72143"/>
            <a:ext cx="13004800" cy="583956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8" name="Picture 2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8713216"/>
            <a:ext cx="13004800" cy="1056640"/>
          </a:xfrm>
          <a:prstGeom prst="rect">
            <a:avLst/>
          </a:prstGeom>
        </p:spPr>
      </p:pic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715965"/>
            <a:ext cx="130048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78965" y="5018370"/>
            <a:ext cx="92128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4" name="Rectangle 243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72143"/>
            <a:ext cx="13004800" cy="583956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7024212" y="1375526"/>
            <a:ext cx="5345587" cy="33770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0" rtlCol="0" anchor="b"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6000" cap="all" dirty="0">
                <a:latin typeface="+mj-lt"/>
                <a:ea typeface="+mj-ea"/>
                <a:cs typeface="+mj-cs"/>
              </a:rPr>
              <a:t>Top 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6000" cap="all" dirty="0">
                <a:latin typeface="+mj-lt"/>
                <a:ea typeface="+mj-ea"/>
                <a:cs typeface="+mj-cs"/>
              </a:rPr>
              <a:t>Winning teams</a:t>
            </a:r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18290" y="5015460"/>
            <a:ext cx="442659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0" name="Picture 249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8713216"/>
            <a:ext cx="13004800" cy="1056640"/>
          </a:xfrm>
          <a:prstGeom prst="rect">
            <a:avLst/>
          </a:prstGeom>
        </p:spPr>
      </p:pic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715965"/>
            <a:ext cx="130048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17E59A8-65E3-465E-B6C4-CAD01C727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23" y="1375526"/>
            <a:ext cx="5419725" cy="5067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3FBB07-F35C-4EC3-A260-E2DEE3AF7ACE}"/>
              </a:ext>
            </a:extLst>
          </p:cNvPr>
          <p:cNvSpPr txBox="1"/>
          <p:nvPr/>
        </p:nvSpPr>
        <p:spPr>
          <a:xfrm>
            <a:off x="2578965" y="7315200"/>
            <a:ext cx="956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RG Sharma selected as Captain :  MS Dhoni selected as Vice captain</a:t>
            </a:r>
          </a:p>
        </p:txBody>
      </p:sp>
    </p:spTree>
    <p:extLst>
      <p:ext uri="{BB962C8B-B14F-4D97-AF65-F5344CB8AC3E}">
        <p14:creationId xmlns:p14="http://schemas.microsoft.com/office/powerpoint/2010/main" val="271104428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xfrm>
            <a:off x="3378200" y="533400"/>
            <a:ext cx="5181600" cy="13773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</a:rPr>
              <a:t>      </a:t>
            </a:r>
            <a:r>
              <a:rPr lang="en-US" sz="2200" b="1" dirty="0">
                <a:solidFill>
                  <a:srgbClr val="002060"/>
                </a:solidFill>
              </a:rPr>
              <a:t>Selected team ipl </a:t>
            </a:r>
            <a:br>
              <a:rPr lang="en-US" sz="2200" b="1" dirty="0">
                <a:solidFill>
                  <a:srgbClr val="002060"/>
                </a:solidFill>
              </a:rPr>
            </a:br>
            <a:r>
              <a:rPr lang="en-US" sz="2200" b="1" dirty="0">
                <a:solidFill>
                  <a:srgbClr val="002060"/>
                </a:solidFill>
              </a:rPr>
              <a:t>                           for </a:t>
            </a:r>
            <a:br>
              <a:rPr lang="en-US" sz="2200" b="1" dirty="0">
                <a:solidFill>
                  <a:srgbClr val="002060"/>
                </a:solidFill>
              </a:rPr>
            </a:br>
            <a:r>
              <a:rPr lang="en-US" sz="2200" b="1" dirty="0">
                <a:solidFill>
                  <a:srgbClr val="002060"/>
                </a:solidFill>
              </a:rPr>
              <a:t>World Peace Cricket league</a:t>
            </a:r>
            <a:r>
              <a:rPr lang="en-US" sz="2200" dirty="0"/>
              <a:t> </a:t>
            </a:r>
            <a:endParaRPr sz="2200"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635000" y="1981200"/>
            <a:ext cx="11658600" cy="12954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indent="0">
              <a:buNone/>
            </a:pPr>
            <a:r>
              <a:rPr lang="en-US" sz="4000" dirty="0"/>
              <a:t>The selected team is a 15 member squad consisting of top performing international players of match , batsmen, bowlers ,fielders, most successful captains from multiple countries from the IPL matches played between years 2008 and 2018.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6" name="Since 1954, San Francisco Federal Credit Union has been a member-owned financial institution. As a not-for-profit, we’re able to offer higher dividends on deposit accounts, lower interest rates on loans, and fewer fees than the big banks.">
            <a:extLst>
              <a:ext uri="{FF2B5EF4-FFF2-40B4-BE49-F238E27FC236}">
                <a16:creationId xmlns:a16="http://schemas.microsoft.com/office/drawing/2014/main" id="{2D2749B2-EC51-4C62-AAE4-5D24FC803E27}"/>
              </a:ext>
            </a:extLst>
          </p:cNvPr>
          <p:cNvSpPr txBox="1">
            <a:spLocks/>
          </p:cNvSpPr>
          <p:nvPr/>
        </p:nvSpPr>
        <p:spPr>
          <a:xfrm>
            <a:off x="254000" y="3426126"/>
            <a:ext cx="5791200" cy="381287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25115" indent="-325115" algn="l" defTabSz="975345" rtl="0" eaLnBrk="1" latinLnBrk="0" hangingPunct="1">
              <a:lnSpc>
                <a:spcPct val="120000"/>
              </a:lnSpc>
              <a:spcBef>
                <a:spcPts val="1422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44" kern="1200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  <a:lvl2pPr marL="975345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76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25575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7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75804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99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26034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AB de Villiers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A Mishra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SL Malinga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KD Karthik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V Kohli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MS Dhoni( Vice Captain)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CH Gayle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RV Uthappa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40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Since 1954, San Francisco Federal Credit Union has been a member-owned financial institution. As a not-for-profit, we’re able to offer higher dividends on deposit accounts, lower interest rates on loans, and fewer fees than the big banks.">
            <a:extLst>
              <a:ext uri="{FF2B5EF4-FFF2-40B4-BE49-F238E27FC236}">
                <a16:creationId xmlns:a16="http://schemas.microsoft.com/office/drawing/2014/main" id="{9C05A2C9-B9AD-4196-9AED-DF3A2C452FCA}"/>
              </a:ext>
            </a:extLst>
          </p:cNvPr>
          <p:cNvSpPr txBox="1">
            <a:spLocks/>
          </p:cNvSpPr>
          <p:nvPr/>
        </p:nvSpPr>
        <p:spPr>
          <a:xfrm>
            <a:off x="6502400" y="3347053"/>
            <a:ext cx="6248400" cy="4196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5115" indent="-325115" algn="l" defTabSz="975345" rtl="0" eaLnBrk="1" latinLnBrk="0" hangingPunct="1">
              <a:lnSpc>
                <a:spcPct val="120000"/>
              </a:lnSpc>
              <a:spcBef>
                <a:spcPts val="1422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44" kern="1200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  <a:lvl2pPr marL="975345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76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25575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7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75804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99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26034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Since 1954, San Francisco Federal Credit Union has been a member-owned financial institution. As a not-for-profit, we’re able to offer higher dividends on deposit accounts, lower interest rates on loans, and fewer fees than the big banks.">
            <a:extLst>
              <a:ext uri="{FF2B5EF4-FFF2-40B4-BE49-F238E27FC236}">
                <a16:creationId xmlns:a16="http://schemas.microsoft.com/office/drawing/2014/main" id="{669FD2D3-1E96-4CBD-95E9-F5E32F7213EE}"/>
              </a:ext>
            </a:extLst>
          </p:cNvPr>
          <p:cNvSpPr txBox="1">
            <a:spLocks/>
          </p:cNvSpPr>
          <p:nvPr/>
        </p:nvSpPr>
        <p:spPr>
          <a:xfrm>
            <a:off x="6516914" y="3426126"/>
            <a:ext cx="59817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25115" indent="-325115" algn="l" defTabSz="975345" rtl="0" eaLnBrk="1" latinLnBrk="0" hangingPunct="1">
              <a:lnSpc>
                <a:spcPct val="120000"/>
              </a:lnSpc>
              <a:spcBef>
                <a:spcPts val="1422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44" kern="1200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  <a:lvl2pPr marL="975345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76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25575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7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75804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99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26034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R Ashwin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SK Raina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YK Pathan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G Gambhir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RG Sharma ( Captain)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Harbhajan Singh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PP Chawla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000" dirty="0"/>
          </a:p>
          <a:p>
            <a:pPr>
              <a:buFont typeface="Wingdings" panose="05000000000000000000" pitchFamily="2" charset="2"/>
              <a:buChar char="§"/>
            </a:pPr>
            <a:endParaRPr lang="en-US" sz="3000" dirty="0"/>
          </a:p>
          <a:p>
            <a:pPr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DB473D-AFA1-4F0F-9CA0-A6B537C255F4}"/>
              </a:ext>
            </a:extLst>
          </p:cNvPr>
          <p:cNvSpPr/>
          <p:nvPr/>
        </p:nvSpPr>
        <p:spPr>
          <a:xfrm>
            <a:off x="224971" y="7388526"/>
            <a:ext cx="62774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Wishing "All the best" to team IPL for the Universal Premier League Cricket Cup for World Peace.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3DCA92-DBC0-457E-A42F-76133C23E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641" y="6903290"/>
            <a:ext cx="2707495" cy="156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8432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EA58-6D28-43D9-9EC4-CA8D8637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0" y="3962400"/>
            <a:ext cx="9345910" cy="1492245"/>
          </a:xfrm>
        </p:spPr>
        <p:txBody>
          <a:bodyPr/>
          <a:lstStyle/>
          <a:p>
            <a:r>
              <a:rPr lang="en-US" dirty="0"/>
              <a:t>                THANKYOU</a:t>
            </a:r>
          </a:p>
        </p:txBody>
      </p:sp>
    </p:spTree>
    <p:extLst>
      <p:ext uri="{BB962C8B-B14F-4D97-AF65-F5344CB8AC3E}">
        <p14:creationId xmlns:p14="http://schemas.microsoft.com/office/powerpoint/2010/main" val="74374802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xfrm>
            <a:off x="1829445" y="731530"/>
            <a:ext cx="9345910" cy="14922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</a:rPr>
              <a:t>        indian premier league</a:t>
            </a:r>
            <a:endParaRPr sz="4000"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1092200" y="1477652"/>
            <a:ext cx="11023600" cy="52895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+mn-lt"/>
                <a:ea typeface="+mn-ea"/>
                <a:cs typeface="+mn-cs"/>
              </a:rPr>
              <a:t>A professional T20 league, started in 2008 by BCCI that happens every Year in India, in the months of April and May.</a:t>
            </a:r>
          </a:p>
          <a:p>
            <a:pPr marL="0" indent="0">
              <a:buNone/>
            </a:pPr>
            <a:r>
              <a:rPr lang="en-US" sz="2400" b="1" dirty="0">
                <a:latin typeface="+mn-lt"/>
                <a:ea typeface="+mn-ea"/>
                <a:cs typeface="+mn-cs"/>
              </a:rPr>
              <a:t>A tournament that aims to promote Cricket in India and to provide a platform for the local players to play at a much higher level, to get the best possible environment for nurturing themselves into professionals and to provide enormous entertainment to the Cricket Fans in India and all over the world.. </a:t>
            </a:r>
          </a:p>
          <a:p>
            <a:pPr marL="0" indent="0">
              <a:buNone/>
            </a:pPr>
            <a:r>
              <a:rPr lang="en-US" sz="2400" b="1" dirty="0">
                <a:latin typeface="+mn-lt"/>
                <a:ea typeface="+mn-ea"/>
                <a:cs typeface="+mn-cs"/>
              </a:rPr>
              <a:t>It's the most watched Cricket League in the world and, every season contributes about ₹5–10 bn to GDP of Indian Economy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xfrm>
            <a:off x="1829445" y="731530"/>
            <a:ext cx="9345910" cy="14922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</a:rPr>
              <a:t>World Peace Cricket league</a:t>
            </a:r>
            <a:endParaRPr sz="4000"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023600" cy="52895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indent="0">
              <a:buNone/>
            </a:pPr>
            <a:r>
              <a:rPr lang="en-US" dirty="0"/>
              <a:t>Just like IPL, there are many other Premier Leagues  in the world . For example : England , Pakistan , Bangladesh , Afghanistan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want to create an Universal Premier League Cricket Cup for World Peace . The idea is to motivate world peace by creating teams across world . Each team will consist of members mixed from many different countries 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8406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633200" cy="3238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3100" b="1" dirty="0">
                <a:latin typeface="Arial"/>
                <a:cs typeface="Arial"/>
              </a:rPr>
              <a:t>Data source :</a:t>
            </a:r>
          </a:p>
          <a:p>
            <a:pPr marL="0" indent="0">
              <a:buNone/>
            </a:pPr>
            <a:r>
              <a:rPr lang="en-US" sz="20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https://github.com/insaid2018/Term-1/blob/master/Data/Projects/matches.csv</a:t>
            </a:r>
            <a:endParaRPr lang="en-US" sz="2000" u="sng" dirty="0"/>
          </a:p>
          <a:p>
            <a:pPr marL="0" indent="0">
              <a:buNone/>
            </a:pPr>
            <a:r>
              <a:rPr lang="en-US" sz="20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https://github.com/insaid2018/Term-1/blob/master/Data/Projects/deliveries.csv</a:t>
            </a:r>
            <a:endParaRPr lang="en-US" sz="2000" u="sng" dirty="0"/>
          </a:p>
          <a:p>
            <a:pPr marL="0" indent="0">
              <a:buNone/>
            </a:pPr>
            <a:r>
              <a:rPr lang="en-US" sz="20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https://raw.githubusercontent.com/insaid2018/Term-1/master/Data/Projects/matches.csv</a:t>
            </a:r>
            <a:endParaRPr lang="en-US" sz="2000" u="sng" dirty="0"/>
          </a:p>
          <a:p>
            <a:pPr marL="0" indent="0">
              <a:buNone/>
            </a:pPr>
            <a:r>
              <a:rPr lang="en-US" sz="2000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https://raw.githubusercontent.com/insaid2018/Term-1/master/Data/Projects/deliveries.csv</a:t>
            </a:r>
            <a:endParaRPr lang="en-US" sz="2000" u="sng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6" name="SFFCU Business Model">
            <a:extLst>
              <a:ext uri="{FF2B5EF4-FFF2-40B4-BE49-F238E27FC236}">
                <a16:creationId xmlns:a16="http://schemas.microsoft.com/office/drawing/2014/main" id="{11DED8D7-4913-476F-BB9F-5EB3D08B7EEB}"/>
              </a:ext>
            </a:extLst>
          </p:cNvPr>
          <p:cNvSpPr txBox="1">
            <a:spLocks/>
          </p:cNvSpPr>
          <p:nvPr/>
        </p:nvSpPr>
        <p:spPr>
          <a:xfrm>
            <a:off x="1829445" y="731531"/>
            <a:ext cx="9345910" cy="7162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753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51" b="0" i="0" kern="1200" cap="all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</a:rPr>
              <a:t>Ipl data</a:t>
            </a:r>
          </a:p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C4447A-1439-43B1-B997-01D642D70D2E}"/>
              </a:ext>
            </a:extLst>
          </p:cNvPr>
          <p:cNvSpPr txBox="1"/>
          <p:nvPr/>
        </p:nvSpPr>
        <p:spPr>
          <a:xfrm>
            <a:off x="508000" y="5590902"/>
            <a:ext cx="11633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dataset contains 2 files: deliveries.csv and matches.csv.</a:t>
            </a:r>
            <a:endParaRPr lang="en-US" sz="2000" dirty="0"/>
          </a:p>
          <a:p>
            <a:r>
              <a:rPr lang="en-IN" sz="2000" b="1" dirty="0"/>
              <a:t>matches.csv </a:t>
            </a:r>
            <a:r>
              <a:rPr lang="en-IN" sz="2000" dirty="0"/>
              <a:t>contains details related to the match such as location, contesting teams, umpires, results, etc.</a:t>
            </a:r>
          </a:p>
          <a:p>
            <a:endParaRPr lang="en-US" sz="2000" dirty="0"/>
          </a:p>
          <a:p>
            <a:r>
              <a:rPr lang="en-IN" sz="2000" b="1" dirty="0"/>
              <a:t>deliveries.csv </a:t>
            </a:r>
            <a:r>
              <a:rPr lang="en-IN" sz="2000" dirty="0"/>
              <a:t>is the ball-by-ball data of all the IPL matches including data of the batting team, batsman, bowler, non-striker, runs scored, etc.</a:t>
            </a:r>
            <a:endParaRPr lang="en-US" sz="20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Mortgages and Home Equity Loan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27813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b="1" dirty="0"/>
              <a:t>Problem statement  </a:t>
            </a:r>
            <a:r>
              <a:rPr lang="en-US" dirty="0"/>
              <a:t>: </a:t>
            </a:r>
          </a:p>
          <a:p>
            <a:pPr marL="0" indent="0"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 For this world cup , I want to select the 15 membered squad of  team IPL consisting of the best multinational players from the IPL teams who played IPL matches from 2008 till 2018.</a:t>
            </a:r>
            <a:endParaRPr dirty="0"/>
          </a:p>
        </p:txBody>
      </p:sp>
      <p:sp>
        <p:nvSpPr>
          <p:cNvPr id="6" name="SFFCU Business Model">
            <a:extLst>
              <a:ext uri="{FF2B5EF4-FFF2-40B4-BE49-F238E27FC236}">
                <a16:creationId xmlns:a16="http://schemas.microsoft.com/office/drawing/2014/main" id="{B704F51B-250E-422B-BEE0-8A2506847C39}"/>
              </a:ext>
            </a:extLst>
          </p:cNvPr>
          <p:cNvSpPr txBox="1">
            <a:spLocks/>
          </p:cNvSpPr>
          <p:nvPr/>
        </p:nvSpPr>
        <p:spPr>
          <a:xfrm>
            <a:off x="749300" y="1066800"/>
            <a:ext cx="11506199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753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51" b="0" i="0" kern="1200" cap="all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</a:rPr>
              <a:t>Team IPL : World Peace Cricket league</a:t>
            </a:r>
            <a:endParaRPr lang="en-US" sz="40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</a:rPr>
              <a:t>Exploratory</a:t>
            </a:r>
            <a:r>
              <a:rPr lang="en-US" dirty="0"/>
              <a:t> </a:t>
            </a:r>
            <a:r>
              <a:rPr lang="en-US" sz="4000" b="1" dirty="0">
                <a:solidFill>
                  <a:srgbClr val="002060"/>
                </a:solidFill>
              </a:rPr>
              <a:t>data Analysis</a:t>
            </a:r>
            <a:endParaRPr sz="4000" b="1" dirty="0">
              <a:solidFill>
                <a:srgbClr val="002060"/>
              </a:solidFill>
            </a:endParaRPr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/>
          <a:p>
            <a:pPr marL="0" indent="0" defTabSz="479044">
              <a:spcBef>
                <a:spcPts val="1900"/>
              </a:spcBef>
              <a:buNone/>
              <a:defRPr sz="2952"/>
            </a:pPr>
            <a:r>
              <a:rPr lang="en-US" dirty="0"/>
              <a:t>                        What did I do to Achieve the end result?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I made use of Domain Knowledge where ever applicable.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Used Pre profiling to deeply understand each column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Dropped duplicate rows in </a:t>
            </a:r>
            <a:r>
              <a:rPr lang="en-US" dirty="0" err="1"/>
              <a:t>deliveries_data</a:t>
            </a:r>
            <a:r>
              <a:rPr lang="en-US" dirty="0"/>
              <a:t> and ‘umpire3’ column of </a:t>
            </a:r>
            <a:r>
              <a:rPr lang="en-US" dirty="0" err="1"/>
              <a:t>matches_data</a:t>
            </a:r>
            <a:r>
              <a:rPr lang="en-US" dirty="0"/>
              <a:t> due to 91.4% missing values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Post profiled processed data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Processed the data using seaborn and matplotlib to select top 10 from the most relevant columns of the given data sets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racked in Google Analytics"/>
          <p:cNvSpPr txBox="1"/>
          <p:nvPr/>
        </p:nvSpPr>
        <p:spPr>
          <a:xfrm>
            <a:off x="3073400" y="791290"/>
            <a:ext cx="575049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00" dirty="0"/>
              <a:t>         </a:t>
            </a:r>
            <a:r>
              <a:rPr lang="en-US" sz="6000" dirty="0">
                <a:solidFill>
                  <a:srgbClr val="002060"/>
                </a:solidFill>
              </a:rPr>
              <a:t>Pre Profile </a:t>
            </a:r>
            <a:endParaRPr sz="6000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98DEEE-103C-4E96-A788-BBCC52B1EEAA}"/>
              </a:ext>
            </a:extLst>
          </p:cNvPr>
          <p:cNvSpPr/>
          <p:nvPr/>
        </p:nvSpPr>
        <p:spPr>
          <a:xfrm>
            <a:off x="4216400" y="1817212"/>
            <a:ext cx="4093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matches_data_before_preprocessing.html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56305-7B48-4262-A887-E7DCFA9F4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2338944"/>
            <a:ext cx="8829675" cy="53824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7788558-B0E7-40EE-9712-59DB485BD308}"/>
              </a:ext>
            </a:extLst>
          </p:cNvPr>
          <p:cNvSpPr/>
          <p:nvPr/>
        </p:nvSpPr>
        <p:spPr>
          <a:xfrm>
            <a:off x="1320800" y="7873817"/>
            <a:ext cx="3607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** Umpire3 has 91.4% missing values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racked in Google Analytics"/>
          <p:cNvSpPr txBox="1"/>
          <p:nvPr/>
        </p:nvSpPr>
        <p:spPr>
          <a:xfrm>
            <a:off x="3073400" y="311911"/>
            <a:ext cx="556260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00" dirty="0"/>
              <a:t>         </a:t>
            </a:r>
            <a:r>
              <a:rPr lang="en-US" sz="6000" dirty="0">
                <a:solidFill>
                  <a:srgbClr val="002060"/>
                </a:solidFill>
              </a:rPr>
              <a:t>Pre Profile </a:t>
            </a:r>
            <a:endParaRPr sz="6000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98DEEE-103C-4E96-A788-BBCC52B1EEAA}"/>
              </a:ext>
            </a:extLst>
          </p:cNvPr>
          <p:cNvSpPr/>
          <p:nvPr/>
        </p:nvSpPr>
        <p:spPr>
          <a:xfrm>
            <a:off x="4299985" y="1337833"/>
            <a:ext cx="420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deliveries_data_before_preprocessing.html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8A6F30-DB19-49EA-BE76-56C25295B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1906146"/>
            <a:ext cx="7114342" cy="60650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5E13FB-112A-458F-9B70-AF002B077AF5}"/>
              </a:ext>
            </a:extLst>
          </p:cNvPr>
          <p:cNvSpPr/>
          <p:nvPr/>
        </p:nvSpPr>
        <p:spPr>
          <a:xfrm>
            <a:off x="558800" y="8044258"/>
            <a:ext cx="3137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** Dataset has 5 duplicate rows</a:t>
            </a:r>
          </a:p>
        </p:txBody>
      </p:sp>
    </p:spTree>
    <p:extLst>
      <p:ext uri="{BB962C8B-B14F-4D97-AF65-F5344CB8AC3E}">
        <p14:creationId xmlns:p14="http://schemas.microsoft.com/office/powerpoint/2010/main" val="44364997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racked in Google Analytics"/>
          <p:cNvSpPr txBox="1"/>
          <p:nvPr/>
        </p:nvSpPr>
        <p:spPr>
          <a:xfrm>
            <a:off x="3454400" y="990600"/>
            <a:ext cx="586740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6000" dirty="0">
                <a:solidFill>
                  <a:srgbClr val="002060"/>
                </a:solidFill>
              </a:rPr>
              <a:t>    Preprocess</a:t>
            </a:r>
            <a:endParaRPr sz="6000" dirty="0">
              <a:solidFill>
                <a:srgbClr val="002060"/>
              </a:solidFill>
            </a:endParaRPr>
          </a:p>
        </p:txBody>
      </p:sp>
      <p:sp>
        <p:nvSpPr>
          <p:cNvPr id="7" name="On average, Millennials and Gen. X are not able to afford buying homes in the Bay Area, but need to buy cars to get around.…">
            <a:extLst>
              <a:ext uri="{FF2B5EF4-FFF2-40B4-BE49-F238E27FC236}">
                <a16:creationId xmlns:a16="http://schemas.microsoft.com/office/drawing/2014/main" id="{6410D304-1CB0-4E25-BECA-BBAA1C8F53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Dropped duplicate rows in </a:t>
            </a:r>
            <a:r>
              <a:rPr lang="en-US" dirty="0" err="1"/>
              <a:t>deliveries_data</a:t>
            </a:r>
            <a:r>
              <a:rPr lang="en-US" dirty="0"/>
              <a:t> 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Dropped ‘umpire3’ column of </a:t>
            </a:r>
            <a:r>
              <a:rPr lang="en-US" dirty="0" err="1"/>
              <a:t>matches_data</a:t>
            </a:r>
            <a:r>
              <a:rPr lang="en-US" dirty="0"/>
              <a:t> due to 91.4% missing values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Did not disturb </a:t>
            </a:r>
            <a:r>
              <a:rPr lang="en-US" dirty="0" err="1"/>
              <a:t>total_runs</a:t>
            </a:r>
            <a:r>
              <a:rPr lang="en-US" dirty="0"/>
              <a:t>  although </a:t>
            </a:r>
            <a:r>
              <a:rPr lang="en-US" dirty="0" err="1"/>
              <a:t>batsman_runs</a:t>
            </a:r>
            <a:r>
              <a:rPr lang="en-US" dirty="0"/>
              <a:t> is highly co-related with it because this is expected behavior as per domain knowledge.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768</Words>
  <Application>Microsoft Office PowerPoint</Application>
  <PresentationFormat>Custom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Gill Sans MT</vt:lpstr>
      <vt:lpstr>Helvetica Neue</vt:lpstr>
      <vt:lpstr>Wingdings</vt:lpstr>
      <vt:lpstr>Gallery</vt:lpstr>
      <vt:lpstr>PowerPoint Presentation</vt:lpstr>
      <vt:lpstr>        indian premier league</vt:lpstr>
      <vt:lpstr>World Peace Cricket league</vt:lpstr>
      <vt:lpstr>PowerPoint Presentation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Selected team ipl                             for  World Peace Cricket league </vt:lpstr>
      <vt:lpstr>                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Iyer, Hari</dc:creator>
  <cp:lastModifiedBy>Iyer, Hari</cp:lastModifiedBy>
  <cp:revision>70</cp:revision>
  <dcterms:created xsi:type="dcterms:W3CDTF">2019-04-27T14:52:17Z</dcterms:created>
  <dcterms:modified xsi:type="dcterms:W3CDTF">2019-05-05T10:14:50Z</dcterms:modified>
</cp:coreProperties>
</file>