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94" r:id="rId4"/>
    <p:sldId id="258" r:id="rId5"/>
    <p:sldId id="259" r:id="rId6"/>
    <p:sldId id="260" r:id="rId7"/>
    <p:sldId id="269" r:id="rId8"/>
    <p:sldId id="291" r:id="rId9"/>
    <p:sldId id="292" r:id="rId10"/>
    <p:sldId id="293" r:id="rId11"/>
    <p:sldId id="290" r:id="rId12"/>
    <p:sldId id="295" r:id="rId13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188" y="3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8099" y="1141048"/>
            <a:ext cx="7990777" cy="3614480"/>
          </a:xfrm>
        </p:spPr>
        <p:txBody>
          <a:bodyPr bIns="0" anchor="b">
            <a:normAutofit/>
          </a:bodyPr>
          <a:lstStyle>
            <a:lvl1pPr algn="l"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099" y="5022159"/>
            <a:ext cx="7990777" cy="1390394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276" b="0" cap="all" baseline="0">
                <a:solidFill>
                  <a:schemeClr val="tx1"/>
                </a:solidFill>
              </a:defRPr>
            </a:lvl1pPr>
            <a:lvl2pPr marL="487672" indent="0" algn="ctr">
              <a:buNone/>
              <a:defRPr sz="2133"/>
            </a:lvl2pPr>
            <a:lvl3pPr marL="975345" indent="0" algn="ctr">
              <a:buNone/>
              <a:defRPr sz="1920"/>
            </a:lvl3pPr>
            <a:lvl4pPr marL="1463017" indent="0" algn="ctr">
              <a:buNone/>
              <a:defRPr sz="1707"/>
            </a:lvl4pPr>
            <a:lvl5pPr marL="1950690" indent="0" algn="ctr">
              <a:buNone/>
              <a:defRPr sz="1707"/>
            </a:lvl5pPr>
            <a:lvl6pPr marL="2438362" indent="0" algn="ctr">
              <a:buNone/>
              <a:defRPr sz="1707"/>
            </a:lvl6pPr>
            <a:lvl7pPr marL="2926034" indent="0" algn="ctr">
              <a:buNone/>
              <a:defRPr sz="1707"/>
            </a:lvl7pPr>
            <a:lvl8pPr marL="3413707" indent="0" algn="ctr">
              <a:buNone/>
              <a:defRPr sz="1707"/>
            </a:lvl8pPr>
            <a:lvl9pPr marL="3901379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8098" y="468350"/>
            <a:ext cx="4389393" cy="43975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40467" y="1136317"/>
            <a:ext cx="1140629" cy="716200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08099" y="5018371"/>
            <a:ext cx="79907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8974" y="1136319"/>
            <a:ext cx="1568750" cy="662739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2966" y="1136319"/>
            <a:ext cx="7539335" cy="66273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38973" y="1136319"/>
            <a:ext cx="0" cy="662739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20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07611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6694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0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2497607"/>
            <a:ext cx="7988625" cy="2685084"/>
          </a:xfrm>
        </p:spPr>
        <p:txBody>
          <a:bodyPr anchor="b">
            <a:normAutofit/>
          </a:bodyPr>
          <a:lstStyle>
            <a:lvl1pPr algn="l"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5413257"/>
            <a:ext cx="7988625" cy="1440610"/>
          </a:xfrm>
        </p:spPr>
        <p:txBody>
          <a:bodyPr tIns="91440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48767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4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1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6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3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034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70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379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52965" y="5411534"/>
            <a:ext cx="798862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99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6" y="1144733"/>
            <a:ext cx="9345910" cy="15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2964" y="2864265"/>
            <a:ext cx="4445683" cy="48889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503" y="2864265"/>
            <a:ext cx="4445372" cy="4888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91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965" y="1143701"/>
            <a:ext cx="9345911" cy="15023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5" y="2872250"/>
            <a:ext cx="4445534" cy="114054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2965" y="4016740"/>
            <a:ext cx="4445534" cy="3761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53503" y="2877162"/>
            <a:ext cx="4445372" cy="114095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129" b="0" cap="all" baseline="0">
                <a:solidFill>
                  <a:schemeClr val="accent1"/>
                </a:solidFill>
              </a:defRPr>
            </a:lvl1pPr>
            <a:lvl2pPr marL="487672" indent="0">
              <a:buNone/>
              <a:defRPr sz="2133" b="1"/>
            </a:lvl2pPr>
            <a:lvl3pPr marL="975345" indent="0">
              <a:buNone/>
              <a:defRPr sz="1920" b="1"/>
            </a:lvl3pPr>
            <a:lvl4pPr marL="1463017" indent="0">
              <a:buNone/>
              <a:defRPr sz="1707" b="1"/>
            </a:lvl4pPr>
            <a:lvl5pPr marL="1950690" indent="0">
              <a:buNone/>
              <a:defRPr sz="1707" b="1"/>
            </a:lvl5pPr>
            <a:lvl6pPr marL="2438362" indent="0">
              <a:buNone/>
              <a:defRPr sz="1707" b="1"/>
            </a:lvl6pPr>
            <a:lvl7pPr marL="2926034" indent="0">
              <a:buNone/>
              <a:defRPr sz="1707" b="1"/>
            </a:lvl7pPr>
            <a:lvl8pPr marL="3413707" indent="0">
              <a:buNone/>
              <a:defRPr sz="1707" b="1"/>
            </a:lvl8pPr>
            <a:lvl9pPr marL="3901379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3503" y="4012788"/>
            <a:ext cx="4445372" cy="37509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2052966" y="2626970"/>
            <a:ext cx="93459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9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1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638" y="1136318"/>
            <a:ext cx="3450240" cy="3195900"/>
          </a:xfrm>
        </p:spPr>
        <p:txBody>
          <a:bodyPr anchor="b">
            <a:normAutofit/>
          </a:bodyPr>
          <a:lstStyle>
            <a:lvl1pPr algn="l"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355" y="1136319"/>
            <a:ext cx="5444520" cy="662588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638" y="4558923"/>
            <a:ext cx="3452258" cy="3197413"/>
          </a:xfrm>
        </p:spPr>
        <p:txBody>
          <a:bodyPr>
            <a:normAutofit/>
          </a:bodyPr>
          <a:lstStyle>
            <a:lvl1pPr marL="0" indent="0" algn="l">
              <a:buNone/>
              <a:defRPr sz="2276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050486" y="4558921"/>
            <a:ext cx="344643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06135" y="685755"/>
            <a:ext cx="4993973" cy="7323166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900" y="1606419"/>
            <a:ext cx="4615019" cy="2603497"/>
          </a:xfrm>
        </p:spPr>
        <p:txBody>
          <a:bodyPr anchor="b">
            <a:normAutofit/>
          </a:bodyPr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21515" y="1596506"/>
            <a:ext cx="3178664" cy="5498776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413"/>
            </a:lvl1pPr>
            <a:lvl2pPr marL="487672" indent="0">
              <a:buNone/>
              <a:defRPr sz="2987"/>
            </a:lvl2pPr>
            <a:lvl3pPr marL="975345" indent="0">
              <a:buNone/>
              <a:defRPr sz="2560"/>
            </a:lvl3pPr>
            <a:lvl4pPr marL="1463017" indent="0">
              <a:buNone/>
              <a:defRPr sz="2133"/>
            </a:lvl4pPr>
            <a:lvl5pPr marL="1950690" indent="0">
              <a:buNone/>
              <a:defRPr sz="2133"/>
            </a:lvl5pPr>
            <a:lvl6pPr marL="2438362" indent="0">
              <a:buNone/>
              <a:defRPr sz="2133"/>
            </a:lvl6pPr>
            <a:lvl7pPr marL="2926034" indent="0">
              <a:buNone/>
              <a:defRPr sz="2133"/>
            </a:lvl7pPr>
            <a:lvl8pPr marL="3413707" indent="0">
              <a:buNone/>
              <a:defRPr sz="2133"/>
            </a:lvl8pPr>
            <a:lvl9pPr marL="3901379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2966" y="4474300"/>
            <a:ext cx="4608407" cy="2849766"/>
          </a:xfrm>
        </p:spPr>
        <p:txBody>
          <a:bodyPr>
            <a:normAutofit/>
          </a:bodyPr>
          <a:lstStyle>
            <a:lvl1pPr marL="0" indent="0" algn="l">
              <a:buNone/>
              <a:defRPr sz="2560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43255" y="7779353"/>
            <a:ext cx="4625664" cy="455286"/>
          </a:xfrm>
        </p:spPr>
        <p:txBody>
          <a:bodyPr/>
          <a:lstStyle>
            <a:lvl1pPr algn="l">
              <a:defRPr/>
            </a:lvl1pPr>
          </a:lstStyle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4488" y="453179"/>
            <a:ext cx="4624431" cy="45643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2049822" y="4470905"/>
            <a:ext cx="461086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1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866822"/>
            <a:ext cx="13004800" cy="5801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668805"/>
            <a:ext cx="13004801" cy="110183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677158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966" y="1144207"/>
            <a:ext cx="9345910" cy="1492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966" y="2866821"/>
            <a:ext cx="9345910" cy="490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637" y="469860"/>
            <a:ext cx="3368238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1252-5F35-40A4-9264-09DBF0C72375}" type="datetimeFigureOut">
              <a:rPr lang="en-US" smtClean="0"/>
              <a:t>28-Apr-19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2965" y="468350"/>
            <a:ext cx="5737250" cy="439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653" y="1136317"/>
            <a:ext cx="1131728" cy="7162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982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75345" rtl="0" eaLnBrk="1" latinLnBrk="0" hangingPunct="1">
        <a:lnSpc>
          <a:spcPct val="90000"/>
        </a:lnSpc>
        <a:spcBef>
          <a:spcPct val="0"/>
        </a:spcBef>
        <a:buNone/>
        <a:defRPr sz="4551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5115" indent="-325115" algn="l" defTabSz="975345" rtl="0" eaLnBrk="1" latinLnBrk="0" hangingPunct="1">
        <a:lnSpc>
          <a:spcPct val="120000"/>
        </a:lnSpc>
        <a:spcBef>
          <a:spcPts val="1422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4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7534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625575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7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27580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9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926034" indent="-325115" algn="l" defTabSz="975345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120000"/>
        </a:lnSpc>
        <a:spcBef>
          <a:spcPts val="711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5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90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62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34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07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79" algn="l" defTabSz="97534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id2018/Term-1/blob/master/Data/Projects/deliveries.csv" TargetMode="External"/><Relationship Id="rId2" Type="http://schemas.openxmlformats.org/officeDocument/2006/relationships/hyperlink" Target="https://github.com/insaid2018/Term-1/blob/master/Data/Projects/matches.csv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aw.githubusercontent.com/insaid2018/Term-1/master/Data/Projects/deliveries.csv" TargetMode="External"/><Relationship Id="rId4" Type="http://schemas.openxmlformats.org/officeDocument/2006/relationships/hyperlink" Target="https://raw.githubusercontent.com/insaid2018/Term-1/master/Data/Projects/matches.cs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72143"/>
            <a:ext cx="13004800" cy="583956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3C914C-AF92-41EF-AA12-ACAE0AC5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64" y="2932222"/>
            <a:ext cx="5291138" cy="3055631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18290" y="5015460"/>
            <a:ext cx="442659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8713216"/>
            <a:ext cx="13004800" cy="105664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715965"/>
            <a:ext cx="13004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Vehicle Loan Digital Marketing…"/>
          <p:cNvSpPr txBox="1">
            <a:spLocks noGrp="1"/>
          </p:cNvSpPr>
          <p:nvPr>
            <p:ph type="body" sz="quarter" idx="1"/>
          </p:nvPr>
        </p:nvSpPr>
        <p:spPr>
          <a:xfrm>
            <a:off x="7018290" y="5474604"/>
            <a:ext cx="4241800" cy="241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              IPL team 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                 for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   World Peace Cricket league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b="1" dirty="0">
              <a:solidFill>
                <a:srgbClr val="002060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By Hari Iyer INSAID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 March 2019 Cohort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3378200" y="533400"/>
            <a:ext cx="5181600" cy="13773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</a:rPr>
              <a:t>      </a:t>
            </a:r>
            <a:r>
              <a:rPr lang="en-US" sz="2200" b="1" dirty="0">
                <a:solidFill>
                  <a:srgbClr val="002060"/>
                </a:solidFill>
              </a:rPr>
              <a:t>Selected team ipl 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                           for 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World Peace Cricket league</a:t>
            </a:r>
            <a:r>
              <a:rPr lang="en-US" sz="2200" dirty="0"/>
              <a:t> </a:t>
            </a:r>
            <a:endParaRPr sz="22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635000" y="1981200"/>
            <a:ext cx="11658600" cy="1295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sz="4000" dirty="0"/>
              <a:t>The selected team is a 14 member squad consisting of international  bowlers , batsmen, fielders from multiple countries who have been consistent performers from the IPL matches played between years 2007 and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2D2749B2-EC51-4C62-AAE4-5D24FC803E27}"/>
              </a:ext>
            </a:extLst>
          </p:cNvPr>
          <p:cNvSpPr txBox="1">
            <a:spLocks/>
          </p:cNvSpPr>
          <p:nvPr/>
        </p:nvSpPr>
        <p:spPr>
          <a:xfrm>
            <a:off x="254000" y="3426126"/>
            <a:ext cx="5981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dirty="0" err="1"/>
              <a:t>Dhoni</a:t>
            </a:r>
            <a:endParaRPr lang="en-US" sz="4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Kohli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Chris Gayle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7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9C05A2C9-B9AD-4196-9AED-DF3A2C452FCA}"/>
              </a:ext>
            </a:extLst>
          </p:cNvPr>
          <p:cNvSpPr txBox="1">
            <a:spLocks/>
          </p:cNvSpPr>
          <p:nvPr/>
        </p:nvSpPr>
        <p:spPr>
          <a:xfrm>
            <a:off x="6502400" y="3347053"/>
            <a:ext cx="6248400" cy="419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Since 1954, San Francisco Federal Credit Union has been a member-owned financial institution. As a not-for-profit, we’re able to offer higher dividends on deposit accounts, lower interest rates on loans, and fewer fees than the big banks.">
            <a:extLst>
              <a:ext uri="{FF2B5EF4-FFF2-40B4-BE49-F238E27FC236}">
                <a16:creationId xmlns:a16="http://schemas.microsoft.com/office/drawing/2014/main" id="{325B861C-BADD-4DFB-9587-86FDE76B0F4D}"/>
              </a:ext>
            </a:extLst>
          </p:cNvPr>
          <p:cNvSpPr txBox="1">
            <a:spLocks/>
          </p:cNvSpPr>
          <p:nvPr/>
        </p:nvSpPr>
        <p:spPr>
          <a:xfrm>
            <a:off x="6222456" y="3426126"/>
            <a:ext cx="59817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25115" indent="-325115" algn="l" defTabSz="975345" rtl="0" eaLnBrk="1" latinLnBrk="0" hangingPunct="1">
              <a:lnSpc>
                <a:spcPct val="120000"/>
              </a:lnSpc>
              <a:spcBef>
                <a:spcPts val="1422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44" kern="1200" cap="none">
                <a:solidFill>
                  <a:schemeClr val="tx1"/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  <a:lvl2pPr marL="97534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625575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276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227580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99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926034" indent="-325115" algn="l" defTabSz="975345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lnSpc>
                <a:spcPct val="120000"/>
              </a:lnSpc>
              <a:spcBef>
                <a:spcPts val="711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707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/>
              <a:t>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EA58-6D28-43D9-9EC4-CA8D8637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0" y="3962400"/>
            <a:ext cx="9345910" cy="1492245"/>
          </a:xfrm>
        </p:spPr>
        <p:txBody>
          <a:bodyPr/>
          <a:lstStyle/>
          <a:p>
            <a:r>
              <a:rPr lang="en-US" dirty="0"/>
              <a:t>                THANKYOU</a:t>
            </a:r>
          </a:p>
        </p:txBody>
      </p:sp>
    </p:spTree>
    <p:extLst>
      <p:ext uri="{BB962C8B-B14F-4D97-AF65-F5344CB8AC3E}">
        <p14:creationId xmlns:p14="http://schemas.microsoft.com/office/powerpoint/2010/main" val="7437480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1829445" y="731530"/>
            <a:ext cx="9345910" cy="1492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        indian premier league</a:t>
            </a:r>
            <a:endParaRPr sz="40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1092200" y="1477652"/>
            <a:ext cx="11023600" cy="5289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A professional T20 league, started in 2008 by BCCI that happens every Year in India, in the months of April and May.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A tournament that aims to promote Cricket in India and to provide a platform for the local players to play at a much higher level, to get the best possible environment for nurturing themselves into professionals and to provide enormous entertainment to the Cricket Fans in India and all over the world.. 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  <a:ea typeface="+mn-ea"/>
                <a:cs typeface="+mn-cs"/>
              </a:rPr>
              <a:t>It's the most watched Cricket League in the world and, every season contributes about ₹5–10 bn to GDP of Indian Economy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xfrm>
            <a:off x="1829445" y="731530"/>
            <a:ext cx="9345910" cy="1492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World Peace Cricket league</a:t>
            </a:r>
            <a:endParaRPr sz="4000"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023600" cy="52895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r>
              <a:rPr lang="en-US" dirty="0"/>
              <a:t>Just like IPL, there are many other Premier Leagues  in the world . For example : England , Pakistan , Bangladesh , Afghanistan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want to create an Universal Premier League Cricket Cup for World Peace . The idea is to motivate world peace by creating teams across world . Each team will consist of members mixed from many different countries 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38406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633200" cy="32385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3100" b="1" dirty="0">
                <a:latin typeface="Arial"/>
                <a:cs typeface="Arial"/>
              </a:rPr>
              <a:t>Data source :</a:t>
            </a:r>
          </a:p>
          <a:p>
            <a:pPr marL="0" indent="0">
              <a:buNone/>
            </a:pPr>
            <a:r>
              <a:rPr lang="en-US" sz="20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https://github.com/insaid2018/Term-1/blob/master/Data/Projects/matches.csv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https://github.com/insaid2018/Term-1/blob/master/Data/Projects/deliveries.csv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https://raw.githubusercontent.com/insaid2018/Term-1/master/Data/Projects/matches.csv</a:t>
            </a:r>
            <a:endParaRPr lang="en-US" sz="2000" u="sng" dirty="0"/>
          </a:p>
          <a:p>
            <a:pPr marL="0" indent="0">
              <a:buNone/>
            </a:pPr>
            <a:r>
              <a:rPr lang="en-US" sz="20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https://raw.githubusercontent.com/insaid2018/Term-1/master/Data/Projects/deliveries.csv</a:t>
            </a:r>
            <a:endParaRPr lang="en-US" sz="2000" u="sng" dirty="0"/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11DED8D7-4913-476F-BB9F-5EB3D08B7EEB}"/>
              </a:ext>
            </a:extLst>
          </p:cNvPr>
          <p:cNvSpPr txBox="1">
            <a:spLocks/>
          </p:cNvSpPr>
          <p:nvPr/>
        </p:nvSpPr>
        <p:spPr>
          <a:xfrm>
            <a:off x="1829445" y="731531"/>
            <a:ext cx="9345910" cy="716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Ipl data</a:t>
            </a:r>
          </a:p>
          <a:p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4447A-1439-43B1-B997-01D642D70D2E}"/>
              </a:ext>
            </a:extLst>
          </p:cNvPr>
          <p:cNvSpPr txBox="1"/>
          <p:nvPr/>
        </p:nvSpPr>
        <p:spPr>
          <a:xfrm>
            <a:off x="508000" y="5590902"/>
            <a:ext cx="1163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 dataset contains 2 files: deliveries.csv and matches.csv.</a:t>
            </a:r>
            <a:endParaRPr lang="en-US" sz="2000" dirty="0"/>
          </a:p>
          <a:p>
            <a:r>
              <a:rPr lang="en-IN" sz="2000" b="1" dirty="0"/>
              <a:t>matches.csv </a:t>
            </a:r>
            <a:r>
              <a:rPr lang="en-IN" sz="2000" dirty="0"/>
              <a:t>contains details related to the match such as location, contesting teams, umpires, results, etc.</a:t>
            </a:r>
          </a:p>
          <a:p>
            <a:endParaRPr lang="en-US" sz="2000" dirty="0"/>
          </a:p>
          <a:p>
            <a:r>
              <a:rPr lang="en-IN" sz="2000" b="1" dirty="0"/>
              <a:t>deliveries.csv </a:t>
            </a:r>
            <a:r>
              <a:rPr lang="en-IN" sz="2000" dirty="0"/>
              <a:t>is the ball-by-ball data of all the IPL matches including data of the batting team, batsman, bowler, non-striker, runs scored, etc.</a:t>
            </a:r>
            <a:endParaRPr lang="en-US" sz="20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27813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/>
              <a:t>Problem statement  </a:t>
            </a:r>
            <a:r>
              <a:rPr lang="en-US" dirty="0"/>
              <a:t>: </a:t>
            </a:r>
          </a:p>
          <a:p>
            <a:pPr marL="0" indent="0"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 For this world cup , I want to select the 14 membered squad of  team IPL consisting of the best multinational players from each IPL teams who played IPL matches from 2007 till 2018.</a:t>
            </a:r>
            <a:endParaRPr dirty="0"/>
          </a:p>
        </p:txBody>
      </p:sp>
      <p:sp>
        <p:nvSpPr>
          <p:cNvPr id="6" name="SFFCU Business Model">
            <a:extLst>
              <a:ext uri="{FF2B5EF4-FFF2-40B4-BE49-F238E27FC236}">
                <a16:creationId xmlns:a16="http://schemas.microsoft.com/office/drawing/2014/main" id="{B704F51B-250E-422B-BEE0-8A2506847C39}"/>
              </a:ext>
            </a:extLst>
          </p:cNvPr>
          <p:cNvSpPr txBox="1">
            <a:spLocks/>
          </p:cNvSpPr>
          <p:nvPr/>
        </p:nvSpPr>
        <p:spPr>
          <a:xfrm>
            <a:off x="749300" y="1066800"/>
            <a:ext cx="11506199" cy="838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753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51" b="0" i="0" kern="1200" cap="all"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effectLst/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Team IPL : World Peace Cricket league</a:t>
            </a:r>
            <a:endParaRPr lang="en-US" sz="4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</a:rPr>
              <a:t>Exploratory</a:t>
            </a:r>
            <a:r>
              <a:rPr lang="en-US" dirty="0"/>
              <a:t> </a:t>
            </a:r>
            <a:r>
              <a:rPr lang="en-US" sz="4000" b="1" dirty="0">
                <a:solidFill>
                  <a:srgbClr val="002060"/>
                </a:solidFill>
              </a:rPr>
              <a:t>data Analysis</a:t>
            </a:r>
            <a:endParaRPr sz="4000" b="1" dirty="0">
              <a:solidFill>
                <a:srgbClr val="002060"/>
              </a:solidFill>
            </a:endParaRPr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/>
              <a:t>What did you do?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Objective</a:t>
            </a:r>
            <a:r>
              <a:rPr lang="en-US" dirty="0"/>
              <a:t>s &amp; Graphs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4561904" y="2485148"/>
            <a:ext cx="388099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Tracked in Google Analytics</a:t>
            </a:r>
          </a:p>
        </p:txBody>
      </p:sp>
      <p:pic>
        <p:nvPicPr>
          <p:cNvPr id="190" name="Screen Shot 2017-08-16 at 12.09.39 AM.png" descr="Screen Shot 2017-08-16 at 12.09.3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3023341"/>
            <a:ext cx="13004801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491</Words>
  <Application>Microsoft Office PowerPoint</Application>
  <PresentationFormat>Custom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Gill Sans MT</vt:lpstr>
      <vt:lpstr>Helvetica Neue</vt:lpstr>
      <vt:lpstr>Wingdings</vt:lpstr>
      <vt:lpstr>Gallery</vt:lpstr>
      <vt:lpstr>PowerPoint Presentation</vt:lpstr>
      <vt:lpstr>        indian premier league</vt:lpstr>
      <vt:lpstr>World Peace Cricket league</vt:lpstr>
      <vt:lpstr>PowerPoint Presentation</vt:lpstr>
      <vt:lpstr>PowerPoint Presentation</vt:lpstr>
      <vt:lpstr>Exploratory data Analysis</vt:lpstr>
      <vt:lpstr>Objectives &amp; Graphs</vt:lpstr>
      <vt:lpstr>Objectives &amp; Graphs</vt:lpstr>
      <vt:lpstr>Objectives &amp; Graphs</vt:lpstr>
      <vt:lpstr>Objectives &amp; Graphs</vt:lpstr>
      <vt:lpstr>      Selected team ipl                             for  World Peace Cricket league </vt:lpstr>
      <vt:lpstr>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Iyer, Hari</dc:creator>
  <cp:lastModifiedBy>Iyer, Hari</cp:lastModifiedBy>
  <cp:revision>28</cp:revision>
  <dcterms:created xsi:type="dcterms:W3CDTF">2019-04-27T14:52:17Z</dcterms:created>
  <dcterms:modified xsi:type="dcterms:W3CDTF">2019-04-28T18:50:01Z</dcterms:modified>
</cp:coreProperties>
</file>