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Josefin Slab"/>
      <p:regular r:id="rId17"/>
      <p:bold r:id="rId18"/>
      <p:italic r:id="rId19"/>
      <p:boldItalic r:id="rId20"/>
    </p:embeddedFont>
    <p:embeddedFont>
      <p:font typeface="Anton"/>
      <p:regular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ira Sans Condensed Light"/>
      <p:regular r:id="rId26"/>
      <p:bold r:id="rId27"/>
      <p:italic r:id="rId28"/>
      <p:boldItalic r:id="rId29"/>
    </p:embeddedFont>
    <p:embeddedFont>
      <p:font typeface="Fira Sans Condensed"/>
      <p:regular r:id="rId30"/>
      <p:bold r:id="rId31"/>
      <p:italic r:id="rId32"/>
      <p:boldItalic r:id="rId33"/>
    </p:embeddedFont>
    <p:embeddedFont>
      <p:font typeface="Advent Pro Light"/>
      <p:regular r:id="rId34"/>
      <p:bold r:id="rId35"/>
    </p:embeddedFont>
    <p:embeddedFont>
      <p:font typeface="Rajdhani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Anton-regular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FiraSansCondensedLight-italic.fntdata"/><Relationship Id="rId27" Type="http://schemas.openxmlformats.org/officeDocument/2006/relationships/font" Target="fonts/FiraSansCondense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-bold.fntdata"/><Relationship Id="rId30" Type="http://schemas.openxmlformats.org/officeDocument/2006/relationships/font" Target="fonts/FiraSans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-italic.fntdata"/><Relationship Id="rId13" Type="http://schemas.openxmlformats.org/officeDocument/2006/relationships/slide" Target="slides/slide9.xml"/><Relationship Id="rId35" Type="http://schemas.openxmlformats.org/officeDocument/2006/relationships/font" Target="fonts/AdventProLight-bold.fntdata"/><Relationship Id="rId12" Type="http://schemas.openxmlformats.org/officeDocument/2006/relationships/slide" Target="slides/slide8.xml"/><Relationship Id="rId34" Type="http://schemas.openxmlformats.org/officeDocument/2006/relationships/font" Target="fonts/AdventProLight-regular.fntdata"/><Relationship Id="rId15" Type="http://schemas.openxmlformats.org/officeDocument/2006/relationships/slide" Target="slides/slide11.xml"/><Relationship Id="rId37" Type="http://schemas.openxmlformats.org/officeDocument/2006/relationships/font" Target="fonts/Rajdhani-bold.fntdata"/><Relationship Id="rId14" Type="http://schemas.openxmlformats.org/officeDocument/2006/relationships/slide" Target="slides/slide10.xml"/><Relationship Id="rId36" Type="http://schemas.openxmlformats.org/officeDocument/2006/relationships/font" Target="fonts/Rajdhani-regular.fntdata"/><Relationship Id="rId17" Type="http://schemas.openxmlformats.org/officeDocument/2006/relationships/font" Target="fonts/JosefinSlab-regular.fntdata"/><Relationship Id="rId16" Type="http://schemas.openxmlformats.org/officeDocument/2006/relationships/slide" Target="slides/slide12.xml"/><Relationship Id="rId19" Type="http://schemas.openxmlformats.org/officeDocument/2006/relationships/font" Target="fonts/JosefinSlab-italic.fntdata"/><Relationship Id="rId18" Type="http://schemas.openxmlformats.org/officeDocument/2006/relationships/font" Target="fonts/Josefin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e7f0a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e7f0a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920197f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920197f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20197f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20197f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20197f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920197f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6e7f0a6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6e7f0a6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03a816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303a816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920197f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920197f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03a816d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03a816d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6e7f0a6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6e7f0a6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3603f56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3603f56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920197f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920197f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4" name="Google Shape;44;p14"/>
          <p:cNvSpPr txBox="1"/>
          <p:nvPr>
            <p:ph idx="2" type="title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4"/>
          <p:cNvSpPr txBox="1"/>
          <p:nvPr>
            <p:ph idx="3" type="subTitle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" name="Google Shape;46;p14"/>
          <p:cNvSpPr txBox="1"/>
          <p:nvPr>
            <p:ph idx="4" type="title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4"/>
          <p:cNvSpPr txBox="1"/>
          <p:nvPr>
            <p:ph idx="5" type="subTitle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" name="Google Shape;48;p14"/>
          <p:cNvSpPr txBox="1"/>
          <p:nvPr>
            <p:ph idx="6" type="title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" name="Google Shape;49;p14"/>
          <p:cNvSpPr txBox="1"/>
          <p:nvPr>
            <p:ph idx="7" type="subTitle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8" type="title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hasCustomPrompt="1" idx="9" type="title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/>
          <p:nvPr>
            <p:ph hasCustomPrompt="1" idx="13" type="title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hasCustomPrompt="1" idx="14" type="title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3" type="subTitle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4" type="subTitle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2" name="Google Shape;62;p16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4" type="title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hasCustomPrompt="1" type="title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hasCustomPrompt="1" idx="3" type="title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idx="4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7" name="Google Shape;77;p18"/>
          <p:cNvSpPr txBox="1"/>
          <p:nvPr>
            <p:ph idx="2" type="title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idx="3" type="subTitle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idx="4" type="title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5" type="subTitle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1" name="Google Shape;81;p18"/>
          <p:cNvSpPr txBox="1"/>
          <p:nvPr>
            <p:ph idx="6" type="title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idx="7" type="subTitle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8" type="title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9" type="subTitle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13" type="title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8"/>
          <p:cNvSpPr txBox="1"/>
          <p:nvPr>
            <p:ph idx="14" type="subTitle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b="1" lang="en" sz="900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b="1" lang="en" sz="900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b="1" lang="en" sz="900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b="1" sz="1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0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10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2"/>
          <p:cNvCxnSpPr/>
          <p:nvPr/>
        </p:nvCxnSpPr>
        <p:spPr>
          <a:xfrm>
            <a:off x="3127350" y="1277695"/>
            <a:ext cx="2889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9" name="Google Shape;99;p22"/>
          <p:cNvCxnSpPr/>
          <p:nvPr/>
        </p:nvCxnSpPr>
        <p:spPr>
          <a:xfrm>
            <a:off x="3127350" y="2508008"/>
            <a:ext cx="2889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0" name="Google Shape;100;p22"/>
          <p:cNvSpPr txBox="1"/>
          <p:nvPr/>
        </p:nvSpPr>
        <p:spPr>
          <a:xfrm>
            <a:off x="1416000" y="1399571"/>
            <a:ext cx="6312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برمجان العربية</a:t>
            </a:r>
            <a:endParaRPr b="1" sz="29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22"/>
          <p:cNvSpPr txBox="1"/>
          <p:nvPr>
            <p:ph idx="4294967295" type="title"/>
          </p:nvPr>
        </p:nvSpPr>
        <p:spPr>
          <a:xfrm>
            <a:off x="3502041" y="3208300"/>
            <a:ext cx="21399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امل سفير السواط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عبد الرحمان كرومي 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ندى عبدالهادي العمري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يحيى غراب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أحمد الزنكري</a:t>
            </a:r>
            <a:endParaRPr sz="1700"/>
          </a:p>
        </p:txBody>
      </p:sp>
      <p:sp>
        <p:nvSpPr>
          <p:cNvPr id="102" name="Google Shape;102;p22"/>
          <p:cNvSpPr txBox="1"/>
          <p:nvPr>
            <p:ph idx="4294967295" type="subTitle"/>
          </p:nvPr>
        </p:nvSpPr>
        <p:spPr>
          <a:xfrm>
            <a:off x="4003531" y="2937349"/>
            <a:ext cx="1102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الفريق</a:t>
            </a:r>
            <a:endParaRPr sz="1400"/>
          </a:p>
        </p:txBody>
      </p:sp>
      <p:sp>
        <p:nvSpPr>
          <p:cNvPr id="103" name="Google Shape;103;p22"/>
          <p:cNvSpPr txBox="1"/>
          <p:nvPr/>
        </p:nvSpPr>
        <p:spPr>
          <a:xfrm>
            <a:off x="1369825" y="1923134"/>
            <a:ext cx="631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تحدي الشعر العربي</a:t>
            </a:r>
            <a:endParaRPr b="1" sz="2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650" y="202725"/>
            <a:ext cx="2768501" cy="75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159523" y="-149687"/>
            <a:ext cx="23379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البيانات </a:t>
            </a:r>
            <a:endParaRPr sz="2400"/>
          </a:p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581750" y="2124627"/>
            <a:ext cx="56976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يقوم مشروعنا على مجموعة بيانات شاملة مستوحاة من الديوان و من الموسوعة الشعرية محملة من موقع https://hci-lab.github.io/LearningMetersPoems/#PCD.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كما سنعمل على web scraping لتحسين مجموعة البيانات حسب الحاجة الى الطابع (Label).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71" name="Google Shape;171;p31"/>
          <p:cNvCxnSpPr/>
          <p:nvPr/>
        </p:nvCxnSpPr>
        <p:spPr>
          <a:xfrm>
            <a:off x="6968539" y="580050"/>
            <a:ext cx="0" cy="90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2" name="Google Shape;172;p31"/>
          <p:cNvSpPr txBox="1"/>
          <p:nvPr/>
        </p:nvSpPr>
        <p:spPr>
          <a:xfrm>
            <a:off x="5235850" y="30473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159523" y="-149687"/>
            <a:ext cx="23379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الفريق </a:t>
            </a:r>
            <a:endParaRPr sz="2400"/>
          </a:p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581750" y="2124627"/>
            <a:ext cx="56976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امل سفير السواط .		 </a:t>
            </a:r>
            <a:r>
              <a:rPr lang="en" sz="2100"/>
              <a:t>طالبة اختصاص تقني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عبد الرحمان كرومي.		 دكتور لغة عربية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ندى عبدالهادي العمري. 	طالبة اختصاص تقني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يحيى غراب.			 دكتور في الذكاء الاصطناعي</a:t>
            </a:r>
            <a:endParaRPr sz="2100"/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أحمد الزنكري. 			مهندس ذكاء اصطناعي</a:t>
            </a:r>
            <a:endParaRPr sz="2100"/>
          </a:p>
        </p:txBody>
      </p:sp>
      <p:cxnSp>
        <p:nvCxnSpPr>
          <p:cNvPr id="179" name="Google Shape;179;p32"/>
          <p:cNvCxnSpPr/>
          <p:nvPr/>
        </p:nvCxnSpPr>
        <p:spPr>
          <a:xfrm>
            <a:off x="6968539" y="580050"/>
            <a:ext cx="0" cy="90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0" name="Google Shape;180;p32"/>
          <p:cNvSpPr txBox="1"/>
          <p:nvPr/>
        </p:nvSpPr>
        <p:spPr>
          <a:xfrm>
            <a:off x="5235850" y="30473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522825" y="971850"/>
            <a:ext cx="39189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المجالات</a:t>
            </a:r>
            <a:endParaRPr sz="4300"/>
          </a:p>
        </p:txBody>
      </p:sp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  </a:t>
            </a:r>
            <a:endParaRPr/>
          </a:p>
        </p:txBody>
      </p:sp>
      <p:sp>
        <p:nvSpPr>
          <p:cNvPr id="111" name="Google Shape;111;p23"/>
          <p:cNvSpPr txBox="1"/>
          <p:nvPr>
            <p:ph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12" name="Google Shape;112;p23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1416000" y="637571"/>
            <a:ext cx="631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المجالات</a:t>
            </a:r>
            <a:endParaRPr b="1" sz="2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24"/>
          <p:cNvSpPr txBox="1"/>
          <p:nvPr>
            <p:ph idx="4294967295" type="subTitle"/>
          </p:nvPr>
        </p:nvSpPr>
        <p:spPr>
          <a:xfrm>
            <a:off x="2050008" y="1728075"/>
            <a:ext cx="5583300" cy="26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التعرف على البحر/الوزن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التعرف على الموضوع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اقتراح تحسينات بناء على المجالات السابقة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flipH="1">
            <a:off x="3822175" y="971850"/>
            <a:ext cx="39189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الهدف من المشروع</a:t>
            </a:r>
            <a:endParaRPr sz="4300"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 flipH="1">
            <a:off x="2005150" y="3290550"/>
            <a:ext cx="20268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idx="2" type="title"/>
          </p:nvPr>
        </p:nvSpPr>
        <p:spPr>
          <a:xfrm flipH="1">
            <a:off x="207373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26" name="Google Shape;126;p25"/>
          <p:cNvCxnSpPr/>
          <p:nvPr/>
        </p:nvCxnSpPr>
        <p:spPr>
          <a:xfrm rot="10800000">
            <a:off x="52282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1416000" y="637571"/>
            <a:ext cx="631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المجالات</a:t>
            </a:r>
            <a:endParaRPr b="1" sz="2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26"/>
          <p:cNvSpPr txBox="1"/>
          <p:nvPr>
            <p:ph idx="4294967295" type="subTitle"/>
          </p:nvPr>
        </p:nvSpPr>
        <p:spPr>
          <a:xfrm>
            <a:off x="2050008" y="1728075"/>
            <a:ext cx="5583300" cy="26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يهدف مشروعنا لإعانة الشعراء المبتدئين أثناء تدربهم على كتابة الشعر, و ذلك عبر متابعة أشعارهم من حيث الموضوع و البحر والقافية خاصة.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نحاول من خلال البرنامج التعرف على البحر و الموضوع والقافية واقتراح التحسينات المناسبة على الشاعر لمراجعة النقاط التي تستحق المراجعة.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1205087" y="971850"/>
            <a:ext cx="34971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المشكلة المستهدفة</a:t>
            </a:r>
            <a:endParaRPr sz="4700"/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2" type="title"/>
          </p:nvPr>
        </p:nvSpPr>
        <p:spPr>
          <a:xfrm>
            <a:off x="4849175" y="1001125"/>
            <a:ext cx="21966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40" name="Google Shape;140;p27"/>
          <p:cNvCxnSpPr/>
          <p:nvPr/>
        </p:nvCxnSpPr>
        <p:spPr>
          <a:xfrm flipH="1" rot="10800000">
            <a:off x="500117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7159523" y="-149687"/>
            <a:ext cx="23379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المشكلة</a:t>
            </a:r>
            <a:endParaRPr sz="2400"/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581750" y="2124627"/>
            <a:ext cx="56976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يجد الشعراء عند بداياتهم صعوبة في تأليف الشعر من حيث القافية والوزن خاصة، وفي إثراء أشعارهم بالمعاني الدقيقة والمناسبة للموضوعات الشعرية التي يكتبون فيها.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وللإسهام في مساعدة الشعراء المبتدئين تم التفكير في برنامج يساعدهم في جل العناصر التي يحتاجونها.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ولعل هذا يضيف بصمة جديدة لإثراء اللغة العربية لأنه رغم ثراء اللغة العربية و الجهود التي يعمل عليها المتخصصون في الذكاء الاصطناعي (ARABERT, CAMEL,.. على سبيل المثال), تقتصر التكنولوجيات على العمل على مجالات أخرى  وللشعر العربي حظ ضئيل من هذه الجهود.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47" name="Google Shape;147;p28"/>
          <p:cNvCxnSpPr/>
          <p:nvPr/>
        </p:nvCxnSpPr>
        <p:spPr>
          <a:xfrm>
            <a:off x="6968539" y="580050"/>
            <a:ext cx="0" cy="90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8" name="Google Shape;148;p28"/>
          <p:cNvSpPr txBox="1"/>
          <p:nvPr/>
        </p:nvSpPr>
        <p:spPr>
          <a:xfrm>
            <a:off x="5235850" y="30473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 flipH="1">
            <a:off x="4837950" y="971850"/>
            <a:ext cx="39189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الحل و التقنيات</a:t>
            </a:r>
            <a:endParaRPr sz="4300"/>
          </a:p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 flipH="1">
            <a:off x="2005150" y="3290550"/>
            <a:ext cx="20268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2" type="title"/>
          </p:nvPr>
        </p:nvSpPr>
        <p:spPr>
          <a:xfrm flipH="1">
            <a:off x="2073724" y="1001125"/>
            <a:ext cx="22941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56" name="Google Shape;156;p29"/>
          <p:cNvCxnSpPr/>
          <p:nvPr/>
        </p:nvCxnSpPr>
        <p:spPr>
          <a:xfrm rot="10800000">
            <a:off x="522825" y="3111650"/>
            <a:ext cx="3425700" cy="2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159523" y="-149687"/>
            <a:ext cx="23379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الحل </a:t>
            </a:r>
            <a:endParaRPr sz="2400"/>
          </a:p>
        </p:txBody>
      </p:sp>
      <p:sp>
        <p:nvSpPr>
          <p:cNvPr id="162" name="Google Shape;162;p30"/>
          <p:cNvSpPr txBox="1"/>
          <p:nvPr>
            <p:ph idx="1" type="subTitle"/>
          </p:nvPr>
        </p:nvSpPr>
        <p:spPr>
          <a:xfrm>
            <a:off x="581750" y="2124627"/>
            <a:ext cx="56976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يعمل المشروع على نماذج لغوية تقوم بتحديد موضوع القصيدة و كذلك تحديد البحر المتبع في بناء أبيات القصيدة. 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الموديلات التي سينبني عليها مشروعنا هي AraBERT و CAMeL عبر نقل التعلم على بيانات شعرية (finetuning). كما نقترح المقارنة بين موديلات التعلم العميق المدربة على نفس مجموعة البيانات. (باستخدام Bi-LSTM)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63" name="Google Shape;163;p30"/>
          <p:cNvCxnSpPr/>
          <p:nvPr/>
        </p:nvCxnSpPr>
        <p:spPr>
          <a:xfrm>
            <a:off x="6968539" y="580050"/>
            <a:ext cx="0" cy="90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" name="Google Shape;164;p30"/>
          <p:cNvSpPr txBox="1"/>
          <p:nvPr/>
        </p:nvSpPr>
        <p:spPr>
          <a:xfrm>
            <a:off x="5235850" y="30473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