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60" r:id="rId5"/>
    <p:sldId id="261" r:id="rId6"/>
    <p:sldId id="264" r:id="rId7"/>
    <p:sldId id="263" r:id="rId8"/>
    <p:sldId id="262" r:id="rId9"/>
    <p:sldId id="266" r:id="rId10"/>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p:cViewPr>
        <p:scale>
          <a:sx n="50" d="100"/>
          <a:sy n="50" d="100"/>
        </p:scale>
        <p:origin x="830"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71685C-FD08-4AC0-A7AB-970B34B1F750}"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80AC678B-5EB8-4857-A2BD-16E36FED46ED}" type="slidenum">
              <a:rPr lang="en-US" smtClean="0"/>
              <a:t>‹#›</a:t>
            </a:fld>
            <a:endParaRPr lang="en-US"/>
          </a:p>
        </p:txBody>
      </p:sp>
    </p:spTree>
    <p:extLst>
      <p:ext uri="{BB962C8B-B14F-4D97-AF65-F5344CB8AC3E}">
        <p14:creationId xmlns:p14="http://schemas.microsoft.com/office/powerpoint/2010/main" val="84249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1685C-FD08-4AC0-A7AB-970B34B1F750}"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80AC678B-5EB8-4857-A2BD-16E36FED46ED}" type="slidenum">
              <a:rPr lang="en-US" smtClean="0"/>
              <a:t>‹#›</a:t>
            </a:fld>
            <a:endParaRPr lang="en-US"/>
          </a:p>
        </p:txBody>
      </p:sp>
    </p:spTree>
    <p:extLst>
      <p:ext uri="{BB962C8B-B14F-4D97-AF65-F5344CB8AC3E}">
        <p14:creationId xmlns:p14="http://schemas.microsoft.com/office/powerpoint/2010/main" val="39464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1685C-FD08-4AC0-A7AB-970B34B1F750}"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80AC678B-5EB8-4857-A2BD-16E36FED46ED}" type="slidenum">
              <a:rPr lang="en-US" smtClean="0"/>
              <a:t>‹#›</a:t>
            </a:fld>
            <a:endParaRPr lang="en-US"/>
          </a:p>
        </p:txBody>
      </p:sp>
    </p:spTree>
    <p:extLst>
      <p:ext uri="{BB962C8B-B14F-4D97-AF65-F5344CB8AC3E}">
        <p14:creationId xmlns:p14="http://schemas.microsoft.com/office/powerpoint/2010/main" val="2880436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1685C-FD08-4AC0-A7AB-970B34B1F750}"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0AC678B-5EB8-4857-A2BD-16E36FED46ED}"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62044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1685C-FD08-4AC0-A7AB-970B34B1F750}"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0AC678B-5EB8-4857-A2BD-16E36FED46ED}" type="slidenum">
              <a:rPr lang="en-US" smtClean="0"/>
              <a:t>‹#›</a:t>
            </a:fld>
            <a:endParaRPr lang="en-US"/>
          </a:p>
        </p:txBody>
      </p:sp>
    </p:spTree>
    <p:extLst>
      <p:ext uri="{BB962C8B-B14F-4D97-AF65-F5344CB8AC3E}">
        <p14:creationId xmlns:p14="http://schemas.microsoft.com/office/powerpoint/2010/main" val="20369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571685C-FD08-4AC0-A7AB-970B34B1F750}" type="datetimeFigureOut">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678B-5EB8-4857-A2BD-16E36FED46ED}" type="slidenum">
              <a:rPr lang="en-US" smtClean="0"/>
              <a:t>‹#›</a:t>
            </a:fld>
            <a:endParaRPr lang="en-US"/>
          </a:p>
        </p:txBody>
      </p:sp>
    </p:spTree>
    <p:extLst>
      <p:ext uri="{BB962C8B-B14F-4D97-AF65-F5344CB8AC3E}">
        <p14:creationId xmlns:p14="http://schemas.microsoft.com/office/powerpoint/2010/main" val="734978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571685C-FD08-4AC0-A7AB-970B34B1F750}" type="datetimeFigureOut">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678B-5EB8-4857-A2BD-16E36FED46ED}" type="slidenum">
              <a:rPr lang="en-US" smtClean="0"/>
              <a:t>‹#›</a:t>
            </a:fld>
            <a:endParaRPr lang="en-US"/>
          </a:p>
        </p:txBody>
      </p:sp>
    </p:spTree>
    <p:extLst>
      <p:ext uri="{BB962C8B-B14F-4D97-AF65-F5344CB8AC3E}">
        <p14:creationId xmlns:p14="http://schemas.microsoft.com/office/powerpoint/2010/main" val="4215412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71685C-FD08-4AC0-A7AB-970B34B1F750}"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678B-5EB8-4857-A2BD-16E36FED46ED}" type="slidenum">
              <a:rPr lang="en-US" smtClean="0"/>
              <a:t>‹#›</a:t>
            </a:fld>
            <a:endParaRPr lang="en-US"/>
          </a:p>
        </p:txBody>
      </p:sp>
    </p:spTree>
    <p:extLst>
      <p:ext uri="{BB962C8B-B14F-4D97-AF65-F5344CB8AC3E}">
        <p14:creationId xmlns:p14="http://schemas.microsoft.com/office/powerpoint/2010/main" val="2253223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71685C-FD08-4AC0-A7AB-970B34B1F750}" type="datetimeFigureOut">
              <a:rPr lang="en-US" smtClean="0"/>
              <a:t>5/9/2022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0AC678B-5EB8-4857-A2BD-16E36FED46ED}" type="slidenum">
              <a:rPr lang="en-US" smtClean="0"/>
              <a:t>‹#›</a:t>
            </a:fld>
            <a:endParaRPr lang="en-US"/>
          </a:p>
        </p:txBody>
      </p:sp>
    </p:spTree>
    <p:extLst>
      <p:ext uri="{BB962C8B-B14F-4D97-AF65-F5344CB8AC3E}">
        <p14:creationId xmlns:p14="http://schemas.microsoft.com/office/powerpoint/2010/main" val="22288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71685C-FD08-4AC0-A7AB-970B34B1F750}"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678B-5EB8-4857-A2BD-16E36FED46ED}" type="slidenum">
              <a:rPr lang="en-US" smtClean="0"/>
              <a:t>‹#›</a:t>
            </a:fld>
            <a:endParaRPr lang="en-US"/>
          </a:p>
        </p:txBody>
      </p:sp>
    </p:spTree>
    <p:extLst>
      <p:ext uri="{BB962C8B-B14F-4D97-AF65-F5344CB8AC3E}">
        <p14:creationId xmlns:p14="http://schemas.microsoft.com/office/powerpoint/2010/main" val="2941519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71685C-FD08-4AC0-A7AB-970B34B1F750}"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80AC678B-5EB8-4857-A2BD-16E36FED46ED}" type="slidenum">
              <a:rPr lang="en-US" smtClean="0"/>
              <a:t>‹#›</a:t>
            </a:fld>
            <a:endParaRPr lang="en-US"/>
          </a:p>
        </p:txBody>
      </p:sp>
    </p:spTree>
    <p:extLst>
      <p:ext uri="{BB962C8B-B14F-4D97-AF65-F5344CB8AC3E}">
        <p14:creationId xmlns:p14="http://schemas.microsoft.com/office/powerpoint/2010/main" val="4192593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71685C-FD08-4AC0-A7AB-970B34B1F750}"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678B-5EB8-4857-A2BD-16E36FED46ED}" type="slidenum">
              <a:rPr lang="en-US" smtClean="0"/>
              <a:t>‹#›</a:t>
            </a:fld>
            <a:endParaRPr lang="en-US"/>
          </a:p>
        </p:txBody>
      </p:sp>
    </p:spTree>
    <p:extLst>
      <p:ext uri="{BB962C8B-B14F-4D97-AF65-F5344CB8AC3E}">
        <p14:creationId xmlns:p14="http://schemas.microsoft.com/office/powerpoint/2010/main" val="726041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71685C-FD08-4AC0-A7AB-970B34B1F750}" type="datetimeFigureOut">
              <a:rPr lang="en-US" smtClean="0"/>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C678B-5EB8-4857-A2BD-16E36FED46ED}" type="slidenum">
              <a:rPr lang="en-US" smtClean="0"/>
              <a:t>‹#›</a:t>
            </a:fld>
            <a:endParaRPr lang="en-US"/>
          </a:p>
        </p:txBody>
      </p:sp>
    </p:spTree>
    <p:extLst>
      <p:ext uri="{BB962C8B-B14F-4D97-AF65-F5344CB8AC3E}">
        <p14:creationId xmlns:p14="http://schemas.microsoft.com/office/powerpoint/2010/main" val="4023697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71685C-FD08-4AC0-A7AB-970B34B1F750}" type="datetimeFigureOut">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678B-5EB8-4857-A2BD-16E36FED46ED}" type="slidenum">
              <a:rPr lang="en-US" smtClean="0"/>
              <a:t>‹#›</a:t>
            </a:fld>
            <a:endParaRPr lang="en-US"/>
          </a:p>
        </p:txBody>
      </p:sp>
    </p:spTree>
    <p:extLst>
      <p:ext uri="{BB962C8B-B14F-4D97-AF65-F5344CB8AC3E}">
        <p14:creationId xmlns:p14="http://schemas.microsoft.com/office/powerpoint/2010/main" val="3663323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571685C-FD08-4AC0-A7AB-970B34B1F750}" type="datetimeFigureOut">
              <a:rPr lang="en-US" smtClean="0"/>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C678B-5EB8-4857-A2BD-16E36FED46ED}" type="slidenum">
              <a:rPr lang="en-US" smtClean="0"/>
              <a:t>‹#›</a:t>
            </a:fld>
            <a:endParaRPr lang="en-US"/>
          </a:p>
        </p:txBody>
      </p:sp>
    </p:spTree>
    <p:extLst>
      <p:ext uri="{BB962C8B-B14F-4D97-AF65-F5344CB8AC3E}">
        <p14:creationId xmlns:p14="http://schemas.microsoft.com/office/powerpoint/2010/main" val="152670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1685C-FD08-4AC0-A7AB-970B34B1F750}"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678B-5EB8-4857-A2BD-16E36FED46ED}" type="slidenum">
              <a:rPr lang="en-US" smtClean="0"/>
              <a:t>‹#›</a:t>
            </a:fld>
            <a:endParaRPr lang="en-US"/>
          </a:p>
        </p:txBody>
      </p:sp>
    </p:spTree>
    <p:extLst>
      <p:ext uri="{BB962C8B-B14F-4D97-AF65-F5344CB8AC3E}">
        <p14:creationId xmlns:p14="http://schemas.microsoft.com/office/powerpoint/2010/main" val="379111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1685C-FD08-4AC0-A7AB-970B34B1F750}"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678B-5EB8-4857-A2BD-16E36FED46ED}" type="slidenum">
              <a:rPr lang="en-US" smtClean="0"/>
              <a:t>‹#›</a:t>
            </a:fld>
            <a:endParaRPr lang="en-US"/>
          </a:p>
        </p:txBody>
      </p:sp>
    </p:spTree>
    <p:extLst>
      <p:ext uri="{BB962C8B-B14F-4D97-AF65-F5344CB8AC3E}">
        <p14:creationId xmlns:p14="http://schemas.microsoft.com/office/powerpoint/2010/main" val="141928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71685C-FD08-4AC0-A7AB-970B34B1F750}" type="datetimeFigureOut">
              <a:rPr lang="en-US" smtClean="0"/>
              <a:t>5/9/2022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0AC678B-5EB8-4857-A2BD-16E36FED46ED}" type="slidenum">
              <a:rPr lang="en-US" smtClean="0"/>
              <a:t>‹#›</a:t>
            </a:fld>
            <a:endParaRPr lang="en-US"/>
          </a:p>
        </p:txBody>
      </p:sp>
    </p:spTree>
    <p:extLst>
      <p:ext uri="{BB962C8B-B14F-4D97-AF65-F5344CB8AC3E}">
        <p14:creationId xmlns:p14="http://schemas.microsoft.com/office/powerpoint/2010/main" val="268620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840389"/>
            <a:ext cx="8144134" cy="1373070"/>
          </a:xfrm>
        </p:spPr>
        <p:txBody>
          <a:bodyPr/>
          <a:lstStyle/>
          <a:p>
            <a:pPr rtl="1"/>
            <a:r>
              <a:rPr lang="ar-SA" sz="6000" b="1" dirty="0" smtClean="0">
                <a:solidFill>
                  <a:schemeClr val="accent3">
                    <a:lumMod val="60000"/>
                    <a:lumOff val="40000"/>
                  </a:schemeClr>
                </a:solidFill>
                <a:cs typeface="KacstLetter" panose="02000000000000000000" pitchFamily="2" charset="-78"/>
              </a:rPr>
              <a:t>مغامرات جُـمَّارة</a:t>
            </a:r>
            <a:r>
              <a:rPr lang="ar-SA" sz="4800" dirty="0" smtClean="0">
                <a:cs typeface="KacstLetter" panose="02000000000000000000" pitchFamily="2" charset="-78"/>
              </a:rPr>
              <a:t/>
            </a:r>
            <a:br>
              <a:rPr lang="ar-SA" sz="4800" dirty="0" smtClean="0">
                <a:cs typeface="KacstLetter" panose="02000000000000000000" pitchFamily="2" charset="-78"/>
              </a:rPr>
            </a:br>
            <a:r>
              <a:rPr lang="ar-SA" sz="4800" dirty="0" smtClean="0">
                <a:cs typeface="KacstLetter" panose="02000000000000000000" pitchFamily="2" charset="-78"/>
              </a:rPr>
              <a:t>البقاء للأفصح </a:t>
            </a:r>
            <a:endParaRPr lang="en-US" sz="4800" dirty="0">
              <a:cs typeface="KacstLetter" panose="02000000000000000000" pitchFamily="2" charset="-78"/>
            </a:endParaRPr>
          </a:p>
        </p:txBody>
      </p:sp>
      <p:sp>
        <p:nvSpPr>
          <p:cNvPr id="3" name="Subtitle 2"/>
          <p:cNvSpPr>
            <a:spLocks noGrp="1"/>
          </p:cNvSpPr>
          <p:nvPr>
            <p:ph type="subTitle" idx="1"/>
          </p:nvPr>
        </p:nvSpPr>
        <p:spPr/>
        <p:txBody>
          <a:bodyPr/>
          <a:lstStyle/>
          <a:p>
            <a:r>
              <a:rPr lang="ar-SA" dirty="0" smtClean="0"/>
              <a:t>   </a:t>
            </a:r>
            <a:endParaRPr lang="en-US" dirty="0"/>
          </a:p>
        </p:txBody>
      </p:sp>
    </p:spTree>
    <p:extLst>
      <p:ext uri="{BB962C8B-B14F-4D97-AF65-F5344CB8AC3E}">
        <p14:creationId xmlns:p14="http://schemas.microsoft.com/office/powerpoint/2010/main" val="137933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366121" y="3191628"/>
            <a:ext cx="9613861" cy="1080938"/>
          </a:xfrm>
        </p:spPr>
        <p:txBody>
          <a:bodyPr>
            <a:normAutofit/>
          </a:bodyPr>
          <a:lstStyle/>
          <a:p>
            <a:pPr algn="ctr" rtl="1"/>
            <a:r>
              <a:rPr lang="ar-SA" sz="5400" dirty="0" smtClean="0">
                <a:cs typeface="KacstLetter" panose="02000000000000000000" pitchFamily="2" charset="-78"/>
              </a:rPr>
              <a:t>بسم الله الرحمن الرحيم</a:t>
            </a:r>
            <a:endParaRPr lang="en-US" sz="5400" dirty="0">
              <a:cs typeface="KacstLetter" panose="02000000000000000000" pitchFamily="2" charset="-78"/>
            </a:endParaRPr>
          </a:p>
        </p:txBody>
      </p:sp>
    </p:spTree>
    <p:extLst>
      <p:ext uri="{BB962C8B-B14F-4D97-AF65-F5344CB8AC3E}">
        <p14:creationId xmlns:p14="http://schemas.microsoft.com/office/powerpoint/2010/main" val="64918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ar-SA" sz="5400" dirty="0" smtClean="0">
                <a:cs typeface="KacstLetter" panose="02000000000000000000" pitchFamily="2" charset="-78"/>
              </a:rPr>
              <a:t>هدفنا</a:t>
            </a:r>
            <a:endParaRPr lang="en-US" sz="5400" dirty="0">
              <a:cs typeface="KacstLetter" panose="02000000000000000000" pitchFamily="2" charset="-78"/>
            </a:endParaRPr>
          </a:p>
        </p:txBody>
      </p:sp>
      <p:sp>
        <p:nvSpPr>
          <p:cNvPr id="3" name="Content Placeholder 2"/>
          <p:cNvSpPr>
            <a:spLocks noGrp="1"/>
          </p:cNvSpPr>
          <p:nvPr>
            <p:ph idx="1"/>
          </p:nvPr>
        </p:nvSpPr>
        <p:spPr>
          <a:xfrm>
            <a:off x="1704110" y="2336872"/>
            <a:ext cx="9767710" cy="4160909"/>
          </a:xfrm>
          <a:effectLst>
            <a:outerShdw blurRad="50800" dist="38100" dir="8100000" algn="tr" rotWithShape="0">
              <a:schemeClr val="bg1">
                <a:alpha val="83000"/>
              </a:schemeClr>
            </a:outerShdw>
          </a:effectLst>
        </p:spPr>
        <p:txBody>
          <a:bodyPr>
            <a:noAutofit/>
          </a:bodyPr>
          <a:lstStyle/>
          <a:p>
            <a:pPr marL="0" indent="0" algn="just" rtl="1">
              <a:buNone/>
            </a:pPr>
            <a:r>
              <a:rPr lang="ar-SA" sz="3200" dirty="0" smtClean="0">
                <a:cs typeface="KacstLetter" panose="02000000000000000000" pitchFamily="2" charset="-78"/>
              </a:rPr>
              <a:t>هدفنا هو تطوير </a:t>
            </a:r>
            <a:r>
              <a:rPr lang="ar-SA" sz="3200" dirty="0">
                <a:cs typeface="KacstLetter" panose="02000000000000000000" pitchFamily="2" charset="-78"/>
              </a:rPr>
              <a:t>لعبة موجهة </a:t>
            </a:r>
            <a:r>
              <a:rPr lang="ar-SA" sz="3200" dirty="0" smtClean="0">
                <a:cs typeface="KacstLetter" panose="02000000000000000000" pitchFamily="2" charset="-78"/>
              </a:rPr>
              <a:t>للطفل في سن تتراوح بين التاسعة والحادية عشر، </a:t>
            </a:r>
            <a:r>
              <a:rPr lang="ar-SA" sz="3200" dirty="0">
                <a:cs typeface="KacstLetter" panose="02000000000000000000" pitchFamily="2" charset="-78"/>
              </a:rPr>
              <a:t>حيث يبدأ الطفل </a:t>
            </a:r>
            <a:r>
              <a:rPr lang="ar-SA" sz="3200" dirty="0" smtClean="0">
                <a:cs typeface="KacstLetter" panose="02000000000000000000" pitchFamily="2" charset="-78"/>
              </a:rPr>
              <a:t>العربي في </a:t>
            </a:r>
            <a:r>
              <a:rPr lang="ar-SA" sz="3200" dirty="0">
                <a:cs typeface="KacstLetter" panose="02000000000000000000" pitchFamily="2" charset="-78"/>
              </a:rPr>
              <a:t>هذه المرحلة اكتساب مهارات لغوية تتجاوز أساسيات القراء والكتابة، إذ يبدأ تعلم الخطوط العربية، وقواعد الإملاء المتقدمة، وأساسيات النحو، وإثراء الحصيلة اللغوية من الألفاظ والتراكيب، ولذلك تأتي هذه اللعبة لتأخذ الطفل، بعون الله، في مغامرة مشوقة ذات مستوى يناسب </a:t>
            </a:r>
            <a:r>
              <a:rPr lang="ar-SA" sz="3200" dirty="0" smtClean="0">
                <a:cs typeface="KacstLetter" panose="02000000000000000000" pitchFamily="2" charset="-78"/>
              </a:rPr>
              <a:t>ميوله في </a:t>
            </a:r>
            <a:r>
              <a:rPr lang="ar-SA" sz="3200" dirty="0">
                <a:cs typeface="KacstLetter" panose="02000000000000000000" pitchFamily="2" charset="-78"/>
              </a:rPr>
              <a:t>هذه السن، حيث سيتم تصميم اللعبة بحيث </a:t>
            </a:r>
            <a:r>
              <a:rPr lang="ar-SA" sz="3200" dirty="0" smtClean="0">
                <a:cs typeface="KacstLetter" panose="02000000000000000000" pitchFamily="2" charset="-78"/>
              </a:rPr>
              <a:t>يكون الفوز حليف من </a:t>
            </a:r>
            <a:r>
              <a:rPr lang="ar-SA" sz="3200" dirty="0">
                <a:cs typeface="KacstLetter" panose="02000000000000000000" pitchFamily="2" charset="-78"/>
              </a:rPr>
              <a:t>يتقن المهارات اللغوية، إذ يستعمل تلك المهارات في حل الألغاز والتحديات، </a:t>
            </a:r>
            <a:r>
              <a:rPr lang="ar-SA" sz="3200" dirty="0" smtClean="0">
                <a:cs typeface="KacstLetter" panose="02000000000000000000" pitchFamily="2" charset="-78"/>
              </a:rPr>
              <a:t>وسيلاحظ الطفل بذكائه أهمية </a:t>
            </a:r>
            <a:r>
              <a:rPr lang="ar-SA" sz="3200" dirty="0">
                <a:cs typeface="KacstLetter" panose="02000000000000000000" pitchFamily="2" charset="-78"/>
              </a:rPr>
              <a:t>هذه المهارات لأجل التفوق في اللعبة، </a:t>
            </a:r>
            <a:r>
              <a:rPr lang="ar-SA" sz="3200" dirty="0" smtClean="0">
                <a:cs typeface="KacstLetter" panose="02000000000000000000" pitchFamily="2" charset="-78"/>
              </a:rPr>
              <a:t>مما يدفعه لتقوية مهاراته اللغوية. </a:t>
            </a:r>
            <a:endParaRPr lang="en-US" sz="3200" dirty="0">
              <a:cs typeface="KacstLetter" panose="02000000000000000000" pitchFamily="2" charset="-78"/>
            </a:endParaRPr>
          </a:p>
        </p:txBody>
      </p:sp>
    </p:spTree>
    <p:extLst>
      <p:ext uri="{BB962C8B-B14F-4D97-AF65-F5344CB8AC3E}">
        <p14:creationId xmlns:p14="http://schemas.microsoft.com/office/powerpoint/2010/main" val="1117677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ar-SA" sz="5400" dirty="0" smtClean="0">
                <a:cs typeface="KacstLetter" panose="02000000000000000000" pitchFamily="2" charset="-78"/>
              </a:rPr>
              <a:t>المشاكل المستهدفة</a:t>
            </a:r>
            <a:endParaRPr lang="en-US" sz="5400" dirty="0">
              <a:cs typeface="KacstLetter" panose="02000000000000000000" pitchFamily="2" charset="-78"/>
            </a:endParaRPr>
          </a:p>
        </p:txBody>
      </p:sp>
      <p:sp>
        <p:nvSpPr>
          <p:cNvPr id="3" name="Content Placeholder 2"/>
          <p:cNvSpPr>
            <a:spLocks noGrp="1"/>
          </p:cNvSpPr>
          <p:nvPr>
            <p:ph idx="1"/>
          </p:nvPr>
        </p:nvSpPr>
        <p:spPr>
          <a:xfrm>
            <a:off x="1704110" y="2336872"/>
            <a:ext cx="9767710" cy="4160909"/>
          </a:xfrm>
          <a:effectLst>
            <a:outerShdw blurRad="50800" dist="38100" dir="8100000" algn="tr" rotWithShape="0">
              <a:schemeClr val="bg1">
                <a:alpha val="83000"/>
              </a:schemeClr>
            </a:outerShdw>
          </a:effectLst>
        </p:spPr>
        <p:txBody>
          <a:bodyPr>
            <a:noAutofit/>
          </a:bodyPr>
          <a:lstStyle/>
          <a:p>
            <a:pPr marL="0" indent="0" algn="just" rtl="1">
              <a:buNone/>
            </a:pPr>
            <a:r>
              <a:rPr lang="ar-SA" sz="2500" dirty="0" smtClean="0">
                <a:cs typeface="KacstLetter" panose="02000000000000000000" pitchFamily="2" charset="-78"/>
              </a:rPr>
              <a:t>تستهدف </a:t>
            </a:r>
            <a:r>
              <a:rPr lang="ar-SA" sz="2500" dirty="0">
                <a:cs typeface="KacstLetter" panose="02000000000000000000" pitchFamily="2" charset="-78"/>
              </a:rPr>
              <a:t>اللعبة المشكلات اللغوية في حياة الطفل </a:t>
            </a:r>
            <a:r>
              <a:rPr lang="ar-SA" sz="2500" dirty="0" smtClean="0">
                <a:cs typeface="KacstLetter" panose="02000000000000000000" pitchFamily="2" charset="-78"/>
              </a:rPr>
              <a:t>عموماً، بل يعاني </a:t>
            </a:r>
            <a:r>
              <a:rPr lang="ar-SA" sz="2500" dirty="0">
                <a:cs typeface="KacstLetter" panose="02000000000000000000" pitchFamily="2" charset="-78"/>
              </a:rPr>
              <a:t>منها بعض الكبار، </a:t>
            </a:r>
            <a:r>
              <a:rPr lang="ar-SA" sz="2500" dirty="0" smtClean="0">
                <a:cs typeface="KacstLetter" panose="02000000000000000000" pitchFamily="2" charset="-78"/>
              </a:rPr>
              <a:t>ولاسيما تلك </a:t>
            </a:r>
            <a:r>
              <a:rPr lang="ar-SA" sz="2500" dirty="0">
                <a:cs typeface="KacstLetter" panose="02000000000000000000" pitchFamily="2" charset="-78"/>
              </a:rPr>
              <a:t>الأخطاء التي تنتشر في مجتمعات الإنترنت</a:t>
            </a:r>
            <a:r>
              <a:rPr lang="ar-SA" sz="2500" dirty="0" smtClean="0">
                <a:cs typeface="KacstLetter" panose="02000000000000000000" pitchFamily="2" charset="-78"/>
              </a:rPr>
              <a:t>، ووسائل التواصل الاجتماعي.</a:t>
            </a:r>
          </a:p>
          <a:p>
            <a:pPr marL="0" indent="0" algn="just" rtl="1">
              <a:buNone/>
            </a:pPr>
            <a:r>
              <a:rPr lang="ar-SA" sz="2500" dirty="0" smtClean="0">
                <a:cs typeface="KacstLetter" panose="02000000000000000000" pitchFamily="2" charset="-78"/>
              </a:rPr>
              <a:t>أهم المجالات المستهدفة في اللعبة مايلي: </a:t>
            </a:r>
          </a:p>
          <a:p>
            <a:pPr marL="0" indent="0" algn="just" rtl="1">
              <a:buNone/>
            </a:pPr>
            <a:endParaRPr lang="en-US" sz="2500" dirty="0">
              <a:cs typeface="KacstLetter" panose="02000000000000000000" pitchFamily="2" charset="-78"/>
            </a:endParaRPr>
          </a:p>
        </p:txBody>
      </p:sp>
      <p:sp>
        <p:nvSpPr>
          <p:cNvPr id="4" name="Rounded Rectangle 3"/>
          <p:cNvSpPr/>
          <p:nvPr/>
        </p:nvSpPr>
        <p:spPr>
          <a:xfrm>
            <a:off x="2222070" y="3555978"/>
            <a:ext cx="2230120" cy="1907896"/>
          </a:xfrm>
          <a:prstGeom prst="roundRect">
            <a:avLst>
              <a:gd name="adj" fmla="val 10177"/>
            </a:avLst>
          </a:prstGeom>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r-SA" sz="2400" b="1" dirty="0" smtClean="0">
                <a:solidFill>
                  <a:schemeClr val="bg2">
                    <a:lumMod val="75000"/>
                  </a:schemeClr>
                </a:solidFill>
                <a:cs typeface="KacstLetter" panose="02000000000000000000" pitchFamily="2" charset="-78"/>
              </a:rPr>
              <a:t>النحو</a:t>
            </a:r>
          </a:p>
          <a:p>
            <a:pPr marL="285750" indent="-285750" algn="r" rtl="1">
              <a:buFont typeface="Arial" panose="020B0604020202020204" pitchFamily="34" charset="0"/>
              <a:buChar char="•"/>
            </a:pPr>
            <a:r>
              <a:rPr lang="ar-SA" sz="1600" dirty="0" smtClean="0">
                <a:solidFill>
                  <a:schemeClr val="bg1"/>
                </a:solidFill>
                <a:cs typeface="KacstLetter" panose="02000000000000000000" pitchFamily="2" charset="-78"/>
              </a:rPr>
              <a:t>أقسام الكلام </a:t>
            </a:r>
          </a:p>
          <a:p>
            <a:pPr marL="285750" indent="-285750" algn="r" rtl="1">
              <a:buFont typeface="Arial" panose="020B0604020202020204" pitchFamily="34" charset="0"/>
              <a:buChar char="•"/>
            </a:pPr>
            <a:r>
              <a:rPr lang="ar-SA" sz="1600" dirty="0" smtClean="0">
                <a:solidFill>
                  <a:schemeClr val="bg1"/>
                </a:solidFill>
                <a:cs typeface="KacstLetter" panose="02000000000000000000" pitchFamily="2" charset="-78"/>
              </a:rPr>
              <a:t>المرفوعات والمنصوبات والمجرورات والمجزومات</a:t>
            </a:r>
          </a:p>
          <a:p>
            <a:pPr marL="285750" indent="-285750" algn="r" rtl="1">
              <a:buFont typeface="Arial" panose="020B0604020202020204" pitchFamily="34" charset="0"/>
              <a:buChar char="•"/>
            </a:pPr>
            <a:r>
              <a:rPr lang="ar-SA" sz="1600" dirty="0" smtClean="0">
                <a:solidFill>
                  <a:schemeClr val="bg1"/>
                </a:solidFill>
                <a:cs typeface="KacstLetter" panose="02000000000000000000" pitchFamily="2" charset="-78"/>
              </a:rPr>
              <a:t>علامات الإعراب</a:t>
            </a:r>
          </a:p>
        </p:txBody>
      </p:sp>
      <p:sp>
        <p:nvSpPr>
          <p:cNvPr id="7" name="Rounded Rectangle 6"/>
          <p:cNvSpPr/>
          <p:nvPr/>
        </p:nvSpPr>
        <p:spPr>
          <a:xfrm>
            <a:off x="9171465" y="4509926"/>
            <a:ext cx="2230120" cy="1907896"/>
          </a:xfrm>
          <a:prstGeom prst="roundRect">
            <a:avLst>
              <a:gd name="adj" fmla="val 10177"/>
            </a:avLst>
          </a:prstGeom>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r-SA" sz="2400" b="1" dirty="0" smtClean="0">
                <a:solidFill>
                  <a:schemeClr val="bg2">
                    <a:lumMod val="75000"/>
                  </a:schemeClr>
                </a:solidFill>
                <a:cs typeface="KacstLetter" panose="02000000000000000000" pitchFamily="2" charset="-78"/>
              </a:rPr>
              <a:t>إثراء المفردات</a:t>
            </a:r>
          </a:p>
          <a:p>
            <a:pPr marL="285750" indent="-285750" algn="r" rtl="1">
              <a:buFont typeface="Arial" panose="020B0604020202020204" pitchFamily="34" charset="0"/>
              <a:buChar char="•"/>
            </a:pPr>
            <a:r>
              <a:rPr lang="ar-SA" sz="1600" dirty="0" smtClean="0">
                <a:solidFill>
                  <a:schemeClr val="bg1"/>
                </a:solidFill>
                <a:cs typeface="KacstLetter" panose="02000000000000000000" pitchFamily="2" charset="-78"/>
              </a:rPr>
              <a:t>التناظر اللفظي</a:t>
            </a:r>
            <a:endParaRPr lang="en-US" sz="1600" dirty="0" smtClean="0">
              <a:solidFill>
                <a:schemeClr val="bg1"/>
              </a:solidFill>
              <a:cs typeface="KacstLetter" panose="02000000000000000000" pitchFamily="2" charset="-78"/>
            </a:endParaRPr>
          </a:p>
          <a:p>
            <a:pPr marL="285750" indent="-285750" algn="r" rtl="1">
              <a:buFont typeface="Arial" panose="020B0604020202020204" pitchFamily="34" charset="0"/>
              <a:buChar char="•"/>
            </a:pPr>
            <a:r>
              <a:rPr lang="ar-SA" sz="1600" dirty="0" smtClean="0">
                <a:solidFill>
                  <a:schemeClr val="bg1"/>
                </a:solidFill>
                <a:cs typeface="KacstLetter" panose="02000000000000000000" pitchFamily="2" charset="-78"/>
              </a:rPr>
              <a:t>المقابل الفصيح</a:t>
            </a:r>
            <a:endParaRPr lang="en-US" sz="1600" dirty="0" smtClean="0">
              <a:solidFill>
                <a:schemeClr val="bg1"/>
              </a:solidFill>
              <a:cs typeface="KacstLetter" panose="02000000000000000000" pitchFamily="2" charset="-78"/>
            </a:endParaRPr>
          </a:p>
          <a:p>
            <a:pPr marL="285750" indent="-285750" algn="r" rtl="1">
              <a:buFont typeface="Arial" panose="020B0604020202020204" pitchFamily="34" charset="0"/>
              <a:buChar char="•"/>
            </a:pPr>
            <a:r>
              <a:rPr lang="ar-SA" sz="1600" dirty="0" smtClean="0">
                <a:solidFill>
                  <a:schemeClr val="bg1"/>
                </a:solidFill>
                <a:cs typeface="KacstLetter" panose="02000000000000000000" pitchFamily="2" charset="-78"/>
              </a:rPr>
              <a:t>مهارة استخدام المعاجم العربية </a:t>
            </a:r>
          </a:p>
          <a:p>
            <a:pPr marL="285750" indent="-285750" algn="r" rtl="1">
              <a:buFont typeface="Arial" panose="020B0604020202020204" pitchFamily="34" charset="0"/>
              <a:buChar char="•"/>
            </a:pPr>
            <a:endParaRPr lang="ar-SA" sz="1600" dirty="0" smtClean="0">
              <a:solidFill>
                <a:schemeClr val="bg1"/>
              </a:solidFill>
              <a:cs typeface="KacstLetter" panose="02000000000000000000" pitchFamily="2" charset="-78"/>
            </a:endParaRPr>
          </a:p>
        </p:txBody>
      </p:sp>
      <p:sp>
        <p:nvSpPr>
          <p:cNvPr id="8" name="Rounded Rectangle 7"/>
          <p:cNvSpPr/>
          <p:nvPr/>
        </p:nvSpPr>
        <p:spPr>
          <a:xfrm>
            <a:off x="509459" y="4732459"/>
            <a:ext cx="2230120" cy="1907896"/>
          </a:xfrm>
          <a:prstGeom prst="roundRect">
            <a:avLst>
              <a:gd name="adj" fmla="val 10177"/>
            </a:avLst>
          </a:prstGeom>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r-SA" sz="2400" b="1" dirty="0" smtClean="0">
                <a:solidFill>
                  <a:schemeClr val="bg2">
                    <a:lumMod val="75000"/>
                  </a:schemeClr>
                </a:solidFill>
                <a:cs typeface="KacstLetter" panose="02000000000000000000" pitchFamily="2" charset="-78"/>
              </a:rPr>
              <a:t>الخط العربي</a:t>
            </a:r>
          </a:p>
          <a:p>
            <a:pPr marL="285750" indent="-285750" algn="r" rtl="1">
              <a:buFont typeface="Arial" panose="020B0604020202020204" pitchFamily="34" charset="0"/>
              <a:buChar char="•"/>
            </a:pPr>
            <a:r>
              <a:rPr lang="ar-SA" sz="1600" dirty="0" smtClean="0">
                <a:solidFill>
                  <a:schemeClr val="bg1"/>
                </a:solidFill>
                <a:cs typeface="KacstLetter" panose="02000000000000000000" pitchFamily="2" charset="-78"/>
              </a:rPr>
              <a:t>التمييز بين الخطوط</a:t>
            </a:r>
          </a:p>
          <a:p>
            <a:pPr marL="285750" indent="-285750" algn="r" rtl="1">
              <a:buFont typeface="Arial" panose="020B0604020202020204" pitchFamily="34" charset="0"/>
              <a:buChar char="•"/>
            </a:pPr>
            <a:r>
              <a:rPr lang="ar-SA" sz="1600" dirty="0" smtClean="0">
                <a:solidFill>
                  <a:schemeClr val="bg1"/>
                </a:solidFill>
                <a:cs typeface="KacstLetter" panose="02000000000000000000" pitchFamily="2" charset="-78"/>
              </a:rPr>
              <a:t>المسافات النقطية</a:t>
            </a:r>
          </a:p>
          <a:p>
            <a:pPr marL="285750" indent="-285750" algn="r" rtl="1">
              <a:buFont typeface="Arial" panose="020B0604020202020204" pitchFamily="34" charset="0"/>
              <a:buChar char="•"/>
            </a:pPr>
            <a:r>
              <a:rPr lang="ar-SA" sz="1600" dirty="0" smtClean="0">
                <a:solidFill>
                  <a:schemeClr val="bg1"/>
                </a:solidFill>
                <a:cs typeface="KacstLetter" panose="02000000000000000000" pitchFamily="2" charset="-78"/>
              </a:rPr>
              <a:t>تنمية ذائقة الخط لدى الطفل</a:t>
            </a:r>
          </a:p>
          <a:p>
            <a:pPr algn="r" rtl="1"/>
            <a:endParaRPr lang="ar-SA" sz="1600" dirty="0" smtClean="0">
              <a:solidFill>
                <a:schemeClr val="bg1"/>
              </a:solidFill>
              <a:cs typeface="KacstLetter" panose="02000000000000000000" pitchFamily="2" charset="-78"/>
            </a:endParaRPr>
          </a:p>
        </p:txBody>
      </p:sp>
      <p:sp>
        <p:nvSpPr>
          <p:cNvPr id="9" name="Rounded Rectangle 8"/>
          <p:cNvSpPr/>
          <p:nvPr/>
        </p:nvSpPr>
        <p:spPr>
          <a:xfrm>
            <a:off x="5117185" y="3636788"/>
            <a:ext cx="4195793" cy="2515910"/>
          </a:xfrm>
          <a:prstGeom prst="roundRect">
            <a:avLst>
              <a:gd name="adj" fmla="val 6832"/>
            </a:avLst>
          </a:prstGeom>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r-SA" sz="2400" b="1" dirty="0">
                <a:solidFill>
                  <a:schemeClr val="bg2">
                    <a:lumMod val="75000"/>
                  </a:schemeClr>
                </a:solidFill>
                <a:cs typeface="KacstLetter" panose="02000000000000000000" pitchFamily="2" charset="-78"/>
              </a:rPr>
              <a:t>الإملاء</a:t>
            </a:r>
          </a:p>
          <a:p>
            <a:pPr marL="285750" indent="-285750" algn="r" rtl="1">
              <a:buFont typeface="Arial" panose="020B0604020202020204" pitchFamily="34" charset="0"/>
              <a:buChar char="•"/>
            </a:pPr>
            <a:r>
              <a:rPr lang="ar-SA" sz="1600" dirty="0" smtClean="0">
                <a:solidFill>
                  <a:schemeClr val="bg1"/>
                </a:solidFill>
                <a:cs typeface="KacstLetter" panose="02000000000000000000" pitchFamily="2" charset="-78"/>
              </a:rPr>
              <a:t>الأخطاء في الأصوات الطويلة و القصيرة والتنوين والنون والأخطاء التي بدأت في الظهور بين النشء، نحو: مومكن (ممكن)، شوكرن (شكراً)، قولت (قلت)، لاكن (لكن)، أيضن (أيضاً)، وغيرها. </a:t>
            </a:r>
          </a:p>
          <a:p>
            <a:pPr marL="285750" indent="-285750" algn="r" rtl="1">
              <a:buFont typeface="Arial" panose="020B0604020202020204" pitchFamily="34" charset="0"/>
              <a:buChar char="•"/>
            </a:pPr>
            <a:r>
              <a:rPr lang="ar-SA" sz="1600" dirty="0" smtClean="0">
                <a:solidFill>
                  <a:schemeClr val="bg1"/>
                </a:solidFill>
                <a:cs typeface="KacstLetter" panose="02000000000000000000" pitchFamily="2" charset="-78"/>
              </a:rPr>
              <a:t>قواعد كتابة الهمزة</a:t>
            </a:r>
          </a:p>
          <a:p>
            <a:pPr marL="285750" indent="-285750" algn="r" rtl="1">
              <a:buFont typeface="Arial" panose="020B0604020202020204" pitchFamily="34" charset="0"/>
              <a:buChar char="•"/>
            </a:pPr>
            <a:r>
              <a:rPr lang="ar-SA" sz="1600" dirty="0" smtClean="0">
                <a:solidFill>
                  <a:schemeClr val="bg1"/>
                </a:solidFill>
                <a:cs typeface="KacstLetter" panose="02000000000000000000" pitchFamily="2" charset="-78"/>
              </a:rPr>
              <a:t>التمييز بين الهاء والتاء المربوطة </a:t>
            </a:r>
          </a:p>
          <a:p>
            <a:pPr marL="285750" indent="-285750" algn="r" rtl="1">
              <a:buFont typeface="Arial" panose="020B0604020202020204" pitchFamily="34" charset="0"/>
              <a:buChar char="•"/>
            </a:pPr>
            <a:r>
              <a:rPr lang="ar-SA" sz="1600" dirty="0" smtClean="0">
                <a:solidFill>
                  <a:schemeClr val="bg1"/>
                </a:solidFill>
                <a:cs typeface="KacstLetter" panose="02000000000000000000" pitchFamily="2" charset="-78"/>
              </a:rPr>
              <a:t>همزة الوصل والقطع</a:t>
            </a:r>
          </a:p>
          <a:p>
            <a:pPr marL="285750" indent="-285750" algn="r" rtl="1">
              <a:buFont typeface="Arial" panose="020B0604020202020204" pitchFamily="34" charset="0"/>
              <a:buChar char="•"/>
            </a:pPr>
            <a:r>
              <a:rPr lang="ar-SA" sz="1600" dirty="0" smtClean="0">
                <a:solidFill>
                  <a:schemeClr val="bg1"/>
                </a:solidFill>
                <a:cs typeface="KacstLetter" panose="02000000000000000000" pitchFamily="2" charset="-78"/>
              </a:rPr>
              <a:t>التفريق بين الضاد والظاء</a:t>
            </a:r>
          </a:p>
          <a:p>
            <a:pPr marL="285750" indent="-285750" algn="r" rtl="1">
              <a:buFont typeface="Arial" panose="020B0604020202020204" pitchFamily="34" charset="0"/>
              <a:buChar char="•"/>
            </a:pPr>
            <a:endParaRPr lang="ar-SA" sz="1600" dirty="0" smtClean="0">
              <a:solidFill>
                <a:schemeClr val="bg1"/>
              </a:solidFill>
              <a:cs typeface="KacstLetter" panose="02000000000000000000" pitchFamily="2" charset="-78"/>
            </a:endParaRPr>
          </a:p>
          <a:p>
            <a:pPr algn="r" rtl="1"/>
            <a:endParaRPr lang="en-US" sz="1600" dirty="0" smtClean="0">
              <a:solidFill>
                <a:schemeClr val="bg1"/>
              </a:solidFill>
              <a:cs typeface="KacstLetter" panose="02000000000000000000" pitchFamily="2" charset="-78"/>
            </a:endParaRPr>
          </a:p>
        </p:txBody>
      </p:sp>
      <p:sp>
        <p:nvSpPr>
          <p:cNvPr id="5" name="Rounded Rectangle 4"/>
          <p:cNvSpPr/>
          <p:nvPr/>
        </p:nvSpPr>
        <p:spPr>
          <a:xfrm>
            <a:off x="3900570" y="5266000"/>
            <a:ext cx="2230120" cy="1522255"/>
          </a:xfrm>
          <a:prstGeom prst="roundRect">
            <a:avLst>
              <a:gd name="adj" fmla="val 10177"/>
            </a:avLst>
          </a:prstGeom>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r-SA" sz="2400" b="1" dirty="0" smtClean="0">
                <a:solidFill>
                  <a:schemeClr val="bg2">
                    <a:lumMod val="75000"/>
                  </a:schemeClr>
                </a:solidFill>
                <a:cs typeface="KacstLetter" panose="02000000000000000000" pitchFamily="2" charset="-78"/>
              </a:rPr>
              <a:t>الصرف</a:t>
            </a:r>
          </a:p>
          <a:p>
            <a:pPr marL="285750" indent="-285750" algn="r" rtl="1">
              <a:buFont typeface="Arial" panose="020B0604020202020204" pitchFamily="34" charset="0"/>
              <a:buChar char="•"/>
            </a:pPr>
            <a:r>
              <a:rPr lang="ar-SA" sz="1600" dirty="0" smtClean="0">
                <a:solidFill>
                  <a:schemeClr val="bg1"/>
                </a:solidFill>
                <a:cs typeface="KacstLetter" panose="02000000000000000000" pitchFamily="2" charset="-78"/>
              </a:rPr>
              <a:t>الاشتقاق</a:t>
            </a:r>
          </a:p>
          <a:p>
            <a:pPr marL="285750" indent="-285750" algn="r" rtl="1">
              <a:buFont typeface="Arial" panose="020B0604020202020204" pitchFamily="34" charset="0"/>
              <a:buChar char="•"/>
            </a:pPr>
            <a:r>
              <a:rPr lang="ar-SA" sz="1600" dirty="0" smtClean="0">
                <a:solidFill>
                  <a:schemeClr val="bg1"/>
                </a:solidFill>
                <a:cs typeface="KacstLetter" panose="02000000000000000000" pitchFamily="2" charset="-78"/>
              </a:rPr>
              <a:t>رد الكلمة إلى أصلها </a:t>
            </a:r>
          </a:p>
        </p:txBody>
      </p:sp>
    </p:spTree>
    <p:extLst>
      <p:ext uri="{BB962C8B-B14F-4D97-AF65-F5344CB8AC3E}">
        <p14:creationId xmlns:p14="http://schemas.microsoft.com/office/powerpoint/2010/main" val="161761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ar-SA" sz="5400" dirty="0" smtClean="0">
                <a:cs typeface="KacstLetter" panose="02000000000000000000" pitchFamily="2" charset="-78"/>
              </a:rPr>
              <a:t>الحل المقترح</a:t>
            </a:r>
            <a:endParaRPr lang="en-US" sz="5400" dirty="0">
              <a:cs typeface="KacstLetter" panose="02000000000000000000" pitchFamily="2" charset="-78"/>
            </a:endParaRPr>
          </a:p>
        </p:txBody>
      </p:sp>
      <p:sp>
        <p:nvSpPr>
          <p:cNvPr id="3" name="Content Placeholder 2"/>
          <p:cNvSpPr>
            <a:spLocks noGrp="1"/>
          </p:cNvSpPr>
          <p:nvPr>
            <p:ph idx="1"/>
          </p:nvPr>
        </p:nvSpPr>
        <p:spPr>
          <a:xfrm>
            <a:off x="1704110" y="2336872"/>
            <a:ext cx="9767710" cy="4160909"/>
          </a:xfrm>
          <a:effectLst>
            <a:outerShdw blurRad="50800" dist="38100" dir="8100000" algn="tr" rotWithShape="0">
              <a:schemeClr val="bg1">
                <a:alpha val="83000"/>
              </a:schemeClr>
            </a:outerShdw>
          </a:effectLst>
        </p:spPr>
        <p:txBody>
          <a:bodyPr>
            <a:noAutofit/>
          </a:bodyPr>
          <a:lstStyle/>
          <a:p>
            <a:pPr algn="just" rtl="1"/>
            <a:r>
              <a:rPr lang="ar-SA" sz="3600" dirty="0">
                <a:cs typeface="KacstLetter" panose="02000000000000000000" pitchFamily="2" charset="-78"/>
              </a:rPr>
              <a:t>اللعبة فردية على طراز مغامرات المنصات (</a:t>
            </a:r>
            <a:r>
              <a:rPr lang="en-US" sz="3600" dirty="0" err="1">
                <a:cs typeface="KacstLetter" panose="02000000000000000000" pitchFamily="2" charset="-78"/>
              </a:rPr>
              <a:t>platformer</a:t>
            </a:r>
            <a:r>
              <a:rPr lang="ar-SA" sz="3600" dirty="0">
                <a:cs typeface="KacstLetter" panose="02000000000000000000" pitchFamily="2" charset="-78"/>
              </a:rPr>
              <a:t>) يقابل فيها اللاعب بعض العقبات ، ويجري محادثات مع شخصيات </a:t>
            </a:r>
            <a:r>
              <a:rPr lang="ar-SA" sz="3600" dirty="0" smtClean="0">
                <a:cs typeface="KacstLetter" panose="02000000000000000000" pitchFamily="2" charset="-78"/>
              </a:rPr>
              <a:t>اللعبة، </a:t>
            </a:r>
            <a:r>
              <a:rPr lang="ar-SA" sz="3600" dirty="0">
                <a:cs typeface="KacstLetter" panose="02000000000000000000" pitchFamily="2" charset="-78"/>
              </a:rPr>
              <a:t>والتي تعطيه تلميحات ومعلومات تفيده ليجيب عن الأسئلة اللغوية التي سيواجهها أثناء المغامرة. وبناء على </a:t>
            </a:r>
            <a:r>
              <a:rPr lang="ar-SA" sz="3600" dirty="0" smtClean="0">
                <a:cs typeface="KacstLetter" panose="02000000000000000000" pitchFamily="2" charset="-78"/>
              </a:rPr>
              <a:t>إجاباته، </a:t>
            </a:r>
            <a:r>
              <a:rPr lang="ar-SA" sz="3600" dirty="0">
                <a:cs typeface="KacstLetter" panose="02000000000000000000" pitchFamily="2" charset="-78"/>
              </a:rPr>
              <a:t>يتمكن من إكمال المغامرة والفوز في اللعبة. </a:t>
            </a:r>
            <a:r>
              <a:rPr lang="ar-SA" sz="3600" dirty="0">
                <a:cs typeface="KacstLetter" panose="02000000000000000000" pitchFamily="2" charset="-78"/>
              </a:rPr>
              <a:t>ستكون الأسئلة اللغوية على هيئة ألعاب ضمنية مصغرة (</a:t>
            </a:r>
            <a:r>
              <a:rPr lang="en-US" sz="3600" dirty="0">
                <a:cs typeface="KacstLetter" panose="02000000000000000000" pitchFamily="2" charset="-78"/>
              </a:rPr>
              <a:t>mini games</a:t>
            </a:r>
            <a:r>
              <a:rPr lang="ar-SA" sz="3600" dirty="0">
                <a:cs typeface="KacstLetter" panose="02000000000000000000" pitchFamily="2" charset="-78"/>
              </a:rPr>
              <a:t>) يواجهها في طريقه</a:t>
            </a:r>
            <a:r>
              <a:rPr lang="ar-SA" sz="3600" dirty="0"/>
              <a:t>.</a:t>
            </a:r>
            <a:endParaRPr lang="en-US" sz="3600" dirty="0"/>
          </a:p>
          <a:p>
            <a:pPr marL="0" indent="0" algn="just" rtl="1">
              <a:buNone/>
            </a:pPr>
            <a:endParaRPr lang="ar-SA" sz="3600" dirty="0">
              <a:cs typeface="KacstLetter" panose="02000000000000000000" pitchFamily="2" charset="-78"/>
            </a:endParaRPr>
          </a:p>
        </p:txBody>
      </p:sp>
    </p:spTree>
    <p:extLst>
      <p:ext uri="{BB962C8B-B14F-4D97-AF65-F5344CB8AC3E}">
        <p14:creationId xmlns:p14="http://schemas.microsoft.com/office/powerpoint/2010/main" val="127132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ar-SA" sz="5400" dirty="0" smtClean="0">
                <a:cs typeface="KacstLetter" panose="02000000000000000000" pitchFamily="2" charset="-78"/>
              </a:rPr>
              <a:t>البيانات ومصادرها</a:t>
            </a:r>
            <a:endParaRPr lang="en-US" sz="5400" dirty="0">
              <a:cs typeface="KacstLetter" panose="02000000000000000000" pitchFamily="2" charset="-78"/>
            </a:endParaRPr>
          </a:p>
        </p:txBody>
      </p:sp>
      <p:sp>
        <p:nvSpPr>
          <p:cNvPr id="3" name="Content Placeholder 2"/>
          <p:cNvSpPr>
            <a:spLocks noGrp="1"/>
          </p:cNvSpPr>
          <p:nvPr>
            <p:ph idx="1"/>
          </p:nvPr>
        </p:nvSpPr>
        <p:spPr>
          <a:xfrm>
            <a:off x="1704110" y="2336872"/>
            <a:ext cx="9767710" cy="4160909"/>
          </a:xfrm>
          <a:effectLst>
            <a:outerShdw blurRad="50800" dist="38100" dir="8100000" algn="tr" rotWithShape="0">
              <a:schemeClr val="bg1">
                <a:alpha val="83000"/>
              </a:schemeClr>
            </a:outerShdw>
          </a:effectLst>
        </p:spPr>
        <p:txBody>
          <a:bodyPr>
            <a:noAutofit/>
          </a:bodyPr>
          <a:lstStyle/>
          <a:p>
            <a:pPr algn="just" rtl="1"/>
            <a:r>
              <a:rPr lang="ar-SA" sz="3600" dirty="0" smtClean="0">
                <a:cs typeface="KacstLetter" panose="02000000000000000000" pitchFamily="2" charset="-78"/>
              </a:rPr>
              <a:t>المعاجم العربية</a:t>
            </a:r>
          </a:p>
          <a:p>
            <a:pPr algn="just" rtl="1"/>
            <a:r>
              <a:rPr lang="ar-SA" sz="3600" dirty="0" smtClean="0">
                <a:cs typeface="KacstLetter" panose="02000000000000000000" pitchFamily="2" charset="-78"/>
              </a:rPr>
              <a:t>كتب منهج لغتي الجميلة للصفوف الرابع والخامس والسادس الابتدائي</a:t>
            </a:r>
          </a:p>
          <a:p>
            <a:pPr algn="just" rtl="1"/>
            <a:r>
              <a:rPr lang="ar-SA" sz="3600" dirty="0" smtClean="0">
                <a:cs typeface="KacstLetter" panose="02000000000000000000" pitchFamily="2" charset="-78"/>
              </a:rPr>
              <a:t>المنشورات المتعلقة بالاختبارات اللغوية للمركز الوطني للقياس</a:t>
            </a:r>
          </a:p>
          <a:p>
            <a:pPr algn="just" rtl="1"/>
            <a:endParaRPr lang="ar-SA" sz="3600" dirty="0">
              <a:cs typeface="KacstLetter" panose="02000000000000000000" pitchFamily="2" charset="-78"/>
            </a:endParaRPr>
          </a:p>
        </p:txBody>
      </p:sp>
    </p:spTree>
    <p:extLst>
      <p:ext uri="{BB962C8B-B14F-4D97-AF65-F5344CB8AC3E}">
        <p14:creationId xmlns:p14="http://schemas.microsoft.com/office/powerpoint/2010/main" val="2479920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ar-SA" sz="5400" dirty="0">
                <a:cs typeface="KacstLetter" panose="02000000000000000000" pitchFamily="2" charset="-78"/>
              </a:rPr>
              <a:t>القيمة المضافة</a:t>
            </a:r>
            <a:endParaRPr lang="en-US" sz="5400" dirty="0">
              <a:cs typeface="KacstLetter" panose="02000000000000000000" pitchFamily="2" charset="-78"/>
            </a:endParaRPr>
          </a:p>
        </p:txBody>
      </p:sp>
      <p:sp>
        <p:nvSpPr>
          <p:cNvPr id="3" name="Content Placeholder 2"/>
          <p:cNvSpPr>
            <a:spLocks noGrp="1"/>
          </p:cNvSpPr>
          <p:nvPr>
            <p:ph idx="1"/>
          </p:nvPr>
        </p:nvSpPr>
        <p:spPr>
          <a:xfrm>
            <a:off x="3269673" y="2198326"/>
            <a:ext cx="8216002" cy="4160909"/>
          </a:xfrm>
          <a:effectLst>
            <a:outerShdw blurRad="50800" dist="38100" dir="8100000" algn="tr" rotWithShape="0">
              <a:schemeClr val="bg1">
                <a:alpha val="83000"/>
              </a:schemeClr>
            </a:outerShdw>
          </a:effectLst>
        </p:spPr>
        <p:txBody>
          <a:bodyPr>
            <a:noAutofit/>
          </a:bodyPr>
          <a:lstStyle/>
          <a:p>
            <a:pPr algn="just" rtl="1"/>
            <a:r>
              <a:rPr lang="ar-SA" sz="2500" dirty="0">
                <a:cs typeface="KacstLetter" panose="02000000000000000000" pitchFamily="2" charset="-78"/>
              </a:rPr>
              <a:t>تتميز اللعبة عن نظيراتها اللغوية التي تتبع أسلوب الأسئلة المباشرة ، بكونها تطرح اللغة من خلال سياق ترفيهي و بنمط يحاكي الألعاب الترفيهية المشتهرة في عالم ألعاب الكمبيوتر ، مثل ألعاب</a:t>
            </a:r>
            <a:r>
              <a:rPr lang="en-US" sz="2500" dirty="0">
                <a:cs typeface="KacstLetter" panose="02000000000000000000" pitchFamily="2" charset="-78"/>
              </a:rPr>
              <a:t> </a:t>
            </a:r>
            <a:r>
              <a:rPr lang="en-US" sz="2500" dirty="0" smtClean="0">
                <a:cs typeface="KacstLetter" panose="02000000000000000000" pitchFamily="2" charset="-78"/>
              </a:rPr>
              <a:t>Mario  </a:t>
            </a:r>
            <a:r>
              <a:rPr lang="ar-SA" sz="2500" dirty="0">
                <a:cs typeface="KacstLetter" panose="02000000000000000000" pitchFamily="2" charset="-78"/>
              </a:rPr>
              <a:t>و</a:t>
            </a:r>
            <a:r>
              <a:rPr lang="en-US" sz="2500" dirty="0">
                <a:cs typeface="KacstLetter" panose="02000000000000000000" pitchFamily="2" charset="-78"/>
              </a:rPr>
              <a:t> </a:t>
            </a:r>
            <a:r>
              <a:rPr lang="en-US" sz="2500" dirty="0" smtClean="0">
                <a:cs typeface="KacstLetter" panose="02000000000000000000" pitchFamily="2" charset="-78"/>
              </a:rPr>
              <a:t>Sonic </a:t>
            </a:r>
            <a:r>
              <a:rPr lang="ar-SA" sz="2500" dirty="0">
                <a:cs typeface="KacstLetter" panose="02000000000000000000" pitchFamily="2" charset="-78"/>
              </a:rPr>
              <a:t>وغيرها</a:t>
            </a:r>
            <a:r>
              <a:rPr lang="en-US" sz="2500" dirty="0" smtClean="0">
                <a:cs typeface="KacstLetter" panose="02000000000000000000" pitchFamily="2" charset="-78"/>
              </a:rPr>
              <a:t>.</a:t>
            </a:r>
          </a:p>
          <a:p>
            <a:pPr marL="0" indent="0" algn="just" rtl="1">
              <a:buNone/>
            </a:pPr>
            <a:endParaRPr lang="en-US" sz="2500" dirty="0">
              <a:cs typeface="KacstLetter" panose="02000000000000000000" pitchFamily="2" charset="-78"/>
            </a:endParaRPr>
          </a:p>
          <a:p>
            <a:pPr algn="just" rtl="1"/>
            <a:r>
              <a:rPr lang="ar-SA" sz="2500" dirty="0">
                <a:cs typeface="KacstLetter" panose="02000000000000000000" pitchFamily="2" charset="-78"/>
              </a:rPr>
              <a:t>ابتكار شخصية مميزة للعبة ، أسميناها "جُمَّارة" يرتبط بها الطفل ، على غرار شخصيات الألعاب العالمية مثل شخصيتَي</a:t>
            </a:r>
            <a:r>
              <a:rPr lang="en-US" sz="2500" dirty="0">
                <a:cs typeface="KacstLetter" panose="02000000000000000000" pitchFamily="2" charset="-78"/>
              </a:rPr>
              <a:t> </a:t>
            </a:r>
            <a:r>
              <a:rPr lang="en-US" sz="2500" dirty="0" smtClean="0">
                <a:cs typeface="KacstLetter" panose="02000000000000000000" pitchFamily="2" charset="-78"/>
              </a:rPr>
              <a:t>Mario   </a:t>
            </a:r>
            <a:r>
              <a:rPr lang="ar-SA" sz="2500" dirty="0">
                <a:cs typeface="KacstLetter" panose="02000000000000000000" pitchFamily="2" charset="-78"/>
              </a:rPr>
              <a:t>و</a:t>
            </a:r>
            <a:r>
              <a:rPr lang="en-US" sz="2500" dirty="0">
                <a:cs typeface="KacstLetter" panose="02000000000000000000" pitchFamily="2" charset="-78"/>
              </a:rPr>
              <a:t> </a:t>
            </a:r>
            <a:r>
              <a:rPr lang="en-US" sz="2500" dirty="0" smtClean="0">
                <a:cs typeface="KacstLetter" panose="02000000000000000000" pitchFamily="2" charset="-78"/>
              </a:rPr>
              <a:t>Sonic </a:t>
            </a:r>
            <a:r>
              <a:rPr lang="ar-SA" sz="2500" dirty="0">
                <a:cs typeface="KacstLetter" panose="02000000000000000000" pitchFamily="2" charset="-78"/>
              </a:rPr>
              <a:t>، مما يؤهل اللعبة لتدخل عالم صناعة ألعاب الكمبيوتر بإذن الله </a:t>
            </a:r>
            <a:r>
              <a:rPr lang="ar-SA" sz="2500" dirty="0" smtClean="0">
                <a:cs typeface="KacstLetter" panose="02000000000000000000" pitchFamily="2" charset="-78"/>
              </a:rPr>
              <a:t>تعالى</a:t>
            </a:r>
            <a:endParaRPr lang="en-US" sz="2500" dirty="0" smtClean="0">
              <a:cs typeface="KacstLetter" panose="02000000000000000000" pitchFamily="2" charset="-78"/>
            </a:endParaRPr>
          </a:p>
          <a:p>
            <a:pPr marL="0" indent="0" algn="just" rtl="1">
              <a:buNone/>
            </a:pPr>
            <a:endParaRPr lang="en-US" sz="2500" dirty="0">
              <a:cs typeface="KacstLetter" panose="02000000000000000000" pitchFamily="2" charset="-78"/>
            </a:endParaRPr>
          </a:p>
          <a:p>
            <a:pPr algn="just" rtl="1"/>
            <a:r>
              <a:rPr lang="ar-SA" sz="2500" dirty="0" smtClean="0">
                <a:cs typeface="KacstLetter" panose="02000000000000000000" pitchFamily="2" charset="-78"/>
              </a:rPr>
              <a:t>ارتباط </a:t>
            </a:r>
            <a:r>
              <a:rPr lang="ar-SA" sz="2500" dirty="0">
                <a:cs typeface="KacstLetter" panose="02000000000000000000" pitchFamily="2" charset="-78"/>
              </a:rPr>
              <a:t>اللعبة بمنهج لغتي بوزارة التعليم السعودية للصفوف العليا ، مما يجعل اللعبة وسيلة معينة على التفوق الدراسي واعتبار وقت اللعب جزء من الدراسة والتحصيل</a:t>
            </a:r>
            <a:endParaRPr lang="en-US" sz="2500" dirty="0">
              <a:cs typeface="KacstLetter" panose="02000000000000000000" pitchFamily="2" charset="-78"/>
            </a:endParaRPr>
          </a:p>
          <a:p>
            <a:pPr marL="0" indent="0" algn="just" rtl="1">
              <a:buNone/>
            </a:pPr>
            <a:endParaRPr lang="ar-SA" sz="2500" dirty="0">
              <a:cs typeface="KacstLetter" panose="020000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904" y="2824954"/>
            <a:ext cx="2589352" cy="3534281"/>
          </a:xfrm>
          <a:prstGeom prst="rect">
            <a:avLst/>
          </a:prstGeom>
        </p:spPr>
      </p:pic>
      <p:sp>
        <p:nvSpPr>
          <p:cNvPr id="5" name="Rectangle 4"/>
          <p:cNvSpPr/>
          <p:nvPr/>
        </p:nvSpPr>
        <p:spPr>
          <a:xfrm rot="19921546">
            <a:off x="63873" y="2440234"/>
            <a:ext cx="1995673" cy="769441"/>
          </a:xfrm>
          <a:prstGeom prst="rect">
            <a:avLst/>
          </a:prstGeom>
          <a:solidFill>
            <a:srgbClr val="FFC000"/>
          </a:solidFill>
        </p:spPr>
        <p:txBody>
          <a:bodyPr wrap="square">
            <a:spAutoFit/>
          </a:bodyPr>
          <a:lstStyle/>
          <a:p>
            <a:pPr algn="ctr"/>
            <a:r>
              <a:rPr lang="ar-SA" sz="4400" b="1" dirty="0" smtClean="0">
                <a:solidFill>
                  <a:schemeClr val="bg2">
                    <a:lumMod val="75000"/>
                  </a:schemeClr>
                </a:solidFill>
                <a:cs typeface="KacstLetter" panose="02000000000000000000" pitchFamily="2" charset="-78"/>
              </a:rPr>
              <a:t>جُمَّارة</a:t>
            </a:r>
            <a:endParaRPr lang="en-US" sz="4400" b="1" dirty="0">
              <a:solidFill>
                <a:schemeClr val="bg2">
                  <a:lumMod val="75000"/>
                </a:schemeClr>
              </a:solidFill>
            </a:endParaRPr>
          </a:p>
        </p:txBody>
      </p:sp>
    </p:spTree>
    <p:extLst>
      <p:ext uri="{BB962C8B-B14F-4D97-AF65-F5344CB8AC3E}">
        <p14:creationId xmlns:p14="http://schemas.microsoft.com/office/powerpoint/2010/main" val="58486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ar-SA" sz="5400" dirty="0" smtClean="0">
                <a:cs typeface="KacstLetter" panose="02000000000000000000" pitchFamily="2" charset="-78"/>
              </a:rPr>
              <a:t>المخرجات</a:t>
            </a:r>
            <a:endParaRPr lang="en-US" sz="5400" dirty="0">
              <a:cs typeface="KacstLetter" panose="02000000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504" y="2434354"/>
            <a:ext cx="5844114" cy="346081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Content Placeholder 2"/>
          <p:cNvSpPr>
            <a:spLocks noGrp="1"/>
          </p:cNvSpPr>
          <p:nvPr>
            <p:ph idx="1"/>
          </p:nvPr>
        </p:nvSpPr>
        <p:spPr>
          <a:xfrm>
            <a:off x="7439891" y="2198327"/>
            <a:ext cx="4045784" cy="2595346"/>
          </a:xfrm>
          <a:effectLst>
            <a:outerShdw blurRad="50800" dist="38100" dir="8100000" algn="tr" rotWithShape="0">
              <a:schemeClr val="bg1">
                <a:alpha val="83000"/>
              </a:schemeClr>
            </a:outerShdw>
          </a:effectLst>
        </p:spPr>
        <p:txBody>
          <a:bodyPr>
            <a:noAutofit/>
          </a:bodyPr>
          <a:lstStyle/>
          <a:p>
            <a:pPr algn="just" rtl="1"/>
            <a:r>
              <a:rPr lang="ar-SA" sz="3200" dirty="0" smtClean="0">
                <a:cs typeface="KacstLetter" panose="02000000000000000000" pitchFamily="2" charset="-78"/>
              </a:rPr>
              <a:t>المخرج النهائي بإذن الله هو لعبة حاسوبية على أجهزة  أندرويد (الجوال والأجهزة اللوحية)، وأجهزة الحاسوب بنظام ويندوز.</a:t>
            </a:r>
          </a:p>
          <a:p>
            <a:pPr algn="just" rtl="1"/>
            <a:endParaRPr lang="ar-SA" sz="3200" dirty="0">
              <a:cs typeface="KacstLetter" panose="02000000000000000000" pitchFamily="2" charset="-78"/>
            </a:endParaRPr>
          </a:p>
          <a:p>
            <a:pPr marL="0" indent="0" algn="just" rtl="1">
              <a:buNone/>
            </a:pPr>
            <a:endParaRPr lang="ar-SA" sz="3200" dirty="0">
              <a:cs typeface="KacstLetter" panose="02000000000000000000" pitchFamily="2" charset="-78"/>
            </a:endParaRPr>
          </a:p>
          <a:p>
            <a:pPr algn="just" rtl="1"/>
            <a:endParaRPr lang="ar-SA" sz="3200" dirty="0" smtClean="0">
              <a:cs typeface="KacstLetter" panose="02000000000000000000" pitchFamily="2" charset="-78"/>
            </a:endParaRPr>
          </a:p>
          <a:p>
            <a:pPr algn="just" rtl="1"/>
            <a:endParaRPr lang="ar-SA" sz="3200" dirty="0">
              <a:cs typeface="KacstLetter" panose="02000000000000000000" pitchFamily="2" charset="-78"/>
            </a:endParaRPr>
          </a:p>
        </p:txBody>
      </p:sp>
      <p:sp>
        <p:nvSpPr>
          <p:cNvPr id="7" name="Content Placeholder 2"/>
          <p:cNvSpPr txBox="1">
            <a:spLocks/>
          </p:cNvSpPr>
          <p:nvPr/>
        </p:nvSpPr>
        <p:spPr>
          <a:xfrm>
            <a:off x="2067742" y="5895173"/>
            <a:ext cx="4621876" cy="761105"/>
          </a:xfrm>
          <a:prstGeom prst="rect">
            <a:avLst/>
          </a:prstGeom>
          <a:effectLst>
            <a:outerShdw blurRad="50800" dist="38100" dir="8100000" algn="tr" rotWithShape="0">
              <a:schemeClr val="bg1">
                <a:alpha val="83000"/>
              </a:scheme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rtl="1">
              <a:buNone/>
            </a:pPr>
            <a:r>
              <a:rPr lang="ar-SA" sz="3200" dirty="0" smtClean="0">
                <a:cs typeface="KacstLetter" panose="02000000000000000000" pitchFamily="2" charset="-78"/>
              </a:rPr>
              <a:t>صورة توضيحية لفكرة اللعبة</a:t>
            </a:r>
            <a:endParaRPr lang="ar-SA" sz="3200" dirty="0">
              <a:cs typeface="KacstLetter" panose="02000000000000000000" pitchFamily="2" charset="-78"/>
            </a:endParaRPr>
          </a:p>
        </p:txBody>
      </p:sp>
    </p:spTree>
    <p:extLst>
      <p:ext uri="{BB962C8B-B14F-4D97-AF65-F5344CB8AC3E}">
        <p14:creationId xmlns:p14="http://schemas.microsoft.com/office/powerpoint/2010/main" val="31700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366121" y="3191628"/>
            <a:ext cx="9613861" cy="1080938"/>
          </a:xfrm>
        </p:spPr>
        <p:txBody>
          <a:bodyPr>
            <a:normAutofit/>
          </a:bodyPr>
          <a:lstStyle/>
          <a:p>
            <a:pPr algn="ctr" rtl="1"/>
            <a:r>
              <a:rPr lang="ar-SA" sz="5400" dirty="0" smtClean="0">
                <a:cs typeface="KacstLetter" panose="02000000000000000000" pitchFamily="2" charset="-78"/>
              </a:rPr>
              <a:t>وما توفيقي إلا بالله</a:t>
            </a:r>
            <a:endParaRPr lang="en-US" sz="5400" dirty="0">
              <a:cs typeface="KacstLetter" panose="02000000000000000000" pitchFamily="2" charset="-78"/>
            </a:endParaRPr>
          </a:p>
        </p:txBody>
      </p:sp>
    </p:spTree>
    <p:extLst>
      <p:ext uri="{BB962C8B-B14F-4D97-AF65-F5344CB8AC3E}">
        <p14:creationId xmlns:p14="http://schemas.microsoft.com/office/powerpoint/2010/main" val="85958769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1002</TotalTime>
  <Words>460</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KacstLetter</vt:lpstr>
      <vt:lpstr>Trebuchet MS</vt:lpstr>
      <vt:lpstr>Berlin</vt:lpstr>
      <vt:lpstr>مغامرات جُـمَّارة البقاء للأفصح </vt:lpstr>
      <vt:lpstr>بسم الله الرحمن الرحيم</vt:lpstr>
      <vt:lpstr>هدفنا</vt:lpstr>
      <vt:lpstr>المشاكل المستهدفة</vt:lpstr>
      <vt:lpstr>الحل المقترح</vt:lpstr>
      <vt:lpstr>البيانات ومصادرها</vt:lpstr>
      <vt:lpstr>القيمة المضافة</vt:lpstr>
      <vt:lpstr>المخرجات</vt:lpstr>
      <vt:lpstr>وما توفيقي إلا بالله</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YSEDDIQ</dc:creator>
  <cp:lastModifiedBy>YSEDDIQ</cp:lastModifiedBy>
  <cp:revision>59</cp:revision>
  <cp:lastPrinted>2022-05-09T21:41:07Z</cp:lastPrinted>
  <dcterms:created xsi:type="dcterms:W3CDTF">2022-05-09T05:17:41Z</dcterms:created>
  <dcterms:modified xsi:type="dcterms:W3CDTF">2022-05-09T22:00:03Z</dcterms:modified>
</cp:coreProperties>
</file>