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1"/>
  </p:sldMasterIdLst>
  <p:notesMasterIdLst>
    <p:notesMasterId r:id="rId21"/>
  </p:notesMasterIdLst>
  <p:sldIdLst>
    <p:sldId id="256" r:id="rId2"/>
    <p:sldId id="257" r:id="rId3"/>
    <p:sldId id="274" r:id="rId4"/>
    <p:sldId id="275" r:id="rId5"/>
    <p:sldId id="276" r:id="rId6"/>
    <p:sldId id="263" r:id="rId7"/>
    <p:sldId id="264" r:id="rId8"/>
    <p:sldId id="265" r:id="rId9"/>
    <p:sldId id="258" r:id="rId10"/>
    <p:sldId id="283" r:id="rId11"/>
    <p:sldId id="277" r:id="rId12"/>
    <p:sldId id="259" r:id="rId13"/>
    <p:sldId id="278" r:id="rId14"/>
    <p:sldId id="279" r:id="rId15"/>
    <p:sldId id="280" r:id="rId16"/>
    <p:sldId id="281" r:id="rId17"/>
    <p:sldId id="282" r:id="rId18"/>
    <p:sldId id="272" r:id="rId19"/>
    <p:sldId id="28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60"/>
  </p:normalViewPr>
  <p:slideViewPr>
    <p:cSldViewPr snapToObjects="1">
      <p:cViewPr>
        <p:scale>
          <a:sx n="84" d="100"/>
          <a:sy n="84" d="100"/>
        </p:scale>
        <p:origin x="76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2D4AF-DBF0-4D1C-87FD-C0520193535F}" type="datetimeFigureOut">
              <a:rPr lang="en-US" smtClean="0"/>
              <a:t>9/5/2021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6C64C-6275-4031-BEBF-9ADECC8C69E1}" type="slidenum">
              <a:rPr lang="en-US" smtClean="0"/>
              <a:t>‹#›</a:t>
            </a:fld>
            <a:endParaRPr lang="en-US"/>
          </a:p>
        </p:txBody>
      </p:sp>
    </p:spTree>
    <p:extLst>
      <p:ext uri="{BB962C8B-B14F-4D97-AF65-F5344CB8AC3E}">
        <p14:creationId xmlns:p14="http://schemas.microsoft.com/office/powerpoint/2010/main" val="404676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F6C64C-6275-4031-BEBF-9ADECC8C69E1}" type="slidenum">
              <a:rPr lang="en-US" smtClean="0"/>
              <a:t>1</a:t>
            </a:fld>
            <a:endParaRPr lang="en-US"/>
          </a:p>
        </p:txBody>
      </p:sp>
    </p:spTree>
    <p:extLst>
      <p:ext uri="{BB962C8B-B14F-4D97-AF65-F5344CB8AC3E}">
        <p14:creationId xmlns:p14="http://schemas.microsoft.com/office/powerpoint/2010/main" val="193652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5D5B552-7F87-48EC-BD26-96868EFE4096}" type="datetime1">
              <a:rPr lang="en-US" smtClean="0"/>
              <a:t>9/5/2021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9E29E33-B620-47F9-BB04-8846C2A5AFC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88C714-DA54-4A3B-8639-115B4CAC54D1}" type="datetime1">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CA5B7-F9FC-0D43-9FC6-1B267D19B0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01C3E-C3FD-49C0-9B59-42F06D07A7F3}" type="datetime1">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CA5B7-F9FC-0D43-9FC6-1B267D19B0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95A26D7-E9E4-4C77-9706-406A5FC023FB}" type="datetime1">
              <a:rPr lang="en-US" smtClean="0"/>
              <a:t>9/5/2021</a:t>
            </a:fld>
            <a:endParaRPr lang="en-US"/>
          </a:p>
        </p:txBody>
      </p:sp>
      <p:sp>
        <p:nvSpPr>
          <p:cNvPr id="9" name="Slide Number Placeholder 8"/>
          <p:cNvSpPr>
            <a:spLocks noGrp="1"/>
          </p:cNvSpPr>
          <p:nvPr>
            <p:ph type="sldNum" sz="quarter" idx="15"/>
          </p:nvPr>
        </p:nvSpPr>
        <p:spPr/>
        <p:txBody>
          <a:bodyPr rtlCol="0"/>
          <a:lstStyle/>
          <a:p>
            <a:fld id="{30DCA5B7-F9FC-0D43-9FC6-1B267D19B07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D31F357-2479-4B99-BCCF-5B285CF5F850}" type="datetime1">
              <a:rPr lang="en-US" smtClean="0"/>
              <a:t>9/5/2021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0DCA5B7-F9FC-0D43-9FC6-1B267D19B0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71365C6-BA27-4CA7-A04E-B4CF487199D1}" type="datetime1">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CA5B7-F9FC-0D43-9FC6-1B267D19B07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686F57-DE90-4791-A6A8-1B05A76FE0BF}" type="datetime1">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CA5B7-F9FC-0D43-9FC6-1B267D19B07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35BC91B-8F9E-4198-8957-D7E378C31340}" type="datetime1">
              <a:rPr lang="en-US" smtClean="0"/>
              <a:t>9/5/2021</a:t>
            </a:fld>
            <a:endParaRPr lang="en-US"/>
          </a:p>
        </p:txBody>
      </p:sp>
      <p:sp>
        <p:nvSpPr>
          <p:cNvPr id="7" name="Slide Number Placeholder 6"/>
          <p:cNvSpPr>
            <a:spLocks noGrp="1"/>
          </p:cNvSpPr>
          <p:nvPr>
            <p:ph type="sldNum" sz="quarter" idx="11"/>
          </p:nvPr>
        </p:nvSpPr>
        <p:spPr/>
        <p:txBody>
          <a:bodyPr rtlCol="0"/>
          <a:lstStyle/>
          <a:p>
            <a:fld id="{30DCA5B7-F9FC-0D43-9FC6-1B267D19B07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38ADA-BA49-4F30-90C8-ED63090DD088}" type="datetime1">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CA5B7-F9FC-0D43-9FC6-1B267D19B0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DC2B0FC-48C7-4259-B87B-B44852F6DF08}" type="datetime1">
              <a:rPr lang="en-US" smtClean="0"/>
              <a:t>9/5/2021</a:t>
            </a:fld>
            <a:endParaRPr lang="en-US"/>
          </a:p>
        </p:txBody>
      </p:sp>
      <p:sp>
        <p:nvSpPr>
          <p:cNvPr id="22" name="Slide Number Placeholder 21"/>
          <p:cNvSpPr>
            <a:spLocks noGrp="1"/>
          </p:cNvSpPr>
          <p:nvPr>
            <p:ph type="sldNum" sz="quarter" idx="15"/>
          </p:nvPr>
        </p:nvSpPr>
        <p:spPr/>
        <p:txBody>
          <a:bodyPr rtlCol="0"/>
          <a:lstStyle/>
          <a:p>
            <a:fld id="{69E29E33-B620-47F9-BB04-8846C2A5AFCC}" type="slidenum">
              <a:rPr kumimoji="0" lang="en-US" smtClean="0"/>
              <a:pPr/>
              <a:t>‹#›</a:t>
            </a:fld>
            <a:endParaRPr kumimoji="0"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08710CF-4D3A-48B6-8C0A-125A21A242A3}" type="datetime1">
              <a:rPr lang="en-US" smtClean="0"/>
              <a:t>9/5/2021</a:t>
            </a:fld>
            <a:endParaRPr lang="en-US"/>
          </a:p>
        </p:txBody>
      </p:sp>
      <p:sp>
        <p:nvSpPr>
          <p:cNvPr id="18" name="Slide Number Placeholder 17"/>
          <p:cNvSpPr>
            <a:spLocks noGrp="1"/>
          </p:cNvSpPr>
          <p:nvPr>
            <p:ph type="sldNum" sz="quarter" idx="11"/>
          </p:nvPr>
        </p:nvSpPr>
        <p:spPr/>
        <p:txBody>
          <a:bodyPr rtlCol="0"/>
          <a:lstStyle/>
          <a:p>
            <a:fld id="{30DCA5B7-F9FC-0D43-9FC6-1B267D19B07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1BDBE8E-D649-40C4-B4B8-75C46A91A6C3}" type="datetime1">
              <a:rPr lang="en-US" smtClean="0"/>
              <a:t>9/5/2021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0DCA5B7-F9FC-0D43-9FC6-1B267D19B0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00"/>
            <a:ext cx="7239000" cy="1894362"/>
          </a:xfrm>
        </p:spPr>
        <p:txBody>
          <a:bodyPr>
            <a:normAutofit/>
          </a:bodyPr>
          <a:lstStyle/>
          <a:p>
            <a:r>
              <a:rPr lang="en-US" sz="4000" dirty="0" smtClean="0"/>
              <a:t>Technical Writing</a:t>
            </a:r>
            <a:r>
              <a:rPr lang="en-US" dirty="0" smtClean="0"/>
              <a:t/>
            </a:r>
            <a:br>
              <a:rPr lang="en-US" dirty="0" smtClean="0"/>
            </a:br>
            <a:r>
              <a:rPr lang="en-US" dirty="0" smtClean="0"/>
              <a:t>Chapter 1: Definition of Technical Communication </a:t>
            </a:r>
            <a:endParaRPr lang="en-US" dirty="0"/>
          </a:p>
        </p:txBody>
      </p:sp>
      <p:sp>
        <p:nvSpPr>
          <p:cNvPr id="3" name="Subtitle 2"/>
          <p:cNvSpPr>
            <a:spLocks noGrp="1"/>
          </p:cNvSpPr>
          <p:nvPr>
            <p:ph type="subTitle" idx="1"/>
          </p:nvPr>
        </p:nvSpPr>
        <p:spPr>
          <a:xfrm>
            <a:off x="2267744" y="5105400"/>
            <a:ext cx="6876256" cy="1752600"/>
          </a:xfrm>
        </p:spPr>
        <p:txBody>
          <a:bodyPr>
            <a:normAutofit/>
          </a:bodyPr>
          <a:lstStyle/>
          <a:p>
            <a:r>
              <a:rPr lang="en-US" dirty="0" smtClean="0"/>
              <a:t>Instructors:</a:t>
            </a:r>
          </a:p>
          <a:p>
            <a:r>
              <a:rPr lang="en-US" dirty="0" smtClean="0"/>
              <a:t>Dr. Mohammad Abdel-Majeed</a:t>
            </a:r>
          </a:p>
          <a:p>
            <a:r>
              <a:rPr lang="en-US" dirty="0" smtClean="0"/>
              <a:t>m.abdel-majeed@ju.edu.jo</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
          </p:nvPr>
        </p:nvPicPr>
        <p:blipFill>
          <a:blip r:embed="rId2"/>
          <a:stretch>
            <a:fillRect/>
          </a:stretch>
        </p:blipFill>
        <p:spPr>
          <a:xfrm>
            <a:off x="1308048" y="2800262"/>
            <a:ext cx="5765904" cy="2473500"/>
          </a:xfrm>
          <a:prstGeom prst="rect">
            <a:avLst/>
          </a:prstGeom>
        </p:spPr>
      </p:pic>
      <p:sp>
        <p:nvSpPr>
          <p:cNvPr id="4" name="Slide Number Placeholder 3"/>
          <p:cNvSpPr>
            <a:spLocks noGrp="1"/>
          </p:cNvSpPr>
          <p:nvPr>
            <p:ph type="sldNum" sz="quarter" idx="15"/>
          </p:nvPr>
        </p:nvSpPr>
        <p:spPr/>
        <p:txBody>
          <a:bodyPr/>
          <a:lstStyle/>
          <a:p>
            <a:fld id="{30DCA5B7-F9FC-0D43-9FC6-1B267D19B073}" type="slidenum">
              <a:rPr lang="en-US" smtClean="0"/>
              <a:pPr/>
              <a:t>10</a:t>
            </a:fld>
            <a:endParaRPr lang="en-US"/>
          </a:p>
        </p:txBody>
      </p:sp>
    </p:spTree>
    <p:extLst>
      <p:ext uri="{BB962C8B-B14F-4D97-AF65-F5344CB8AC3E}">
        <p14:creationId xmlns:p14="http://schemas.microsoft.com/office/powerpoint/2010/main" val="394426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Technical communication enhances relationships between people. How?</a:t>
            </a:r>
          </a:p>
          <a:p>
            <a:pPr>
              <a:buNone/>
            </a:pPr>
            <a:endParaRPr lang="en-US" dirty="0" smtClean="0"/>
          </a:p>
          <a:p>
            <a:pPr lvl="1"/>
            <a:r>
              <a:rPr lang="en-US" dirty="0" smtClean="0"/>
              <a:t>Example 1: A father assembling a tricycle for a birthday present.</a:t>
            </a:r>
          </a:p>
          <a:p>
            <a:pPr lvl="2"/>
            <a:r>
              <a:rPr lang="en-US" dirty="0" smtClean="0"/>
              <a:t>Relationship between the father and the child.</a:t>
            </a:r>
          </a:p>
          <a:p>
            <a:pPr lvl="2"/>
            <a:endParaRPr lang="en-US" dirty="0" smtClean="0"/>
          </a:p>
          <a:p>
            <a:pPr lvl="1"/>
            <a:r>
              <a:rPr lang="en-US" dirty="0" smtClean="0"/>
              <a:t>Example 2: An engineer working on the process of upgrading a company’s computer network.</a:t>
            </a:r>
          </a:p>
          <a:p>
            <a:pPr lvl="2"/>
            <a:r>
              <a:rPr lang="en-US" dirty="0" smtClean="0"/>
              <a:t>Relationship between employees.</a:t>
            </a:r>
          </a:p>
          <a:p>
            <a:endParaRPr lang="en-US" dirty="0" smtClean="0"/>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Enhances Relationships</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Action occurs with a community, a loosely or closely connected group of people with a common interest.</a:t>
            </a:r>
          </a:p>
          <a:p>
            <a:endParaRPr lang="en-US" dirty="0" smtClean="0"/>
          </a:p>
          <a:p>
            <a:r>
              <a:rPr lang="en-US" dirty="0" smtClean="0"/>
              <a:t>Belonging to a community affects the way members expect one another to act.</a:t>
            </a:r>
          </a:p>
          <a:p>
            <a:endParaRPr lang="en-US" dirty="0" smtClean="0"/>
          </a:p>
          <a:p>
            <a:r>
              <a:rPr lang="en-US" dirty="0" smtClean="0"/>
              <a:t>When people join a community, they learn how to act.</a:t>
            </a:r>
          </a:p>
          <a:p>
            <a:pPr lvl="1"/>
            <a:r>
              <a:rPr lang="en-US" dirty="0" smtClean="0"/>
              <a:t>Understanding how to present your material so that readers get the information that they need in the form that they expected.</a:t>
            </a:r>
          </a:p>
        </p:txBody>
      </p:sp>
      <p:sp>
        <p:nvSpPr>
          <p:cNvPr id="5" name="Title 1"/>
          <p:cNvSpPr>
            <a:spLocks noGrp="1"/>
          </p:cNvSpPr>
          <p:nvPr>
            <p:ph type="title"/>
          </p:nvPr>
        </p:nvSpPr>
        <p:spPr>
          <a:xfrm>
            <a:off x="457200" y="457200"/>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Occurs Within a Community</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The material needed in the situation is present.</a:t>
            </a:r>
          </a:p>
          <a:p>
            <a:pPr lvl="1"/>
            <a:r>
              <a:rPr lang="en-US" dirty="0" smtClean="0"/>
              <a:t>Wording must be more than clear and well structured.</a:t>
            </a:r>
          </a:p>
          <a:p>
            <a:pPr lvl="1"/>
            <a:r>
              <a:rPr lang="en-US" dirty="0" smtClean="0"/>
              <a:t>In a user manual, if readers can’t find instructions they need – then the manual is useless, or inappropriate.</a:t>
            </a:r>
          </a:p>
          <a:p>
            <a:endParaRPr lang="en-US" dirty="0" smtClean="0"/>
          </a:p>
          <a:p>
            <a:r>
              <a:rPr lang="en-US" dirty="0" smtClean="0"/>
              <a:t>The material is socially acceptable (</a:t>
            </a:r>
            <a:r>
              <a:rPr lang="en-US" i="1" dirty="0" smtClean="0"/>
              <a:t>social appropriateness</a:t>
            </a:r>
            <a:r>
              <a:rPr lang="en-US" dirty="0" smtClean="0"/>
              <a:t>).</a:t>
            </a:r>
          </a:p>
          <a:p>
            <a:pPr lvl="1"/>
            <a:r>
              <a:rPr lang="en-US" dirty="0" smtClean="0"/>
              <a:t>Avoiding the scolder / scoldee relationship.</a:t>
            </a:r>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Is Appropriate</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Readers read the words in a document, but they also apply what they know or believe from past experiences.</a:t>
            </a:r>
          </a:p>
          <a:p>
            <a:endParaRPr lang="en-US" dirty="0" smtClean="0"/>
          </a:p>
          <a:p>
            <a:r>
              <a:rPr lang="en-US" dirty="0" smtClean="0"/>
              <a:t>As words and experiences interact, the reader in effect recreates the report so that it means something special to him or her, and that something may not be exactly what the writer intended.</a:t>
            </a:r>
          </a:p>
          <a:p>
            <a:endParaRPr lang="en-US" dirty="0" smtClean="0"/>
          </a:p>
          <a:p>
            <a:pPr lvl="1"/>
            <a:r>
              <a:rPr lang="en-US" dirty="0" smtClean="0"/>
              <a:t>Example: a company’s website receiving fewer hits in the past few months (read from page 11).</a:t>
            </a:r>
          </a:p>
          <a:p>
            <a:pPr lvl="1"/>
            <a:endParaRPr lang="en-US" dirty="0" smtClean="0"/>
          </a:p>
          <a:p>
            <a:pPr lvl="1">
              <a:buNone/>
            </a:pPr>
            <a:r>
              <a:rPr lang="en-US" b="1" i="1" dirty="0" smtClean="0"/>
              <a:t>	Communication does not occur until the reader recreated the message.</a:t>
            </a:r>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Is Interactive</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Communication Is Designed</a:t>
            </a:r>
            <a:endParaRPr lang="en-US" dirty="0"/>
          </a:p>
        </p:txBody>
      </p:sp>
      <p:sp>
        <p:nvSpPr>
          <p:cNvPr id="3" name="Content Placeholder 2"/>
          <p:cNvSpPr>
            <a:spLocks noGrp="1"/>
          </p:cNvSpPr>
          <p:nvPr>
            <p:ph sz="quarter" idx="1"/>
          </p:nvPr>
        </p:nvSpPr>
        <p:spPr/>
        <p:txBody>
          <a:bodyPr>
            <a:normAutofit/>
          </a:bodyPr>
          <a:lstStyle/>
          <a:p>
            <a:r>
              <a:rPr lang="en-US" dirty="0" smtClean="0"/>
              <a:t>Design helps readers both find information and understand it.</a:t>
            </a:r>
          </a:p>
          <a:p>
            <a:endParaRPr lang="en-US" dirty="0" smtClean="0"/>
          </a:p>
          <a:p>
            <a:r>
              <a:rPr lang="en-US" dirty="0" smtClean="0"/>
              <a:t>Ingredients of design: the appearance on the page and the structure of the content.</a:t>
            </a:r>
          </a:p>
        </p:txBody>
      </p:sp>
      <p:sp>
        <p:nvSpPr>
          <p:cNvPr id="4" name="Slide Number Placeholder 3"/>
          <p:cNvSpPr>
            <a:spLocks noGrp="1"/>
          </p:cNvSpPr>
          <p:nvPr>
            <p:ph type="sldNum" sz="quarter" idx="15"/>
          </p:nvPr>
        </p:nvSpPr>
        <p:spPr/>
        <p:txBody>
          <a:bodyPr/>
          <a:lstStyle/>
          <a:p>
            <a:fld id="{30DCA5B7-F9FC-0D43-9FC6-1B267D19B07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Communication Is Designed – </a:t>
            </a:r>
            <a:r>
              <a:rPr lang="en-US" sz="2400" i="1" dirty="0" smtClean="0"/>
              <a:t>Design the Appearance </a:t>
            </a:r>
            <a:endParaRPr lang="en-US" sz="2400" i="1" dirty="0"/>
          </a:p>
        </p:txBody>
      </p:sp>
      <p:sp>
        <p:nvSpPr>
          <p:cNvPr id="3" name="Content Placeholder 2"/>
          <p:cNvSpPr>
            <a:spLocks noGrp="1"/>
          </p:cNvSpPr>
          <p:nvPr>
            <p:ph sz="quarter" idx="1"/>
          </p:nvPr>
        </p:nvSpPr>
        <p:spPr/>
        <p:txBody>
          <a:bodyPr>
            <a:normAutofit lnSpcReduction="10000"/>
          </a:bodyPr>
          <a:lstStyle/>
          <a:p>
            <a:r>
              <a:rPr lang="en-US" dirty="0" smtClean="0"/>
              <a:t>Designing the appearance: creating a page that helps readers locate information and see the relationship among various pieces of information.</a:t>
            </a:r>
          </a:p>
          <a:p>
            <a:endParaRPr lang="en-US" dirty="0" smtClean="0"/>
          </a:p>
          <a:p>
            <a:r>
              <a:rPr lang="en-US" dirty="0" smtClean="0"/>
              <a:t>Use the following:</a:t>
            </a:r>
          </a:p>
          <a:p>
            <a:pPr lvl="1"/>
            <a:r>
              <a:rPr lang="en-US" dirty="0" smtClean="0"/>
              <a:t>Headings: phrases that name the contents of the section that follows.</a:t>
            </a:r>
          </a:p>
          <a:p>
            <a:pPr lvl="1"/>
            <a:r>
              <a:rPr lang="en-US" dirty="0" smtClean="0"/>
              <a:t>Chunks: a chunk is any block of text. Use a series of short blocks rather than one long block.</a:t>
            </a:r>
          </a:p>
          <a:p>
            <a:pPr lvl="1"/>
            <a:r>
              <a:rPr lang="en-US" dirty="0" smtClean="0"/>
              <a:t>Visual aids: graphs, tables, etc. They reinforce the message in the text.</a:t>
            </a:r>
          </a:p>
          <a:p>
            <a:pPr lvl="1"/>
            <a:r>
              <a:rPr lang="en-US" dirty="0" smtClean="0"/>
              <a:t>Hyperlinks: words embedded in the document that help the reader navigate to more information.</a:t>
            </a:r>
          </a:p>
        </p:txBody>
      </p:sp>
      <p:sp>
        <p:nvSpPr>
          <p:cNvPr id="4" name="Slide Number Placeholder 3"/>
          <p:cNvSpPr>
            <a:spLocks noGrp="1"/>
          </p:cNvSpPr>
          <p:nvPr>
            <p:ph type="sldNum" sz="quarter" idx="15"/>
          </p:nvPr>
        </p:nvSpPr>
        <p:spPr/>
        <p:txBody>
          <a:bodyPr/>
          <a:lstStyle/>
          <a:p>
            <a:fld id="{30DCA5B7-F9FC-0D43-9FC6-1B267D19B07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Communication Is Designed – </a:t>
            </a:r>
            <a:r>
              <a:rPr lang="en-US" sz="2400" i="1" dirty="0" smtClean="0"/>
              <a:t>Design the Content</a:t>
            </a:r>
            <a:endParaRPr lang="en-US" sz="2400" i="1" dirty="0"/>
          </a:p>
        </p:txBody>
      </p:sp>
      <p:sp>
        <p:nvSpPr>
          <p:cNvPr id="3" name="Content Placeholder 2"/>
          <p:cNvSpPr>
            <a:spLocks noGrp="1"/>
          </p:cNvSpPr>
          <p:nvPr>
            <p:ph sz="quarter" idx="1"/>
          </p:nvPr>
        </p:nvSpPr>
        <p:spPr/>
        <p:txBody>
          <a:bodyPr>
            <a:normAutofit/>
          </a:bodyPr>
          <a:lstStyle/>
          <a:p>
            <a:r>
              <a:rPr lang="en-US" dirty="0" smtClean="0"/>
              <a:t>Designing the content: selecting the sequence of the material and presenting it in a way that help the reader grasp it.</a:t>
            </a:r>
          </a:p>
          <a:p>
            <a:endParaRPr lang="en-US" dirty="0" smtClean="0"/>
          </a:p>
          <a:p>
            <a:r>
              <a:rPr lang="en-US" dirty="0" smtClean="0"/>
              <a:t>Use the following:</a:t>
            </a:r>
          </a:p>
          <a:p>
            <a:pPr lvl="1"/>
            <a:r>
              <a:rPr lang="en-US" dirty="0" smtClean="0"/>
              <a:t>Arrange the material top-down: putting the main idea first. This establishes the context and the outline of the discussion.</a:t>
            </a:r>
          </a:p>
          <a:p>
            <a:pPr lvl="1"/>
            <a:endParaRPr lang="en-US" dirty="0" smtClean="0"/>
          </a:p>
          <a:p>
            <a:pPr lvl="1"/>
            <a:r>
              <a:rPr lang="en-US" dirty="0" smtClean="0"/>
              <a:t>Establish a consistent visual logic: each element of format is presented as the same as other similar elements. Example: capitalization, boldfacing, position, etc.</a:t>
            </a:r>
          </a:p>
        </p:txBody>
      </p:sp>
      <p:sp>
        <p:nvSpPr>
          <p:cNvPr id="4" name="Slide Number Placeholder 3"/>
          <p:cNvSpPr>
            <a:spLocks noGrp="1"/>
          </p:cNvSpPr>
          <p:nvPr>
            <p:ph type="sldNum" sz="quarter" idx="15"/>
          </p:nvPr>
        </p:nvSpPr>
        <p:spPr/>
        <p:txBody>
          <a:bodyPr/>
          <a:lstStyle/>
          <a:p>
            <a:fld id="{30DCA5B7-F9FC-0D43-9FC6-1B267D19B07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smtClean="0"/>
              <a:t>Technical writing is an </a:t>
            </a:r>
            <a:r>
              <a:rPr lang="en-US" b="1" dirty="0" smtClean="0"/>
              <a:t>ethical endeavor</a:t>
            </a:r>
            <a:r>
              <a:rPr lang="en-US" dirty="0" smtClean="0"/>
              <a:t>.</a:t>
            </a:r>
          </a:p>
          <a:p>
            <a:pPr lvl="1"/>
            <a:r>
              <a:rPr lang="en-US" dirty="0" smtClean="0"/>
              <a:t>Writers must follow accepted principles of moral conduct “take responsibility for your own writing”.</a:t>
            </a:r>
          </a:p>
          <a:p>
            <a:endParaRPr lang="en-US" dirty="0" smtClean="0"/>
          </a:p>
          <a:p>
            <a:r>
              <a:rPr lang="en-US" dirty="0" smtClean="0"/>
              <a:t>You take responsibility because your readers trust you.</a:t>
            </a:r>
          </a:p>
          <a:p>
            <a:endParaRPr lang="en-US" dirty="0" smtClean="0"/>
          </a:p>
          <a:p>
            <a:r>
              <a:rPr lang="en-US" dirty="0" smtClean="0"/>
              <a:t>In the text of your document, you must tell the truth, and make sure your audience understands your message.</a:t>
            </a:r>
          </a:p>
          <a:p>
            <a:pPr lvl="1"/>
            <a:r>
              <a:rPr lang="en-US" dirty="0" smtClean="0"/>
              <a:t>Use language and visuals with precision; use format honestly; use simple, direct expression of ideas; and credit the ideas or work of others.</a:t>
            </a:r>
          </a:p>
        </p:txBody>
      </p:sp>
      <p:sp>
        <p:nvSpPr>
          <p:cNvPr id="5" name="Title 1"/>
          <p:cNvSpPr>
            <a:spLocks noGrp="1"/>
          </p:cNvSpPr>
          <p:nvPr>
            <p:ph type="title"/>
          </p:nvPr>
        </p:nvSpPr>
        <p:spPr>
          <a:xfrm>
            <a:off x="457200" y="274638"/>
            <a:ext cx="7467600" cy="1143000"/>
          </a:xfrm>
        </p:spPr>
        <p:txBody>
          <a:bodyPr/>
          <a:lstStyle/>
          <a:p>
            <a:r>
              <a:rPr lang="en-US" dirty="0" smtClean="0"/>
              <a:t>Technical Communication is Responsible</a:t>
            </a:r>
            <a:endParaRPr lang="en-US"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stretch>
            <a:fillRect/>
          </a:stretch>
        </p:blipFill>
        <p:spPr>
          <a:xfrm>
            <a:off x="1115616" y="116632"/>
            <a:ext cx="5454641" cy="6517470"/>
          </a:xfrm>
          <a:prstGeom prst="rect">
            <a:avLst/>
          </a:prstGeom>
        </p:spPr>
      </p:pic>
      <p:sp>
        <p:nvSpPr>
          <p:cNvPr id="4" name="Slide Number Placeholder 3"/>
          <p:cNvSpPr>
            <a:spLocks noGrp="1"/>
          </p:cNvSpPr>
          <p:nvPr>
            <p:ph type="sldNum" sz="quarter" idx="15"/>
          </p:nvPr>
        </p:nvSpPr>
        <p:spPr/>
        <p:txBody>
          <a:bodyPr/>
          <a:lstStyle/>
          <a:p>
            <a:fld id="{30DCA5B7-F9FC-0D43-9FC6-1B267D19B073}" type="slidenum">
              <a:rPr lang="en-US" smtClean="0"/>
              <a:pPr/>
              <a:t>19</a:t>
            </a:fld>
            <a:endParaRPr lang="en-US"/>
          </a:p>
        </p:txBody>
      </p:sp>
    </p:spTree>
    <p:extLst>
      <p:ext uri="{BB962C8B-B14F-4D97-AF65-F5344CB8AC3E}">
        <p14:creationId xmlns:p14="http://schemas.microsoft.com/office/powerpoint/2010/main" val="3492881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General Definition of Technical Communication</a:t>
            </a:r>
            <a:br>
              <a:rPr lang="en-US" dirty="0" smtClean="0"/>
            </a:br>
            <a:r>
              <a:rPr lang="en-US" sz="2444" dirty="0" smtClean="0"/>
              <a:t>What is Technical Communication?</a:t>
            </a:r>
            <a:endParaRPr lang="en-US" sz="2444" dirty="0"/>
          </a:p>
        </p:txBody>
      </p:sp>
      <p:sp>
        <p:nvSpPr>
          <p:cNvPr id="3" name="Content Placeholder 2"/>
          <p:cNvSpPr>
            <a:spLocks noGrp="1"/>
          </p:cNvSpPr>
          <p:nvPr>
            <p:ph sz="quarter" idx="1"/>
          </p:nvPr>
        </p:nvSpPr>
        <p:spPr/>
        <p:txBody>
          <a:bodyPr>
            <a:normAutofit/>
          </a:bodyPr>
          <a:lstStyle/>
          <a:p>
            <a:r>
              <a:rPr lang="en-US" dirty="0" smtClean="0"/>
              <a:t>Technical writing is about the kind of writing that “aims to get work done, to change people by changing the way they do things”.</a:t>
            </a:r>
          </a:p>
          <a:p>
            <a:endParaRPr lang="en-US" dirty="0" smtClean="0"/>
          </a:p>
          <a:p>
            <a:r>
              <a:rPr lang="en-US" dirty="0" smtClean="0"/>
              <a:t>Authors use this kind of writing “to empower readers by preparing them for and moving them toward effective action”.</a:t>
            </a:r>
          </a:p>
          <a:p>
            <a:endParaRPr lang="en-US" dirty="0" smtClean="0"/>
          </a:p>
        </p:txBody>
      </p:sp>
      <p:sp>
        <p:nvSpPr>
          <p:cNvPr id="4" name="Slide Number Placeholder 3"/>
          <p:cNvSpPr>
            <a:spLocks noGrp="1"/>
          </p:cNvSpPr>
          <p:nvPr>
            <p:ph type="sldNum" sz="quarter" idx="15"/>
          </p:nvPr>
        </p:nvSpPr>
        <p:spPr/>
        <p:txBody>
          <a:bodyPr/>
          <a:lstStyle/>
          <a:p>
            <a:fld id="{30DCA5B7-F9FC-0D43-9FC6-1B267D19B073}"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General Definition of Technical Communication</a:t>
            </a:r>
            <a:br>
              <a:rPr lang="en-US" dirty="0" smtClean="0"/>
            </a:br>
            <a:r>
              <a:rPr lang="en-US" sz="2444" dirty="0" smtClean="0"/>
              <a:t>What Counts as Technical Communication?</a:t>
            </a:r>
            <a:endParaRPr lang="en-US" sz="2444" dirty="0"/>
          </a:p>
        </p:txBody>
      </p:sp>
      <p:sp>
        <p:nvSpPr>
          <p:cNvPr id="3" name="Content Placeholder 2"/>
          <p:cNvSpPr>
            <a:spLocks noGrp="1"/>
          </p:cNvSpPr>
          <p:nvPr>
            <p:ph sz="quarter" idx="1"/>
          </p:nvPr>
        </p:nvSpPr>
        <p:spPr/>
        <p:txBody>
          <a:bodyPr>
            <a:normAutofit/>
          </a:bodyPr>
          <a:lstStyle/>
          <a:p>
            <a:r>
              <a:rPr lang="en-US" dirty="0" smtClean="0"/>
              <a:t>Technical communication is any item of communication that includes one or more of these characteristics:</a:t>
            </a:r>
          </a:p>
          <a:p>
            <a:endParaRPr lang="en-US" dirty="0" smtClean="0"/>
          </a:p>
          <a:p>
            <a:pPr lvl="1"/>
            <a:r>
              <a:rPr lang="en-US" dirty="0" smtClean="0"/>
              <a:t>Communicating </a:t>
            </a:r>
            <a:r>
              <a:rPr lang="en-US" i="1" dirty="0" smtClean="0"/>
              <a:t>about technical or specialized topics</a:t>
            </a:r>
            <a:r>
              <a:rPr lang="en-US" dirty="0" smtClean="0"/>
              <a:t>, such as computer applications.</a:t>
            </a:r>
          </a:p>
          <a:p>
            <a:pPr lvl="1"/>
            <a:r>
              <a:rPr lang="en-US" dirty="0" smtClean="0"/>
              <a:t>Communicating </a:t>
            </a:r>
            <a:r>
              <a:rPr lang="en-US" i="1" dirty="0" smtClean="0"/>
              <a:t>by using technology</a:t>
            </a:r>
            <a:r>
              <a:rPr lang="en-US" dirty="0" smtClean="0"/>
              <a:t>, such as web pages, social media sites, etc.</a:t>
            </a:r>
          </a:p>
          <a:p>
            <a:pPr lvl="1"/>
            <a:r>
              <a:rPr lang="en-US" dirty="0" smtClean="0"/>
              <a:t>Providing </a:t>
            </a:r>
            <a:r>
              <a:rPr lang="en-US" i="1" dirty="0" smtClean="0"/>
              <a:t>instructions about how to do something</a:t>
            </a:r>
            <a:r>
              <a:rPr lang="en-US" dirty="0" smtClean="0"/>
              <a:t>.</a:t>
            </a:r>
          </a:p>
          <a:p>
            <a:pPr lvl="1"/>
            <a:endParaRPr lang="en-US" dirty="0" smtClean="0"/>
          </a:p>
        </p:txBody>
      </p:sp>
      <p:sp>
        <p:nvSpPr>
          <p:cNvPr id="4" name="Slide Number Placeholder 3"/>
          <p:cNvSpPr>
            <a:spLocks noGrp="1"/>
          </p:cNvSpPr>
          <p:nvPr>
            <p:ph type="sldNum" sz="quarter" idx="15"/>
          </p:nvPr>
        </p:nvSpPr>
        <p:spPr/>
        <p:txBody>
          <a:bodyPr/>
          <a:lstStyle/>
          <a:p>
            <a:fld id="{30DCA5B7-F9FC-0D43-9FC6-1B267D19B07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General Definition of Technical Communication</a:t>
            </a:r>
            <a:br>
              <a:rPr lang="en-US" dirty="0" smtClean="0"/>
            </a:br>
            <a:r>
              <a:rPr lang="en-US" sz="2444" dirty="0" smtClean="0"/>
              <a:t>Who creates Technical Communication?</a:t>
            </a:r>
            <a:endParaRPr lang="en-US" sz="2444" dirty="0"/>
          </a:p>
        </p:txBody>
      </p:sp>
      <p:sp>
        <p:nvSpPr>
          <p:cNvPr id="3" name="Content Placeholder 2"/>
          <p:cNvSpPr>
            <a:spLocks noGrp="1"/>
          </p:cNvSpPr>
          <p:nvPr>
            <p:ph sz="quarter" idx="1"/>
          </p:nvPr>
        </p:nvSpPr>
        <p:spPr/>
        <p:txBody>
          <a:bodyPr>
            <a:normAutofit/>
          </a:bodyPr>
          <a:lstStyle/>
          <a:p>
            <a:r>
              <a:rPr lang="en-US" dirty="0" smtClean="0"/>
              <a:t>Two different types of writers: </a:t>
            </a:r>
          </a:p>
          <a:p>
            <a:endParaRPr lang="en-US" dirty="0" smtClean="0"/>
          </a:p>
          <a:p>
            <a:pPr lvl="1"/>
            <a:r>
              <a:rPr lang="en-US" dirty="0" smtClean="0"/>
              <a:t>Technical communication professionals: hired to write the content that companies need to explain their products, often to customers.</a:t>
            </a:r>
          </a:p>
          <a:p>
            <a:endParaRPr lang="en-US" dirty="0" smtClean="0"/>
          </a:p>
          <a:p>
            <a:pPr lvl="1"/>
            <a:r>
              <a:rPr lang="en-US" dirty="0" smtClean="0"/>
              <a:t>Professionals who write as a part of their jobs: write about issues in their specific field or workspace.</a:t>
            </a:r>
          </a:p>
        </p:txBody>
      </p:sp>
      <p:sp>
        <p:nvSpPr>
          <p:cNvPr id="4" name="Slide Number Placeholder 3"/>
          <p:cNvSpPr>
            <a:spLocks noGrp="1"/>
          </p:cNvSpPr>
          <p:nvPr>
            <p:ph type="sldNum" sz="quarter" idx="15"/>
          </p:nvPr>
        </p:nvSpPr>
        <p:spPr/>
        <p:txBody>
          <a:bodyPr/>
          <a:lstStyle/>
          <a:p>
            <a:fld id="{30DCA5B7-F9FC-0D43-9FC6-1B267D19B07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Traits of Technical Communication</a:t>
            </a:r>
            <a:br>
              <a:rPr lang="en-US" dirty="0" smtClean="0"/>
            </a:br>
            <a:r>
              <a:rPr lang="en-US" sz="2444" dirty="0" smtClean="0"/>
              <a:t>Technical Communication is Audience Centered</a:t>
            </a:r>
            <a:endParaRPr lang="en-US" sz="2444" dirty="0"/>
          </a:p>
        </p:txBody>
      </p:sp>
      <p:sp>
        <p:nvSpPr>
          <p:cNvPr id="3" name="Content Placeholder 2"/>
          <p:cNvSpPr>
            <a:spLocks noGrp="1"/>
          </p:cNvSpPr>
          <p:nvPr>
            <p:ph sz="quarter" idx="1"/>
          </p:nvPr>
        </p:nvSpPr>
        <p:spPr/>
        <p:txBody>
          <a:bodyPr>
            <a:normAutofit fontScale="92500"/>
          </a:bodyPr>
          <a:lstStyle/>
          <a:p>
            <a:r>
              <a:rPr lang="en-US" dirty="0" smtClean="0"/>
              <a:t>In order to create a document in which readers can find, understand, and use content appropriately, writers need to understand how writing affects readers and the various ways in which readers approach written content. Audience centered means that technical communication:</a:t>
            </a:r>
          </a:p>
          <a:p>
            <a:endParaRPr lang="en-US" dirty="0" smtClean="0"/>
          </a:p>
          <a:p>
            <a:pPr lvl="1"/>
            <a:r>
              <a:rPr lang="en-US" dirty="0" smtClean="0"/>
              <a:t>Has definite purposes</a:t>
            </a:r>
          </a:p>
          <a:p>
            <a:pPr lvl="1"/>
            <a:r>
              <a:rPr lang="en-US" dirty="0" smtClean="0"/>
              <a:t>Enables readers to act</a:t>
            </a:r>
          </a:p>
          <a:p>
            <a:pPr lvl="1"/>
            <a:r>
              <a:rPr lang="en-US" dirty="0" smtClean="0"/>
              <a:t>Enhances relationships</a:t>
            </a:r>
          </a:p>
          <a:p>
            <a:pPr lvl="1"/>
            <a:r>
              <a:rPr lang="en-US" dirty="0" smtClean="0"/>
              <a:t>Occurs within a community</a:t>
            </a:r>
          </a:p>
          <a:p>
            <a:pPr lvl="1"/>
            <a:r>
              <a:rPr lang="en-US" dirty="0" smtClean="0"/>
              <a:t>Is appropriate</a:t>
            </a:r>
          </a:p>
          <a:p>
            <a:pPr lvl="1"/>
            <a:r>
              <a:rPr lang="en-US" dirty="0" smtClean="0"/>
              <a:t>Is interactive</a:t>
            </a:r>
          </a:p>
        </p:txBody>
      </p:sp>
      <p:sp>
        <p:nvSpPr>
          <p:cNvPr id="4" name="Slide Number Placeholder 3"/>
          <p:cNvSpPr>
            <a:spLocks noGrp="1"/>
          </p:cNvSpPr>
          <p:nvPr>
            <p:ph type="sldNum" sz="quarter" idx="15"/>
          </p:nvPr>
        </p:nvSpPr>
        <p:spPr/>
        <p:txBody>
          <a:bodyPr/>
          <a:lstStyle/>
          <a:p>
            <a:fld id="{30DCA5B7-F9FC-0D43-9FC6-1B267D19B07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Technical writers enable their readers to act in 3 ways: by </a:t>
            </a:r>
            <a:r>
              <a:rPr lang="en-US" b="1" dirty="0" smtClean="0"/>
              <a:t>informing</a:t>
            </a:r>
            <a:r>
              <a:rPr lang="en-US" dirty="0" smtClean="0"/>
              <a:t>, by instructing, and by persuading.</a:t>
            </a:r>
          </a:p>
          <a:p>
            <a:endParaRPr lang="en-US" dirty="0" smtClean="0"/>
          </a:p>
          <a:p>
            <a:pPr lvl="1"/>
            <a:r>
              <a:rPr lang="en-US" dirty="0" smtClean="0"/>
              <a:t>To carry out job responsibilities, people must supply or receive information constantly.</a:t>
            </a:r>
          </a:p>
          <a:p>
            <a:pPr lvl="2"/>
            <a:r>
              <a:rPr lang="en-US" dirty="0" smtClean="0"/>
              <a:t>They need to know or explain the scheduled time for a meeting, the physical description of a new machine, the steps in a process, etc.</a:t>
            </a:r>
          </a:p>
          <a:p>
            <a:pPr lvl="1">
              <a:buNone/>
            </a:pPr>
            <a:endParaRPr lang="en-US" dirty="0" smtClean="0"/>
          </a:p>
          <a:p>
            <a:pPr lvl="1">
              <a:buNone/>
            </a:pPr>
            <a:endParaRPr lang="en-US" dirty="0" smtClean="0"/>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Has Definite Purposes</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Technical writers enable their readers to act in 3 ways: by informing, by </a:t>
            </a:r>
            <a:r>
              <a:rPr lang="en-US" b="1" dirty="0" smtClean="0"/>
              <a:t>instructing</a:t>
            </a:r>
            <a:r>
              <a:rPr lang="en-US" dirty="0" smtClean="0"/>
              <a:t>, and by persuading.</a:t>
            </a:r>
          </a:p>
          <a:p>
            <a:endParaRPr lang="en-US" dirty="0" smtClean="0"/>
          </a:p>
          <a:p>
            <a:pPr lvl="1"/>
            <a:r>
              <a:rPr lang="en-US" dirty="0" smtClean="0"/>
              <a:t>Writers instruct when they give readers directions for using equipment and for performing duties.</a:t>
            </a:r>
          </a:p>
          <a:p>
            <a:pPr lvl="2"/>
            <a:r>
              <a:rPr lang="en-US" dirty="0" smtClean="0"/>
              <a:t>Writing enables consumers to use their new purchase.</a:t>
            </a:r>
          </a:p>
          <a:p>
            <a:pPr lvl="2"/>
            <a:r>
              <a:rPr lang="en-US" dirty="0" smtClean="0"/>
              <a:t>Writing tells medical personnel exactly what to do when a patient has a heart attack.</a:t>
            </a:r>
          </a:p>
          <a:p>
            <a:pPr lvl="1">
              <a:buNone/>
            </a:pPr>
            <a:endParaRPr lang="en-US" dirty="0" smtClean="0"/>
          </a:p>
          <a:p>
            <a:pPr lvl="1">
              <a:buNone/>
            </a:pPr>
            <a:endParaRPr lang="en-US" dirty="0" smtClean="0"/>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Has Definite Purposes</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Technical writers enable their readers to act in 3 ways: by informing, by instructing, and by </a:t>
            </a:r>
            <a:r>
              <a:rPr lang="en-US" b="1" dirty="0" smtClean="0"/>
              <a:t>persuading</a:t>
            </a:r>
            <a:r>
              <a:rPr lang="en-US" dirty="0" smtClean="0"/>
              <a:t>.</a:t>
            </a:r>
          </a:p>
          <a:p>
            <a:endParaRPr lang="en-US" dirty="0" smtClean="0"/>
          </a:p>
          <a:p>
            <a:pPr lvl="1"/>
            <a:r>
              <a:rPr lang="en-US" dirty="0" smtClean="0"/>
              <a:t>Writers persuade readers with cogent reasons to follow a particular course of action.</a:t>
            </a:r>
          </a:p>
          <a:p>
            <a:pPr lvl="2"/>
            <a:r>
              <a:rPr lang="en-US" dirty="0" smtClean="0"/>
              <a:t>One writer, for example, persuades readers to accept site A, not site B for a factory.</a:t>
            </a:r>
          </a:p>
          <a:p>
            <a:pPr lvl="2"/>
            <a:r>
              <a:rPr lang="en-US" dirty="0" smtClean="0"/>
              <a:t>Another writer describes a bottleneck problem in a production process in order to persuade readers to implement a particular solution.</a:t>
            </a:r>
          </a:p>
          <a:p>
            <a:pPr lvl="1">
              <a:buNone/>
            </a:pPr>
            <a:endParaRPr lang="en-US" dirty="0" smtClean="0"/>
          </a:p>
          <a:p>
            <a:pPr lvl="1">
              <a:buNone/>
            </a:pPr>
            <a:endParaRPr lang="en-US" dirty="0" smtClean="0"/>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Has Definite Purposes</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Technical writing is the practical writing that people do as a part of their job.</a:t>
            </a:r>
          </a:p>
          <a:p>
            <a:pPr>
              <a:buNone/>
            </a:pPr>
            <a:endParaRPr lang="en-US" dirty="0" smtClean="0"/>
          </a:p>
          <a:p>
            <a:pPr lvl="1"/>
            <a:r>
              <a:rPr lang="en-US" dirty="0" smtClean="0"/>
              <a:t>It is writing that authors use to empower readers by preparing them for and moving them toward effective action.</a:t>
            </a:r>
          </a:p>
          <a:p>
            <a:pPr lvl="1"/>
            <a:r>
              <a:rPr lang="en-US" dirty="0" smtClean="0"/>
              <a:t>Effective action: readers act in a way that satisfies their needs.</a:t>
            </a:r>
          </a:p>
          <a:p>
            <a:pPr lvl="1"/>
            <a:r>
              <a:rPr lang="en-US" dirty="0" smtClean="0"/>
              <a:t>Example 1: you need an instruction manual to assemble a table delivered in pieces.</a:t>
            </a:r>
          </a:p>
          <a:p>
            <a:pPr lvl="1"/>
            <a:r>
              <a:rPr lang="en-US" dirty="0" smtClean="0"/>
              <a:t>Example 2: “site reports” help a manager to decide whether or not to continue manufacturing a certain product.</a:t>
            </a:r>
          </a:p>
          <a:p>
            <a:endParaRPr lang="en-US" dirty="0" smtClean="0"/>
          </a:p>
        </p:txBody>
      </p:sp>
      <p:sp>
        <p:nvSpPr>
          <p:cNvPr id="5" name="Title 1"/>
          <p:cNvSpPr>
            <a:spLocks noGrp="1"/>
          </p:cNvSpPr>
          <p:nvPr>
            <p:ph type="title"/>
          </p:nvPr>
        </p:nvSpPr>
        <p:spPr>
          <a:xfrm>
            <a:off x="457200" y="274638"/>
            <a:ext cx="7467600" cy="1143000"/>
          </a:xfrm>
        </p:spPr>
        <p:txBody>
          <a:bodyPr>
            <a:normAutofit fontScale="90000"/>
          </a:bodyPr>
          <a:lstStyle/>
          <a:p>
            <a:r>
              <a:rPr lang="en-US" dirty="0" smtClean="0"/>
              <a:t>Major Traits of Technical Communication</a:t>
            </a:r>
            <a:br>
              <a:rPr lang="en-US" dirty="0" smtClean="0"/>
            </a:br>
            <a:r>
              <a:rPr lang="en-US" sz="2444" dirty="0" smtClean="0"/>
              <a:t>Technical Communication Enables Readers to Act</a:t>
            </a:r>
            <a:endParaRPr lang="en-US" sz="2444" dirty="0"/>
          </a:p>
        </p:txBody>
      </p:sp>
      <p:sp>
        <p:nvSpPr>
          <p:cNvPr id="2" name="Slide Number Placeholder 1"/>
          <p:cNvSpPr>
            <a:spLocks noGrp="1"/>
          </p:cNvSpPr>
          <p:nvPr>
            <p:ph type="sldNum" sz="quarter" idx="15"/>
          </p:nvPr>
        </p:nvSpPr>
        <p:spPr/>
        <p:txBody>
          <a:bodyPr/>
          <a:lstStyle/>
          <a:p>
            <a:fld id="{30DCA5B7-F9FC-0D43-9FC6-1B267D19B07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BA4CCCBC513042AAD2D87337EE9DD2" ma:contentTypeVersion="2" ma:contentTypeDescription="Create a new document." ma:contentTypeScope="" ma:versionID="f5703df79ed62fca9ff20b95e833740e">
  <xsd:schema xmlns:xsd="http://www.w3.org/2001/XMLSchema" xmlns:xs="http://www.w3.org/2001/XMLSchema" xmlns:p="http://schemas.microsoft.com/office/2006/metadata/properties" xmlns:ns2="f2911394-0954-406f-9aae-39da49203b49" targetNamespace="http://schemas.microsoft.com/office/2006/metadata/properties" ma:root="true" ma:fieldsID="f98bbff4e25e98b90d8b075e097914e8" ns2:_="">
    <xsd:import namespace="f2911394-0954-406f-9aae-39da49203b4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911394-0954-406f-9aae-39da49203b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887F39-1F17-4B63-A17D-3306CE6B9045}"/>
</file>

<file path=customXml/itemProps2.xml><?xml version="1.0" encoding="utf-8"?>
<ds:datastoreItem xmlns:ds="http://schemas.openxmlformats.org/officeDocument/2006/customXml" ds:itemID="{1C31B0F8-E141-4E0A-AC98-4790DA777CBC}"/>
</file>

<file path=customXml/itemProps3.xml><?xml version="1.0" encoding="utf-8"?>
<ds:datastoreItem xmlns:ds="http://schemas.openxmlformats.org/officeDocument/2006/customXml" ds:itemID="{8EBC2F6B-E1BD-4125-B6A0-8B345B7F23E6}"/>
</file>

<file path=docProps/app.xml><?xml version="1.0" encoding="utf-8"?>
<Properties xmlns="http://schemas.openxmlformats.org/officeDocument/2006/extended-properties" xmlns:vt="http://schemas.openxmlformats.org/officeDocument/2006/docPropsVTypes">
  <Template>Oriel.thmx</Template>
  <TotalTime>1934</TotalTime>
  <Words>1144</Words>
  <Application>Microsoft Office PowerPoint</Application>
  <PresentationFormat>On-screen Show (4:3)</PresentationFormat>
  <Paragraphs>130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Schoolbook</vt:lpstr>
      <vt:lpstr>Wingdings</vt:lpstr>
      <vt:lpstr>Wingdings 2</vt:lpstr>
      <vt:lpstr>Oriel</vt:lpstr>
      <vt:lpstr>Technical Writing Chapter 1: Definition of Technical Communication </vt:lpstr>
      <vt:lpstr>A General Definition of Technical Communication What is Technical Communication?</vt:lpstr>
      <vt:lpstr>A General Definition of Technical Communication What Counts as Technical Communication?</vt:lpstr>
      <vt:lpstr>A General Definition of Technical Communication Who creates Technical Communication?</vt:lpstr>
      <vt:lpstr>Major Traits of Technical Communication Technical Communication is Audience Centered</vt:lpstr>
      <vt:lpstr>Major Traits of Technical Communication Technical Communication Has Definite Purposes</vt:lpstr>
      <vt:lpstr>Major Traits of Technical Communication Technical Communication Has Definite Purposes</vt:lpstr>
      <vt:lpstr>Major Traits of Technical Communication Technical Communication Has Definite Purposes</vt:lpstr>
      <vt:lpstr>Major Traits of Technical Communication Technical Communication Enables Readers to Act</vt:lpstr>
      <vt:lpstr>PowerPoint Presentation</vt:lpstr>
      <vt:lpstr>Major Traits of Technical Communication Technical Communication Enhances Relationships</vt:lpstr>
      <vt:lpstr>Major Traits of Technical Communication Technical Communication Occurs Within a Community</vt:lpstr>
      <vt:lpstr>Major Traits of Technical Communication Technical Communication Is Appropriate</vt:lpstr>
      <vt:lpstr>Major Traits of Technical Communication Technical Communication Is Interactive</vt:lpstr>
      <vt:lpstr>Technical Communication Is Designed</vt:lpstr>
      <vt:lpstr>Technical Communication Is Designed – Design the Appearance </vt:lpstr>
      <vt:lpstr>Technical Communication Is Designed – Design the Content</vt:lpstr>
      <vt:lpstr>Technical Communication is Responsible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Chapter 1: Technical Writing</dc:title>
  <dc:creator>Yazan Al-Zain</dc:creator>
  <cp:lastModifiedBy>Admin</cp:lastModifiedBy>
  <cp:revision>28</cp:revision>
  <dcterms:created xsi:type="dcterms:W3CDTF">2018-02-03T10:42:54Z</dcterms:created>
  <dcterms:modified xsi:type="dcterms:W3CDTF">2021-09-06T07:02:44Z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0x010100B5BA4CCCBC513042AAD2D87337EE9DD2</vt:lpwstr>
  </property>
</Properties>
</file>