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22" d="100"/>
          <a:sy n="122" d="100"/>
        </p:scale>
        <p:origin x="-9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ar-S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8D8BEB19-62F6-4ED0-8637-BFBAE5817473}" type="datetimeFigureOut">
              <a:rPr lang="ar-SA" smtClean="0"/>
              <a:t>08/10/1443</a:t>
            </a:fld>
            <a:endParaRPr lang="ar-S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ar-S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ar-S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D16A55DF-C37E-4040-A164-DF2A53366CCA}" type="slidenum">
              <a:rPr lang="ar-SA" smtClean="0"/>
              <a:t>‹#›</a:t>
            </a:fld>
            <a:endParaRPr lang="ar-SA"/>
          </a:p>
        </p:txBody>
      </p:sp>
    </p:spTree>
    <p:extLst>
      <p:ext uri="{BB962C8B-B14F-4D97-AF65-F5344CB8AC3E}">
        <p14:creationId xmlns:p14="http://schemas.microsoft.com/office/powerpoint/2010/main" val="3663526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DB0105A-9A74-4E8E-8B51-F56F02356AD5}" type="uaqdatetime1">
              <a:rPr lang="ar-SA" smtClean="0"/>
              <a:t>07/10/1443</a:t>
            </a:fld>
            <a:endParaRPr lang="ar-SA"/>
          </a:p>
        </p:txBody>
      </p:sp>
      <p:sp>
        <p:nvSpPr>
          <p:cNvPr id="5" name="Footer Placeholder 4"/>
          <p:cNvSpPr>
            <a:spLocks noGrp="1"/>
          </p:cNvSpPr>
          <p:nvPr>
            <p:ph type="ftr" sz="quarter" idx="11"/>
          </p:nvPr>
        </p:nvSpPr>
        <p:spPr/>
        <p:txBody>
          <a:bodyPr/>
          <a:lstStyle/>
          <a:p>
            <a:r>
              <a:rPr lang="ar-SA" smtClean="0"/>
              <a:t>برمجان العربية </a:t>
            </a:r>
            <a:endParaRPr lang="ar-SA"/>
          </a:p>
        </p:txBody>
      </p:sp>
      <p:sp>
        <p:nvSpPr>
          <p:cNvPr id="6" name="Slide Number Placeholder 5"/>
          <p:cNvSpPr>
            <a:spLocks noGrp="1"/>
          </p:cNvSpPr>
          <p:nvPr>
            <p:ph type="sldNum" sz="quarter" idx="12"/>
          </p:nvPr>
        </p:nvSpPr>
        <p:spPr/>
        <p:txBody>
          <a:bodyPr/>
          <a:lstStyle/>
          <a:p>
            <a:fld id="{943F5772-9467-4BB1-92E6-A9633AC947AC}" type="slidenum">
              <a:rPr lang="ar-SA" smtClean="0"/>
              <a:t>‹#›</a:t>
            </a:fld>
            <a:endParaRPr lang="ar-SA"/>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702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426F427-AED9-4EA8-BB8B-BF47DD6F12F6}" type="uaqdatetime1">
              <a:rPr lang="ar-SA" smtClean="0"/>
              <a:t>07/10/1443</a:t>
            </a:fld>
            <a:endParaRPr lang="ar-SA"/>
          </a:p>
        </p:txBody>
      </p:sp>
      <p:sp>
        <p:nvSpPr>
          <p:cNvPr id="5" name="Footer Placeholder 4"/>
          <p:cNvSpPr>
            <a:spLocks noGrp="1"/>
          </p:cNvSpPr>
          <p:nvPr>
            <p:ph type="ftr" sz="quarter" idx="11"/>
          </p:nvPr>
        </p:nvSpPr>
        <p:spPr/>
        <p:txBody>
          <a:bodyPr/>
          <a:lstStyle/>
          <a:p>
            <a:r>
              <a:rPr lang="ar-SA" smtClean="0"/>
              <a:t>برمجان العربية </a:t>
            </a:r>
            <a:endParaRPr lang="ar-SA"/>
          </a:p>
        </p:txBody>
      </p:sp>
      <p:sp>
        <p:nvSpPr>
          <p:cNvPr id="6" name="Slide Number Placeholder 5"/>
          <p:cNvSpPr>
            <a:spLocks noGrp="1"/>
          </p:cNvSpPr>
          <p:nvPr>
            <p:ph type="sldNum" sz="quarter" idx="12"/>
          </p:nvPr>
        </p:nvSpPr>
        <p:spPr/>
        <p:txBody>
          <a:bodyPr/>
          <a:lstStyle/>
          <a:p>
            <a:fld id="{943F5772-9467-4BB1-92E6-A9633AC947AC}" type="slidenum">
              <a:rPr lang="ar-SA" smtClean="0"/>
              <a:t>‹#›</a:t>
            </a:fld>
            <a:endParaRPr lang="ar-SA"/>
          </a:p>
        </p:txBody>
      </p:sp>
    </p:spTree>
    <p:extLst>
      <p:ext uri="{BB962C8B-B14F-4D97-AF65-F5344CB8AC3E}">
        <p14:creationId xmlns:p14="http://schemas.microsoft.com/office/powerpoint/2010/main" val="3784697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373E5E0-16EC-4F5D-AF59-EC00BF080EEA}" type="uaqdatetime1">
              <a:rPr lang="ar-SA" smtClean="0"/>
              <a:t>07/10/1443</a:t>
            </a:fld>
            <a:endParaRPr lang="ar-SA"/>
          </a:p>
        </p:txBody>
      </p:sp>
      <p:sp>
        <p:nvSpPr>
          <p:cNvPr id="5" name="Footer Placeholder 4"/>
          <p:cNvSpPr>
            <a:spLocks noGrp="1"/>
          </p:cNvSpPr>
          <p:nvPr>
            <p:ph type="ftr" sz="quarter" idx="11"/>
          </p:nvPr>
        </p:nvSpPr>
        <p:spPr/>
        <p:txBody>
          <a:bodyPr/>
          <a:lstStyle/>
          <a:p>
            <a:r>
              <a:rPr lang="ar-SA" smtClean="0"/>
              <a:t>برمجان العربية </a:t>
            </a:r>
            <a:endParaRPr lang="ar-SA"/>
          </a:p>
        </p:txBody>
      </p:sp>
      <p:sp>
        <p:nvSpPr>
          <p:cNvPr id="6" name="Slide Number Placeholder 5"/>
          <p:cNvSpPr>
            <a:spLocks noGrp="1"/>
          </p:cNvSpPr>
          <p:nvPr>
            <p:ph type="sldNum" sz="quarter" idx="12"/>
          </p:nvPr>
        </p:nvSpPr>
        <p:spPr/>
        <p:txBody>
          <a:bodyPr/>
          <a:lstStyle/>
          <a:p>
            <a:fld id="{943F5772-9467-4BB1-92E6-A9633AC947AC}" type="slidenum">
              <a:rPr lang="ar-SA" smtClean="0"/>
              <a:t>‹#›</a:t>
            </a:fld>
            <a:endParaRPr lang="ar-SA"/>
          </a:p>
        </p:txBody>
      </p:sp>
    </p:spTree>
    <p:extLst>
      <p:ext uri="{BB962C8B-B14F-4D97-AF65-F5344CB8AC3E}">
        <p14:creationId xmlns:p14="http://schemas.microsoft.com/office/powerpoint/2010/main" val="888695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F222-A22E-497D-8663-4E61E0BCBF08}" type="uaqdatetime1">
              <a:rPr lang="ar-SA" smtClean="0"/>
              <a:t>07/10/1443</a:t>
            </a:fld>
            <a:endParaRPr lang="ar-SA"/>
          </a:p>
        </p:txBody>
      </p:sp>
      <p:sp>
        <p:nvSpPr>
          <p:cNvPr id="5" name="Footer Placeholder 4"/>
          <p:cNvSpPr>
            <a:spLocks noGrp="1"/>
          </p:cNvSpPr>
          <p:nvPr>
            <p:ph type="ftr" sz="quarter" idx="11"/>
          </p:nvPr>
        </p:nvSpPr>
        <p:spPr/>
        <p:txBody>
          <a:bodyPr/>
          <a:lstStyle/>
          <a:p>
            <a:r>
              <a:rPr lang="ar-SA" smtClean="0"/>
              <a:t>برمجان العربية </a:t>
            </a:r>
            <a:endParaRPr lang="ar-SA"/>
          </a:p>
        </p:txBody>
      </p:sp>
      <p:sp>
        <p:nvSpPr>
          <p:cNvPr id="6" name="Slide Number Placeholder 5"/>
          <p:cNvSpPr>
            <a:spLocks noGrp="1"/>
          </p:cNvSpPr>
          <p:nvPr>
            <p:ph type="sldNum" sz="quarter" idx="12"/>
          </p:nvPr>
        </p:nvSpPr>
        <p:spPr/>
        <p:txBody>
          <a:bodyPr/>
          <a:lstStyle/>
          <a:p>
            <a:fld id="{943F5772-9467-4BB1-92E6-A9633AC947AC}" type="slidenum">
              <a:rPr lang="ar-SA" smtClean="0"/>
              <a:t>‹#›</a:t>
            </a:fld>
            <a:endParaRPr lang="ar-SA"/>
          </a:p>
        </p:txBody>
      </p:sp>
    </p:spTree>
    <p:extLst>
      <p:ext uri="{BB962C8B-B14F-4D97-AF65-F5344CB8AC3E}">
        <p14:creationId xmlns:p14="http://schemas.microsoft.com/office/powerpoint/2010/main" val="766618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5EA115C-DA47-4A5C-A06D-A3DB1C822166}" type="uaqdatetime1">
              <a:rPr lang="ar-SA" smtClean="0"/>
              <a:t>07/10/1443</a:t>
            </a:fld>
            <a:endParaRPr lang="ar-SA"/>
          </a:p>
        </p:txBody>
      </p:sp>
      <p:sp>
        <p:nvSpPr>
          <p:cNvPr id="5" name="Footer Placeholder 4"/>
          <p:cNvSpPr>
            <a:spLocks noGrp="1"/>
          </p:cNvSpPr>
          <p:nvPr>
            <p:ph type="ftr" sz="quarter" idx="11"/>
          </p:nvPr>
        </p:nvSpPr>
        <p:spPr/>
        <p:txBody>
          <a:bodyPr/>
          <a:lstStyle/>
          <a:p>
            <a:r>
              <a:rPr lang="ar-SA" smtClean="0"/>
              <a:t>برمجان العربية </a:t>
            </a:r>
            <a:endParaRPr lang="ar-SA"/>
          </a:p>
        </p:txBody>
      </p:sp>
      <p:sp>
        <p:nvSpPr>
          <p:cNvPr id="6" name="Slide Number Placeholder 5"/>
          <p:cNvSpPr>
            <a:spLocks noGrp="1"/>
          </p:cNvSpPr>
          <p:nvPr>
            <p:ph type="sldNum" sz="quarter" idx="12"/>
          </p:nvPr>
        </p:nvSpPr>
        <p:spPr/>
        <p:txBody>
          <a:bodyPr/>
          <a:lstStyle/>
          <a:p>
            <a:fld id="{943F5772-9467-4BB1-92E6-A9633AC947AC}" type="slidenum">
              <a:rPr lang="ar-SA" smtClean="0"/>
              <a:t>‹#›</a:t>
            </a:fld>
            <a:endParaRPr lang="ar-SA"/>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7415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99B7156-AFEB-406A-B741-F5FB6CD37815}" type="uaqdatetime1">
              <a:rPr lang="ar-SA" smtClean="0"/>
              <a:t>07/10/1443</a:t>
            </a:fld>
            <a:endParaRPr lang="ar-SA"/>
          </a:p>
        </p:txBody>
      </p:sp>
      <p:sp>
        <p:nvSpPr>
          <p:cNvPr id="6" name="Footer Placeholder 5"/>
          <p:cNvSpPr>
            <a:spLocks noGrp="1"/>
          </p:cNvSpPr>
          <p:nvPr>
            <p:ph type="ftr" sz="quarter" idx="11"/>
          </p:nvPr>
        </p:nvSpPr>
        <p:spPr/>
        <p:txBody>
          <a:bodyPr/>
          <a:lstStyle/>
          <a:p>
            <a:r>
              <a:rPr lang="ar-SA" smtClean="0"/>
              <a:t>برمجان العربية </a:t>
            </a:r>
            <a:endParaRPr lang="ar-SA"/>
          </a:p>
        </p:txBody>
      </p:sp>
      <p:sp>
        <p:nvSpPr>
          <p:cNvPr id="7" name="Slide Number Placeholder 6"/>
          <p:cNvSpPr>
            <a:spLocks noGrp="1"/>
          </p:cNvSpPr>
          <p:nvPr>
            <p:ph type="sldNum" sz="quarter" idx="12"/>
          </p:nvPr>
        </p:nvSpPr>
        <p:spPr/>
        <p:txBody>
          <a:bodyPr/>
          <a:lstStyle/>
          <a:p>
            <a:fld id="{943F5772-9467-4BB1-92E6-A9633AC947AC}" type="slidenum">
              <a:rPr lang="ar-SA" smtClean="0"/>
              <a:t>‹#›</a:t>
            </a:fld>
            <a:endParaRPr lang="ar-SA"/>
          </a:p>
        </p:txBody>
      </p:sp>
    </p:spTree>
    <p:extLst>
      <p:ext uri="{BB962C8B-B14F-4D97-AF65-F5344CB8AC3E}">
        <p14:creationId xmlns:p14="http://schemas.microsoft.com/office/powerpoint/2010/main" val="3498157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EDEB872-320A-4C49-A93C-872ABC894E6A}" type="uaqdatetime1">
              <a:rPr lang="ar-SA" smtClean="0"/>
              <a:t>07/10/1443</a:t>
            </a:fld>
            <a:endParaRPr lang="ar-SA"/>
          </a:p>
        </p:txBody>
      </p:sp>
      <p:sp>
        <p:nvSpPr>
          <p:cNvPr id="8" name="Footer Placeholder 7"/>
          <p:cNvSpPr>
            <a:spLocks noGrp="1"/>
          </p:cNvSpPr>
          <p:nvPr>
            <p:ph type="ftr" sz="quarter" idx="11"/>
          </p:nvPr>
        </p:nvSpPr>
        <p:spPr/>
        <p:txBody>
          <a:bodyPr/>
          <a:lstStyle/>
          <a:p>
            <a:r>
              <a:rPr lang="ar-SA" smtClean="0"/>
              <a:t>برمجان العربية </a:t>
            </a:r>
            <a:endParaRPr lang="ar-SA"/>
          </a:p>
        </p:txBody>
      </p:sp>
      <p:sp>
        <p:nvSpPr>
          <p:cNvPr id="9" name="Slide Number Placeholder 8"/>
          <p:cNvSpPr>
            <a:spLocks noGrp="1"/>
          </p:cNvSpPr>
          <p:nvPr>
            <p:ph type="sldNum" sz="quarter" idx="12"/>
          </p:nvPr>
        </p:nvSpPr>
        <p:spPr/>
        <p:txBody>
          <a:bodyPr/>
          <a:lstStyle/>
          <a:p>
            <a:fld id="{943F5772-9467-4BB1-92E6-A9633AC947AC}" type="slidenum">
              <a:rPr lang="ar-SA" smtClean="0"/>
              <a:t>‹#›</a:t>
            </a:fld>
            <a:endParaRPr lang="ar-SA"/>
          </a:p>
        </p:txBody>
      </p:sp>
    </p:spTree>
    <p:extLst>
      <p:ext uri="{BB962C8B-B14F-4D97-AF65-F5344CB8AC3E}">
        <p14:creationId xmlns:p14="http://schemas.microsoft.com/office/powerpoint/2010/main" val="4161461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5D57E0D-F56C-49B9-B018-A197ABCED101}" type="uaqdatetime1">
              <a:rPr lang="ar-SA" smtClean="0"/>
              <a:t>07/10/1443</a:t>
            </a:fld>
            <a:endParaRPr lang="ar-SA"/>
          </a:p>
        </p:txBody>
      </p:sp>
      <p:sp>
        <p:nvSpPr>
          <p:cNvPr id="4" name="Footer Placeholder 3"/>
          <p:cNvSpPr>
            <a:spLocks noGrp="1"/>
          </p:cNvSpPr>
          <p:nvPr>
            <p:ph type="ftr" sz="quarter" idx="11"/>
          </p:nvPr>
        </p:nvSpPr>
        <p:spPr/>
        <p:txBody>
          <a:bodyPr/>
          <a:lstStyle/>
          <a:p>
            <a:r>
              <a:rPr lang="ar-SA" smtClean="0"/>
              <a:t>برمجان العربية </a:t>
            </a:r>
            <a:endParaRPr lang="ar-SA"/>
          </a:p>
        </p:txBody>
      </p:sp>
      <p:sp>
        <p:nvSpPr>
          <p:cNvPr id="5" name="Slide Number Placeholder 4"/>
          <p:cNvSpPr>
            <a:spLocks noGrp="1"/>
          </p:cNvSpPr>
          <p:nvPr>
            <p:ph type="sldNum" sz="quarter" idx="12"/>
          </p:nvPr>
        </p:nvSpPr>
        <p:spPr/>
        <p:txBody>
          <a:bodyPr/>
          <a:lstStyle/>
          <a:p>
            <a:fld id="{943F5772-9467-4BB1-92E6-A9633AC947AC}" type="slidenum">
              <a:rPr lang="ar-SA" smtClean="0"/>
              <a:t>‹#›</a:t>
            </a:fld>
            <a:endParaRPr lang="ar-SA"/>
          </a:p>
        </p:txBody>
      </p:sp>
    </p:spTree>
    <p:extLst>
      <p:ext uri="{BB962C8B-B14F-4D97-AF65-F5344CB8AC3E}">
        <p14:creationId xmlns:p14="http://schemas.microsoft.com/office/powerpoint/2010/main" val="2299811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30D44F3-A729-4F40-A5F8-022A8E4A8491}" type="uaqdatetime1">
              <a:rPr lang="ar-SA" smtClean="0"/>
              <a:t>07/10/1443</a:t>
            </a:fld>
            <a:endParaRPr lang="ar-SA"/>
          </a:p>
        </p:txBody>
      </p:sp>
      <p:sp>
        <p:nvSpPr>
          <p:cNvPr id="8" name="Footer Placeholder 7"/>
          <p:cNvSpPr>
            <a:spLocks noGrp="1"/>
          </p:cNvSpPr>
          <p:nvPr>
            <p:ph type="ftr" sz="quarter" idx="11"/>
          </p:nvPr>
        </p:nvSpPr>
        <p:spPr/>
        <p:txBody>
          <a:bodyPr/>
          <a:lstStyle>
            <a:lvl1pPr>
              <a:defRPr>
                <a:solidFill>
                  <a:srgbClr val="FFFFFF"/>
                </a:solidFill>
              </a:defRPr>
            </a:lvl1pPr>
          </a:lstStyle>
          <a:p>
            <a:r>
              <a:rPr lang="ar-SA" smtClean="0"/>
              <a:t>برمجان العربية </a:t>
            </a:r>
            <a:endParaRPr lang="ar-SA"/>
          </a:p>
        </p:txBody>
      </p:sp>
      <p:sp>
        <p:nvSpPr>
          <p:cNvPr id="9" name="Slide Number Placeholder 8"/>
          <p:cNvSpPr>
            <a:spLocks noGrp="1"/>
          </p:cNvSpPr>
          <p:nvPr>
            <p:ph type="sldNum" sz="quarter" idx="12"/>
          </p:nvPr>
        </p:nvSpPr>
        <p:spPr/>
        <p:txBody>
          <a:bodyPr/>
          <a:lstStyle/>
          <a:p>
            <a:fld id="{943F5772-9467-4BB1-92E6-A9633AC947AC}" type="slidenum">
              <a:rPr lang="ar-SA" smtClean="0"/>
              <a:t>‹#›</a:t>
            </a:fld>
            <a:endParaRPr lang="ar-SA"/>
          </a:p>
        </p:txBody>
      </p:sp>
    </p:spTree>
    <p:extLst>
      <p:ext uri="{BB962C8B-B14F-4D97-AF65-F5344CB8AC3E}">
        <p14:creationId xmlns:p14="http://schemas.microsoft.com/office/powerpoint/2010/main" val="196011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7500528-ABC2-4741-9906-7B2E2984FA3D}" type="uaqdatetime1">
              <a:rPr lang="ar-SA" smtClean="0"/>
              <a:t>07/10/1443</a:t>
            </a:fld>
            <a:endParaRPr lang="ar-SA"/>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ar-SA" smtClean="0"/>
              <a:t>برمجان العربية </a:t>
            </a:r>
            <a:endParaRPr lang="ar-SA"/>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43F5772-9467-4BB1-92E6-A9633AC947AC}" type="slidenum">
              <a:rPr lang="ar-SA" smtClean="0"/>
              <a:t>‹#›</a:t>
            </a:fld>
            <a:endParaRPr lang="ar-SA"/>
          </a:p>
        </p:txBody>
      </p:sp>
    </p:spTree>
    <p:extLst>
      <p:ext uri="{BB962C8B-B14F-4D97-AF65-F5344CB8AC3E}">
        <p14:creationId xmlns:p14="http://schemas.microsoft.com/office/powerpoint/2010/main" val="909566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28EF816-CABB-44AD-95A9-B3A067A7E76A}" type="uaqdatetime1">
              <a:rPr lang="ar-SA" smtClean="0"/>
              <a:t>07/10/1443</a:t>
            </a:fld>
            <a:endParaRPr lang="ar-SA"/>
          </a:p>
        </p:txBody>
      </p:sp>
      <p:sp>
        <p:nvSpPr>
          <p:cNvPr id="6" name="Footer Placeholder 5"/>
          <p:cNvSpPr>
            <a:spLocks noGrp="1"/>
          </p:cNvSpPr>
          <p:nvPr>
            <p:ph type="ftr" sz="quarter" idx="11"/>
          </p:nvPr>
        </p:nvSpPr>
        <p:spPr/>
        <p:txBody>
          <a:bodyPr/>
          <a:lstStyle/>
          <a:p>
            <a:r>
              <a:rPr lang="ar-SA" smtClean="0"/>
              <a:t>برمجان العربية </a:t>
            </a:r>
            <a:endParaRPr lang="ar-SA"/>
          </a:p>
        </p:txBody>
      </p:sp>
      <p:sp>
        <p:nvSpPr>
          <p:cNvPr id="7" name="Slide Number Placeholder 6"/>
          <p:cNvSpPr>
            <a:spLocks noGrp="1"/>
          </p:cNvSpPr>
          <p:nvPr>
            <p:ph type="sldNum" sz="quarter" idx="12"/>
          </p:nvPr>
        </p:nvSpPr>
        <p:spPr/>
        <p:txBody>
          <a:bodyPr/>
          <a:lstStyle/>
          <a:p>
            <a:fld id="{943F5772-9467-4BB1-92E6-A9633AC947AC}" type="slidenum">
              <a:rPr lang="ar-SA" smtClean="0"/>
              <a:t>‹#›</a:t>
            </a:fld>
            <a:endParaRPr lang="ar-SA"/>
          </a:p>
        </p:txBody>
      </p:sp>
    </p:spTree>
    <p:extLst>
      <p:ext uri="{BB962C8B-B14F-4D97-AF65-F5344CB8AC3E}">
        <p14:creationId xmlns:p14="http://schemas.microsoft.com/office/powerpoint/2010/main" val="3672155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7BD2938-5084-4696-B5E2-6DA9F23DC87B}" type="uaqdatetime1">
              <a:rPr lang="ar-SA" smtClean="0"/>
              <a:t>07/10/1443</a:t>
            </a:fld>
            <a:endParaRPr lang="ar-SA"/>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ar-SA" smtClean="0"/>
              <a:t>برمجان العربية </a:t>
            </a:r>
            <a:endParaRPr lang="ar-SA"/>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43F5772-9467-4BB1-92E6-A9633AC947AC}" type="slidenum">
              <a:rPr lang="ar-SA" smtClean="0"/>
              <a:t>‹#›</a:t>
            </a:fld>
            <a:endParaRPr lang="ar-SA"/>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19687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914400" rtl="1"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r" defTabSz="914400" rtl="1"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r" defTabSz="914400" rtl="1"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emf"/><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1581913"/>
            <a:ext cx="10058400" cy="1975935"/>
          </a:xfrm>
        </p:spPr>
        <p:txBody>
          <a:bodyPr>
            <a:normAutofit fontScale="90000"/>
          </a:bodyPr>
          <a:lstStyle/>
          <a:p>
            <a:pPr algn="ctr"/>
            <a:r>
              <a:rPr lang="ar-SA" sz="4800" b="1" dirty="0" smtClean="0"/>
              <a:t>مشروع</a:t>
            </a:r>
            <a:r>
              <a:rPr lang="ar-SA" sz="4800" dirty="0" smtClean="0"/>
              <a:t/>
            </a:r>
            <a:br>
              <a:rPr lang="ar-SA" sz="4800" dirty="0" smtClean="0"/>
            </a:br>
            <a:r>
              <a:rPr lang="ar-SA" dirty="0" smtClean="0"/>
              <a:t/>
            </a:r>
            <a:br>
              <a:rPr lang="ar-SA" dirty="0" smtClean="0"/>
            </a:br>
            <a:r>
              <a:rPr lang="ar-SA" sz="6000" dirty="0"/>
              <a:t>لعبة الكابتشا العربية لتعليم اللغة </a:t>
            </a:r>
            <a:r>
              <a:rPr lang="ar-SA" sz="6000" dirty="0" smtClean="0"/>
              <a:t>العربية</a:t>
            </a:r>
            <a:endParaRPr lang="ar-SA" dirty="0"/>
          </a:p>
        </p:txBody>
      </p:sp>
      <p:sp>
        <p:nvSpPr>
          <p:cNvPr id="4" name="Footer Placeholder 3"/>
          <p:cNvSpPr>
            <a:spLocks noGrp="1"/>
          </p:cNvSpPr>
          <p:nvPr>
            <p:ph type="ftr" sz="quarter" idx="11"/>
          </p:nvPr>
        </p:nvSpPr>
        <p:spPr/>
        <p:txBody>
          <a:bodyPr/>
          <a:lstStyle/>
          <a:p>
            <a:r>
              <a:rPr lang="ar-SA" smtClean="0"/>
              <a:t>برمجان العربية </a:t>
            </a:r>
            <a:endParaRPr lang="ar-SA"/>
          </a:p>
        </p:txBody>
      </p:sp>
      <p:sp>
        <p:nvSpPr>
          <p:cNvPr id="5" name="TextBox 4"/>
          <p:cNvSpPr txBox="1"/>
          <p:nvPr/>
        </p:nvSpPr>
        <p:spPr>
          <a:xfrm>
            <a:off x="3208713" y="4472247"/>
            <a:ext cx="6176356" cy="1569660"/>
          </a:xfrm>
          <a:prstGeom prst="rect">
            <a:avLst/>
          </a:prstGeom>
          <a:noFill/>
        </p:spPr>
        <p:txBody>
          <a:bodyPr wrap="square" rtlCol="1">
            <a:spAutoFit/>
          </a:bodyPr>
          <a:lstStyle/>
          <a:p>
            <a:pPr algn="ctr">
              <a:lnSpc>
                <a:spcPct val="200000"/>
              </a:lnSpc>
            </a:pPr>
            <a:r>
              <a:rPr lang="ar-SA" sz="2400" b="1" dirty="0">
                <a:latin typeface="Bahnschrift Light Condensed" panose="020B0502040204020203" pitchFamily="34" charset="0"/>
              </a:rPr>
              <a:t>المشروع مقدم من</a:t>
            </a:r>
            <a:r>
              <a:rPr lang="ar-SA" sz="2400" b="1" dirty="0" smtClean="0">
                <a:latin typeface="Bahnschrift Light Condensed" panose="020B0502040204020203" pitchFamily="34" charset="0"/>
              </a:rPr>
              <a:t>:</a:t>
            </a:r>
          </a:p>
          <a:p>
            <a:pPr algn="ctr"/>
            <a:r>
              <a:rPr lang="ar-SA" sz="2400" dirty="0" smtClean="0">
                <a:latin typeface="Bahnschrift Light Condensed" panose="020B0502040204020203" pitchFamily="34" charset="0"/>
              </a:rPr>
              <a:t> </a:t>
            </a:r>
            <a:r>
              <a:rPr lang="ar-SA" sz="2400" dirty="0">
                <a:latin typeface="Bahnschrift Light Condensed" panose="020B0502040204020203" pitchFamily="34" charset="0"/>
              </a:rPr>
              <a:t>د. سليمان السحيباني و د. محمد برفيز و أ. مزنة القريشي</a:t>
            </a:r>
          </a:p>
          <a:p>
            <a:pPr algn="ctr"/>
            <a:endParaRPr lang="ar-SA" sz="2400" dirty="0"/>
          </a:p>
        </p:txBody>
      </p:sp>
    </p:spTree>
    <p:extLst>
      <p:ext uri="{BB962C8B-B14F-4D97-AF65-F5344CB8AC3E}">
        <p14:creationId xmlns:p14="http://schemas.microsoft.com/office/powerpoint/2010/main" val="1668389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ar-SA" dirty="0" smtClean="0"/>
              <a:t>نوع المسار والمجال</a:t>
            </a:r>
            <a:endParaRPr lang="ar-SA" dirty="0"/>
          </a:p>
        </p:txBody>
      </p:sp>
      <p:sp>
        <p:nvSpPr>
          <p:cNvPr id="3" name="Content Placeholder 2"/>
          <p:cNvSpPr>
            <a:spLocks noGrp="1"/>
          </p:cNvSpPr>
          <p:nvPr>
            <p:ph idx="1"/>
          </p:nvPr>
        </p:nvSpPr>
        <p:spPr>
          <a:xfrm>
            <a:off x="1097280" y="1845734"/>
            <a:ext cx="10058400" cy="2427008"/>
          </a:xfrm>
        </p:spPr>
        <p:txBody>
          <a:bodyPr>
            <a:normAutofit fontScale="92500" lnSpcReduction="20000"/>
          </a:bodyPr>
          <a:lstStyle/>
          <a:p>
            <a:pPr>
              <a:lnSpc>
                <a:spcPct val="150000"/>
              </a:lnSpc>
            </a:pPr>
            <a:r>
              <a:rPr lang="ar-SA" dirty="0" smtClean="0"/>
              <a:t>- مسار الألعاب اللغوية</a:t>
            </a:r>
          </a:p>
          <a:p>
            <a:pPr>
              <a:lnSpc>
                <a:spcPct val="150000"/>
              </a:lnSpc>
            </a:pPr>
            <a:r>
              <a:rPr lang="ar-SA" dirty="0" smtClean="0"/>
              <a:t>- المجال:</a:t>
            </a:r>
          </a:p>
          <a:p>
            <a:pPr lvl="2">
              <a:lnSpc>
                <a:spcPct val="150000"/>
              </a:lnSpc>
              <a:buFont typeface="Wingdings" panose="05000000000000000000" pitchFamily="2" charset="2"/>
              <a:buChar char="§"/>
            </a:pPr>
            <a:r>
              <a:rPr lang="ar-SA" dirty="0"/>
              <a:t>إثراء المفردات </a:t>
            </a:r>
            <a:r>
              <a:rPr lang="ar-SA" dirty="0" smtClean="0"/>
              <a:t>اللغوية</a:t>
            </a:r>
          </a:p>
          <a:p>
            <a:pPr lvl="2">
              <a:lnSpc>
                <a:spcPct val="150000"/>
              </a:lnSpc>
              <a:buFont typeface="Wingdings" panose="05000000000000000000" pitchFamily="2" charset="2"/>
              <a:buChar char="§"/>
            </a:pPr>
            <a:r>
              <a:rPr lang="ar-SA" dirty="0"/>
              <a:t>تحسين نطق الأصوات</a:t>
            </a:r>
            <a:endParaRPr lang="ar-SA" dirty="0" smtClean="0"/>
          </a:p>
          <a:p>
            <a:pPr lvl="2">
              <a:lnSpc>
                <a:spcPct val="150000"/>
              </a:lnSpc>
              <a:buFont typeface="Wingdings" panose="05000000000000000000" pitchFamily="2" charset="2"/>
              <a:buChar char="§"/>
            </a:pPr>
            <a:r>
              <a:rPr lang="ar-SA" dirty="0"/>
              <a:t>أي مجال آخر يعزز الجوانب اللغوية لدى </a:t>
            </a:r>
            <a:r>
              <a:rPr lang="ar-SA" dirty="0" smtClean="0"/>
              <a:t>الطفل</a:t>
            </a:r>
          </a:p>
          <a:p>
            <a:pPr lvl="2">
              <a:lnSpc>
                <a:spcPct val="150000"/>
              </a:lnSpc>
              <a:buFont typeface="Wingdings" panose="05000000000000000000" pitchFamily="2" charset="2"/>
              <a:buChar char="§"/>
            </a:pPr>
            <a:r>
              <a:rPr lang="ar-SA" dirty="0"/>
              <a:t>تحسين الخط</a:t>
            </a:r>
          </a:p>
          <a:p>
            <a:pPr>
              <a:lnSpc>
                <a:spcPct val="150000"/>
              </a:lnSpc>
            </a:pPr>
            <a:endParaRPr lang="ar-SA" dirty="0"/>
          </a:p>
        </p:txBody>
      </p:sp>
      <p:sp>
        <p:nvSpPr>
          <p:cNvPr id="4" name="Footer Placeholder 3"/>
          <p:cNvSpPr>
            <a:spLocks noGrp="1"/>
          </p:cNvSpPr>
          <p:nvPr>
            <p:ph type="ftr" sz="quarter" idx="11"/>
          </p:nvPr>
        </p:nvSpPr>
        <p:spPr/>
        <p:txBody>
          <a:bodyPr/>
          <a:lstStyle/>
          <a:p>
            <a:r>
              <a:rPr lang="ar-SA" smtClean="0"/>
              <a:t>برمجان العربية </a:t>
            </a:r>
            <a:endParaRPr lang="ar-SA"/>
          </a:p>
        </p:txBody>
      </p:sp>
    </p:spTree>
    <p:extLst>
      <p:ext uri="{BB962C8B-B14F-4D97-AF65-F5344CB8AC3E}">
        <p14:creationId xmlns:p14="http://schemas.microsoft.com/office/powerpoint/2010/main" val="1464503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ar-SA" dirty="0"/>
              <a:t>نبذة عن الهدف من المشروع</a:t>
            </a:r>
          </a:p>
        </p:txBody>
      </p:sp>
      <p:sp>
        <p:nvSpPr>
          <p:cNvPr id="3" name="Content Placeholder 2"/>
          <p:cNvSpPr>
            <a:spLocks noGrp="1"/>
          </p:cNvSpPr>
          <p:nvPr>
            <p:ph idx="1"/>
          </p:nvPr>
        </p:nvSpPr>
        <p:spPr/>
        <p:txBody>
          <a:bodyPr/>
          <a:lstStyle/>
          <a:p>
            <a:pPr>
              <a:buFont typeface="Arial" panose="020B0604020202020204" pitchFamily="34" charset="0"/>
              <a:buChar char="•"/>
            </a:pPr>
            <a:r>
              <a:rPr lang="ar-SA" dirty="0"/>
              <a:t>نهدف في هذا المشروع لتسهيل تعليم الأطفال الحروف والكلمات العربية عن طريق حل الكابتشا العربية. </a:t>
            </a:r>
            <a:endParaRPr lang="ar-SA" dirty="0" smtClean="0"/>
          </a:p>
          <a:p>
            <a:pPr>
              <a:buFont typeface="Arial" panose="020B0604020202020204" pitchFamily="34" charset="0"/>
              <a:buChar char="•"/>
            </a:pPr>
            <a:r>
              <a:rPr lang="ar-SA" dirty="0"/>
              <a:t>سيكون التعليم بواسطة عرض تحدي لعبة الكابتشا العربية، والتي تحوي على حروف أو كلمات عربية في الكابتشا العربية، وطلب التعرف عليها بشكل </a:t>
            </a:r>
            <a:r>
              <a:rPr lang="ar-SA" dirty="0" smtClean="0"/>
              <a:t>صحيح</a:t>
            </a:r>
          </a:p>
          <a:p>
            <a:pPr marL="0" indent="0">
              <a:buNone/>
            </a:pPr>
            <a:endParaRPr lang="ar-SA" dirty="0" smtClean="0"/>
          </a:p>
          <a:p>
            <a:pPr marL="0" indent="0">
              <a:buNone/>
            </a:pPr>
            <a:endParaRPr lang="ar-SA" dirty="0" smtClean="0"/>
          </a:p>
          <a:p>
            <a:pPr>
              <a:buFont typeface="Arial" panose="020B0604020202020204" pitchFamily="34" charset="0"/>
              <a:buChar char="•"/>
            </a:pPr>
            <a:r>
              <a:rPr lang="ar-SA" dirty="0"/>
              <a:t>والسبب الرئيسي وراء إختيار الكابتشا العربية كأداة لتعلم اللغة هو ضرورة وجود الكابتشا كتقنية أمنية في تقريباً أغلب المواقع الالكترونية </a:t>
            </a:r>
            <a:r>
              <a:rPr lang="ar-SA" dirty="0" smtClean="0"/>
              <a:t>والتطبيقات</a:t>
            </a:r>
          </a:p>
          <a:p>
            <a:pPr>
              <a:buFont typeface="Arial" panose="020B0604020202020204" pitchFamily="34" charset="0"/>
              <a:buChar char="•"/>
            </a:pPr>
            <a:r>
              <a:rPr lang="ar-SA" dirty="0"/>
              <a:t>ولهذه الضرورة، تم </a:t>
            </a:r>
            <a:r>
              <a:rPr lang="ar-SA" dirty="0" smtClean="0"/>
              <a:t>إقتراح توظيفها </a:t>
            </a:r>
            <a:r>
              <a:rPr lang="ar-SA" dirty="0"/>
              <a:t>لتعليم اللغة العربية للأطفال وذلك بإضافة بعض المميزات المبتكرة لهذا </a:t>
            </a:r>
            <a:r>
              <a:rPr lang="ar-SA" dirty="0" smtClean="0"/>
              <a:t>الغرض</a:t>
            </a:r>
          </a:p>
          <a:p>
            <a:pPr>
              <a:buFont typeface="Arial" panose="020B0604020202020204" pitchFamily="34" charset="0"/>
              <a:buChar char="•"/>
            </a:pPr>
            <a:r>
              <a:rPr lang="ar-SA" dirty="0"/>
              <a:t>علاوة على تعلم اللغة العربية، التعامل مع الكابتشا ربما يزيد من الوعي بأهمية الأمن السيبراني لدى الأطفال في سن مبكرة</a:t>
            </a:r>
          </a:p>
        </p:txBody>
      </p:sp>
      <p:sp>
        <p:nvSpPr>
          <p:cNvPr id="4" name="Footer Placeholder 3"/>
          <p:cNvSpPr>
            <a:spLocks noGrp="1"/>
          </p:cNvSpPr>
          <p:nvPr>
            <p:ph type="ftr" sz="quarter" idx="11"/>
          </p:nvPr>
        </p:nvSpPr>
        <p:spPr/>
        <p:txBody>
          <a:bodyPr/>
          <a:lstStyle/>
          <a:p>
            <a:r>
              <a:rPr lang="ar-SA" smtClean="0"/>
              <a:t>برمجان العربية </a:t>
            </a:r>
            <a:endParaRPr lang="ar-SA"/>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7104" y="3011510"/>
            <a:ext cx="1905000" cy="714375"/>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1679" y="3011510"/>
            <a:ext cx="2156182" cy="653905"/>
          </a:xfrm>
          <a:prstGeom prst="rect">
            <a:avLst/>
          </a:prstGeom>
        </p:spPr>
      </p:pic>
      <p:pic>
        <p:nvPicPr>
          <p:cNvPr id="10" name="Picture 9"/>
          <p:cNvPicPr>
            <a:picLocks noChangeAspect="1"/>
          </p:cNvPicPr>
          <p:nvPr/>
        </p:nvPicPr>
        <p:blipFill rotWithShape="1">
          <a:blip r:embed="rId4">
            <a:extLst>
              <a:ext uri="{28A0092B-C50C-407E-A947-70E740481C1C}">
                <a14:useLocalDpi xmlns:a14="http://schemas.microsoft.com/office/drawing/2010/main" val="0"/>
              </a:ext>
            </a:extLst>
          </a:blip>
          <a:srcRect t="23689" r="1111" b="29911"/>
          <a:stretch/>
        </p:blipFill>
        <p:spPr>
          <a:xfrm>
            <a:off x="6605587" y="3005814"/>
            <a:ext cx="1601258" cy="659601"/>
          </a:xfrm>
          <a:prstGeom prst="rect">
            <a:avLst/>
          </a:prstGeom>
        </p:spPr>
      </p:pic>
      <p:pic>
        <p:nvPicPr>
          <p:cNvPr id="11" name="Picture 10"/>
          <p:cNvPicPr/>
          <p:nvPr/>
        </p:nvPicPr>
        <p:blipFill rotWithShape="1">
          <a:blip r:embed="rId5" cstate="print">
            <a:extLst>
              <a:ext uri="{28A0092B-C50C-407E-A947-70E740481C1C}">
                <a14:useLocalDpi xmlns:a14="http://schemas.microsoft.com/office/drawing/2010/main" val="0"/>
              </a:ext>
            </a:extLst>
          </a:blip>
          <a:srcRect l="17464" t="4825" r="16891" b="15041"/>
          <a:stretch/>
        </p:blipFill>
        <p:spPr bwMode="auto">
          <a:xfrm>
            <a:off x="8897921" y="3005815"/>
            <a:ext cx="1904894" cy="784647"/>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7929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ar-SA" dirty="0"/>
              <a:t>شرح المشكلة المستهدفة وأثارها</a:t>
            </a:r>
          </a:p>
        </p:txBody>
      </p:sp>
      <p:sp>
        <p:nvSpPr>
          <p:cNvPr id="3" name="Content Placeholder 2"/>
          <p:cNvSpPr>
            <a:spLocks noGrp="1"/>
          </p:cNvSpPr>
          <p:nvPr>
            <p:ph idx="1"/>
          </p:nvPr>
        </p:nvSpPr>
        <p:spPr/>
        <p:txBody>
          <a:bodyPr/>
          <a:lstStyle/>
          <a:p>
            <a:pPr>
              <a:buFont typeface="Wingdings" panose="05000000000000000000" pitchFamily="2" charset="2"/>
              <a:buChar char="§"/>
            </a:pPr>
            <a:r>
              <a:rPr lang="ar-SA" dirty="0"/>
              <a:t>مع تزايد التعامل مع المواقع الالكترونية والتطبيقات وخصوصاً من قبل الاطفال، يزيد الاهتمام بتوظيف اللغة المستخدمة </a:t>
            </a:r>
            <a:r>
              <a:rPr lang="ar-SA" dirty="0" smtClean="0"/>
              <a:t>فيها</a:t>
            </a:r>
          </a:p>
          <a:p>
            <a:pPr>
              <a:buFont typeface="Wingdings" panose="05000000000000000000" pitchFamily="2" charset="2"/>
              <a:buChar char="§"/>
            </a:pPr>
            <a:r>
              <a:rPr lang="ar-SA" dirty="0"/>
              <a:t>وحيث أن هذه المواقع الالكترونية والتطبيقات يتم حمايتها من سوء الاستخدام عن طريق الكابتشا الغير عربية، فقد يؤدي هذا لصعوبة فهم بعض الحروف أو الكلمات المعروضة في </a:t>
            </a:r>
            <a:r>
              <a:rPr lang="ar-SA" dirty="0" smtClean="0"/>
              <a:t>الكابتشا؛ </a:t>
            </a:r>
            <a:r>
              <a:rPr lang="ar-SA" dirty="0"/>
              <a:t>وبالتالي يقود لعدم إجتياز الكابتشا أو الإجتياز بعد عدد من المحاولات </a:t>
            </a:r>
            <a:r>
              <a:rPr lang="ar-SA" dirty="0" smtClean="0"/>
              <a:t>المتكررة</a:t>
            </a:r>
          </a:p>
          <a:p>
            <a:pPr marL="0" indent="0">
              <a:buNone/>
            </a:pPr>
            <a:endParaRPr lang="ar-SA" dirty="0"/>
          </a:p>
          <a:p>
            <a:pPr marL="0" indent="0">
              <a:buNone/>
            </a:pPr>
            <a:endParaRPr lang="en-US" dirty="0" smtClean="0"/>
          </a:p>
          <a:p>
            <a:pPr marL="0" indent="0">
              <a:buNone/>
            </a:pPr>
            <a:endParaRPr lang="en-US" dirty="0"/>
          </a:p>
          <a:p>
            <a:pPr marL="0" indent="0">
              <a:buNone/>
            </a:pPr>
            <a:endParaRPr lang="ar-SA" dirty="0" smtClean="0"/>
          </a:p>
          <a:p>
            <a:pPr>
              <a:buFont typeface="Wingdings" panose="05000000000000000000" pitchFamily="2" charset="2"/>
              <a:buChar char="§"/>
            </a:pPr>
            <a:r>
              <a:rPr lang="ar-SA" dirty="0"/>
              <a:t>وبالتالي، إقتراح لعبة الكابتشا العربية سيسهل بإذن الله التعرف على الحروف والكلمات العربية من جانب، وتسهيل إجتياز الكابتشا من جانب آخر</a:t>
            </a:r>
            <a:endParaRPr lang="ar-SA" dirty="0" smtClean="0"/>
          </a:p>
          <a:p>
            <a:pPr>
              <a:buFont typeface="Wingdings" panose="05000000000000000000" pitchFamily="2" charset="2"/>
              <a:buChar char="§"/>
            </a:pPr>
            <a:endParaRPr lang="ar-SA" dirty="0"/>
          </a:p>
        </p:txBody>
      </p:sp>
      <p:sp>
        <p:nvSpPr>
          <p:cNvPr id="4" name="Footer Placeholder 3"/>
          <p:cNvSpPr>
            <a:spLocks noGrp="1"/>
          </p:cNvSpPr>
          <p:nvPr>
            <p:ph type="ftr" sz="quarter" idx="11"/>
          </p:nvPr>
        </p:nvSpPr>
        <p:spPr/>
        <p:txBody>
          <a:bodyPr/>
          <a:lstStyle/>
          <a:p>
            <a:r>
              <a:rPr lang="ar-SA" smtClean="0"/>
              <a:t>برمجان العربية </a:t>
            </a:r>
            <a:endParaRPr lang="ar-SA"/>
          </a:p>
        </p:txBody>
      </p:sp>
      <p:pic>
        <p:nvPicPr>
          <p:cNvPr id="5" name="Picture 4"/>
          <p:cNvPicPr>
            <a:picLocks noChangeAspect="1"/>
          </p:cNvPicPr>
          <p:nvPr/>
        </p:nvPicPr>
        <p:blipFill>
          <a:blip r:embed="rId2"/>
          <a:stretch>
            <a:fillRect/>
          </a:stretch>
        </p:blipFill>
        <p:spPr>
          <a:xfrm>
            <a:off x="2955731" y="3347496"/>
            <a:ext cx="2149006" cy="1423284"/>
          </a:xfrm>
          <a:prstGeom prst="rect">
            <a:avLst/>
          </a:prstGeom>
        </p:spPr>
      </p:pic>
      <p:pic>
        <p:nvPicPr>
          <p:cNvPr id="6" name="Picture 5"/>
          <p:cNvPicPr>
            <a:picLocks noChangeAspect="1"/>
          </p:cNvPicPr>
          <p:nvPr/>
        </p:nvPicPr>
        <p:blipFill>
          <a:blip r:embed="rId3"/>
          <a:stretch>
            <a:fillRect/>
          </a:stretch>
        </p:blipFill>
        <p:spPr>
          <a:xfrm>
            <a:off x="5765789" y="3307741"/>
            <a:ext cx="2503568" cy="1494847"/>
          </a:xfrm>
          <a:prstGeom prst="rect">
            <a:avLst/>
          </a:prstGeom>
        </p:spPr>
      </p:pic>
    </p:spTree>
    <p:extLst>
      <p:ext uri="{BB962C8B-B14F-4D97-AF65-F5344CB8AC3E}">
        <p14:creationId xmlns:p14="http://schemas.microsoft.com/office/powerpoint/2010/main" val="1363874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ar-SA" dirty="0"/>
              <a:t>شرح الحل المقترح </a:t>
            </a:r>
            <a:r>
              <a:rPr lang="ar-SA" dirty="0"/>
              <a:t>و</a:t>
            </a:r>
            <a:r>
              <a:rPr lang="ar-SA" dirty="0" smtClean="0"/>
              <a:t>تقنيات </a:t>
            </a:r>
            <a:r>
              <a:rPr lang="ar-SA" dirty="0"/>
              <a:t>الذكاء الاصطناعي المراد </a:t>
            </a:r>
            <a:r>
              <a:rPr lang="ar-SA" dirty="0" smtClean="0"/>
              <a:t>استخدامها</a:t>
            </a:r>
            <a:endParaRPr lang="ar-SA" dirty="0"/>
          </a:p>
        </p:txBody>
      </p:sp>
      <p:sp>
        <p:nvSpPr>
          <p:cNvPr id="3" name="Content Placeholder 2"/>
          <p:cNvSpPr>
            <a:spLocks noGrp="1"/>
          </p:cNvSpPr>
          <p:nvPr>
            <p:ph idx="1"/>
          </p:nvPr>
        </p:nvSpPr>
        <p:spPr/>
        <p:txBody>
          <a:bodyPr/>
          <a:lstStyle/>
          <a:p>
            <a:pPr algn="just">
              <a:buFont typeface="Arial" panose="020B0604020202020204" pitchFamily="34" charset="0"/>
              <a:buChar char="•"/>
            </a:pPr>
            <a:r>
              <a:rPr lang="ar-SA" dirty="0" smtClean="0"/>
              <a:t> فكرة </a:t>
            </a:r>
            <a:r>
              <a:rPr lang="ar-SA" dirty="0"/>
              <a:t>لعبة الكابتشا العربية تدور حول طلب الأطفال محاولة حل تحدي الكابتشا العربية بثلاثة نماذج مختلفة: نموذج المستخدم الواحد، ونموذج أكثر من مستخدم، ونموذج التحدي والإستجابة. </a:t>
            </a:r>
            <a:endParaRPr lang="ar-SA" dirty="0" smtClean="0"/>
          </a:p>
          <a:p>
            <a:pPr algn="just">
              <a:buFont typeface="Arial" panose="020B0604020202020204" pitchFamily="34" charset="0"/>
              <a:buChar char="•"/>
            </a:pPr>
            <a:r>
              <a:rPr lang="ar-SA" dirty="0" smtClean="0"/>
              <a:t> </a:t>
            </a:r>
            <a:r>
              <a:rPr lang="ar-SA" b="1" u="sng" dirty="0" smtClean="0"/>
              <a:t>نموذج </a:t>
            </a:r>
            <a:r>
              <a:rPr lang="ar-SA" b="1" u="sng" dirty="0"/>
              <a:t>المستخدم الواحد </a:t>
            </a:r>
            <a:r>
              <a:rPr lang="ar-SA" dirty="0"/>
              <a:t>يتكون من ثلاثة عشر </a:t>
            </a:r>
            <a:r>
              <a:rPr lang="ar-SA" dirty="0" smtClean="0"/>
              <a:t>مستوى (مرفقة في الشريحة رقم 8)، </a:t>
            </a:r>
            <a:r>
              <a:rPr lang="ar-SA" dirty="0"/>
              <a:t>كل مستوى له عينة من الكابتشا ولها تحدي محدد. مثلاً المستوى الأول، يتم عرض كابتشا تحوي على حروف وأرقام عربية مطبوعة بجهاز الحاسب، فيطلب من الطفل تحديد حرف معين أو رقم بعد سماع صوت يحوي الحرف أو الرقم، ومن ثم كتابته في مكان محدد. </a:t>
            </a:r>
            <a:endParaRPr lang="ar-SA" dirty="0" smtClean="0"/>
          </a:p>
          <a:p>
            <a:pPr algn="just">
              <a:buFont typeface="Arial" panose="020B0604020202020204" pitchFamily="34" charset="0"/>
              <a:buChar char="•"/>
            </a:pPr>
            <a:r>
              <a:rPr lang="ar-SA" dirty="0" smtClean="0"/>
              <a:t> </a:t>
            </a:r>
            <a:r>
              <a:rPr lang="ar-SA" b="1" u="sng" dirty="0" smtClean="0"/>
              <a:t>نموذج </a:t>
            </a:r>
            <a:r>
              <a:rPr lang="ar-SA" b="1" u="sng" dirty="0"/>
              <a:t>أكثر من مستخدم </a:t>
            </a:r>
            <a:r>
              <a:rPr lang="ar-SA" dirty="0"/>
              <a:t>يتكون من عدد من الأطفال يتسابقون لحل كابتشا محددة في وقت محدد، والفائز هو من يقوم بحل الكابتشا في أقل </a:t>
            </a:r>
            <a:r>
              <a:rPr lang="ar-SA" dirty="0" smtClean="0"/>
              <a:t>وقت</a:t>
            </a:r>
          </a:p>
          <a:p>
            <a:pPr algn="just">
              <a:buFont typeface="Arial" panose="020B0604020202020204" pitchFamily="34" charset="0"/>
              <a:buChar char="•"/>
            </a:pPr>
            <a:r>
              <a:rPr lang="ar-SA" dirty="0" smtClean="0"/>
              <a:t> </a:t>
            </a:r>
            <a:r>
              <a:rPr lang="ar-SA" b="1" u="sng" dirty="0" smtClean="0"/>
              <a:t>نموذج </a:t>
            </a:r>
            <a:r>
              <a:rPr lang="ar-SA" b="1" u="sng" dirty="0"/>
              <a:t>التحدي والإستجابة </a:t>
            </a:r>
            <a:r>
              <a:rPr lang="ar-SA" dirty="0"/>
              <a:t>يتكون أيضا من عدد من الأطفال وربما يناسب الأطفال داخل قاعة دراسية؛ ومهام الأستاذ تكون كالتالي: عرض كابتشا وطلب حل الكابتشا والفائز هو من يقوم بحلها الأول بغض النظر عن </a:t>
            </a:r>
            <a:r>
              <a:rPr lang="ar-SA" dirty="0" smtClean="0"/>
              <a:t>الوقت</a:t>
            </a:r>
          </a:p>
          <a:p>
            <a:pPr algn="just">
              <a:buFont typeface="Arial" panose="020B0604020202020204" pitchFamily="34" charset="0"/>
              <a:buChar char="•"/>
            </a:pPr>
            <a:r>
              <a:rPr lang="ar-SA" dirty="0" smtClean="0"/>
              <a:t> </a:t>
            </a:r>
            <a:r>
              <a:rPr lang="ar-SA" b="1" u="sng" dirty="0" smtClean="0"/>
              <a:t>بخصوص </a:t>
            </a:r>
            <a:r>
              <a:rPr lang="ar-SA" b="1" u="sng" dirty="0"/>
              <a:t>تقنية الذكاء الاصطناعي التي سيتم إستخدامها</a:t>
            </a:r>
            <a:r>
              <a:rPr lang="ar-SA" dirty="0"/>
              <a:t>، سيتم تطوير الكابتشا العربية وهي تعتبر أحد تقنيات الذكاء الأصطناعي، بالإضافة لتقنيات التعرف على الأنماط سواء المنطوق أو المكتوب للتأكد من الإجابات</a:t>
            </a:r>
          </a:p>
        </p:txBody>
      </p:sp>
      <p:sp>
        <p:nvSpPr>
          <p:cNvPr id="4" name="Footer Placeholder 3"/>
          <p:cNvSpPr>
            <a:spLocks noGrp="1"/>
          </p:cNvSpPr>
          <p:nvPr>
            <p:ph type="ftr" sz="quarter" idx="11"/>
          </p:nvPr>
        </p:nvSpPr>
        <p:spPr/>
        <p:txBody>
          <a:bodyPr/>
          <a:lstStyle/>
          <a:p>
            <a:r>
              <a:rPr lang="ar-SA" smtClean="0"/>
              <a:t>برمجان العربية </a:t>
            </a:r>
            <a:endParaRPr lang="ar-SA"/>
          </a:p>
        </p:txBody>
      </p:sp>
    </p:spTree>
    <p:extLst>
      <p:ext uri="{BB962C8B-B14F-4D97-AF65-F5344CB8AC3E}">
        <p14:creationId xmlns:p14="http://schemas.microsoft.com/office/powerpoint/2010/main" val="1273670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ar-SA" dirty="0" smtClean="0"/>
              <a:t>نوعية </a:t>
            </a:r>
            <a:r>
              <a:rPr lang="ar-SA" dirty="0"/>
              <a:t>البيانات المراد استخدامها في المشروع</a:t>
            </a:r>
          </a:p>
        </p:txBody>
      </p:sp>
      <p:sp>
        <p:nvSpPr>
          <p:cNvPr id="3" name="Content Placeholder 2"/>
          <p:cNvSpPr>
            <a:spLocks noGrp="1"/>
          </p:cNvSpPr>
          <p:nvPr>
            <p:ph idx="1"/>
          </p:nvPr>
        </p:nvSpPr>
        <p:spPr>
          <a:xfrm>
            <a:off x="1097280" y="1885490"/>
            <a:ext cx="10058400" cy="2980708"/>
          </a:xfrm>
        </p:spPr>
        <p:txBody>
          <a:bodyPr/>
          <a:lstStyle/>
          <a:p>
            <a:pPr>
              <a:lnSpc>
                <a:spcPct val="150000"/>
              </a:lnSpc>
              <a:buFont typeface="Wingdings" panose="05000000000000000000" pitchFamily="2" charset="2"/>
              <a:buChar char="q"/>
            </a:pPr>
            <a:r>
              <a:rPr lang="ar-SA" dirty="0" smtClean="0"/>
              <a:t> </a:t>
            </a:r>
            <a:r>
              <a:rPr lang="ar-SA" b="1" dirty="0" smtClean="0"/>
              <a:t>ستكون </a:t>
            </a:r>
            <a:r>
              <a:rPr lang="ar-SA" b="1" dirty="0"/>
              <a:t>البيانات الأساسية هي</a:t>
            </a:r>
            <a:r>
              <a:rPr lang="ar-SA" dirty="0"/>
              <a:t> حروف أو كلمات أو أرقام عربية يتم إنتاجها بواسطة خوارزمية سيتم تطويرها من قبل الفريق سواء الحروف أو الأرقام المطبوعة بالحاسب أو المكتوبة بخط اليد</a:t>
            </a:r>
            <a:r>
              <a:rPr lang="ar-SA" dirty="0" smtClean="0"/>
              <a:t>.</a:t>
            </a:r>
          </a:p>
          <a:p>
            <a:pPr>
              <a:lnSpc>
                <a:spcPct val="150000"/>
              </a:lnSpc>
              <a:buFont typeface="Wingdings" panose="05000000000000000000" pitchFamily="2" charset="2"/>
              <a:buChar char="q"/>
            </a:pPr>
            <a:endParaRPr lang="ar-SA" dirty="0" smtClean="0"/>
          </a:p>
          <a:p>
            <a:pPr>
              <a:lnSpc>
                <a:spcPct val="150000"/>
              </a:lnSpc>
              <a:buFont typeface="Wingdings" panose="05000000000000000000" pitchFamily="2" charset="2"/>
              <a:buChar char="q"/>
            </a:pPr>
            <a:r>
              <a:rPr lang="ar-SA" dirty="0" smtClean="0"/>
              <a:t> </a:t>
            </a:r>
            <a:r>
              <a:rPr lang="ar-SA" b="1" dirty="0"/>
              <a:t>بخصوص المكتوبة بخط اليد</a:t>
            </a:r>
            <a:r>
              <a:rPr lang="ar-SA" dirty="0"/>
              <a:t>، فالفريق طور خوارزمية تقوم بعمل هذا بشكل آلي. وعليه جميع مصادر البيانات التي سيتم إستخدامها في المشروع هي ملك للفريق</a:t>
            </a:r>
          </a:p>
        </p:txBody>
      </p:sp>
      <p:sp>
        <p:nvSpPr>
          <p:cNvPr id="4" name="Footer Placeholder 3"/>
          <p:cNvSpPr>
            <a:spLocks noGrp="1"/>
          </p:cNvSpPr>
          <p:nvPr>
            <p:ph type="ftr" sz="quarter" idx="11"/>
          </p:nvPr>
        </p:nvSpPr>
        <p:spPr/>
        <p:txBody>
          <a:bodyPr/>
          <a:lstStyle/>
          <a:p>
            <a:r>
              <a:rPr lang="ar-SA" smtClean="0"/>
              <a:t>برمجان العربية </a:t>
            </a:r>
            <a:endParaRPr lang="ar-SA"/>
          </a:p>
        </p:txBody>
      </p:sp>
      <p:pic>
        <p:nvPicPr>
          <p:cNvPr id="5" name="Content Placeholder 4"/>
          <p:cNvPicPr>
            <a:picLocks noChangeAspect="1"/>
          </p:cNvPicPr>
          <p:nvPr/>
        </p:nvPicPr>
        <p:blipFill rotWithShape="1">
          <a:blip r:embed="rId2">
            <a:extLst>
              <a:ext uri="{28A0092B-C50C-407E-A947-70E740481C1C}">
                <a14:useLocalDpi xmlns:a14="http://schemas.microsoft.com/office/drawing/2010/main" val="0"/>
              </a:ext>
            </a:extLst>
          </a:blip>
          <a:srcRect l="3127" t="49607" r="3210" b="18966"/>
          <a:stretch/>
        </p:blipFill>
        <p:spPr>
          <a:xfrm>
            <a:off x="6461694" y="4645986"/>
            <a:ext cx="1498600" cy="838394"/>
          </a:xfrm>
          <a:prstGeom prst="rect">
            <a:avLst/>
          </a:prstGeo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t="20828" b="22105"/>
          <a:stretch/>
        </p:blipFill>
        <p:spPr>
          <a:xfrm>
            <a:off x="4032967" y="2825001"/>
            <a:ext cx="1647825" cy="838394"/>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3834" y="2825001"/>
            <a:ext cx="1997356" cy="838394"/>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4726" y="2887010"/>
            <a:ext cx="1905000" cy="714375"/>
          </a:xfrm>
          <a:prstGeom prst="rect">
            <a:avLst/>
          </a:prstGeom>
        </p:spPr>
      </p:pic>
      <p:pic>
        <p:nvPicPr>
          <p:cNvPr id="9" name="Picture 8"/>
          <p:cNvPicPr>
            <a:picLocks noChangeAspect="1"/>
          </p:cNvPicPr>
          <p:nvPr/>
        </p:nvPicPr>
        <p:blipFill rotWithShape="1">
          <a:blip r:embed="rId6">
            <a:extLst>
              <a:ext uri="{28A0092B-C50C-407E-A947-70E740481C1C}">
                <a14:useLocalDpi xmlns:a14="http://schemas.microsoft.com/office/drawing/2010/main" val="0"/>
              </a:ext>
            </a:extLst>
          </a:blip>
          <a:srcRect t="23689" r="1111" b="29911"/>
          <a:stretch/>
        </p:blipFill>
        <p:spPr>
          <a:xfrm>
            <a:off x="4229710" y="4704862"/>
            <a:ext cx="1601258" cy="779518"/>
          </a:xfrm>
          <a:prstGeom prst="rect">
            <a:avLst/>
          </a:prstGeom>
        </p:spPr>
      </p:pic>
    </p:spTree>
    <p:extLst>
      <p:ext uri="{BB962C8B-B14F-4D97-AF65-F5344CB8AC3E}">
        <p14:creationId xmlns:p14="http://schemas.microsoft.com/office/powerpoint/2010/main" val="2658185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ar-SA" dirty="0"/>
              <a:t>معلومات فريق العمل </a:t>
            </a:r>
            <a:r>
              <a:rPr lang="ar-SA" dirty="0" smtClean="0"/>
              <a:t>ويتضمن التخصص </a:t>
            </a:r>
            <a:r>
              <a:rPr lang="ar-SA" dirty="0"/>
              <a:t>الدقيق</a:t>
            </a:r>
          </a:p>
        </p:txBody>
      </p:sp>
      <p:sp>
        <p:nvSpPr>
          <p:cNvPr id="4" name="Footer Placeholder 3"/>
          <p:cNvSpPr>
            <a:spLocks noGrp="1"/>
          </p:cNvSpPr>
          <p:nvPr>
            <p:ph type="ftr" sz="quarter" idx="11"/>
          </p:nvPr>
        </p:nvSpPr>
        <p:spPr/>
        <p:txBody>
          <a:bodyPr/>
          <a:lstStyle/>
          <a:p>
            <a:r>
              <a:rPr lang="ar-SA" smtClean="0"/>
              <a:t>برمجان العربية </a:t>
            </a:r>
            <a:endParaRPr lang="ar-SA"/>
          </a:p>
        </p:txBody>
      </p:sp>
      <p:graphicFrame>
        <p:nvGraphicFramePr>
          <p:cNvPr id="8" name="Table 7"/>
          <p:cNvGraphicFramePr>
            <a:graphicFrameLocks noGrp="1"/>
          </p:cNvGraphicFramePr>
          <p:nvPr>
            <p:extLst>
              <p:ext uri="{D42A27DB-BD31-4B8C-83A1-F6EECF244321}">
                <p14:modId xmlns:p14="http://schemas.microsoft.com/office/powerpoint/2010/main" val="1461634364"/>
              </p:ext>
            </p:extLst>
          </p:nvPr>
        </p:nvGraphicFramePr>
        <p:xfrm>
          <a:off x="2062480" y="2596174"/>
          <a:ext cx="8128000" cy="1483360"/>
        </p:xfrm>
        <a:graphic>
          <a:graphicData uri="http://schemas.openxmlformats.org/drawingml/2006/table">
            <a:tbl>
              <a:tblPr rtl="1" firstRow="1" bandRow="1">
                <a:tableStyleId>{5C22544A-7EE6-4342-B048-85BDC9FD1C3A}</a:tableStyleId>
              </a:tblPr>
              <a:tblGrid>
                <a:gridCol w="4064000">
                  <a:extLst>
                    <a:ext uri="{9D8B030D-6E8A-4147-A177-3AD203B41FA5}">
                      <a16:colId xmlns:a16="http://schemas.microsoft.com/office/drawing/2014/main" xmlns="" val="131714488"/>
                    </a:ext>
                  </a:extLst>
                </a:gridCol>
                <a:gridCol w="4064000">
                  <a:extLst>
                    <a:ext uri="{9D8B030D-6E8A-4147-A177-3AD203B41FA5}">
                      <a16:colId xmlns:a16="http://schemas.microsoft.com/office/drawing/2014/main" xmlns="" val="1050042496"/>
                    </a:ext>
                  </a:extLst>
                </a:gridCol>
              </a:tblGrid>
              <a:tr h="370840">
                <a:tc>
                  <a:txBody>
                    <a:bodyPr/>
                    <a:lstStyle/>
                    <a:p>
                      <a:pPr algn="ctr" rtl="1"/>
                      <a:r>
                        <a:rPr lang="ar-SA" dirty="0" smtClean="0"/>
                        <a:t>العضو</a:t>
                      </a:r>
                      <a:endParaRPr lang="ar-SA" dirty="0"/>
                    </a:p>
                  </a:txBody>
                  <a:tcPr/>
                </a:tc>
                <a:tc>
                  <a:txBody>
                    <a:bodyPr/>
                    <a:lstStyle/>
                    <a:p>
                      <a:pPr algn="ctr" rtl="1"/>
                      <a:r>
                        <a:rPr lang="ar-SA" dirty="0" smtClean="0"/>
                        <a:t>التخصص الدقيق</a:t>
                      </a:r>
                      <a:endParaRPr lang="ar-SA" dirty="0"/>
                    </a:p>
                  </a:txBody>
                  <a:tcPr/>
                </a:tc>
                <a:extLst>
                  <a:ext uri="{0D108BD9-81ED-4DB2-BD59-A6C34878D82A}">
                    <a16:rowId xmlns:a16="http://schemas.microsoft.com/office/drawing/2014/main" xmlns="" val="67219866"/>
                  </a:ext>
                </a:extLst>
              </a:tr>
              <a:tr h="370840">
                <a:tc>
                  <a:txBody>
                    <a:bodyPr/>
                    <a:lstStyle/>
                    <a:p>
                      <a:pPr rtl="1"/>
                      <a:r>
                        <a:rPr lang="ar-SA" dirty="0" smtClean="0"/>
                        <a:t>د. سليمان السحيباني</a:t>
                      </a:r>
                      <a:endParaRPr lang="ar-SA" dirty="0"/>
                    </a:p>
                  </a:txBody>
                  <a:tcPr/>
                </a:tc>
                <a:tc>
                  <a:txBody>
                    <a:bodyPr/>
                    <a:lstStyle/>
                    <a:p>
                      <a:pPr rtl="1"/>
                      <a:r>
                        <a:rPr lang="ar-SA" dirty="0" smtClean="0"/>
                        <a:t>أمن المعلومات، ومهتم بالكابتشا</a:t>
                      </a:r>
                      <a:r>
                        <a:rPr lang="ar-SA" baseline="0" dirty="0" smtClean="0"/>
                        <a:t> العربية</a:t>
                      </a:r>
                      <a:endParaRPr lang="ar-SA" dirty="0"/>
                    </a:p>
                  </a:txBody>
                  <a:tcPr/>
                </a:tc>
                <a:extLst>
                  <a:ext uri="{0D108BD9-81ED-4DB2-BD59-A6C34878D82A}">
                    <a16:rowId xmlns:a16="http://schemas.microsoft.com/office/drawing/2014/main" xmlns="" val="3539663790"/>
                  </a:ext>
                </a:extLst>
              </a:tr>
              <a:tr h="370840">
                <a:tc>
                  <a:txBody>
                    <a:bodyPr/>
                    <a:lstStyle/>
                    <a:p>
                      <a:pPr rtl="1"/>
                      <a:r>
                        <a:rPr lang="ar-SA" dirty="0" smtClean="0"/>
                        <a:t>د. محمد برفيز</a:t>
                      </a:r>
                      <a:endParaRPr lang="ar-SA" dirty="0"/>
                    </a:p>
                  </a:txBody>
                  <a:tcPr/>
                </a:tc>
                <a:tc>
                  <a:txBody>
                    <a:bodyPr/>
                    <a:lstStyle/>
                    <a:p>
                      <a:pPr rtl="1"/>
                      <a:r>
                        <a:rPr lang="ar-SA" dirty="0" smtClean="0"/>
                        <a:t>التعرف على الأنماط،</a:t>
                      </a:r>
                      <a:r>
                        <a:rPr lang="ar-SA" baseline="0" dirty="0" smtClean="0"/>
                        <a:t> ومهتم بالكابتشا العربية</a:t>
                      </a:r>
                      <a:endParaRPr lang="ar-SA" dirty="0"/>
                    </a:p>
                  </a:txBody>
                  <a:tcPr/>
                </a:tc>
                <a:extLst>
                  <a:ext uri="{0D108BD9-81ED-4DB2-BD59-A6C34878D82A}">
                    <a16:rowId xmlns:a16="http://schemas.microsoft.com/office/drawing/2014/main" xmlns="" val="3259233539"/>
                  </a:ext>
                </a:extLst>
              </a:tr>
              <a:tr h="370840">
                <a:tc>
                  <a:txBody>
                    <a:bodyPr/>
                    <a:lstStyle/>
                    <a:p>
                      <a:pPr rtl="1"/>
                      <a:r>
                        <a:rPr lang="ar-SA" dirty="0" smtClean="0"/>
                        <a:t>أ. مزنة القريشي</a:t>
                      </a:r>
                      <a:endParaRPr lang="ar-SA" dirty="0"/>
                    </a:p>
                  </a:txBody>
                  <a:tcPr/>
                </a:tc>
                <a:tc>
                  <a:txBody>
                    <a:bodyPr/>
                    <a:lstStyle/>
                    <a:p>
                      <a:pPr rtl="1"/>
                      <a:r>
                        <a:rPr lang="ar-SA" dirty="0" smtClean="0"/>
                        <a:t>علوم حاسب، ومهتمة</a:t>
                      </a:r>
                      <a:r>
                        <a:rPr lang="ar-SA" baseline="0" dirty="0" smtClean="0"/>
                        <a:t> بالكابتشا العربية</a:t>
                      </a:r>
                      <a:endParaRPr lang="ar-SA" dirty="0"/>
                    </a:p>
                  </a:txBody>
                  <a:tcPr/>
                </a:tc>
                <a:extLst>
                  <a:ext uri="{0D108BD9-81ED-4DB2-BD59-A6C34878D82A}">
                    <a16:rowId xmlns:a16="http://schemas.microsoft.com/office/drawing/2014/main" xmlns="" val="2738197650"/>
                  </a:ext>
                </a:extLst>
              </a:tr>
            </a:tbl>
          </a:graphicData>
        </a:graphic>
      </p:graphicFrame>
    </p:spTree>
    <p:extLst>
      <p:ext uri="{BB962C8B-B14F-4D97-AF65-F5344CB8AC3E}">
        <p14:creationId xmlns:p14="http://schemas.microsoft.com/office/powerpoint/2010/main" val="672765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ar-SA" dirty="0" smtClean="0"/>
              <a:t>ملحق: مستويات النموذج الأول</a:t>
            </a:r>
            <a:endParaRPr lang="en-US" dirty="0"/>
          </a:p>
        </p:txBody>
      </p:sp>
      <p:sp>
        <p:nvSpPr>
          <p:cNvPr id="4" name="Footer Placeholder 3"/>
          <p:cNvSpPr>
            <a:spLocks noGrp="1"/>
          </p:cNvSpPr>
          <p:nvPr>
            <p:ph type="ftr" sz="quarter" idx="11"/>
          </p:nvPr>
        </p:nvSpPr>
        <p:spPr/>
        <p:txBody>
          <a:bodyPr/>
          <a:lstStyle/>
          <a:p>
            <a:r>
              <a:rPr lang="ar-SA" smtClean="0"/>
              <a:t>برمجان العربية </a:t>
            </a:r>
            <a:endParaRPr lang="ar-SA"/>
          </a:p>
        </p:txBody>
      </p:sp>
      <p:graphicFrame>
        <p:nvGraphicFramePr>
          <p:cNvPr id="6" name="Table 5"/>
          <p:cNvGraphicFramePr>
            <a:graphicFrameLocks noGrp="1"/>
          </p:cNvGraphicFramePr>
          <p:nvPr>
            <p:extLst>
              <p:ext uri="{D42A27DB-BD31-4B8C-83A1-F6EECF244321}">
                <p14:modId xmlns:p14="http://schemas.microsoft.com/office/powerpoint/2010/main" val="252839465"/>
              </p:ext>
            </p:extLst>
          </p:nvPr>
        </p:nvGraphicFramePr>
        <p:xfrm>
          <a:off x="639779" y="1822816"/>
          <a:ext cx="4923660" cy="4022725"/>
        </p:xfrm>
        <a:graphic>
          <a:graphicData uri="http://schemas.openxmlformats.org/drawingml/2006/table">
            <a:tbl>
              <a:tblPr firstRow="1" firstCol="1" bandRow="1">
                <a:tableStyleId>{5C22544A-7EE6-4342-B048-85BDC9FD1C3A}</a:tableStyleId>
              </a:tblPr>
              <a:tblGrid>
                <a:gridCol w="1646332"/>
                <a:gridCol w="1804064"/>
                <a:gridCol w="1473264"/>
              </a:tblGrid>
              <a:tr h="154721">
                <a:tc>
                  <a:txBody>
                    <a:bodyPr/>
                    <a:lstStyle/>
                    <a:p>
                      <a:pPr marL="0" marR="0" algn="l">
                        <a:lnSpc>
                          <a:spcPct val="107000"/>
                        </a:lnSpc>
                        <a:spcBef>
                          <a:spcPts val="0"/>
                        </a:spcBef>
                        <a:spcAft>
                          <a:spcPts val="0"/>
                        </a:spcAft>
                      </a:pPr>
                      <a:r>
                        <a:rPr lang="en-US" sz="900" dirty="0">
                          <a:effectLst/>
                        </a:rPr>
                        <a:t>Level</a:t>
                      </a:r>
                      <a:endParaRPr lang="en-US" sz="900" dirty="0">
                        <a:effectLst/>
                        <a:latin typeface="Calibri"/>
                        <a:ea typeface="Calibri"/>
                        <a:cs typeface="Arial"/>
                      </a:endParaRPr>
                    </a:p>
                  </a:txBody>
                  <a:tcPr marL="59150" marR="59150" marT="0" marB="0"/>
                </a:tc>
                <a:tc>
                  <a:txBody>
                    <a:bodyPr/>
                    <a:lstStyle/>
                    <a:p>
                      <a:pPr marL="0" marR="0" algn="l">
                        <a:lnSpc>
                          <a:spcPct val="107000"/>
                        </a:lnSpc>
                        <a:spcBef>
                          <a:spcPts val="0"/>
                        </a:spcBef>
                        <a:spcAft>
                          <a:spcPts val="0"/>
                        </a:spcAft>
                      </a:pPr>
                      <a:r>
                        <a:rPr lang="en-US" sz="900" dirty="0">
                          <a:effectLst/>
                        </a:rPr>
                        <a:t>CAPTCHA Tasks</a:t>
                      </a:r>
                      <a:endParaRPr lang="en-US" sz="900" dirty="0">
                        <a:effectLst/>
                        <a:latin typeface="Calibri"/>
                        <a:ea typeface="Calibri"/>
                        <a:cs typeface="Arial"/>
                      </a:endParaRPr>
                    </a:p>
                  </a:txBody>
                  <a:tcPr marL="59150" marR="59150" marT="0" marB="0"/>
                </a:tc>
                <a:tc>
                  <a:txBody>
                    <a:bodyPr/>
                    <a:lstStyle/>
                    <a:p>
                      <a:pPr marL="0" marR="0" algn="l">
                        <a:lnSpc>
                          <a:spcPct val="107000"/>
                        </a:lnSpc>
                        <a:spcBef>
                          <a:spcPts val="0"/>
                        </a:spcBef>
                        <a:spcAft>
                          <a:spcPts val="0"/>
                        </a:spcAft>
                      </a:pPr>
                      <a:r>
                        <a:rPr lang="en-US" sz="900" dirty="0">
                          <a:effectLst/>
                        </a:rPr>
                        <a:t>Solving Rule</a:t>
                      </a:r>
                      <a:endParaRPr lang="en-US" sz="900" dirty="0">
                        <a:effectLst/>
                        <a:latin typeface="Calibri"/>
                        <a:ea typeface="Calibri"/>
                        <a:cs typeface="Arial"/>
                      </a:endParaRPr>
                    </a:p>
                  </a:txBody>
                  <a:tcPr marL="59150" marR="59150" marT="0" marB="0"/>
                </a:tc>
              </a:tr>
              <a:tr h="1701922">
                <a:tc>
                  <a:txBody>
                    <a:bodyPr/>
                    <a:lstStyle/>
                    <a:p>
                      <a:pPr marL="0" marR="0" algn="l">
                        <a:lnSpc>
                          <a:spcPct val="107000"/>
                        </a:lnSpc>
                        <a:spcBef>
                          <a:spcPts val="0"/>
                        </a:spcBef>
                        <a:spcAft>
                          <a:spcPts val="0"/>
                        </a:spcAft>
                      </a:pPr>
                      <a:r>
                        <a:rPr lang="en-US" sz="900">
                          <a:effectLst/>
                        </a:rPr>
                        <a:t>1. Solve printed Arabic letters and numbers (single letter)</a:t>
                      </a:r>
                      <a:endParaRPr lang="en-US" sz="900">
                        <a:effectLst/>
                        <a:latin typeface="Calibri"/>
                        <a:ea typeface="Calibri"/>
                        <a:cs typeface="Arial"/>
                      </a:endParaRPr>
                    </a:p>
                  </a:txBody>
                  <a:tcPr marL="59150" marR="59150" marT="0" marB="0"/>
                </a:tc>
                <a:tc>
                  <a:txBody>
                    <a:bodyPr/>
                    <a:lstStyle/>
                    <a:p>
                      <a:pPr marL="342900" marR="0" lvl="0" indent="-342900" algn="l" rtl="0">
                        <a:lnSpc>
                          <a:spcPct val="107000"/>
                        </a:lnSpc>
                        <a:spcBef>
                          <a:spcPts val="0"/>
                        </a:spcBef>
                        <a:spcAft>
                          <a:spcPts val="0"/>
                        </a:spcAft>
                        <a:buFont typeface="+mj-lt"/>
                        <a:buAutoNum type="alphaLcParenR"/>
                      </a:pPr>
                      <a:r>
                        <a:rPr lang="en-US" sz="900">
                          <a:effectLst/>
                        </a:rPr>
                        <a:t>Identification: Identify the letter/digit by listening to the sound or image. Then typing the letter or number.</a:t>
                      </a:r>
                    </a:p>
                    <a:p>
                      <a:pPr marL="342900" marR="0" lvl="0" indent="-342900" algn="l">
                        <a:lnSpc>
                          <a:spcPct val="107000"/>
                        </a:lnSpc>
                        <a:spcBef>
                          <a:spcPts val="0"/>
                        </a:spcBef>
                        <a:spcAft>
                          <a:spcPts val="0"/>
                        </a:spcAft>
                        <a:buFont typeface="+mj-lt"/>
                        <a:buAutoNum type="alphaLcParenR"/>
                      </a:pPr>
                      <a:r>
                        <a:rPr lang="en-US" sz="900">
                          <a:effectLst/>
                        </a:rPr>
                        <a:t>Contained Writing: Draw the letter / digit shown in the screen, on top of the letter / number.</a:t>
                      </a:r>
                    </a:p>
                    <a:p>
                      <a:pPr marL="342900" marR="0" lvl="0" indent="-342900" algn="l">
                        <a:lnSpc>
                          <a:spcPct val="107000"/>
                        </a:lnSpc>
                        <a:spcBef>
                          <a:spcPts val="0"/>
                        </a:spcBef>
                        <a:spcAft>
                          <a:spcPts val="0"/>
                        </a:spcAft>
                        <a:buFont typeface="+mj-lt"/>
                        <a:buAutoNum type="alphaLcParenR"/>
                      </a:pPr>
                      <a:r>
                        <a:rPr lang="en-US" sz="900">
                          <a:effectLst/>
                        </a:rPr>
                        <a:t>Free Writing: Draw the letter / digit in a free space in the screen.</a:t>
                      </a:r>
                      <a:endParaRPr lang="en-US" sz="900">
                        <a:effectLst/>
                        <a:latin typeface="Calibri"/>
                        <a:ea typeface="Calibri"/>
                        <a:cs typeface="Arial"/>
                      </a:endParaRPr>
                    </a:p>
                  </a:txBody>
                  <a:tcPr marL="59150" marR="59150" marT="0" marB="0"/>
                </a:tc>
                <a:tc>
                  <a:txBody>
                    <a:bodyPr/>
                    <a:lstStyle/>
                    <a:p>
                      <a:pPr marL="342900" marR="0" lvl="0" indent="-342900" algn="l" rtl="0">
                        <a:lnSpc>
                          <a:spcPct val="107000"/>
                        </a:lnSpc>
                        <a:spcBef>
                          <a:spcPts val="0"/>
                        </a:spcBef>
                        <a:spcAft>
                          <a:spcPts val="0"/>
                        </a:spcAft>
                        <a:buFont typeface="+mj-lt"/>
                        <a:buAutoNum type="alphaLcParenR"/>
                      </a:pPr>
                      <a:r>
                        <a:rPr lang="en-US" sz="900">
                          <a:effectLst/>
                        </a:rPr>
                        <a:t>Pass if the correct letter or character is typed.</a:t>
                      </a:r>
                    </a:p>
                    <a:p>
                      <a:pPr marL="342900" marR="0" lvl="0" indent="-342900" algn="l">
                        <a:lnSpc>
                          <a:spcPct val="107000"/>
                        </a:lnSpc>
                        <a:spcBef>
                          <a:spcPts val="0"/>
                        </a:spcBef>
                        <a:spcAft>
                          <a:spcPts val="0"/>
                        </a:spcAft>
                        <a:buFont typeface="+mj-lt"/>
                        <a:buAutoNum type="alphaLcParenR"/>
                      </a:pPr>
                      <a:r>
                        <a:rPr lang="en-US" sz="900">
                          <a:effectLst/>
                        </a:rPr>
                        <a:t>Pass if the writing is within the shape.</a:t>
                      </a:r>
                    </a:p>
                    <a:p>
                      <a:pPr marL="342900" marR="0" lvl="0" indent="-342900" algn="l">
                        <a:lnSpc>
                          <a:spcPct val="107000"/>
                        </a:lnSpc>
                        <a:spcBef>
                          <a:spcPts val="0"/>
                        </a:spcBef>
                        <a:spcAft>
                          <a:spcPts val="0"/>
                        </a:spcAft>
                        <a:buFont typeface="+mj-lt"/>
                        <a:buAutoNum type="alphaLcParenR"/>
                      </a:pPr>
                      <a:r>
                        <a:rPr lang="en-US" sz="900">
                          <a:effectLst/>
                        </a:rPr>
                        <a:t>Pass if the wiring is not too different from the shown letter / digit.</a:t>
                      </a:r>
                      <a:endParaRPr lang="en-US" sz="900">
                        <a:effectLst/>
                        <a:latin typeface="Calibri"/>
                        <a:ea typeface="Calibri"/>
                        <a:cs typeface="Arial"/>
                      </a:endParaRPr>
                    </a:p>
                  </a:txBody>
                  <a:tcPr marL="59150" marR="59150" marT="0" marB="0"/>
                </a:tc>
              </a:tr>
              <a:tr h="309440">
                <a:tc>
                  <a:txBody>
                    <a:bodyPr/>
                    <a:lstStyle/>
                    <a:p>
                      <a:pPr marL="0" marR="0" algn="l">
                        <a:lnSpc>
                          <a:spcPct val="107000"/>
                        </a:lnSpc>
                        <a:spcBef>
                          <a:spcPts val="0"/>
                        </a:spcBef>
                        <a:spcAft>
                          <a:spcPts val="0"/>
                        </a:spcAft>
                      </a:pPr>
                      <a:r>
                        <a:rPr lang="en-US" sz="900">
                          <a:effectLst/>
                        </a:rPr>
                        <a:t>2. Solve printed Arabic letters and numbers (multiple letters)</a:t>
                      </a:r>
                      <a:endParaRPr lang="en-US" sz="900">
                        <a:effectLst/>
                        <a:latin typeface="Calibri"/>
                        <a:ea typeface="Calibri"/>
                        <a:cs typeface="Arial"/>
                      </a:endParaRPr>
                    </a:p>
                  </a:txBody>
                  <a:tcPr marL="59150" marR="59150" marT="0" marB="0"/>
                </a:tc>
                <a:tc>
                  <a:txBody>
                    <a:bodyPr/>
                    <a:lstStyle/>
                    <a:p>
                      <a:pPr marL="0" marR="0" algn="l">
                        <a:lnSpc>
                          <a:spcPct val="107000"/>
                        </a:lnSpc>
                        <a:spcBef>
                          <a:spcPts val="0"/>
                        </a:spcBef>
                        <a:spcAft>
                          <a:spcPts val="0"/>
                        </a:spcAft>
                      </a:pPr>
                      <a:r>
                        <a:rPr lang="en-US" sz="900">
                          <a:effectLst/>
                        </a:rPr>
                        <a:t>Similar to the tasks in Level 1</a:t>
                      </a:r>
                      <a:endParaRPr lang="en-US" sz="900">
                        <a:effectLst/>
                        <a:latin typeface="Calibri"/>
                        <a:ea typeface="Calibri"/>
                        <a:cs typeface="Arial"/>
                      </a:endParaRPr>
                    </a:p>
                  </a:txBody>
                  <a:tcPr marL="59150" marR="59150" marT="0" marB="0"/>
                </a:tc>
                <a:tc>
                  <a:txBody>
                    <a:bodyPr/>
                    <a:lstStyle/>
                    <a:p>
                      <a:pPr marL="0" marR="0" algn="l">
                        <a:lnSpc>
                          <a:spcPct val="107000"/>
                        </a:lnSpc>
                        <a:spcBef>
                          <a:spcPts val="0"/>
                        </a:spcBef>
                        <a:spcAft>
                          <a:spcPts val="0"/>
                        </a:spcAft>
                      </a:pPr>
                      <a:r>
                        <a:rPr lang="en-US" sz="900">
                          <a:effectLst/>
                        </a:rPr>
                        <a:t>Similar to the rules in Level 1</a:t>
                      </a:r>
                      <a:endParaRPr lang="en-US" sz="900">
                        <a:effectLst/>
                        <a:latin typeface="Calibri"/>
                        <a:ea typeface="Calibri"/>
                        <a:cs typeface="Arial"/>
                      </a:endParaRPr>
                    </a:p>
                  </a:txBody>
                  <a:tcPr marL="59150" marR="59150" marT="0" marB="0"/>
                </a:tc>
              </a:tr>
              <a:tr h="618881">
                <a:tc>
                  <a:txBody>
                    <a:bodyPr/>
                    <a:lstStyle/>
                    <a:p>
                      <a:pPr marL="0" marR="0" algn="l">
                        <a:lnSpc>
                          <a:spcPct val="107000"/>
                        </a:lnSpc>
                        <a:spcBef>
                          <a:spcPts val="0"/>
                        </a:spcBef>
                        <a:spcAft>
                          <a:spcPts val="0"/>
                        </a:spcAft>
                      </a:pPr>
                      <a:r>
                        <a:rPr lang="en-US" sz="900">
                          <a:effectLst/>
                        </a:rPr>
                        <a:t>3. Read it correctly!</a:t>
                      </a:r>
                      <a:endParaRPr lang="en-US" sz="900">
                        <a:effectLst/>
                        <a:latin typeface="Calibri"/>
                        <a:ea typeface="Calibri"/>
                        <a:cs typeface="Arial"/>
                      </a:endParaRPr>
                    </a:p>
                  </a:txBody>
                  <a:tcPr marL="59150" marR="59150" marT="0" marB="0"/>
                </a:tc>
                <a:tc>
                  <a:txBody>
                    <a:bodyPr/>
                    <a:lstStyle/>
                    <a:p>
                      <a:pPr marL="0" marR="0" algn="l">
                        <a:lnSpc>
                          <a:spcPct val="107000"/>
                        </a:lnSpc>
                        <a:spcBef>
                          <a:spcPts val="0"/>
                        </a:spcBef>
                        <a:spcAft>
                          <a:spcPts val="0"/>
                        </a:spcAft>
                      </a:pPr>
                      <a:r>
                        <a:rPr lang="en-US" sz="900">
                          <a:effectLst/>
                        </a:rPr>
                        <a:t>A letter or digit (printed) is shown in the screen. The child need to speak and say what the letter or digit is.</a:t>
                      </a:r>
                      <a:endParaRPr lang="en-US" sz="900">
                        <a:effectLst/>
                        <a:latin typeface="Calibri"/>
                        <a:ea typeface="Calibri"/>
                        <a:cs typeface="Arial"/>
                      </a:endParaRPr>
                    </a:p>
                  </a:txBody>
                  <a:tcPr marL="59150" marR="59150" marT="0" marB="0"/>
                </a:tc>
                <a:tc>
                  <a:txBody>
                    <a:bodyPr/>
                    <a:lstStyle/>
                    <a:p>
                      <a:pPr marL="0" marR="0" algn="l">
                        <a:lnSpc>
                          <a:spcPct val="107000"/>
                        </a:lnSpc>
                        <a:spcBef>
                          <a:spcPts val="0"/>
                        </a:spcBef>
                        <a:spcAft>
                          <a:spcPts val="0"/>
                        </a:spcAft>
                      </a:pPr>
                      <a:r>
                        <a:rPr lang="en-US" sz="900">
                          <a:effectLst/>
                        </a:rPr>
                        <a:t>Speech recognition is used to detect the voice. Pass if the correct letter or digit is pronounced.</a:t>
                      </a:r>
                      <a:endParaRPr lang="en-US" sz="900">
                        <a:effectLst/>
                        <a:latin typeface="Calibri"/>
                        <a:ea typeface="Calibri"/>
                        <a:cs typeface="Arial"/>
                      </a:endParaRPr>
                    </a:p>
                  </a:txBody>
                  <a:tcPr marL="59150" marR="59150" marT="0" marB="0"/>
                </a:tc>
              </a:tr>
              <a:tr h="309440">
                <a:tc>
                  <a:txBody>
                    <a:bodyPr/>
                    <a:lstStyle/>
                    <a:p>
                      <a:pPr marL="0" marR="0" algn="l">
                        <a:lnSpc>
                          <a:spcPct val="107000"/>
                        </a:lnSpc>
                        <a:spcBef>
                          <a:spcPts val="0"/>
                        </a:spcBef>
                        <a:spcAft>
                          <a:spcPts val="0"/>
                        </a:spcAft>
                      </a:pPr>
                      <a:r>
                        <a:rPr lang="en-US" sz="900">
                          <a:effectLst/>
                        </a:rPr>
                        <a:t>(4-6) Solve with handwritten letters and numbers.</a:t>
                      </a:r>
                      <a:endParaRPr lang="en-US" sz="900">
                        <a:effectLst/>
                        <a:latin typeface="Calibri"/>
                        <a:ea typeface="Calibri"/>
                        <a:cs typeface="Arial"/>
                      </a:endParaRPr>
                    </a:p>
                  </a:txBody>
                  <a:tcPr marL="59150" marR="59150" marT="0" marB="0"/>
                </a:tc>
                <a:tc>
                  <a:txBody>
                    <a:bodyPr/>
                    <a:lstStyle/>
                    <a:p>
                      <a:pPr marL="0" marR="0" algn="l">
                        <a:lnSpc>
                          <a:spcPct val="107000"/>
                        </a:lnSpc>
                        <a:spcBef>
                          <a:spcPts val="0"/>
                        </a:spcBef>
                        <a:spcAft>
                          <a:spcPts val="0"/>
                        </a:spcAft>
                      </a:pPr>
                      <a:r>
                        <a:rPr lang="en-US" sz="900" dirty="0">
                          <a:effectLst/>
                        </a:rPr>
                        <a:t>Similar to levels 1 – 3, but with handwritten letters and digits.</a:t>
                      </a:r>
                      <a:endParaRPr lang="en-US" sz="900" dirty="0">
                        <a:effectLst/>
                        <a:latin typeface="Calibri"/>
                        <a:ea typeface="Calibri"/>
                        <a:cs typeface="Arial"/>
                      </a:endParaRPr>
                    </a:p>
                  </a:txBody>
                  <a:tcPr marL="59150" marR="59150" marT="0" marB="0"/>
                </a:tc>
                <a:tc>
                  <a:txBody>
                    <a:bodyPr/>
                    <a:lstStyle/>
                    <a:p>
                      <a:pPr marL="0" marR="0" algn="l">
                        <a:lnSpc>
                          <a:spcPct val="107000"/>
                        </a:lnSpc>
                        <a:spcBef>
                          <a:spcPts val="0"/>
                        </a:spcBef>
                        <a:spcAft>
                          <a:spcPts val="0"/>
                        </a:spcAft>
                      </a:pPr>
                      <a:r>
                        <a:rPr lang="en-US" sz="900">
                          <a:effectLst/>
                        </a:rPr>
                        <a:t>Similar to levels 1 – 3.</a:t>
                      </a:r>
                      <a:endParaRPr lang="en-US" sz="900">
                        <a:effectLst/>
                        <a:latin typeface="Calibri"/>
                        <a:ea typeface="Calibri"/>
                        <a:cs typeface="Arial"/>
                      </a:endParaRPr>
                    </a:p>
                  </a:txBody>
                  <a:tcPr marL="59150" marR="59150" marT="0" marB="0"/>
                </a:tc>
              </a:tr>
              <a:tr h="309440">
                <a:tc>
                  <a:txBody>
                    <a:bodyPr/>
                    <a:lstStyle/>
                    <a:p>
                      <a:pPr marL="0" marR="0" algn="l">
                        <a:lnSpc>
                          <a:spcPct val="107000"/>
                        </a:lnSpc>
                        <a:spcBef>
                          <a:spcPts val="0"/>
                        </a:spcBef>
                        <a:spcAft>
                          <a:spcPts val="0"/>
                        </a:spcAft>
                      </a:pPr>
                      <a:r>
                        <a:rPr lang="en-US" sz="900">
                          <a:effectLst/>
                        </a:rPr>
                        <a:t>7. Solve printed Arabic words from dictionary.</a:t>
                      </a:r>
                      <a:endParaRPr lang="en-US" sz="900">
                        <a:effectLst/>
                        <a:latin typeface="Calibri"/>
                        <a:ea typeface="Calibri"/>
                        <a:cs typeface="Arial"/>
                      </a:endParaRPr>
                    </a:p>
                  </a:txBody>
                  <a:tcPr marL="59150" marR="59150" marT="0" marB="0"/>
                </a:tc>
                <a:tc>
                  <a:txBody>
                    <a:bodyPr/>
                    <a:lstStyle/>
                    <a:p>
                      <a:pPr marL="0" marR="0" algn="l">
                        <a:lnSpc>
                          <a:spcPct val="107000"/>
                        </a:lnSpc>
                        <a:spcBef>
                          <a:spcPts val="0"/>
                        </a:spcBef>
                        <a:spcAft>
                          <a:spcPts val="0"/>
                        </a:spcAft>
                      </a:pPr>
                      <a:r>
                        <a:rPr lang="en-US" sz="900">
                          <a:effectLst/>
                        </a:rPr>
                        <a:t>Write the Arabic word shown in the screen.</a:t>
                      </a:r>
                      <a:endParaRPr lang="en-US" sz="900">
                        <a:effectLst/>
                        <a:latin typeface="Calibri"/>
                        <a:ea typeface="Calibri"/>
                        <a:cs typeface="Arial"/>
                      </a:endParaRPr>
                    </a:p>
                  </a:txBody>
                  <a:tcPr marL="59150" marR="59150" marT="0" marB="0"/>
                </a:tc>
                <a:tc>
                  <a:txBody>
                    <a:bodyPr/>
                    <a:lstStyle/>
                    <a:p>
                      <a:pPr marL="0" marR="0" algn="l">
                        <a:lnSpc>
                          <a:spcPct val="107000"/>
                        </a:lnSpc>
                        <a:spcBef>
                          <a:spcPts val="0"/>
                        </a:spcBef>
                        <a:spcAft>
                          <a:spcPts val="0"/>
                        </a:spcAft>
                      </a:pPr>
                      <a:r>
                        <a:rPr lang="en-US" sz="900">
                          <a:effectLst/>
                        </a:rPr>
                        <a:t>Pass if the word is correctly written.</a:t>
                      </a:r>
                      <a:endParaRPr lang="en-US" sz="900">
                        <a:effectLst/>
                        <a:latin typeface="Calibri"/>
                        <a:ea typeface="Calibri"/>
                        <a:cs typeface="Arial"/>
                      </a:endParaRPr>
                    </a:p>
                  </a:txBody>
                  <a:tcPr marL="59150" marR="59150" marT="0" marB="0"/>
                </a:tc>
              </a:tr>
              <a:tr h="618881">
                <a:tc>
                  <a:txBody>
                    <a:bodyPr/>
                    <a:lstStyle/>
                    <a:p>
                      <a:pPr marL="0" marR="0" algn="l">
                        <a:lnSpc>
                          <a:spcPct val="107000"/>
                        </a:lnSpc>
                        <a:spcBef>
                          <a:spcPts val="0"/>
                        </a:spcBef>
                        <a:spcAft>
                          <a:spcPts val="0"/>
                        </a:spcAft>
                      </a:pPr>
                      <a:r>
                        <a:rPr lang="en-US" sz="900">
                          <a:effectLst/>
                        </a:rPr>
                        <a:t>8. Speak the printed Arabic word.</a:t>
                      </a:r>
                      <a:endParaRPr lang="en-US" sz="900">
                        <a:effectLst/>
                        <a:latin typeface="Calibri"/>
                        <a:ea typeface="Calibri"/>
                        <a:cs typeface="Arial"/>
                      </a:endParaRPr>
                    </a:p>
                  </a:txBody>
                  <a:tcPr marL="59150" marR="59150" marT="0" marB="0"/>
                </a:tc>
                <a:tc>
                  <a:txBody>
                    <a:bodyPr/>
                    <a:lstStyle/>
                    <a:p>
                      <a:pPr marL="0" marR="0" algn="l">
                        <a:lnSpc>
                          <a:spcPct val="107000"/>
                        </a:lnSpc>
                        <a:spcBef>
                          <a:spcPts val="0"/>
                        </a:spcBef>
                        <a:spcAft>
                          <a:spcPts val="0"/>
                        </a:spcAft>
                      </a:pPr>
                      <a:r>
                        <a:rPr lang="en-US" sz="900">
                          <a:effectLst/>
                        </a:rPr>
                        <a:t>The child will record his voice while pronouncing the word shown.</a:t>
                      </a:r>
                      <a:endParaRPr lang="en-US" sz="900">
                        <a:effectLst/>
                        <a:latin typeface="Calibri"/>
                        <a:ea typeface="Calibri"/>
                        <a:cs typeface="Arial"/>
                      </a:endParaRPr>
                    </a:p>
                  </a:txBody>
                  <a:tcPr marL="59150" marR="59150" marT="0" marB="0"/>
                </a:tc>
                <a:tc>
                  <a:txBody>
                    <a:bodyPr/>
                    <a:lstStyle/>
                    <a:p>
                      <a:pPr marL="0" marR="0" algn="l">
                        <a:lnSpc>
                          <a:spcPct val="107000"/>
                        </a:lnSpc>
                        <a:spcBef>
                          <a:spcPts val="0"/>
                        </a:spcBef>
                        <a:spcAft>
                          <a:spcPts val="0"/>
                        </a:spcAft>
                      </a:pPr>
                      <a:r>
                        <a:rPr lang="en-US" sz="900" dirty="0">
                          <a:effectLst/>
                        </a:rPr>
                        <a:t>Speech recognition is used to detect the voice. Pass if the correct word is pronounced.</a:t>
                      </a:r>
                      <a:endParaRPr lang="en-US" sz="900" dirty="0">
                        <a:effectLst/>
                        <a:latin typeface="Calibri"/>
                        <a:ea typeface="Calibri"/>
                        <a:cs typeface="Arial"/>
                      </a:endParaRPr>
                    </a:p>
                  </a:txBody>
                  <a:tcPr marL="59150" marR="59150" marT="0" marB="0"/>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615479542"/>
              </p:ext>
            </p:extLst>
          </p:nvPr>
        </p:nvGraphicFramePr>
        <p:xfrm>
          <a:off x="6095999" y="1836737"/>
          <a:ext cx="5283811" cy="3875660"/>
        </p:xfrm>
        <a:graphic>
          <a:graphicData uri="http://schemas.openxmlformats.org/drawingml/2006/table">
            <a:tbl>
              <a:tblPr firstRow="1" firstCol="1" bandRow="1">
                <a:tableStyleId>{5C22544A-7EE6-4342-B048-85BDC9FD1C3A}</a:tableStyleId>
              </a:tblPr>
              <a:tblGrid>
                <a:gridCol w="1766756"/>
                <a:gridCol w="1936026"/>
                <a:gridCol w="1581029"/>
              </a:tblGrid>
              <a:tr h="0">
                <a:tc>
                  <a:txBody>
                    <a:bodyPr/>
                    <a:lstStyle/>
                    <a:p>
                      <a:pPr marL="0" marR="0" algn="l">
                        <a:lnSpc>
                          <a:spcPct val="107000"/>
                        </a:lnSpc>
                        <a:spcBef>
                          <a:spcPts val="0"/>
                        </a:spcBef>
                        <a:spcAft>
                          <a:spcPts val="0"/>
                        </a:spcAft>
                      </a:pPr>
                      <a:r>
                        <a:rPr lang="en-US" sz="900" dirty="0">
                          <a:effectLst/>
                        </a:rPr>
                        <a:t>Level</a:t>
                      </a:r>
                      <a:endParaRPr lang="en-US" sz="900" dirty="0">
                        <a:effectLst/>
                        <a:latin typeface="Calibri"/>
                        <a:ea typeface="Calibri"/>
                        <a:cs typeface="Arial"/>
                      </a:endParaRPr>
                    </a:p>
                  </a:txBody>
                  <a:tcPr marL="59150" marR="59150" marT="0" marB="0"/>
                </a:tc>
                <a:tc>
                  <a:txBody>
                    <a:bodyPr/>
                    <a:lstStyle/>
                    <a:p>
                      <a:pPr marL="0" marR="0" algn="l">
                        <a:lnSpc>
                          <a:spcPct val="107000"/>
                        </a:lnSpc>
                        <a:spcBef>
                          <a:spcPts val="0"/>
                        </a:spcBef>
                        <a:spcAft>
                          <a:spcPts val="0"/>
                        </a:spcAft>
                      </a:pPr>
                      <a:r>
                        <a:rPr lang="en-US" sz="900" dirty="0">
                          <a:effectLst/>
                        </a:rPr>
                        <a:t>CAPTCHA Tasks</a:t>
                      </a:r>
                      <a:endParaRPr lang="en-US" sz="900" dirty="0">
                        <a:effectLst/>
                        <a:latin typeface="Calibri"/>
                        <a:ea typeface="Calibri"/>
                        <a:cs typeface="Arial"/>
                      </a:endParaRPr>
                    </a:p>
                  </a:txBody>
                  <a:tcPr marL="59150" marR="59150" marT="0" marB="0"/>
                </a:tc>
                <a:tc>
                  <a:txBody>
                    <a:bodyPr/>
                    <a:lstStyle/>
                    <a:p>
                      <a:pPr marL="0" marR="0" algn="l">
                        <a:lnSpc>
                          <a:spcPct val="107000"/>
                        </a:lnSpc>
                        <a:spcBef>
                          <a:spcPts val="0"/>
                        </a:spcBef>
                        <a:spcAft>
                          <a:spcPts val="0"/>
                        </a:spcAft>
                      </a:pPr>
                      <a:r>
                        <a:rPr lang="en-US" sz="900" dirty="0">
                          <a:effectLst/>
                        </a:rPr>
                        <a:t>Solving Rule</a:t>
                      </a:r>
                      <a:endParaRPr lang="en-US" sz="900" dirty="0">
                        <a:effectLst/>
                        <a:latin typeface="Calibri"/>
                        <a:ea typeface="Calibri"/>
                        <a:cs typeface="Arial"/>
                      </a:endParaRPr>
                    </a:p>
                  </a:txBody>
                  <a:tcPr marL="59150" marR="59150" marT="0" marB="0"/>
                </a:tc>
              </a:tr>
              <a:tr h="0">
                <a:tc>
                  <a:txBody>
                    <a:bodyPr/>
                    <a:lstStyle/>
                    <a:p>
                      <a:pPr marL="0" marR="0" algn="l">
                        <a:lnSpc>
                          <a:spcPct val="107000"/>
                        </a:lnSpc>
                        <a:spcBef>
                          <a:spcPts val="0"/>
                        </a:spcBef>
                        <a:spcAft>
                          <a:spcPts val="0"/>
                        </a:spcAft>
                      </a:pPr>
                      <a:r>
                        <a:rPr lang="en-US" sz="1100" dirty="0">
                          <a:effectLst/>
                        </a:rPr>
                        <a:t>(9-10) Solve for handwritten words from dictionary.</a:t>
                      </a:r>
                      <a:endParaRPr lang="en-US" sz="1100" dirty="0">
                        <a:effectLst/>
                        <a:latin typeface="Calibri"/>
                        <a:ea typeface="Calibri"/>
                        <a:cs typeface="Arial"/>
                      </a:endParaRPr>
                    </a:p>
                  </a:txBody>
                  <a:tcPr marL="68580" marR="68580" marT="0" marB="0"/>
                </a:tc>
                <a:tc>
                  <a:txBody>
                    <a:bodyPr/>
                    <a:lstStyle/>
                    <a:p>
                      <a:pPr marL="0" marR="0" algn="l">
                        <a:lnSpc>
                          <a:spcPct val="107000"/>
                        </a:lnSpc>
                        <a:spcBef>
                          <a:spcPts val="0"/>
                        </a:spcBef>
                        <a:spcAft>
                          <a:spcPts val="0"/>
                        </a:spcAft>
                      </a:pPr>
                      <a:r>
                        <a:rPr lang="en-US" sz="1100">
                          <a:effectLst/>
                        </a:rPr>
                        <a:t>Similar to levels 7 – 8, but using handwritten words.</a:t>
                      </a:r>
                      <a:endParaRPr lang="en-US" sz="1100">
                        <a:effectLst/>
                        <a:latin typeface="Calibri"/>
                        <a:ea typeface="Calibri"/>
                        <a:cs typeface="Arial"/>
                      </a:endParaRPr>
                    </a:p>
                  </a:txBody>
                  <a:tcPr marL="68580" marR="68580" marT="0" marB="0"/>
                </a:tc>
                <a:tc>
                  <a:txBody>
                    <a:bodyPr/>
                    <a:lstStyle/>
                    <a:p>
                      <a:pPr marL="0" marR="0" algn="l">
                        <a:lnSpc>
                          <a:spcPct val="107000"/>
                        </a:lnSpc>
                        <a:spcBef>
                          <a:spcPts val="0"/>
                        </a:spcBef>
                        <a:spcAft>
                          <a:spcPts val="0"/>
                        </a:spcAft>
                      </a:pPr>
                      <a:r>
                        <a:rPr lang="en-US" sz="1100" dirty="0">
                          <a:effectLst/>
                        </a:rPr>
                        <a:t>Similar to levels 7 – 8, but using handwritten words.</a:t>
                      </a:r>
                      <a:endParaRPr lang="en-US" sz="1100" dirty="0">
                        <a:effectLst/>
                        <a:latin typeface="Calibri"/>
                        <a:ea typeface="Calibri"/>
                        <a:cs typeface="Arial"/>
                      </a:endParaRPr>
                    </a:p>
                  </a:txBody>
                  <a:tcPr marL="68580" marR="68580" marT="0" marB="0"/>
                </a:tc>
              </a:tr>
              <a:tr h="0">
                <a:tc>
                  <a:txBody>
                    <a:bodyPr/>
                    <a:lstStyle/>
                    <a:p>
                      <a:pPr marL="0" marR="0" algn="l">
                        <a:lnSpc>
                          <a:spcPct val="107000"/>
                        </a:lnSpc>
                        <a:spcBef>
                          <a:spcPts val="0"/>
                        </a:spcBef>
                        <a:spcAft>
                          <a:spcPts val="0"/>
                        </a:spcAft>
                      </a:pPr>
                      <a:r>
                        <a:rPr lang="en-US" sz="1100">
                          <a:effectLst/>
                        </a:rPr>
                        <a:t>11. Solve the challenge! [Printed words from dictionary]</a:t>
                      </a:r>
                      <a:endParaRPr lang="en-US" sz="1100">
                        <a:effectLst/>
                        <a:latin typeface="Calibri"/>
                        <a:ea typeface="Calibri"/>
                        <a:cs typeface="Arial"/>
                      </a:endParaRPr>
                    </a:p>
                  </a:txBody>
                  <a:tcPr marL="68580" marR="68580" marT="0" marB="0"/>
                </a:tc>
                <a:tc>
                  <a:txBody>
                    <a:bodyPr/>
                    <a:lstStyle/>
                    <a:p>
                      <a:pPr marL="0" marR="0" algn="l">
                        <a:lnSpc>
                          <a:spcPct val="107000"/>
                        </a:lnSpc>
                        <a:spcBef>
                          <a:spcPts val="0"/>
                        </a:spcBef>
                        <a:spcAft>
                          <a:spcPts val="0"/>
                        </a:spcAft>
                      </a:pPr>
                      <a:r>
                        <a:rPr lang="en-US" sz="1100">
                          <a:effectLst/>
                        </a:rPr>
                        <a:t>The children are presented with a printed Arabic word and asked to solve a challenge. For example, challenges can be:</a:t>
                      </a:r>
                    </a:p>
                    <a:p>
                      <a:pPr marL="0" marR="0" algn="l">
                        <a:lnSpc>
                          <a:spcPct val="107000"/>
                        </a:lnSpc>
                        <a:spcBef>
                          <a:spcPts val="0"/>
                        </a:spcBef>
                        <a:spcAft>
                          <a:spcPts val="0"/>
                        </a:spcAft>
                      </a:pPr>
                      <a:r>
                        <a:rPr lang="en-US" sz="1100">
                          <a:effectLst/>
                        </a:rPr>
                        <a:t>- How many characters are there?</a:t>
                      </a:r>
                    </a:p>
                    <a:p>
                      <a:pPr marL="0" marR="0" algn="l">
                        <a:lnSpc>
                          <a:spcPct val="107000"/>
                        </a:lnSpc>
                        <a:spcBef>
                          <a:spcPts val="0"/>
                        </a:spcBef>
                        <a:spcAft>
                          <a:spcPts val="0"/>
                        </a:spcAft>
                      </a:pPr>
                      <a:r>
                        <a:rPr lang="en-US" sz="1100">
                          <a:effectLst/>
                        </a:rPr>
                        <a:t>- How many characters with dots?</a:t>
                      </a:r>
                    </a:p>
                    <a:p>
                      <a:pPr marL="0" marR="0" algn="l">
                        <a:lnSpc>
                          <a:spcPct val="107000"/>
                        </a:lnSpc>
                        <a:spcBef>
                          <a:spcPts val="0"/>
                        </a:spcBef>
                        <a:spcAft>
                          <a:spcPts val="0"/>
                        </a:spcAft>
                      </a:pPr>
                      <a:r>
                        <a:rPr lang="en-US" sz="1100">
                          <a:effectLst/>
                        </a:rPr>
                        <a:t>- Is this character present in the image?</a:t>
                      </a:r>
                    </a:p>
                    <a:p>
                      <a:pPr marL="0" marR="0" algn="l">
                        <a:lnSpc>
                          <a:spcPct val="107000"/>
                        </a:lnSpc>
                        <a:spcBef>
                          <a:spcPts val="0"/>
                        </a:spcBef>
                        <a:spcAft>
                          <a:spcPts val="0"/>
                        </a:spcAft>
                      </a:pPr>
                      <a:r>
                        <a:rPr lang="en-US" sz="1100">
                          <a:effectLst/>
                        </a:rPr>
                        <a:t>- What is the 3</a:t>
                      </a:r>
                      <a:r>
                        <a:rPr lang="en-US" sz="1100" baseline="30000">
                          <a:effectLst/>
                        </a:rPr>
                        <a:t>rd</a:t>
                      </a:r>
                      <a:r>
                        <a:rPr lang="en-US" sz="1100">
                          <a:effectLst/>
                        </a:rPr>
                        <a:t> character in the image?</a:t>
                      </a:r>
                      <a:endParaRPr lang="en-US" sz="1100">
                        <a:effectLst/>
                        <a:latin typeface="Calibri"/>
                        <a:ea typeface="Calibri"/>
                        <a:cs typeface="Arial"/>
                      </a:endParaRPr>
                    </a:p>
                  </a:txBody>
                  <a:tcPr marL="68580" marR="68580" marT="0" marB="0"/>
                </a:tc>
                <a:tc>
                  <a:txBody>
                    <a:bodyPr/>
                    <a:lstStyle/>
                    <a:p>
                      <a:pPr marL="0" marR="0" algn="l">
                        <a:lnSpc>
                          <a:spcPct val="107000"/>
                        </a:lnSpc>
                        <a:spcBef>
                          <a:spcPts val="0"/>
                        </a:spcBef>
                        <a:spcAft>
                          <a:spcPts val="0"/>
                        </a:spcAft>
                      </a:pPr>
                      <a:r>
                        <a:rPr lang="en-US" sz="1100">
                          <a:effectLst/>
                        </a:rPr>
                        <a:t>Pass if the challenge is solved correctly.</a:t>
                      </a:r>
                      <a:endParaRPr lang="en-US" sz="1100">
                        <a:effectLst/>
                        <a:latin typeface="Calibri"/>
                        <a:ea typeface="Calibri"/>
                        <a:cs typeface="Arial"/>
                      </a:endParaRPr>
                    </a:p>
                  </a:txBody>
                  <a:tcPr marL="68580" marR="68580" marT="0" marB="0"/>
                </a:tc>
              </a:tr>
              <a:tr h="0">
                <a:tc>
                  <a:txBody>
                    <a:bodyPr/>
                    <a:lstStyle/>
                    <a:p>
                      <a:pPr marL="0" marR="0" algn="l">
                        <a:lnSpc>
                          <a:spcPct val="107000"/>
                        </a:lnSpc>
                        <a:spcBef>
                          <a:spcPts val="0"/>
                        </a:spcBef>
                        <a:spcAft>
                          <a:spcPts val="0"/>
                        </a:spcAft>
                      </a:pPr>
                      <a:r>
                        <a:rPr lang="en-US" sz="1100" dirty="0">
                          <a:effectLst/>
                        </a:rPr>
                        <a:t>12. Solve the challenge! [Handwritten words from dictionary]</a:t>
                      </a:r>
                      <a:endParaRPr lang="en-US" sz="1100" dirty="0">
                        <a:effectLst/>
                        <a:latin typeface="Calibri"/>
                        <a:ea typeface="Calibri"/>
                        <a:cs typeface="Arial"/>
                      </a:endParaRPr>
                    </a:p>
                  </a:txBody>
                  <a:tcPr marL="68580" marR="68580" marT="0" marB="0"/>
                </a:tc>
                <a:tc>
                  <a:txBody>
                    <a:bodyPr/>
                    <a:lstStyle/>
                    <a:p>
                      <a:pPr marL="0" marR="0" algn="l">
                        <a:lnSpc>
                          <a:spcPct val="107000"/>
                        </a:lnSpc>
                        <a:spcBef>
                          <a:spcPts val="0"/>
                        </a:spcBef>
                        <a:spcAft>
                          <a:spcPts val="0"/>
                        </a:spcAft>
                      </a:pPr>
                      <a:r>
                        <a:rPr lang="en-US" sz="1100">
                          <a:effectLst/>
                        </a:rPr>
                        <a:t>Similar to level 11, but using handwritten Arabic words.</a:t>
                      </a:r>
                      <a:endParaRPr lang="en-US" sz="1100">
                        <a:effectLst/>
                        <a:latin typeface="Calibri"/>
                        <a:ea typeface="Calibri"/>
                        <a:cs typeface="Arial"/>
                      </a:endParaRPr>
                    </a:p>
                  </a:txBody>
                  <a:tcPr marL="68580" marR="68580" marT="0" marB="0"/>
                </a:tc>
                <a:tc>
                  <a:txBody>
                    <a:bodyPr/>
                    <a:lstStyle/>
                    <a:p>
                      <a:pPr marL="0" marR="0" algn="l">
                        <a:lnSpc>
                          <a:spcPct val="107000"/>
                        </a:lnSpc>
                        <a:spcBef>
                          <a:spcPts val="0"/>
                        </a:spcBef>
                        <a:spcAft>
                          <a:spcPts val="0"/>
                        </a:spcAft>
                      </a:pPr>
                      <a:r>
                        <a:rPr lang="en-US" sz="1100" dirty="0">
                          <a:effectLst/>
                        </a:rPr>
                        <a:t>Similar to level 11.</a:t>
                      </a:r>
                      <a:endParaRPr lang="en-US" sz="1100" dirty="0">
                        <a:effectLst/>
                        <a:latin typeface="Calibri"/>
                        <a:ea typeface="Calibri"/>
                        <a:cs typeface="Arial"/>
                      </a:endParaRPr>
                    </a:p>
                  </a:txBody>
                  <a:tcPr marL="68580" marR="68580" marT="0" marB="0"/>
                </a:tc>
              </a:tr>
              <a:tr h="0">
                <a:tc>
                  <a:txBody>
                    <a:bodyPr/>
                    <a:lstStyle/>
                    <a:p>
                      <a:pPr marL="0" marR="0" algn="l">
                        <a:lnSpc>
                          <a:spcPct val="107000"/>
                        </a:lnSpc>
                        <a:spcBef>
                          <a:spcPts val="0"/>
                        </a:spcBef>
                        <a:spcAft>
                          <a:spcPts val="0"/>
                        </a:spcAft>
                      </a:pPr>
                      <a:r>
                        <a:rPr lang="en-US" sz="1100">
                          <a:effectLst/>
                        </a:rPr>
                        <a:t>13. Solve the challenge! [Handwritten synthesized words without dictionary]</a:t>
                      </a:r>
                      <a:endParaRPr lang="en-US" sz="1100">
                        <a:effectLst/>
                        <a:latin typeface="Calibri"/>
                        <a:ea typeface="Calibri"/>
                        <a:cs typeface="Arial"/>
                      </a:endParaRPr>
                    </a:p>
                  </a:txBody>
                  <a:tcPr marL="68580" marR="68580" marT="0" marB="0"/>
                </a:tc>
                <a:tc>
                  <a:txBody>
                    <a:bodyPr/>
                    <a:lstStyle/>
                    <a:p>
                      <a:pPr marL="0" marR="0" algn="l">
                        <a:lnSpc>
                          <a:spcPct val="107000"/>
                        </a:lnSpc>
                        <a:spcBef>
                          <a:spcPts val="0"/>
                        </a:spcBef>
                        <a:spcAft>
                          <a:spcPts val="0"/>
                        </a:spcAft>
                      </a:pPr>
                      <a:r>
                        <a:rPr lang="en-US" sz="1100">
                          <a:effectLst/>
                        </a:rPr>
                        <a:t>Similar to level 11, but using random synthesized Arabic words out of dictionary.</a:t>
                      </a:r>
                      <a:endParaRPr lang="en-US" sz="1100">
                        <a:effectLst/>
                        <a:latin typeface="Calibri"/>
                        <a:ea typeface="Calibri"/>
                        <a:cs typeface="Arial"/>
                      </a:endParaRPr>
                    </a:p>
                  </a:txBody>
                  <a:tcPr marL="68580" marR="68580" marT="0" marB="0"/>
                </a:tc>
                <a:tc>
                  <a:txBody>
                    <a:bodyPr/>
                    <a:lstStyle/>
                    <a:p>
                      <a:pPr marL="0" marR="0" algn="l">
                        <a:lnSpc>
                          <a:spcPct val="107000"/>
                        </a:lnSpc>
                        <a:spcBef>
                          <a:spcPts val="0"/>
                        </a:spcBef>
                        <a:spcAft>
                          <a:spcPts val="0"/>
                        </a:spcAft>
                      </a:pPr>
                      <a:r>
                        <a:rPr lang="en-US" sz="1100" dirty="0">
                          <a:effectLst/>
                        </a:rPr>
                        <a:t>Similar to level 11.</a:t>
                      </a:r>
                      <a:endParaRPr lang="en-US" sz="1100" dirty="0">
                        <a:effectLst/>
                        <a:latin typeface="Calibri"/>
                        <a:ea typeface="Calibri"/>
                        <a:cs typeface="Arial"/>
                      </a:endParaRPr>
                    </a:p>
                  </a:txBody>
                  <a:tcPr marL="68580" marR="68580" marT="0" marB="0"/>
                </a:tc>
              </a:tr>
            </a:tbl>
          </a:graphicData>
        </a:graphic>
      </p:graphicFrame>
    </p:spTree>
    <p:extLst>
      <p:ext uri="{BB962C8B-B14F-4D97-AF65-F5344CB8AC3E}">
        <p14:creationId xmlns:p14="http://schemas.microsoft.com/office/powerpoint/2010/main" val="137510899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142</TotalTime>
  <Words>1019</Words>
  <Application>Microsoft Office PowerPoint</Application>
  <PresentationFormat>Custom</PresentationFormat>
  <Paragraphs>98</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Retrospect</vt:lpstr>
      <vt:lpstr>مشروع  لعبة الكابتشا العربية لتعليم اللغة العربية</vt:lpstr>
      <vt:lpstr>نوع المسار والمجال</vt:lpstr>
      <vt:lpstr>نبذة عن الهدف من المشروع</vt:lpstr>
      <vt:lpstr>شرح المشكلة المستهدفة وأثارها</vt:lpstr>
      <vt:lpstr>شرح الحل المقترح وتقنيات الذكاء الاصطناعي المراد استخدامها</vt:lpstr>
      <vt:lpstr>نوعية البيانات المراد استخدامها في المشروع</vt:lpstr>
      <vt:lpstr>معلومات فريق العمل ويتضمن التخصص الدقيق</vt:lpstr>
      <vt:lpstr>ملحق: مستويات النموذج الأول</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مشروع  لعبة الكابتشا العربية لتعليم اللغة العربية</dc:title>
  <dc:creator>سليمان عبدالله سليمان السحيبانى</dc:creator>
  <cp:lastModifiedBy>Pc</cp:lastModifiedBy>
  <cp:revision>14</cp:revision>
  <dcterms:created xsi:type="dcterms:W3CDTF">2022-05-08T07:20:49Z</dcterms:created>
  <dcterms:modified xsi:type="dcterms:W3CDTF">2022-05-09T19:17:09Z</dcterms:modified>
</cp:coreProperties>
</file>