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69" r:id="rId6"/>
    <p:sldId id="268" r:id="rId7"/>
    <p:sldId id="272" r:id="rId8"/>
    <p:sldId id="270" r:id="rId9"/>
    <p:sldId id="273" r:id="rId10"/>
    <p:sldId id="271" r:id="rId11"/>
    <p:sldId id="260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148"/>
    <a:srgbClr val="FC5F9E"/>
    <a:srgbClr val="3299FF"/>
    <a:srgbClr val="FF6600"/>
    <a:srgbClr val="E76147"/>
    <a:srgbClr val="FAFEFF"/>
    <a:srgbClr val="EECE95"/>
    <a:srgbClr val="E9C27D"/>
    <a:srgbClr val="E76146"/>
    <a:srgbClr val="E76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1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16A1954-385A-42A9-8C9C-8E5AC6145B95}" type="datetimeFigureOut">
              <a:rPr lang="ar-SA" smtClean="0"/>
              <a:t>10/08/1443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6611D3C-B36B-4200-904B-6369552B6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01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7463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143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074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308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39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99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166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436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67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618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6935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303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1D3C-B36B-4200-904B-6369552B643E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5639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bQYwbMB30zY" TargetMode="External"/><Relationship Id="rId4" Type="http://schemas.openxmlformats.org/officeDocument/2006/relationships/hyperlink" Target="https://youtu.be/V3Lo_C3CbG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90E8640-77A6-4713-8B77-366F89EA8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439" y="3477475"/>
            <a:ext cx="5505061" cy="116678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r-SA" sz="4000" dirty="0">
                <a:latin typeface="Arial" panose="020B0604020202020204" pitchFamily="34" charset="0"/>
                <a:cs typeface="AF_Najed" pitchFamily="2" charset="-78"/>
              </a:rPr>
              <a:t>مقــدمة من فـريق عمل /خطوة إبداع</a:t>
            </a:r>
          </a:p>
        </p:txBody>
      </p:sp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1614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1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15" name="عنوان فرعي 2">
            <a:extLst>
              <a:ext uri="{FF2B5EF4-FFF2-40B4-BE49-F238E27FC236}">
                <a16:creationId xmlns:a16="http://schemas.microsoft.com/office/drawing/2014/main" id="{8B9E9425-F51F-4861-828F-261027EB3EEF}"/>
              </a:ext>
            </a:extLst>
          </p:cNvPr>
          <p:cNvSpPr txBox="1">
            <a:spLocks/>
          </p:cNvSpPr>
          <p:nvPr/>
        </p:nvSpPr>
        <p:spPr>
          <a:xfrm>
            <a:off x="5190656" y="4089110"/>
            <a:ext cx="6752628" cy="833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3600" dirty="0">
                <a:latin typeface="Arial" panose="020B0604020202020204" pitchFamily="34" charset="0"/>
                <a:cs typeface="AF_Najed" pitchFamily="2" charset="-78"/>
              </a:rPr>
              <a:t>الـمتخصص بالإنتاج الفني والتقني للأطفال</a:t>
            </a:r>
          </a:p>
          <a:p>
            <a:pPr algn="just">
              <a:lnSpc>
                <a:spcPct val="110000"/>
              </a:lnSpc>
            </a:pPr>
            <a:endParaRPr lang="ar-SA" sz="3600" dirty="0"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6" name="عنوان فرعي 2">
            <a:extLst>
              <a:ext uri="{FF2B5EF4-FFF2-40B4-BE49-F238E27FC236}">
                <a16:creationId xmlns:a16="http://schemas.microsoft.com/office/drawing/2014/main" id="{B0CD9A18-D77F-3F5F-2534-0F44CFD9A101}"/>
              </a:ext>
            </a:extLst>
          </p:cNvPr>
          <p:cNvSpPr txBox="1">
            <a:spLocks/>
          </p:cNvSpPr>
          <p:nvPr/>
        </p:nvSpPr>
        <p:spPr>
          <a:xfrm>
            <a:off x="5190655" y="4826383"/>
            <a:ext cx="6752628" cy="833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40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بإشراف وإدارة : د. عبد الحميد الجهني</a:t>
            </a:r>
          </a:p>
          <a:p>
            <a:pPr algn="ctr">
              <a:lnSpc>
                <a:spcPct val="110000"/>
              </a:lnSpc>
            </a:pPr>
            <a:r>
              <a:rPr lang="ar-SA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                                                     </a:t>
            </a:r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أستاذ مساعد في اللغة العربية – المدينة المنورة</a:t>
            </a:r>
          </a:p>
          <a:p>
            <a:pPr algn="just">
              <a:lnSpc>
                <a:spcPct val="110000"/>
              </a:lnSpc>
            </a:pPr>
            <a:endParaRPr lang="ar-SA" sz="4000" dirty="0">
              <a:solidFill>
                <a:srgbClr val="0088BF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8" name="عنوان فرعي 2">
            <a:extLst>
              <a:ext uri="{FF2B5EF4-FFF2-40B4-BE49-F238E27FC236}">
                <a16:creationId xmlns:a16="http://schemas.microsoft.com/office/drawing/2014/main" id="{463B9FF5-083A-F246-B7D2-5C2A94B1FAC1}"/>
              </a:ext>
            </a:extLst>
          </p:cNvPr>
          <p:cNvSpPr txBox="1">
            <a:spLocks/>
          </p:cNvSpPr>
          <p:nvPr/>
        </p:nvSpPr>
        <p:spPr>
          <a:xfrm>
            <a:off x="5633036" y="847718"/>
            <a:ext cx="6310247" cy="509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3600" dirty="0">
                <a:solidFill>
                  <a:srgbClr val="E76146"/>
                </a:solidFill>
                <a:latin typeface="Arial" panose="020B0604020202020204" pitchFamily="34" charset="0"/>
                <a:cs typeface="AF_Najed" pitchFamily="2" charset="-78"/>
              </a:rPr>
              <a:t>خاص بمسابقة </a:t>
            </a:r>
            <a:r>
              <a:rPr lang="ar-SA" sz="3600" dirty="0" err="1">
                <a:solidFill>
                  <a:srgbClr val="E76146"/>
                </a:solidFill>
                <a:latin typeface="Arial" panose="020B0604020202020204" pitchFamily="34" charset="0"/>
                <a:cs typeface="AF_Najed" pitchFamily="2" charset="-78"/>
              </a:rPr>
              <a:t>برمجان</a:t>
            </a:r>
            <a:r>
              <a:rPr lang="ar-SA" sz="3600" dirty="0">
                <a:solidFill>
                  <a:srgbClr val="E76146"/>
                </a:solidFill>
                <a:latin typeface="Arial" panose="020B0604020202020204" pitchFamily="34" charset="0"/>
                <a:cs typeface="AF_Najed" pitchFamily="2" charset="-78"/>
              </a:rPr>
              <a:t> اللغة العربية</a:t>
            </a:r>
          </a:p>
        </p:txBody>
      </p:sp>
      <p:sp>
        <p:nvSpPr>
          <p:cNvPr id="9" name="عنوان فرعي 2">
            <a:extLst>
              <a:ext uri="{FF2B5EF4-FFF2-40B4-BE49-F238E27FC236}">
                <a16:creationId xmlns:a16="http://schemas.microsoft.com/office/drawing/2014/main" id="{AFE4862E-80B0-FE16-7506-5FE770283219}"/>
              </a:ext>
            </a:extLst>
          </p:cNvPr>
          <p:cNvSpPr txBox="1">
            <a:spLocks/>
          </p:cNvSpPr>
          <p:nvPr/>
        </p:nvSpPr>
        <p:spPr>
          <a:xfrm>
            <a:off x="5411848" y="1512566"/>
            <a:ext cx="6310247" cy="509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5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فكرة منصة ( كوكب العربية )</a:t>
            </a:r>
          </a:p>
        </p:txBody>
      </p:sp>
      <p:sp>
        <p:nvSpPr>
          <p:cNvPr id="10" name="عنوان فرعي 2">
            <a:extLst>
              <a:ext uri="{FF2B5EF4-FFF2-40B4-BE49-F238E27FC236}">
                <a16:creationId xmlns:a16="http://schemas.microsoft.com/office/drawing/2014/main" id="{4B87CC82-BC56-23FB-B919-59605F263B23}"/>
              </a:ext>
            </a:extLst>
          </p:cNvPr>
          <p:cNvSpPr txBox="1">
            <a:spLocks/>
          </p:cNvSpPr>
          <p:nvPr/>
        </p:nvSpPr>
        <p:spPr>
          <a:xfrm>
            <a:off x="5411848" y="2431964"/>
            <a:ext cx="6310247" cy="509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40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مسار الألعاب اللغوية للأطفال</a:t>
            </a: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8DB21A13-AF96-7718-93D5-50162967CFCA}"/>
              </a:ext>
            </a:extLst>
          </p:cNvPr>
          <p:cNvSpPr txBox="1">
            <a:spLocks/>
          </p:cNvSpPr>
          <p:nvPr/>
        </p:nvSpPr>
        <p:spPr>
          <a:xfrm>
            <a:off x="774441" y="287315"/>
            <a:ext cx="3349690" cy="833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1600" dirty="0">
                <a:latin typeface="Arial" panose="020B0604020202020204" pitchFamily="34" charset="0"/>
                <a:cs typeface="AF_Najed" pitchFamily="2" charset="-78"/>
              </a:rPr>
              <a:t>ملاحظة : جميع الصور والشخصيات والأعمال المعروضة في هذه الدراسة هي من إنتاج فريق عمل / خطوة إبداع</a:t>
            </a:r>
          </a:p>
        </p:txBody>
      </p:sp>
    </p:spTree>
    <p:extLst>
      <p:ext uri="{BB962C8B-B14F-4D97-AF65-F5344CB8AC3E}">
        <p14:creationId xmlns:p14="http://schemas.microsoft.com/office/powerpoint/2010/main" val="4794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38175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10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207" y="1108715"/>
            <a:ext cx="8105580" cy="83184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ar-SA" sz="40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المشكلة المستهدفة داخل المنصة وآثارها</a:t>
            </a:r>
          </a:p>
        </p:txBody>
      </p:sp>
      <p:sp>
        <p:nvSpPr>
          <p:cNvPr id="8" name="عنوان فرعي 2">
            <a:extLst>
              <a:ext uri="{FF2B5EF4-FFF2-40B4-BE49-F238E27FC236}">
                <a16:creationId xmlns:a16="http://schemas.microsoft.com/office/drawing/2014/main" id="{EC065BAD-8229-B3D9-1CD1-62CCEE2D4BDB}"/>
              </a:ext>
            </a:extLst>
          </p:cNvPr>
          <p:cNvSpPr txBox="1">
            <a:spLocks/>
          </p:cNvSpPr>
          <p:nvPr/>
        </p:nvSpPr>
        <p:spPr>
          <a:xfrm>
            <a:off x="2043207" y="2138360"/>
            <a:ext cx="8958658" cy="1083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2800" dirty="0">
                <a:solidFill>
                  <a:srgbClr val="E76145"/>
                </a:solidFill>
                <a:latin typeface="Arial" panose="020B0604020202020204" pitchFamily="34" charset="0"/>
                <a:cs typeface="AF_Najed" pitchFamily="2" charset="-78"/>
              </a:rPr>
              <a:t>مشكلة النطق الصحيح للحروف والكلمات:</a:t>
            </a:r>
          </a:p>
          <a:p>
            <a:pPr algn="just">
              <a:lnSpc>
                <a:spcPct val="110000"/>
              </a:lnSpc>
            </a:pPr>
            <a:r>
              <a:rPr lang="ar-SA" sz="2800" dirty="0">
                <a:latin typeface="Arial" panose="020B0604020202020204" pitchFamily="34" charset="0"/>
                <a:cs typeface="AF_Najed" pitchFamily="2" charset="-78"/>
              </a:rPr>
              <a:t> حيث يعاني الأطفال منها بشكل كبير, مما يؤثر على طريقة حفظه وقراءته للكلمات وبالتالي التأثير السلبي المباشر على تحصيله الدراسي. </a:t>
            </a: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4C553CE4-D198-13D9-A0E0-4DC33EB78D94}"/>
              </a:ext>
            </a:extLst>
          </p:cNvPr>
          <p:cNvSpPr/>
          <p:nvPr/>
        </p:nvSpPr>
        <p:spPr>
          <a:xfrm>
            <a:off x="11041802" y="2345141"/>
            <a:ext cx="268047" cy="230156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  <p:sp>
        <p:nvSpPr>
          <p:cNvPr id="13" name="عنوان فرعي 2">
            <a:extLst>
              <a:ext uri="{FF2B5EF4-FFF2-40B4-BE49-F238E27FC236}">
                <a16:creationId xmlns:a16="http://schemas.microsoft.com/office/drawing/2014/main" id="{1062761A-888D-D56C-BDF4-726BF2D5EB54}"/>
              </a:ext>
            </a:extLst>
          </p:cNvPr>
          <p:cNvSpPr txBox="1">
            <a:spLocks/>
          </p:cNvSpPr>
          <p:nvPr/>
        </p:nvSpPr>
        <p:spPr>
          <a:xfrm>
            <a:off x="2043207" y="3852860"/>
            <a:ext cx="8958658" cy="1083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2800" dirty="0">
                <a:solidFill>
                  <a:srgbClr val="E76145"/>
                </a:solidFill>
                <a:latin typeface="Arial" panose="020B0604020202020204" pitchFamily="34" charset="0"/>
                <a:cs typeface="AF_Najed" pitchFamily="2" charset="-78"/>
              </a:rPr>
              <a:t>مشكلة الكتابة الصحيحة للحروف والكلمات:</a:t>
            </a:r>
          </a:p>
          <a:p>
            <a:pPr algn="just">
              <a:lnSpc>
                <a:spcPct val="110000"/>
              </a:lnSpc>
            </a:pPr>
            <a:r>
              <a:rPr lang="ar-SA" sz="2800" dirty="0">
                <a:latin typeface="Arial" panose="020B0604020202020204" pitchFamily="34" charset="0"/>
                <a:cs typeface="AF_Najed" pitchFamily="2" charset="-78"/>
              </a:rPr>
              <a:t> وهذه مشكلة أخرى تابعة لسابقتها حيث يؤثر النطق الخاطئ للكلمات والحروف على الكتابة , مع ما في اللغة العربية من حروف تنطق ولا تكتب وحروف تكتب ولا تنطق في مواضع الفصل والوصل.</a:t>
            </a: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just">
              <a:lnSpc>
                <a:spcPct val="110000"/>
              </a:lnSpc>
            </a:pPr>
            <a:endParaRPr lang="ar-SA" sz="28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FCBBA397-CE91-E7A9-0735-21783EDB8B4D}"/>
              </a:ext>
            </a:extLst>
          </p:cNvPr>
          <p:cNvSpPr/>
          <p:nvPr/>
        </p:nvSpPr>
        <p:spPr>
          <a:xfrm>
            <a:off x="11041802" y="4059641"/>
            <a:ext cx="268047" cy="230156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363262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7560"/>
            <a:ext cx="62865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5"/>
                </a:solidFill>
              </a:rPr>
              <a:pPr/>
              <a:t>11</a:t>
            </a:fld>
            <a:endParaRPr lang="en-US" sz="2800" dirty="0">
              <a:solidFill>
                <a:srgbClr val="E76145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826" y="1145396"/>
            <a:ext cx="8397830" cy="68340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r-SA" sz="3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الحلول المقترحة لحل المشكلات التي يستهدف التطبيق معالجتها</a:t>
            </a:r>
          </a:p>
        </p:txBody>
      </p:sp>
      <p:sp>
        <p:nvSpPr>
          <p:cNvPr id="13" name="عنوان فرعي 2">
            <a:extLst>
              <a:ext uri="{FF2B5EF4-FFF2-40B4-BE49-F238E27FC236}">
                <a16:creationId xmlns:a16="http://schemas.microsoft.com/office/drawing/2014/main" id="{5270051C-E68B-41B5-821D-7B67154BE0F6}"/>
              </a:ext>
            </a:extLst>
          </p:cNvPr>
          <p:cNvSpPr txBox="1">
            <a:spLocks/>
          </p:cNvSpPr>
          <p:nvPr/>
        </p:nvSpPr>
        <p:spPr>
          <a:xfrm>
            <a:off x="3952873" y="2389228"/>
            <a:ext cx="7531055" cy="1354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تتضمن منصة كوكب العربية ألعاب تفاعلية للأطفال لتعزيز تعلم النطق الصحيح لحروف وكلمات اللغة العربية.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DAAE386-83AB-45C2-913D-2E97BEBA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7" y="1754927"/>
            <a:ext cx="3197180" cy="3049697"/>
          </a:xfrm>
          <a:prstGeom prst="rect">
            <a:avLst/>
          </a:prstGeom>
        </p:spPr>
      </p:pic>
      <p:sp>
        <p:nvSpPr>
          <p:cNvPr id="8" name="عنوان فرعي 2">
            <a:extLst>
              <a:ext uri="{FF2B5EF4-FFF2-40B4-BE49-F238E27FC236}">
                <a16:creationId xmlns:a16="http://schemas.microsoft.com/office/drawing/2014/main" id="{5DF95483-5483-F52E-6404-955FF1C0E050}"/>
              </a:ext>
            </a:extLst>
          </p:cNvPr>
          <p:cNvSpPr txBox="1">
            <a:spLocks/>
          </p:cNvSpPr>
          <p:nvPr/>
        </p:nvSpPr>
        <p:spPr>
          <a:xfrm>
            <a:off x="3952873" y="3627112"/>
            <a:ext cx="7531055" cy="1354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بالإضافة إلى تطبيقات تعليمية أخرى لكتابة ورسم حروف اللغة العربية مع إمكانية التصحيح باستخدام برمجيات الذكاء الاصطناعي.</a:t>
            </a:r>
          </a:p>
        </p:txBody>
      </p:sp>
    </p:spTree>
    <p:extLst>
      <p:ext uri="{BB962C8B-B14F-4D97-AF65-F5344CB8AC3E}">
        <p14:creationId xmlns:p14="http://schemas.microsoft.com/office/powerpoint/2010/main" val="35786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9672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5"/>
                </a:solidFill>
              </a:rPr>
              <a:pPr/>
              <a:t>12</a:t>
            </a:fld>
            <a:endParaRPr lang="en-US" sz="2800" dirty="0">
              <a:solidFill>
                <a:srgbClr val="E76145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643" y="1500218"/>
            <a:ext cx="5035637" cy="114773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r-SA" sz="40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البيانات المستخدمة داخل المنصة</a:t>
            </a:r>
          </a:p>
        </p:txBody>
      </p:sp>
      <p:sp>
        <p:nvSpPr>
          <p:cNvPr id="9" name="عنوان فرعي 2">
            <a:extLst>
              <a:ext uri="{FF2B5EF4-FFF2-40B4-BE49-F238E27FC236}">
                <a16:creationId xmlns:a16="http://schemas.microsoft.com/office/drawing/2014/main" id="{6AE3902B-4948-38D8-1215-32CF4025F44F}"/>
              </a:ext>
            </a:extLst>
          </p:cNvPr>
          <p:cNvSpPr txBox="1">
            <a:spLocks/>
          </p:cNvSpPr>
          <p:nvPr/>
        </p:nvSpPr>
        <p:spPr>
          <a:xfrm>
            <a:off x="596726" y="2731314"/>
            <a:ext cx="6175549" cy="2440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جميع البيانات المستخدمة في منصة كوكب العربية هي</a:t>
            </a:r>
          </a:p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من إنتاج فريق / خطوة إبداع / ولا نستخدم أية بيانات خارجية.</a:t>
            </a:r>
          </a:p>
          <a:p>
            <a:pPr algn="just">
              <a:lnSpc>
                <a:spcPct val="110000"/>
              </a:lnSpc>
            </a:pPr>
            <a:endParaRPr lang="ar-SA" sz="3200" dirty="0">
              <a:latin typeface="Arial" panose="020B0604020202020204" pitchFamily="34" charset="0"/>
              <a:cs typeface="AF_Naje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972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348" y="1352994"/>
            <a:ext cx="6877049" cy="1147732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ar-SA" sz="5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ختــامــــاً ...</a:t>
            </a:r>
          </a:p>
        </p:txBody>
      </p:sp>
      <p:sp>
        <p:nvSpPr>
          <p:cNvPr id="13" name="عنوان فرعي 2">
            <a:extLst>
              <a:ext uri="{FF2B5EF4-FFF2-40B4-BE49-F238E27FC236}">
                <a16:creationId xmlns:a16="http://schemas.microsoft.com/office/drawing/2014/main" id="{5270051C-E68B-41B5-821D-7B67154BE0F6}"/>
              </a:ext>
            </a:extLst>
          </p:cNvPr>
          <p:cNvSpPr txBox="1">
            <a:spLocks/>
          </p:cNvSpPr>
          <p:nvPr/>
        </p:nvSpPr>
        <p:spPr>
          <a:xfrm>
            <a:off x="1843187" y="3004707"/>
            <a:ext cx="8505625" cy="1147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32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نشكر إدارة مسابقة </a:t>
            </a:r>
            <a:r>
              <a:rPr lang="ar-SA" sz="3200" dirty="0" err="1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برمجان</a:t>
            </a:r>
            <a:r>
              <a:rPr lang="ar-SA" sz="32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 العربية</a:t>
            </a:r>
          </a:p>
          <a:p>
            <a:pPr algn="ctr">
              <a:lnSpc>
                <a:spcPct val="110000"/>
              </a:lnSpc>
            </a:pPr>
            <a:r>
              <a:rPr lang="ar-SA" sz="32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ومجمع الملك سلمان العالـمي للغة العربية </a:t>
            </a:r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A2E9856D-D2B7-6350-1360-561BCFD59C3F}"/>
              </a:ext>
            </a:extLst>
          </p:cNvPr>
          <p:cNvSpPr txBox="1">
            <a:spLocks/>
          </p:cNvSpPr>
          <p:nvPr/>
        </p:nvSpPr>
        <p:spPr>
          <a:xfrm>
            <a:off x="4195526" y="5505006"/>
            <a:ext cx="3800945" cy="833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ar-S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F_Najed" pitchFamily="2" charset="-78"/>
              </a:rPr>
              <a:t>للتواصل  : د. عبد الحميد الجهني</a:t>
            </a:r>
          </a:p>
          <a:p>
            <a:pPr algn="ctr">
              <a:lnSpc>
                <a:spcPct val="110000"/>
              </a:lnSpc>
            </a:pPr>
            <a:r>
              <a:rPr lang="ar-S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F_Najed" pitchFamily="2" charset="-78"/>
              </a:rPr>
              <a:t>جــوال :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F_Najed" pitchFamily="2" charset="-78"/>
              </a:rPr>
              <a:t>0543310404</a:t>
            </a:r>
            <a:endParaRPr lang="ar-SA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6" name="عنصر نائب لرقم الشريحة 13">
            <a:extLst>
              <a:ext uri="{FF2B5EF4-FFF2-40B4-BE49-F238E27FC236}">
                <a16:creationId xmlns:a16="http://schemas.microsoft.com/office/drawing/2014/main" id="{0352D4A2-7C30-991E-C36C-395E692E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38175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13</a:t>
            </a:fld>
            <a:endParaRPr lang="en-US" sz="2800" dirty="0">
              <a:solidFill>
                <a:srgbClr val="E76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0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2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207" y="757643"/>
            <a:ext cx="8105580" cy="83184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ar-SA" sz="40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التعريف بفكرة منصة ( كوكب العربية )</a:t>
            </a:r>
          </a:p>
        </p:txBody>
      </p:sp>
      <p:sp>
        <p:nvSpPr>
          <p:cNvPr id="18" name="عنوان فرعي 2">
            <a:extLst>
              <a:ext uri="{FF2B5EF4-FFF2-40B4-BE49-F238E27FC236}">
                <a16:creationId xmlns:a16="http://schemas.microsoft.com/office/drawing/2014/main" id="{FC8262FF-CFF6-481C-9FE6-AA2934C12CE3}"/>
              </a:ext>
            </a:extLst>
          </p:cNvPr>
          <p:cNvSpPr txBox="1">
            <a:spLocks/>
          </p:cNvSpPr>
          <p:nvPr/>
        </p:nvSpPr>
        <p:spPr>
          <a:xfrm>
            <a:off x="974058" y="1589492"/>
            <a:ext cx="10075931" cy="283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المنصة هي تطبيق رسومي برمجي يعمل بأنظمة أجهزة الجوال ( أندرويد – آيفون ) والحاسب وشبكة الإنترنت , يستهدف شريحة الأطفال من عمر 4 إلى 7 سنوات, ويهدف لتعليمهم اللغة العربية باستخدام أسلوب الألعاب التفاعلية وأسلوب التعليم باللعب والتسلية, والرسوم المتحركة ثلاثية الأبعاد.</a:t>
            </a:r>
          </a:p>
        </p:txBody>
      </p:sp>
      <p:sp>
        <p:nvSpPr>
          <p:cNvPr id="28" name="عنوان فرعي 2">
            <a:extLst>
              <a:ext uri="{FF2B5EF4-FFF2-40B4-BE49-F238E27FC236}">
                <a16:creationId xmlns:a16="http://schemas.microsoft.com/office/drawing/2014/main" id="{22FCC318-EE8B-1A1B-2C09-C598F66BB963}"/>
              </a:ext>
            </a:extLst>
          </p:cNvPr>
          <p:cNvSpPr txBox="1">
            <a:spLocks/>
          </p:cNvSpPr>
          <p:nvPr/>
        </p:nvSpPr>
        <p:spPr>
          <a:xfrm>
            <a:off x="1058031" y="4211699"/>
            <a:ext cx="10075931" cy="283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3200" dirty="0">
                <a:latin typeface="Arial" panose="020B0604020202020204" pitchFamily="34" charset="0"/>
                <a:cs typeface="AF_Najed" pitchFamily="2" charset="-78"/>
              </a:rPr>
              <a:t>المنصة في جميع محتوياتها من ألعاب وتطبيقات تفاعلية, ستركز على تعليم حروف اللغة العربية للأطفال ( نطقاً وكتابة ) ومبادئ القراءة وتركيب الجمل, مع تعزيز مهارات النطق الصحيح للحروف والكلمات وتحسين الكتابة.</a:t>
            </a:r>
          </a:p>
        </p:txBody>
      </p:sp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044C13DA-FD6D-BDDA-95BB-398B5B2D91EA}"/>
              </a:ext>
            </a:extLst>
          </p:cNvPr>
          <p:cNvSpPr/>
          <p:nvPr/>
        </p:nvSpPr>
        <p:spPr>
          <a:xfrm>
            <a:off x="11049989" y="1790297"/>
            <a:ext cx="268047" cy="230156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14CDD997-DA29-34F9-DEF4-B0AF0409488F}"/>
              </a:ext>
            </a:extLst>
          </p:cNvPr>
          <p:cNvSpPr/>
          <p:nvPr/>
        </p:nvSpPr>
        <p:spPr>
          <a:xfrm>
            <a:off x="11083911" y="4422237"/>
            <a:ext cx="268047" cy="230156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133453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90E8640-77A6-4713-8B77-366F89EA8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507" y="1170881"/>
            <a:ext cx="4813517" cy="1166782"/>
          </a:xfrm>
        </p:spPr>
        <p:txBody>
          <a:bodyPr>
            <a:noAutofit/>
          </a:bodyPr>
          <a:lstStyle/>
          <a:p>
            <a:r>
              <a:rPr lang="ar-SA" sz="28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مدير الفريق :  د. عبد الحميد الجهني                                    </a:t>
            </a:r>
            <a:r>
              <a:rPr lang="ar-SA" dirty="0">
                <a:latin typeface="Arial" panose="020B0604020202020204" pitchFamily="34" charset="0"/>
                <a:cs typeface="AF_Najed" pitchFamily="2" charset="-78"/>
              </a:rPr>
              <a:t>أستاذ مساعد في اللغة العربية - الجامعة الإسلامية – المدينة المنورة</a:t>
            </a:r>
          </a:p>
          <a:p>
            <a:endParaRPr lang="ar-SA" sz="28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620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6"/>
                </a:solidFill>
              </a:rPr>
              <a:pPr/>
              <a:t>3</a:t>
            </a:fld>
            <a:endParaRPr lang="en-US" sz="2800" dirty="0">
              <a:solidFill>
                <a:srgbClr val="E76146"/>
              </a:solidFill>
            </a:endParaRPr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9A4F8E11-424B-4CF5-BE49-50D3B531AA6E}"/>
              </a:ext>
            </a:extLst>
          </p:cNvPr>
          <p:cNvSpPr txBox="1">
            <a:spLocks/>
          </p:cNvSpPr>
          <p:nvPr/>
        </p:nvSpPr>
        <p:spPr>
          <a:xfrm>
            <a:off x="4754918" y="5384146"/>
            <a:ext cx="4025987" cy="445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https://youtu.be/V3Lo_C3CbGM</a:t>
            </a:r>
            <a:endParaRPr lang="ar-SA" sz="1600" dirty="0">
              <a:solidFill>
                <a:srgbClr val="0070C0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6" name="عنوان فرعي 2">
            <a:extLst>
              <a:ext uri="{FF2B5EF4-FFF2-40B4-BE49-F238E27FC236}">
                <a16:creationId xmlns:a16="http://schemas.microsoft.com/office/drawing/2014/main" id="{A9D289A3-456C-4D2D-B19D-55872F9D7E16}"/>
              </a:ext>
            </a:extLst>
          </p:cNvPr>
          <p:cNvSpPr txBox="1">
            <a:spLocks/>
          </p:cNvSpPr>
          <p:nvPr/>
        </p:nvSpPr>
        <p:spPr>
          <a:xfrm>
            <a:off x="8696131" y="5282951"/>
            <a:ext cx="2649893" cy="647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24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في مجال الــرسوم الـمتحركة</a:t>
            </a:r>
          </a:p>
        </p:txBody>
      </p:sp>
      <p:sp>
        <p:nvSpPr>
          <p:cNvPr id="7" name="عنوان فرعي 2">
            <a:extLst>
              <a:ext uri="{FF2B5EF4-FFF2-40B4-BE49-F238E27FC236}">
                <a16:creationId xmlns:a16="http://schemas.microsoft.com/office/drawing/2014/main" id="{F52D6B25-3CDE-41C6-9C3A-2B7156816603}"/>
              </a:ext>
            </a:extLst>
          </p:cNvPr>
          <p:cNvSpPr txBox="1">
            <a:spLocks/>
          </p:cNvSpPr>
          <p:nvPr/>
        </p:nvSpPr>
        <p:spPr>
          <a:xfrm>
            <a:off x="4754918" y="5865562"/>
            <a:ext cx="4025987" cy="445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https://youtu.be/bQYwbMB30zY</a:t>
            </a:r>
            <a:endParaRPr lang="ar-SA" sz="1600" dirty="0">
              <a:solidFill>
                <a:srgbClr val="0070C0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8" name="عنوان فرعي 2">
            <a:extLst>
              <a:ext uri="{FF2B5EF4-FFF2-40B4-BE49-F238E27FC236}">
                <a16:creationId xmlns:a16="http://schemas.microsoft.com/office/drawing/2014/main" id="{EE7DA353-0569-4CEA-B092-E723288557C5}"/>
              </a:ext>
            </a:extLst>
          </p:cNvPr>
          <p:cNvSpPr txBox="1">
            <a:spLocks/>
          </p:cNvSpPr>
          <p:nvPr/>
        </p:nvSpPr>
        <p:spPr>
          <a:xfrm>
            <a:off x="5383375" y="5812014"/>
            <a:ext cx="5962649" cy="647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2400" dirty="0">
                <a:solidFill>
                  <a:srgbClr val="DFA439"/>
                </a:solidFill>
                <a:latin typeface="Arial" panose="020B0604020202020204" pitchFamily="34" charset="0"/>
                <a:cs typeface="AF_Najed" pitchFamily="2" charset="-78"/>
              </a:rPr>
              <a:t>في مجال برمجة ألعاب الفيديو</a:t>
            </a:r>
          </a:p>
        </p:txBody>
      </p:sp>
      <p:sp>
        <p:nvSpPr>
          <p:cNvPr id="9" name="عنوان فرعي 2">
            <a:extLst>
              <a:ext uri="{FF2B5EF4-FFF2-40B4-BE49-F238E27FC236}">
                <a16:creationId xmlns:a16="http://schemas.microsoft.com/office/drawing/2014/main" id="{55B5D398-73FE-37B0-7EF8-C956B813A27D}"/>
              </a:ext>
            </a:extLst>
          </p:cNvPr>
          <p:cNvSpPr txBox="1">
            <a:spLocks/>
          </p:cNvSpPr>
          <p:nvPr/>
        </p:nvSpPr>
        <p:spPr>
          <a:xfrm>
            <a:off x="5840963" y="436084"/>
            <a:ext cx="5505061" cy="1166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40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فـريق  /خطوة إبداع</a:t>
            </a:r>
          </a:p>
        </p:txBody>
      </p:sp>
      <p:sp>
        <p:nvSpPr>
          <p:cNvPr id="11" name="عنوان فرعي 2">
            <a:extLst>
              <a:ext uri="{FF2B5EF4-FFF2-40B4-BE49-F238E27FC236}">
                <a16:creationId xmlns:a16="http://schemas.microsoft.com/office/drawing/2014/main" id="{CB667EA3-58A4-047D-F98A-A8209A4F0724}"/>
              </a:ext>
            </a:extLst>
          </p:cNvPr>
          <p:cNvSpPr txBox="1">
            <a:spLocks/>
          </p:cNvSpPr>
          <p:nvPr/>
        </p:nvSpPr>
        <p:spPr>
          <a:xfrm>
            <a:off x="6532507" y="1995060"/>
            <a:ext cx="4813517" cy="1166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8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الـمشرف التقني :  وسيم عبد الغني                  </a:t>
            </a:r>
            <a:r>
              <a:rPr lang="ar-SA" dirty="0">
                <a:latin typeface="Arial" panose="020B0604020202020204" pitchFamily="34" charset="0"/>
                <a:cs typeface="AF_Najed" pitchFamily="2" charset="-78"/>
              </a:rPr>
              <a:t>مبرمج محترف في مجال تطبيقات وألعاب الأطفال</a:t>
            </a:r>
          </a:p>
          <a:p>
            <a:endParaRPr lang="ar-SA" sz="28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AF9ED23A-D3F9-2C14-8A64-E8988E7DE6DE}"/>
              </a:ext>
            </a:extLst>
          </p:cNvPr>
          <p:cNvSpPr txBox="1">
            <a:spLocks/>
          </p:cNvSpPr>
          <p:nvPr/>
        </p:nvSpPr>
        <p:spPr>
          <a:xfrm>
            <a:off x="6532507" y="2819239"/>
            <a:ext cx="4813517" cy="1166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8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الـمشرف الفني :  بدر الجهني                         </a:t>
            </a:r>
            <a:r>
              <a:rPr lang="ar-SA" dirty="0">
                <a:latin typeface="Arial" panose="020B0604020202020204" pitchFamily="34" charset="0"/>
                <a:cs typeface="AF_Najed" pitchFamily="2" charset="-78"/>
              </a:rPr>
              <a:t>مصمم جرافيك ومشرف إبداعي</a:t>
            </a:r>
          </a:p>
          <a:p>
            <a:endParaRPr lang="ar-SA" sz="28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3" name="عنوان فرعي 2">
            <a:extLst>
              <a:ext uri="{FF2B5EF4-FFF2-40B4-BE49-F238E27FC236}">
                <a16:creationId xmlns:a16="http://schemas.microsoft.com/office/drawing/2014/main" id="{3C34FCCD-593A-FB5B-AD33-05B7BEB1C73C}"/>
              </a:ext>
            </a:extLst>
          </p:cNvPr>
          <p:cNvSpPr txBox="1">
            <a:spLocks/>
          </p:cNvSpPr>
          <p:nvPr/>
        </p:nvSpPr>
        <p:spPr>
          <a:xfrm>
            <a:off x="6532507" y="3620019"/>
            <a:ext cx="4813517" cy="1166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800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الشريك المنفذ: شركة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F_Najed" pitchFamily="2" charset="-78"/>
              </a:rPr>
              <a:t>TOONMEMO</a:t>
            </a:r>
            <a:endParaRPr lang="ar-SA" b="1" dirty="0">
              <a:solidFill>
                <a:srgbClr val="0070C0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r>
              <a:rPr lang="ar-SA" dirty="0">
                <a:latin typeface="Arial" panose="020B0604020202020204" pitchFamily="34" charset="0"/>
                <a:cs typeface="AF_Najed" pitchFamily="2" charset="-78"/>
              </a:rPr>
              <a:t>تضم فريق عمل متكامل من المصممين والمبرمجين المحترفين</a:t>
            </a:r>
          </a:p>
          <a:p>
            <a:endParaRPr lang="ar-SA" sz="28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5" name="عنوان فرعي 2">
            <a:extLst>
              <a:ext uri="{FF2B5EF4-FFF2-40B4-BE49-F238E27FC236}">
                <a16:creationId xmlns:a16="http://schemas.microsoft.com/office/drawing/2014/main" id="{6BC72534-8106-9606-4EF8-A46A35CE0F39}"/>
              </a:ext>
            </a:extLst>
          </p:cNvPr>
          <p:cNvSpPr txBox="1">
            <a:spLocks/>
          </p:cNvSpPr>
          <p:nvPr/>
        </p:nvSpPr>
        <p:spPr>
          <a:xfrm>
            <a:off x="5840963" y="4555373"/>
            <a:ext cx="5505061" cy="1166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40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من أعمال فريق / خطوة إبداع</a:t>
            </a: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ADD7FFEA-070B-0EA4-EDA9-F7867F15FF8F}"/>
              </a:ext>
            </a:extLst>
          </p:cNvPr>
          <p:cNvSpPr/>
          <p:nvPr/>
        </p:nvSpPr>
        <p:spPr>
          <a:xfrm>
            <a:off x="11346024" y="1362342"/>
            <a:ext cx="156076" cy="136568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9E58D7D0-8594-ED3C-ACAB-1AA70BE837FC}"/>
              </a:ext>
            </a:extLst>
          </p:cNvPr>
          <p:cNvSpPr/>
          <p:nvPr/>
        </p:nvSpPr>
        <p:spPr>
          <a:xfrm>
            <a:off x="11346024" y="2166059"/>
            <a:ext cx="156076" cy="136568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C63D6F64-1C2A-2F9A-9A70-80FE6FB48F85}"/>
              </a:ext>
            </a:extLst>
          </p:cNvPr>
          <p:cNvSpPr/>
          <p:nvPr/>
        </p:nvSpPr>
        <p:spPr>
          <a:xfrm>
            <a:off x="11346024" y="2996397"/>
            <a:ext cx="156076" cy="136568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7F2E6D6A-298F-8705-C386-108E61CF6ED4}"/>
              </a:ext>
            </a:extLst>
          </p:cNvPr>
          <p:cNvSpPr/>
          <p:nvPr/>
        </p:nvSpPr>
        <p:spPr>
          <a:xfrm>
            <a:off x="11346024" y="3790324"/>
            <a:ext cx="156076" cy="136568"/>
          </a:xfrm>
          <a:prstGeom prst="ellipse">
            <a:avLst/>
          </a:prstGeom>
          <a:solidFill>
            <a:srgbClr val="E7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12135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90E8640-77A6-4713-8B77-366F89EA8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012" y="940373"/>
            <a:ext cx="5035637" cy="114773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r-SA" sz="3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أهداف منصة ( كوكب العربية )</a:t>
            </a:r>
          </a:p>
        </p:txBody>
      </p:sp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0189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4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9A4F8E11-424B-4CF5-BE49-50D3B531AA6E}"/>
              </a:ext>
            </a:extLst>
          </p:cNvPr>
          <p:cNvSpPr txBox="1">
            <a:spLocks/>
          </p:cNvSpPr>
          <p:nvPr/>
        </p:nvSpPr>
        <p:spPr>
          <a:xfrm>
            <a:off x="361950" y="1792912"/>
            <a:ext cx="6569699" cy="453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ar-SA" sz="2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1 – </a:t>
            </a: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تعليم اللغة العربية للأطفال, باستخدام ألعاب تفاعلية معززة         </a:t>
            </a:r>
          </a:p>
          <a:p>
            <a:pPr>
              <a:lnSpc>
                <a:spcPct val="110000"/>
              </a:lnSpc>
            </a:pP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        بتقنيات الذكاء الاصطناعي.</a:t>
            </a:r>
          </a:p>
          <a:p>
            <a:pPr algn="just">
              <a:lnSpc>
                <a:spcPct val="110000"/>
              </a:lnSpc>
            </a:pPr>
            <a:r>
              <a:rPr lang="ar-SA" sz="2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2 – </a:t>
            </a: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تعليم وتصحيح نطق الحروف والكلمات  باستخدام الألعاب </a:t>
            </a:r>
          </a:p>
          <a:p>
            <a:pPr algn="just">
              <a:lnSpc>
                <a:spcPct val="110000"/>
              </a:lnSpc>
            </a:pP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       التفاعلية.</a:t>
            </a:r>
            <a:endParaRPr lang="ar-SA" sz="26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just">
              <a:lnSpc>
                <a:spcPct val="110000"/>
              </a:lnSpc>
            </a:pPr>
            <a:r>
              <a:rPr lang="ar-SA" sz="2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3 – </a:t>
            </a: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تعليم وتصحيح رسم وكتابة الحروف والكلمات باستخدام الألعاب </a:t>
            </a:r>
          </a:p>
          <a:p>
            <a:pPr algn="just">
              <a:lnSpc>
                <a:spcPct val="110000"/>
              </a:lnSpc>
            </a:pP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       التفاعلية.</a:t>
            </a:r>
          </a:p>
          <a:p>
            <a:pPr algn="just">
              <a:lnSpc>
                <a:spcPct val="110000"/>
              </a:lnSpc>
            </a:pPr>
            <a:r>
              <a:rPr lang="ar-SA" sz="26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4 – </a:t>
            </a: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تعليم مبادئ القراءة الأولية وتركيب الجمل باستخدام الألعاب </a:t>
            </a:r>
          </a:p>
          <a:p>
            <a:pPr algn="just">
              <a:lnSpc>
                <a:spcPct val="110000"/>
              </a:lnSpc>
            </a:pPr>
            <a:r>
              <a:rPr lang="ar-SA" sz="2600" dirty="0">
                <a:latin typeface="Arial" panose="020B0604020202020204" pitchFamily="34" charset="0"/>
                <a:cs typeface="AF_Najed" pitchFamily="2" charset="-78"/>
              </a:rPr>
              <a:t>       التفاعلية.</a:t>
            </a:r>
          </a:p>
          <a:p>
            <a:pPr algn="just">
              <a:lnSpc>
                <a:spcPct val="110000"/>
              </a:lnSpc>
            </a:pPr>
            <a:endParaRPr lang="ar-SA" sz="2600" dirty="0">
              <a:solidFill>
                <a:srgbClr val="DFA439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8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5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25" y="734712"/>
            <a:ext cx="4310941" cy="4969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ar-SA" sz="28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محتويات منصة / كوكب العربية</a:t>
            </a:r>
          </a:p>
        </p:txBody>
      </p:sp>
      <p:sp>
        <p:nvSpPr>
          <p:cNvPr id="15" name="عنوان فرعي 2">
            <a:extLst>
              <a:ext uri="{FF2B5EF4-FFF2-40B4-BE49-F238E27FC236}">
                <a16:creationId xmlns:a16="http://schemas.microsoft.com/office/drawing/2014/main" id="{AE77EB84-8C01-BDBE-8F40-AB0EE15B1943}"/>
              </a:ext>
            </a:extLst>
          </p:cNvPr>
          <p:cNvSpPr txBox="1">
            <a:spLocks/>
          </p:cNvSpPr>
          <p:nvPr/>
        </p:nvSpPr>
        <p:spPr>
          <a:xfrm>
            <a:off x="936731" y="1353725"/>
            <a:ext cx="10075931" cy="101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ar-SA" sz="2400" dirty="0">
                <a:latin typeface="Arial" panose="020B0604020202020204" pitchFamily="34" charset="0"/>
                <a:cs typeface="AF_Najed" pitchFamily="2" charset="-78"/>
              </a:rPr>
              <a:t>تتضمن منصة / كوكب العربية , عشرة ألعاب لغوية ( ثنائية وثلاثية الأبعاد ) وخمسة برامج تعليمية تفاعلية , وجميع أفكار هذه الألعاب والبرامج جاهزة لدى فريق / خطوة إبداع / ومستعدون لتنفيذها باحترافية وجودة عالية بمشيئة الله.</a:t>
            </a:r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B80B3F1F-8567-4AAC-A1D8-33E7B2401BC9}"/>
              </a:ext>
            </a:extLst>
          </p:cNvPr>
          <p:cNvSpPr/>
          <p:nvPr/>
        </p:nvSpPr>
        <p:spPr>
          <a:xfrm>
            <a:off x="8789435" y="3615020"/>
            <a:ext cx="2155371" cy="2067324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لعبة مجرة الحروف : </a:t>
            </a:r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حيث يقود الطفل مركبة فضائية في مهمة لجمع حروف كلمة معينة في أحد الكواكب , وهذه اللعبة مكون من عشرة مراحل </a:t>
            </a:r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9307694B-83FB-92EF-C14E-883115BBC7D1}"/>
              </a:ext>
            </a:extLst>
          </p:cNvPr>
          <p:cNvSpPr/>
          <p:nvPr/>
        </p:nvSpPr>
        <p:spPr>
          <a:xfrm>
            <a:off x="6385247" y="3615018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لعبة ألفبائي: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حيث تتضمن شخصية كرتونية اسمها / ألفبائي / لديه مهمة مختلفة في كل مرحلة من مراحل اللعبة التي يتعلم من خلالها الطفل تركيب الجمل</a:t>
            </a:r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46F16DB6-AA50-D5A0-DDA0-F88146A8A9F2}"/>
              </a:ext>
            </a:extLst>
          </p:cNvPr>
          <p:cNvSpPr/>
          <p:nvPr/>
        </p:nvSpPr>
        <p:spPr>
          <a:xfrm>
            <a:off x="3984452" y="3575546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لعبة قرية الحروف: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حيث ستكون مهمة الطفل هي بناء قرية للحروف وفق مخطط مختلف لكل مرحلة , حيث تعزز اللعبة حفظ الحروف لدى الطفل وطريقة نطقها الصحيح</a:t>
            </a:r>
          </a:p>
        </p:txBody>
      </p:sp>
      <p:sp>
        <p:nvSpPr>
          <p:cNvPr id="23" name="مستطيل: زوايا مستديرة 22">
            <a:extLst>
              <a:ext uri="{FF2B5EF4-FFF2-40B4-BE49-F238E27FC236}">
                <a16:creationId xmlns:a16="http://schemas.microsoft.com/office/drawing/2014/main" id="{410F8B6D-7699-7215-43C6-134B42976B1B}"/>
              </a:ext>
            </a:extLst>
          </p:cNvPr>
          <p:cNvSpPr/>
          <p:nvPr/>
        </p:nvSpPr>
        <p:spPr>
          <a:xfrm>
            <a:off x="1546968" y="3575545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لعبة متاهة الحروف: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وهي لعبة تتكون من 28 مرحلة بعدد حروف اللغة العربية, وتكون مهمة الطفل هي إنقاذ الحرف المستهدف من المتاهة وإيصاله إلى بوابة النهاية</a:t>
            </a:r>
          </a:p>
        </p:txBody>
      </p:sp>
      <p:sp>
        <p:nvSpPr>
          <p:cNvPr id="30" name="عنوان فرعي 2">
            <a:extLst>
              <a:ext uri="{FF2B5EF4-FFF2-40B4-BE49-F238E27FC236}">
                <a16:creationId xmlns:a16="http://schemas.microsoft.com/office/drawing/2014/main" id="{F981E7E1-7821-56D1-2230-CF191D0237D0}"/>
              </a:ext>
            </a:extLst>
          </p:cNvPr>
          <p:cNvSpPr txBox="1">
            <a:spLocks/>
          </p:cNvSpPr>
          <p:nvPr/>
        </p:nvSpPr>
        <p:spPr>
          <a:xfrm>
            <a:off x="8649478" y="5663258"/>
            <a:ext cx="2363184" cy="746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ar-SA" dirty="0">
                <a:solidFill>
                  <a:srgbClr val="E76147"/>
                </a:solidFill>
                <a:latin typeface="Arial" panose="020B0604020202020204" pitchFamily="34" charset="0"/>
                <a:cs typeface="AF_Najed" pitchFamily="2" charset="-78"/>
              </a:rPr>
              <a:t>تم ارفاق صورة لمرحلة منجزة من اللعبة في الصفحة رقم 6</a:t>
            </a:r>
          </a:p>
        </p:txBody>
      </p:sp>
      <p:cxnSp>
        <p:nvCxnSpPr>
          <p:cNvPr id="33" name="موصل: على شكل مرفق 32">
            <a:extLst>
              <a:ext uri="{FF2B5EF4-FFF2-40B4-BE49-F238E27FC236}">
                <a16:creationId xmlns:a16="http://schemas.microsoft.com/office/drawing/2014/main" id="{D184B509-70BF-7A03-68F8-E31D96198459}"/>
              </a:ext>
            </a:extLst>
          </p:cNvPr>
          <p:cNvCxnSpPr>
            <a:cxnSpLocks/>
            <a:stCxn id="17" idx="3"/>
            <a:endCxn id="30" idx="3"/>
          </p:cNvCxnSpPr>
          <p:nvPr/>
        </p:nvCxnSpPr>
        <p:spPr>
          <a:xfrm>
            <a:off x="10944806" y="4648682"/>
            <a:ext cx="67856" cy="1387801"/>
          </a:xfrm>
          <a:prstGeom prst="bentConnector3">
            <a:avLst>
              <a:gd name="adj1" fmla="val 436890"/>
            </a:avLst>
          </a:prstGeom>
          <a:ln>
            <a:solidFill>
              <a:srgbClr val="E7614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مستطيل: زوايا مستديرة 38">
            <a:extLst>
              <a:ext uri="{FF2B5EF4-FFF2-40B4-BE49-F238E27FC236}">
                <a16:creationId xmlns:a16="http://schemas.microsoft.com/office/drawing/2014/main" id="{59F1A38F-7558-B92D-064D-74AA9CB9F0B9}"/>
              </a:ext>
            </a:extLst>
          </p:cNvPr>
          <p:cNvSpPr/>
          <p:nvPr/>
        </p:nvSpPr>
        <p:spPr>
          <a:xfrm>
            <a:off x="3818296" y="2560659"/>
            <a:ext cx="4312799" cy="74644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chemeClr val="accent2"/>
                </a:solidFill>
                <a:latin typeface="Arial" panose="020B0604020202020204" pitchFamily="34" charset="0"/>
                <a:cs typeface="AF_Najed" pitchFamily="2" charset="-78"/>
              </a:rPr>
              <a:t>بعض أفكار الألعاب اللغوية داخل المنصة</a:t>
            </a:r>
          </a:p>
        </p:txBody>
      </p:sp>
      <p:cxnSp>
        <p:nvCxnSpPr>
          <p:cNvPr id="41" name="موصل: على شكل مرفق 40">
            <a:extLst>
              <a:ext uri="{FF2B5EF4-FFF2-40B4-BE49-F238E27FC236}">
                <a16:creationId xmlns:a16="http://schemas.microsoft.com/office/drawing/2014/main" id="{E913B5DE-C8A4-EC42-8A60-0A0D1A9A8EA5}"/>
              </a:ext>
            </a:extLst>
          </p:cNvPr>
          <p:cNvCxnSpPr>
            <a:stCxn id="39" idx="3"/>
            <a:endCxn id="17" idx="0"/>
          </p:cNvCxnSpPr>
          <p:nvPr/>
        </p:nvCxnSpPr>
        <p:spPr>
          <a:xfrm>
            <a:off x="8131095" y="2933884"/>
            <a:ext cx="1736026" cy="681136"/>
          </a:xfrm>
          <a:prstGeom prst="bentConnector2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موصل: على شكل مرفق 42">
            <a:extLst>
              <a:ext uri="{FF2B5EF4-FFF2-40B4-BE49-F238E27FC236}">
                <a16:creationId xmlns:a16="http://schemas.microsoft.com/office/drawing/2014/main" id="{E2D85D18-E887-76D9-BAE7-CAE24596C336}"/>
              </a:ext>
            </a:extLst>
          </p:cNvPr>
          <p:cNvCxnSpPr/>
          <p:nvPr/>
        </p:nvCxnSpPr>
        <p:spPr>
          <a:xfrm rot="16200000" flipH="1">
            <a:off x="6842831" y="3352198"/>
            <a:ext cx="335139" cy="190500"/>
          </a:xfrm>
          <a:prstGeom prst="bentConnector3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موصل: على شكل مرفق 44">
            <a:extLst>
              <a:ext uri="{FF2B5EF4-FFF2-40B4-BE49-F238E27FC236}">
                <a16:creationId xmlns:a16="http://schemas.microsoft.com/office/drawing/2014/main" id="{6DB1493A-7951-0F86-3065-CE4BF096A5ED}"/>
              </a:ext>
            </a:extLst>
          </p:cNvPr>
          <p:cNvCxnSpPr/>
          <p:nvPr/>
        </p:nvCxnSpPr>
        <p:spPr>
          <a:xfrm rot="5400000">
            <a:off x="4825726" y="3339133"/>
            <a:ext cx="268437" cy="204387"/>
          </a:xfrm>
          <a:prstGeom prst="bentConnector3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موصل: على شكل مرفق 46">
            <a:extLst>
              <a:ext uri="{FF2B5EF4-FFF2-40B4-BE49-F238E27FC236}">
                <a16:creationId xmlns:a16="http://schemas.microsoft.com/office/drawing/2014/main" id="{9BB23CB6-E30C-DCD4-24BC-F2D49D05C26B}"/>
              </a:ext>
            </a:extLst>
          </p:cNvPr>
          <p:cNvCxnSpPr>
            <a:stCxn id="39" idx="1"/>
            <a:endCxn id="23" idx="0"/>
          </p:cNvCxnSpPr>
          <p:nvPr/>
        </p:nvCxnSpPr>
        <p:spPr>
          <a:xfrm rot="10800000" flipV="1">
            <a:off x="2624654" y="2933883"/>
            <a:ext cx="1193642" cy="641661"/>
          </a:xfrm>
          <a:prstGeom prst="bentConnector2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5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CFA556C7-352B-78CC-6A66-5F0E81B97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3"/>
            <a:ext cx="12192000" cy="6850194"/>
          </a:xfrm>
          <a:prstGeom prst="rect">
            <a:avLst/>
          </a:prstGeom>
        </p:spPr>
      </p:pic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005E5624-6236-38DA-C618-3FF3ECDAC763}"/>
              </a:ext>
            </a:extLst>
          </p:cNvPr>
          <p:cNvSpPr/>
          <p:nvPr/>
        </p:nvSpPr>
        <p:spPr>
          <a:xfrm>
            <a:off x="9010650" y="271745"/>
            <a:ext cx="2019881" cy="871255"/>
          </a:xfrm>
          <a:prstGeom prst="roundRect">
            <a:avLst>
              <a:gd name="adj" fmla="val 20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>
                <a:solidFill>
                  <a:schemeClr val="accent2"/>
                </a:solidFill>
                <a:latin typeface="Arial" panose="020B0604020202020204" pitchFamily="34" charset="0"/>
                <a:cs typeface="AF_Najed" pitchFamily="2" charset="-78"/>
              </a:rPr>
              <a:t>صورة لواجهة المراحل</a:t>
            </a:r>
          </a:p>
          <a:p>
            <a:pPr algn="ctr"/>
            <a:r>
              <a:rPr lang="ar-SA" sz="2000" dirty="0">
                <a:solidFill>
                  <a:schemeClr val="accent2"/>
                </a:solidFill>
                <a:latin typeface="Arial" panose="020B0604020202020204" pitchFamily="34" charset="0"/>
                <a:cs typeface="AF_Najed" pitchFamily="2" charset="-78"/>
              </a:rPr>
              <a:t>في لعبة مجرة الحروف</a:t>
            </a:r>
          </a:p>
        </p:txBody>
      </p:sp>
      <p:sp>
        <p:nvSpPr>
          <p:cNvPr id="16" name="عنصر نائب لرقم الشريحة 13">
            <a:extLst>
              <a:ext uri="{FF2B5EF4-FFF2-40B4-BE49-F238E27FC236}">
                <a16:creationId xmlns:a16="http://schemas.microsoft.com/office/drawing/2014/main" id="{CA2ED18F-4D4B-6C7D-B290-7CE163FE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6</a:t>
            </a:fld>
            <a:endParaRPr lang="en-US" sz="2800" dirty="0">
              <a:solidFill>
                <a:srgbClr val="E76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BA58B958-BBFA-DA56-3CDA-7539111D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3"/>
            <a:ext cx="12192000" cy="6850194"/>
          </a:xfrm>
          <a:prstGeom prst="rect">
            <a:avLst/>
          </a:prstGeom>
        </p:spPr>
      </p:pic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B5DF1CD5-F240-DCE1-6586-8CA5FE847460}"/>
              </a:ext>
            </a:extLst>
          </p:cNvPr>
          <p:cNvSpPr/>
          <p:nvPr/>
        </p:nvSpPr>
        <p:spPr>
          <a:xfrm>
            <a:off x="9363076" y="4186520"/>
            <a:ext cx="2124656" cy="1442755"/>
          </a:xfrm>
          <a:prstGeom prst="roundRect">
            <a:avLst>
              <a:gd name="adj" fmla="val 20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>
                <a:solidFill>
                  <a:schemeClr val="accent2"/>
                </a:solidFill>
                <a:latin typeface="Arial" panose="020B0604020202020204" pitchFamily="34" charset="0"/>
                <a:cs typeface="AF_Najed" pitchFamily="2" charset="-78"/>
              </a:rPr>
              <a:t>صورة لمرحلة داخل لعبة مجرّة الحروف حيث يتعين على الطفل جمع حروف كلمة مسمار</a:t>
            </a:r>
          </a:p>
        </p:txBody>
      </p:sp>
      <p:sp>
        <p:nvSpPr>
          <p:cNvPr id="4" name="عنصر نائب لرقم الشريحة 13">
            <a:extLst>
              <a:ext uri="{FF2B5EF4-FFF2-40B4-BE49-F238E27FC236}">
                <a16:creationId xmlns:a16="http://schemas.microsoft.com/office/drawing/2014/main" id="{05A4143C-9635-4D0A-2CF2-226F43B1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7</a:t>
            </a:fld>
            <a:endParaRPr lang="en-US" sz="2800" dirty="0">
              <a:solidFill>
                <a:srgbClr val="E76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صر نائب لرقم الشريحة 13">
            <a:extLst>
              <a:ext uri="{FF2B5EF4-FFF2-40B4-BE49-F238E27FC236}">
                <a16:creationId xmlns:a16="http://schemas.microsoft.com/office/drawing/2014/main" id="{A398CD14-5C09-4592-BF6C-543EE8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8</a:t>
            </a:fld>
            <a:endParaRPr lang="en-US" sz="2800" dirty="0">
              <a:solidFill>
                <a:srgbClr val="E76148"/>
              </a:solidFill>
            </a:endParaRP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EA1F32F7-EFCB-4EDF-9802-D21CE438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25" y="734712"/>
            <a:ext cx="4310941" cy="4969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ar-SA" sz="28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محتويات منصة / كوكب العربية</a:t>
            </a:r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7421D06C-F54D-EC40-948F-809DD98998CF}"/>
              </a:ext>
            </a:extLst>
          </p:cNvPr>
          <p:cNvSpPr/>
          <p:nvPr/>
        </p:nvSpPr>
        <p:spPr>
          <a:xfrm>
            <a:off x="4050151" y="1564044"/>
            <a:ext cx="4201315" cy="74644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chemeClr val="accent2"/>
                </a:solidFill>
                <a:latin typeface="Arial" panose="020B0604020202020204" pitchFamily="34" charset="0"/>
                <a:cs typeface="AF_Najed" pitchFamily="2" charset="-78"/>
              </a:rPr>
              <a:t>بعض التطبيقات التعليمية داخل المنصة</a:t>
            </a:r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B80B3F1F-8567-4AAC-A1D8-33E7B2401BC9}"/>
              </a:ext>
            </a:extLst>
          </p:cNvPr>
          <p:cNvSpPr/>
          <p:nvPr/>
        </p:nvSpPr>
        <p:spPr>
          <a:xfrm>
            <a:off x="8598935" y="2910169"/>
            <a:ext cx="2155371" cy="2587687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مدار الحروف : </a:t>
            </a:r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          وهو تطبيق لتعليم حروف اللغة العربية وتعليم طريقة نطقها الصحيح مع إمكانية التصحيح باستخدام تقنيات الذكاء الاصطناعي</a:t>
            </a:r>
            <a:endParaRPr lang="ar-SA" sz="24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9307694B-83FB-92EF-C14E-883115BBC7D1}"/>
              </a:ext>
            </a:extLst>
          </p:cNvPr>
          <p:cNvSpPr/>
          <p:nvPr/>
        </p:nvSpPr>
        <p:spPr>
          <a:xfrm>
            <a:off x="6194747" y="2910168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en-US" sz="24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الخطاط الصغير 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وهو تطبيق رسومي لتعليم الخط للأطفال وطريقة الكتابة الصحيحة, مع إمكانية التصحيح باستخدام تقنيات الذكاء الاصطناعي</a:t>
            </a:r>
          </a:p>
          <a:p>
            <a:pPr algn="ctr"/>
            <a:endParaRPr lang="ar-SA" sz="2400" dirty="0">
              <a:solidFill>
                <a:srgbClr val="E76148"/>
              </a:solidFill>
              <a:latin typeface="Arial" panose="020B0604020202020204" pitchFamily="34" charset="0"/>
              <a:cs typeface="AF_Najed" pitchFamily="2" charset="-78"/>
            </a:endParaRPr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46F16DB6-AA50-D5A0-DDA0-F88146A8A9F2}"/>
              </a:ext>
            </a:extLst>
          </p:cNvPr>
          <p:cNvSpPr/>
          <p:nvPr/>
        </p:nvSpPr>
        <p:spPr>
          <a:xfrm>
            <a:off x="3793952" y="2870696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تركيب الحروف: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وهو تطبيق تركيب الصور / البازل / حيث يعزز شكل الحرف لدى الطفل من خلال تركيب صورة معينة تتضمن الحرف وبعض كلماته</a:t>
            </a:r>
          </a:p>
        </p:txBody>
      </p:sp>
      <p:sp>
        <p:nvSpPr>
          <p:cNvPr id="23" name="مستطيل: زوايا مستديرة 22">
            <a:extLst>
              <a:ext uri="{FF2B5EF4-FFF2-40B4-BE49-F238E27FC236}">
                <a16:creationId xmlns:a16="http://schemas.microsoft.com/office/drawing/2014/main" id="{410F8B6D-7699-7215-43C6-134B42976B1B}"/>
              </a:ext>
            </a:extLst>
          </p:cNvPr>
          <p:cNvSpPr/>
          <p:nvPr/>
        </p:nvSpPr>
        <p:spPr>
          <a:xfrm>
            <a:off x="1356468" y="2870695"/>
            <a:ext cx="2155371" cy="2627161"/>
          </a:xfrm>
          <a:prstGeom prst="roundRect">
            <a:avLst>
              <a:gd name="adj" fmla="val 3680"/>
            </a:avLst>
          </a:prstGeom>
          <a:solidFill>
            <a:srgbClr val="EE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2400" dirty="0">
                <a:solidFill>
                  <a:srgbClr val="E76148"/>
                </a:solidFill>
                <a:latin typeface="Arial" panose="020B0604020202020204" pitchFamily="34" charset="0"/>
                <a:cs typeface="AF_Najed" pitchFamily="2" charset="-78"/>
              </a:rPr>
              <a:t>من سيربح الحروف: </a:t>
            </a:r>
          </a:p>
          <a:p>
            <a:pPr algn="r"/>
            <a:r>
              <a:rPr lang="ar-SA" sz="2000" dirty="0">
                <a:latin typeface="Arial" panose="020B0604020202020204" pitchFamily="34" charset="0"/>
                <a:cs typeface="AF_Najed" pitchFamily="2" charset="-78"/>
              </a:rPr>
              <a:t>وهو تطبيق مسابقات / سؤال وجواب / يتضمن أسئلة صوتية تتعلق بالحروف وأشكالها ونطقها, وتقدمه شخصية كرتونية بأسلوب تفاعلي</a:t>
            </a:r>
          </a:p>
        </p:txBody>
      </p:sp>
      <p:sp>
        <p:nvSpPr>
          <p:cNvPr id="11" name="عنوان فرعي 2">
            <a:extLst>
              <a:ext uri="{FF2B5EF4-FFF2-40B4-BE49-F238E27FC236}">
                <a16:creationId xmlns:a16="http://schemas.microsoft.com/office/drawing/2014/main" id="{27A98DD4-956A-616C-89C8-7946064F6B45}"/>
              </a:ext>
            </a:extLst>
          </p:cNvPr>
          <p:cNvSpPr txBox="1">
            <a:spLocks/>
          </p:cNvSpPr>
          <p:nvPr/>
        </p:nvSpPr>
        <p:spPr>
          <a:xfrm>
            <a:off x="1270906" y="5537329"/>
            <a:ext cx="2240933" cy="746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ar-SA" dirty="0">
                <a:solidFill>
                  <a:srgbClr val="E76147"/>
                </a:solidFill>
                <a:latin typeface="Arial" panose="020B0604020202020204" pitchFamily="34" charset="0"/>
                <a:cs typeface="AF_Najed" pitchFamily="2" charset="-78"/>
              </a:rPr>
              <a:t>تم ارفاق صورة لجزء منجز من التطبيق في الصفحة رقم 9</a:t>
            </a:r>
          </a:p>
        </p:txBody>
      </p:sp>
      <p:cxnSp>
        <p:nvCxnSpPr>
          <p:cNvPr id="13" name="موصل: على شكل مرفق 12">
            <a:extLst>
              <a:ext uri="{FF2B5EF4-FFF2-40B4-BE49-F238E27FC236}">
                <a16:creationId xmlns:a16="http://schemas.microsoft.com/office/drawing/2014/main" id="{513A6065-B546-3075-7FF8-A657189EA48C}"/>
              </a:ext>
            </a:extLst>
          </p:cNvPr>
          <p:cNvCxnSpPr>
            <a:cxnSpLocks/>
          </p:cNvCxnSpPr>
          <p:nvPr/>
        </p:nvCxnSpPr>
        <p:spPr>
          <a:xfrm>
            <a:off x="1356468" y="4522752"/>
            <a:ext cx="67856" cy="1387801"/>
          </a:xfrm>
          <a:prstGeom prst="bentConnector3">
            <a:avLst>
              <a:gd name="adj1" fmla="val -433409"/>
            </a:avLst>
          </a:prstGeom>
          <a:ln>
            <a:solidFill>
              <a:srgbClr val="E7614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موصل: على شكل مرفق 4">
            <a:extLst>
              <a:ext uri="{FF2B5EF4-FFF2-40B4-BE49-F238E27FC236}">
                <a16:creationId xmlns:a16="http://schemas.microsoft.com/office/drawing/2014/main" id="{1998B1EE-A8A3-2B24-1C91-06E1FE744A73}"/>
              </a:ext>
            </a:extLst>
          </p:cNvPr>
          <p:cNvCxnSpPr>
            <a:stCxn id="3" idx="3"/>
            <a:endCxn id="17" idx="0"/>
          </p:cNvCxnSpPr>
          <p:nvPr/>
        </p:nvCxnSpPr>
        <p:spPr>
          <a:xfrm>
            <a:off x="8251466" y="1937269"/>
            <a:ext cx="1425155" cy="972900"/>
          </a:xfrm>
          <a:prstGeom prst="bentConnector2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موصل: على شكل مرفق 7">
            <a:extLst>
              <a:ext uri="{FF2B5EF4-FFF2-40B4-BE49-F238E27FC236}">
                <a16:creationId xmlns:a16="http://schemas.microsoft.com/office/drawing/2014/main" id="{783875A1-D6B9-6ABC-22DA-EE68DBC5169E}"/>
              </a:ext>
            </a:extLst>
          </p:cNvPr>
          <p:cNvCxnSpPr>
            <a:stCxn id="3" idx="2"/>
            <a:endCxn id="19" idx="0"/>
          </p:cNvCxnSpPr>
          <p:nvPr/>
        </p:nvCxnSpPr>
        <p:spPr>
          <a:xfrm rot="16200000" flipH="1">
            <a:off x="6411784" y="2049518"/>
            <a:ext cx="599675" cy="1121624"/>
          </a:xfrm>
          <a:prstGeom prst="bentConnector3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موصل: على شكل مرفق 9">
            <a:extLst>
              <a:ext uri="{FF2B5EF4-FFF2-40B4-BE49-F238E27FC236}">
                <a16:creationId xmlns:a16="http://schemas.microsoft.com/office/drawing/2014/main" id="{08EF6FFB-F9AE-50D1-C51F-96B39611875A}"/>
              </a:ext>
            </a:extLst>
          </p:cNvPr>
          <p:cNvCxnSpPr/>
          <p:nvPr/>
        </p:nvCxnSpPr>
        <p:spPr>
          <a:xfrm rot="5400000">
            <a:off x="4913969" y="2463824"/>
            <a:ext cx="560202" cy="253540"/>
          </a:xfrm>
          <a:prstGeom prst="bentConnector3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موصل: على شكل مرفق 17">
            <a:extLst>
              <a:ext uri="{FF2B5EF4-FFF2-40B4-BE49-F238E27FC236}">
                <a16:creationId xmlns:a16="http://schemas.microsoft.com/office/drawing/2014/main" id="{CE5F379E-7BBC-54BE-C974-920380B97EF6}"/>
              </a:ext>
            </a:extLst>
          </p:cNvPr>
          <p:cNvCxnSpPr>
            <a:stCxn id="3" idx="1"/>
            <a:endCxn id="23" idx="0"/>
          </p:cNvCxnSpPr>
          <p:nvPr/>
        </p:nvCxnSpPr>
        <p:spPr>
          <a:xfrm rot="10800000" flipV="1">
            <a:off x="2434155" y="1937269"/>
            <a:ext cx="1615997" cy="933426"/>
          </a:xfrm>
          <a:prstGeom prst="bentConnector2">
            <a:avLst/>
          </a:prstGeom>
          <a:ln>
            <a:solidFill>
              <a:srgbClr val="E76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68EE5AC4-E3D6-356C-08DB-A79842AD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3"/>
            <a:ext cx="12192000" cy="6850194"/>
          </a:xfrm>
          <a:prstGeom prst="rect">
            <a:avLst/>
          </a:prstGeom>
        </p:spPr>
      </p:pic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D2B82AA0-CFF3-57F5-7AB2-7CD53C545ABB}"/>
              </a:ext>
            </a:extLst>
          </p:cNvPr>
          <p:cNvSpPr/>
          <p:nvPr/>
        </p:nvSpPr>
        <p:spPr>
          <a:xfrm>
            <a:off x="3962400" y="195545"/>
            <a:ext cx="3057525" cy="1147480"/>
          </a:xfrm>
          <a:prstGeom prst="roundRect">
            <a:avLst>
              <a:gd name="adj" fmla="val 20013"/>
            </a:avLst>
          </a:prstGeom>
          <a:solidFill>
            <a:srgbClr val="FC5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F_Najed" pitchFamily="2" charset="-78"/>
              </a:rPr>
              <a:t>صورة لتطبيق / من سيربح الحروف / داخل منصة كوكب العربية وتقدمه شخصية كرتونية بأسلوب تفاعلي مع قراءة صوتية للأسئلة والأجوبة</a:t>
            </a:r>
          </a:p>
        </p:txBody>
      </p:sp>
      <p:sp>
        <p:nvSpPr>
          <p:cNvPr id="16" name="عنصر نائب لرقم الشريحة 13">
            <a:extLst>
              <a:ext uri="{FF2B5EF4-FFF2-40B4-BE49-F238E27FC236}">
                <a16:creationId xmlns:a16="http://schemas.microsoft.com/office/drawing/2014/main" id="{A5C88E04-FF59-33D9-DC2D-82CA716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63377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E76148"/>
                </a:solidFill>
              </a:rPr>
              <a:pPr/>
              <a:t>9</a:t>
            </a:fld>
            <a:endParaRPr lang="en-US" sz="2800" dirty="0">
              <a:solidFill>
                <a:srgbClr val="E76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59947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810</Words>
  <Application>Microsoft Office PowerPoint</Application>
  <PresentationFormat>شاشة عريضة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واجهة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كوكب العربية</dc:title>
  <dc:creator>wkh</dc:creator>
  <cp:lastModifiedBy>wkh</cp:lastModifiedBy>
  <cp:revision>389</cp:revision>
  <dcterms:created xsi:type="dcterms:W3CDTF">2021-11-06T13:26:02Z</dcterms:created>
  <dcterms:modified xsi:type="dcterms:W3CDTF">2022-05-09T19:58:40Z</dcterms:modified>
</cp:coreProperties>
</file>