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63" r:id="rId2"/>
    <p:sldId id="257" r:id="rId3"/>
    <p:sldId id="258" r:id="rId4"/>
    <p:sldId id="259" r:id="rId5"/>
    <p:sldId id="261" r:id="rId6"/>
    <p:sldId id="262" r:id="rId7"/>
    <p:sldId id="25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1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28600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572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ar-EG" sz="4000" b="1" dirty="0"/>
              <a:t>لعبة المفاهيم </a:t>
            </a:r>
            <a:r>
              <a:rPr lang="ar-EG" sz="4000" b="1" dirty="0">
                <a:latin typeface="Simplified Arabic" pitchFamily="18" charset="-78"/>
                <a:cs typeface="Simplified Arabic" pitchFamily="18" charset="-78"/>
              </a:rPr>
              <a:t>العربية</a:t>
            </a:r>
          </a:p>
        </p:txBody>
      </p:sp>
      <p:sp>
        <p:nvSpPr>
          <p:cNvPr id="4" name="Subtitle 2"/>
          <p:cNvSpPr>
            <a:spLocks noGrp="1"/>
          </p:cNvSpPr>
          <p:nvPr>
            <p:ph sz="quarter" idx="13"/>
          </p:nvPr>
        </p:nvSpPr>
        <p:spPr>
          <a:xfrm>
            <a:off x="1009443" y="1807361"/>
            <a:ext cx="7125112" cy="3069439"/>
          </a:xfrm>
        </p:spPr>
        <p:txBody>
          <a:bodyPr>
            <a:normAutofit lnSpcReduction="10000"/>
          </a:bodyPr>
          <a:lstStyle/>
          <a:p>
            <a:pPr marL="0" indent="0" algn="r">
              <a:buNone/>
            </a:pPr>
            <a:r>
              <a:rPr lang="ar-EG" sz="3600" b="1" dirty="0" smtClean="0">
                <a:latin typeface="Simplified Arabic" pitchFamily="18" charset="-78"/>
                <a:cs typeface="Simplified Arabic" pitchFamily="18" charset="-78"/>
              </a:rPr>
              <a:t>مسار اللعبة:</a:t>
            </a:r>
          </a:p>
          <a:p>
            <a:pPr lvl="2">
              <a:buFont typeface="Wingdings" pitchFamily="2" charset="2"/>
              <a:buChar char="q"/>
            </a:pPr>
            <a:r>
              <a:rPr lang="ar-EG" sz="3200" dirty="0" smtClean="0">
                <a:latin typeface="Simplified Arabic" pitchFamily="18" charset="-78"/>
                <a:cs typeface="Simplified Arabic" pitchFamily="18" charset="-78"/>
              </a:rPr>
              <a:t> الألعاب </a:t>
            </a:r>
            <a:r>
              <a:rPr lang="ar-EG" sz="3200" dirty="0" smtClean="0">
                <a:latin typeface="Simplified Arabic" pitchFamily="18" charset="-78"/>
                <a:cs typeface="Simplified Arabic" pitchFamily="18" charset="-78"/>
              </a:rPr>
              <a:t>اللغوية</a:t>
            </a:r>
          </a:p>
          <a:p>
            <a:pPr marL="0" indent="0">
              <a:buNone/>
            </a:pPr>
            <a:r>
              <a:rPr lang="ar-EG" sz="3600" b="1" dirty="0">
                <a:latin typeface="Simplified Arabic" pitchFamily="18" charset="-78"/>
                <a:cs typeface="Simplified Arabic" pitchFamily="18" charset="-78"/>
              </a:rPr>
              <a:t>مجال اللعبة:</a:t>
            </a:r>
          </a:p>
          <a:p>
            <a:pPr lvl="2">
              <a:buFont typeface="Wingdings" pitchFamily="2" charset="2"/>
              <a:buChar char="q"/>
            </a:pPr>
            <a:r>
              <a:rPr lang="ar-EG" sz="3200" dirty="0" smtClean="0">
                <a:latin typeface="Simplified Arabic" pitchFamily="18" charset="-78"/>
                <a:cs typeface="Simplified Arabic" pitchFamily="18" charset="-78"/>
              </a:rPr>
              <a:t> إثراء </a:t>
            </a:r>
            <a:r>
              <a:rPr lang="ar-EG" sz="3200" dirty="0" smtClean="0">
                <a:latin typeface="Simplified Arabic" pitchFamily="18" charset="-78"/>
                <a:cs typeface="Simplified Arabic" pitchFamily="18" charset="-78"/>
              </a:rPr>
              <a:t>المفردات اللغوية</a:t>
            </a:r>
          </a:p>
          <a:p>
            <a:pPr lvl="2">
              <a:buFont typeface="Wingdings" pitchFamily="2" charset="2"/>
              <a:buChar char="q"/>
            </a:pPr>
            <a:r>
              <a:rPr lang="ar-EG" sz="3200" dirty="0" smtClean="0">
                <a:latin typeface="Simplified Arabic" pitchFamily="18" charset="-78"/>
                <a:cs typeface="Simplified Arabic" pitchFamily="18" charset="-78"/>
              </a:rPr>
              <a:t> تنمية </a:t>
            </a:r>
            <a:r>
              <a:rPr lang="ar-EG" sz="3200" dirty="0" smtClean="0">
                <a:latin typeface="Simplified Arabic" pitchFamily="18" charset="-78"/>
                <a:cs typeface="Simplified Arabic" pitchFamily="18" charset="-78"/>
              </a:rPr>
              <a:t>الطلاقة المفهومية</a:t>
            </a:r>
            <a:endParaRPr lang="ar-EG" sz="3200" dirty="0">
              <a:latin typeface="Simplified Arabic" pitchFamily="18" charset="-78"/>
              <a:cs typeface="Simplified Arabic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3284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09600"/>
            <a:ext cx="6512511" cy="914400"/>
          </a:xfrm>
        </p:spPr>
        <p:txBody>
          <a:bodyPr/>
          <a:lstStyle/>
          <a:p>
            <a:pPr marL="0" indent="0" algn="ctr">
              <a:buNone/>
            </a:pPr>
            <a:r>
              <a:rPr lang="ar-EG" sz="4000" b="1" dirty="0">
                <a:latin typeface="Simplified Arabic" pitchFamily="18" charset="-78"/>
                <a:cs typeface="Simplified Arabic" pitchFamily="18" charset="-78"/>
              </a:rPr>
              <a:t>لعبة المفاهيم اللغوية</a:t>
            </a:r>
            <a:endParaRPr lang="ar-EG" sz="4000" b="1" dirty="0">
              <a:latin typeface="Simplified Arabic" pitchFamily="18" charset="-78"/>
              <a:cs typeface="Simplified Arabic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1676400"/>
            <a:ext cx="6400800" cy="39319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ar-EG" sz="3600" b="1" dirty="0">
                <a:latin typeface="Simplified Arabic" pitchFamily="18" charset="-78"/>
                <a:cs typeface="Simplified Arabic" pitchFamily="18" charset="-78"/>
              </a:rPr>
              <a:t>أهداف اللعبة:</a:t>
            </a:r>
          </a:p>
          <a:p>
            <a:pPr lvl="0"/>
            <a:r>
              <a:rPr lang="ar-EG" sz="3200" dirty="0" smtClean="0">
                <a:latin typeface="Simplified Arabic" pitchFamily="18" charset="-78"/>
                <a:cs typeface="Simplified Arabic" pitchFamily="18" charset="-78"/>
              </a:rPr>
              <a:t> تحليل </a:t>
            </a:r>
            <a:r>
              <a:rPr lang="ar-EG" sz="3200" dirty="0">
                <a:latin typeface="Simplified Arabic" pitchFamily="18" charset="-78"/>
                <a:cs typeface="Simplified Arabic" pitchFamily="18" charset="-78"/>
              </a:rPr>
              <a:t>البنية </a:t>
            </a:r>
            <a:r>
              <a:rPr lang="ar-EG" sz="3200" dirty="0" smtClean="0">
                <a:latin typeface="Simplified Arabic" pitchFamily="18" charset="-78"/>
                <a:cs typeface="Simplified Arabic" pitchFamily="18" charset="-78"/>
              </a:rPr>
              <a:t>المفهومية، </a:t>
            </a:r>
            <a:r>
              <a:rPr lang="ar-EG" sz="3200" dirty="0">
                <a:latin typeface="Simplified Arabic" pitchFamily="18" charset="-78"/>
                <a:cs typeface="Simplified Arabic" pitchFamily="18" charset="-78"/>
              </a:rPr>
              <a:t>واكتشاف نقاط القوة والضعف </a:t>
            </a:r>
            <a:r>
              <a:rPr lang="ar-EG" sz="3200" dirty="0">
                <a:latin typeface="Simplified Arabic" pitchFamily="18" charset="-78"/>
                <a:cs typeface="Simplified Arabic" pitchFamily="18" charset="-78"/>
              </a:rPr>
              <a:t>لدى اللاعب.</a:t>
            </a:r>
            <a:endParaRPr lang="en-US" sz="3200" dirty="0">
              <a:latin typeface="Simplified Arabic" pitchFamily="18" charset="-78"/>
              <a:cs typeface="Simplified Arabic" pitchFamily="18" charset="-78"/>
            </a:endParaRPr>
          </a:p>
          <a:p>
            <a:pPr lvl="0" algn="r" rtl="1"/>
            <a:r>
              <a:rPr lang="ar-EG" sz="3200" dirty="0" smtClean="0">
                <a:latin typeface="Simplified Arabic" pitchFamily="18" charset="-78"/>
                <a:cs typeface="Simplified Arabic" pitchFamily="18" charset="-78"/>
              </a:rPr>
              <a:t> تزويده </a:t>
            </a:r>
            <a:r>
              <a:rPr lang="ar-EG" sz="3200" dirty="0" smtClean="0">
                <a:latin typeface="Simplified Arabic" pitchFamily="18" charset="-78"/>
                <a:cs typeface="Simplified Arabic" pitchFamily="18" charset="-78"/>
              </a:rPr>
              <a:t>بمفاهيم </a:t>
            </a:r>
            <a:r>
              <a:rPr lang="ar-EG" sz="3200" dirty="0" smtClean="0">
                <a:latin typeface="Simplified Arabic" pitchFamily="18" charset="-78"/>
                <a:cs typeface="Simplified Arabic" pitchFamily="18" charset="-78"/>
              </a:rPr>
              <a:t>ومفردات جديدة</a:t>
            </a:r>
            <a:r>
              <a:rPr lang="ar-EG" sz="3200" dirty="0" smtClean="0">
                <a:latin typeface="Simplified Arabic" pitchFamily="18" charset="-78"/>
                <a:cs typeface="Simplified Arabic" pitchFamily="18" charset="-78"/>
              </a:rPr>
              <a:t>.</a:t>
            </a:r>
            <a:endParaRPr lang="en-US" sz="3200" dirty="0">
              <a:latin typeface="Simplified Arabic" pitchFamily="18" charset="-78"/>
              <a:cs typeface="Simplified Arabic" pitchFamily="18" charset="-78"/>
            </a:endParaRPr>
          </a:p>
          <a:p>
            <a:pPr lvl="0" algn="r" rtl="1"/>
            <a:r>
              <a:rPr lang="ar-EG" sz="3200" dirty="0" smtClean="0">
                <a:latin typeface="Simplified Arabic" pitchFamily="18" charset="-78"/>
                <a:cs typeface="Simplified Arabic" pitchFamily="18" charset="-78"/>
              </a:rPr>
              <a:t> تزويده </a:t>
            </a:r>
            <a:r>
              <a:rPr lang="ar-EG" sz="3200" dirty="0" smtClean="0">
                <a:latin typeface="Simplified Arabic" pitchFamily="18" charset="-78"/>
                <a:cs typeface="Simplified Arabic" pitchFamily="18" charset="-78"/>
              </a:rPr>
              <a:t>بروابط دلالية ومنطقية جديدة.</a:t>
            </a:r>
          </a:p>
          <a:p>
            <a:pPr algn="r" rtl="1"/>
            <a:r>
              <a:rPr lang="ar-EG" sz="3200" dirty="0" smtClean="0">
                <a:latin typeface="Simplified Arabic" pitchFamily="18" charset="-78"/>
                <a:cs typeface="Simplified Arabic" pitchFamily="18" charset="-78"/>
              </a:rPr>
              <a:t> علاج </a:t>
            </a:r>
            <a:r>
              <a:rPr lang="ar-EG" sz="3200" dirty="0">
                <a:latin typeface="Simplified Arabic" pitchFamily="18" charset="-78"/>
                <a:cs typeface="Simplified Arabic" pitchFamily="18" charset="-78"/>
              </a:rPr>
              <a:t>التداخل بين المفاهيم.</a:t>
            </a:r>
            <a:endParaRPr lang="en-US" sz="3200" dirty="0">
              <a:latin typeface="Simplified Arabic" pitchFamily="18" charset="-78"/>
              <a:cs typeface="Simplified Arabic" pitchFamily="18" charset="-78"/>
            </a:endParaRPr>
          </a:p>
          <a:p>
            <a:pPr lvl="0" algn="r" rtl="1"/>
            <a:r>
              <a:rPr lang="ar-EG" sz="3200" b="1" dirty="0" smtClean="0">
                <a:latin typeface="Simplified Arabic" pitchFamily="18" charset="-78"/>
                <a:cs typeface="Simplified Arabic" pitchFamily="18" charset="-78"/>
              </a:rPr>
              <a:t> تنمية </a:t>
            </a:r>
            <a:r>
              <a:rPr lang="ar-EG" sz="3200" b="1" dirty="0" smtClean="0">
                <a:latin typeface="Simplified Arabic" pitchFamily="18" charset="-78"/>
                <a:cs typeface="Simplified Arabic" pitchFamily="18" charset="-78"/>
              </a:rPr>
              <a:t>الطلاقة المفهومية.</a:t>
            </a:r>
            <a:endParaRPr lang="en-US" sz="3200" b="1" dirty="0">
              <a:latin typeface="Simplified Arabic" pitchFamily="18" charset="-78"/>
              <a:cs typeface="Simplified Arabic" pitchFamily="18" charset="-78"/>
            </a:endParaRPr>
          </a:p>
          <a:p>
            <a:pPr marL="0" indent="0" algn="r">
              <a:buNone/>
            </a:pP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997954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533400"/>
            <a:ext cx="6512511" cy="914400"/>
          </a:xfrm>
        </p:spPr>
        <p:txBody>
          <a:bodyPr/>
          <a:lstStyle/>
          <a:p>
            <a:pPr marL="0" indent="0" algn="ctr">
              <a:buNone/>
            </a:pPr>
            <a:r>
              <a:rPr lang="ar-EG" sz="4000" b="1" dirty="0">
                <a:latin typeface="Simplified Arabic" pitchFamily="18" charset="-78"/>
                <a:cs typeface="Simplified Arabic" pitchFamily="18" charset="-78"/>
              </a:rPr>
              <a:t>لعبة المفاهيم اللغوية</a:t>
            </a:r>
            <a:endParaRPr lang="ar-EG" sz="4000" b="1" dirty="0">
              <a:latin typeface="Simplified Arabic" pitchFamily="18" charset="-78"/>
              <a:cs typeface="Simplified Arabic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6400800" cy="38557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ar-EG" sz="3600" b="1" dirty="0">
                <a:latin typeface="Simplified Arabic" pitchFamily="18" charset="-78"/>
                <a:cs typeface="Simplified Arabic" pitchFamily="18" charset="-78"/>
              </a:rPr>
              <a:t>المشكلة التي تعالجها اللعبة:</a:t>
            </a:r>
          </a:p>
          <a:p>
            <a:pPr marL="0" indent="0" algn="just" rtl="1">
              <a:buNone/>
            </a:pPr>
            <a:r>
              <a:rPr lang="ar-SA" sz="3200" dirty="0">
                <a:latin typeface="Simplified Arabic" pitchFamily="18" charset="-78"/>
                <a:cs typeface="Simplified Arabic" pitchFamily="18" charset="-78"/>
              </a:rPr>
              <a:t>صعوبة </a:t>
            </a:r>
            <a:r>
              <a:rPr lang="ar-EG" sz="3200" dirty="0" smtClean="0">
                <a:latin typeface="Simplified Arabic" pitchFamily="18" charset="-78"/>
                <a:cs typeface="Simplified Arabic" pitchFamily="18" charset="-78"/>
              </a:rPr>
              <a:t>ال</a:t>
            </a:r>
            <a:r>
              <a:rPr lang="ar-SA" sz="3200" dirty="0" smtClean="0">
                <a:latin typeface="Simplified Arabic" pitchFamily="18" charset="-78"/>
                <a:cs typeface="Simplified Arabic" pitchFamily="18" charset="-78"/>
              </a:rPr>
              <a:t>قياس </a:t>
            </a:r>
            <a:r>
              <a:rPr lang="ar-EG" sz="3200" dirty="0" smtClean="0">
                <a:latin typeface="Simplified Arabic" pitchFamily="18" charset="-78"/>
                <a:cs typeface="Simplified Arabic" pitchFamily="18" charset="-78"/>
              </a:rPr>
              <a:t>الآلي ل</a:t>
            </a:r>
            <a:r>
              <a:rPr lang="ar-SA" sz="3200" dirty="0" smtClean="0">
                <a:latin typeface="Simplified Arabic" pitchFamily="18" charset="-78"/>
                <a:cs typeface="Simplified Arabic" pitchFamily="18" charset="-78"/>
              </a:rPr>
              <a:t>لبنية </a:t>
            </a:r>
            <a:r>
              <a:rPr lang="ar-SA" sz="3200" dirty="0">
                <a:latin typeface="Simplified Arabic" pitchFamily="18" charset="-78"/>
                <a:cs typeface="Simplified Arabic" pitchFamily="18" charset="-78"/>
              </a:rPr>
              <a:t>المفهومية </a:t>
            </a:r>
            <a:r>
              <a:rPr lang="ar-EG" sz="3200" dirty="0" smtClean="0">
                <a:latin typeface="Simplified Arabic" pitchFamily="18" charset="-78"/>
                <a:cs typeface="Simplified Arabic" pitchFamily="18" charset="-78"/>
              </a:rPr>
              <a:t>ل</a:t>
            </a:r>
            <a:r>
              <a:rPr lang="ar-SA" sz="3200" dirty="0" smtClean="0">
                <a:latin typeface="Simplified Arabic" pitchFamily="18" charset="-78"/>
                <a:cs typeface="Simplified Arabic" pitchFamily="18" charset="-78"/>
              </a:rPr>
              <a:t>لمتعلمين</a:t>
            </a:r>
            <a:r>
              <a:rPr lang="ar-SA" sz="3200" dirty="0">
                <a:latin typeface="Simplified Arabic" pitchFamily="18" charset="-78"/>
                <a:cs typeface="Simplified Arabic" pitchFamily="18" charset="-78"/>
              </a:rPr>
              <a:t>، وتحديد نقاط قوتها </a:t>
            </a:r>
            <a:r>
              <a:rPr lang="ar-SA" sz="3200" dirty="0" smtClean="0">
                <a:latin typeface="Simplified Arabic" pitchFamily="18" charset="-78"/>
                <a:cs typeface="Simplified Arabic" pitchFamily="18" charset="-78"/>
              </a:rPr>
              <a:t>وضعفها</a:t>
            </a:r>
            <a:r>
              <a:rPr lang="ar-EG" sz="3200" dirty="0" smtClean="0">
                <a:latin typeface="Simplified Arabic" pitchFamily="18" charset="-78"/>
                <a:cs typeface="Simplified Arabic" pitchFamily="18" charset="-78"/>
              </a:rPr>
              <a:t>. وما يترتب </a:t>
            </a:r>
            <a:r>
              <a:rPr lang="ar-EG" sz="3200" dirty="0" smtClean="0">
                <a:latin typeface="Simplified Arabic" pitchFamily="18" charset="-78"/>
                <a:cs typeface="Simplified Arabic" pitchFamily="18" charset="-78"/>
              </a:rPr>
              <a:t>عليها </a:t>
            </a:r>
            <a:r>
              <a:rPr lang="ar-EG" sz="3200" dirty="0" smtClean="0">
                <a:latin typeface="Simplified Arabic" pitchFamily="18" charset="-78"/>
                <a:cs typeface="Simplified Arabic" pitchFamily="18" charset="-78"/>
              </a:rPr>
              <a:t>من </a:t>
            </a:r>
            <a:r>
              <a:rPr lang="ar-EG" sz="3200" dirty="0" smtClean="0">
                <a:latin typeface="Simplified Arabic" pitchFamily="18" charset="-78"/>
                <a:cs typeface="Simplified Arabic" pitchFamily="18" charset="-78"/>
              </a:rPr>
              <a:t>اضطراب في:</a:t>
            </a:r>
            <a:endParaRPr lang="ar-EG" sz="3200" dirty="0">
              <a:latin typeface="Simplified Arabic" pitchFamily="18" charset="-78"/>
              <a:cs typeface="Simplified Arabic" pitchFamily="18" charset="-78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ar-SA" sz="3000" dirty="0">
                <a:latin typeface="Simplified Arabic" pitchFamily="18" charset="-78"/>
                <a:cs typeface="Simplified Arabic" pitchFamily="18" charset="-78"/>
              </a:rPr>
              <a:t>قياس توازن </a:t>
            </a:r>
            <a:r>
              <a:rPr lang="ar-EG" sz="3000" dirty="0">
                <a:latin typeface="Simplified Arabic" pitchFamily="18" charset="-78"/>
                <a:cs typeface="Simplified Arabic" pitchFamily="18" charset="-78"/>
              </a:rPr>
              <a:t>بنيتهم المفهومية</a:t>
            </a:r>
            <a:r>
              <a:rPr lang="ar-SA" sz="3000" dirty="0">
                <a:latin typeface="Simplified Arabic" pitchFamily="18" charset="-78"/>
                <a:cs typeface="Simplified Arabic" pitchFamily="18" charset="-78"/>
              </a:rPr>
              <a:t>.</a:t>
            </a:r>
            <a:endParaRPr lang="en-US" sz="3000" dirty="0">
              <a:latin typeface="Simplified Arabic" pitchFamily="18" charset="-78"/>
              <a:cs typeface="Simplified Arabic" pitchFamily="18" charset="-78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ar-EG" sz="3000" dirty="0" smtClean="0">
                <a:latin typeface="Simplified Arabic" pitchFamily="18" charset="-78"/>
                <a:cs typeface="Simplified Arabic" pitchFamily="18" charset="-78"/>
              </a:rPr>
              <a:t>تعيين ما </a:t>
            </a:r>
            <a:r>
              <a:rPr lang="ar-SA" sz="3000" dirty="0" smtClean="0">
                <a:latin typeface="Simplified Arabic" pitchFamily="18" charset="-78"/>
                <a:cs typeface="Simplified Arabic" pitchFamily="18" charset="-78"/>
              </a:rPr>
              <a:t>ينبغي </a:t>
            </a:r>
            <a:r>
              <a:rPr lang="ar-SA" sz="3000" dirty="0">
                <a:latin typeface="Simplified Arabic" pitchFamily="18" charset="-78"/>
                <a:cs typeface="Simplified Arabic" pitchFamily="18" charset="-78"/>
              </a:rPr>
              <a:t>أن يقدم </a:t>
            </a:r>
            <a:r>
              <a:rPr lang="ar-EG" sz="3000" dirty="0" smtClean="0">
                <a:latin typeface="Simplified Arabic" pitchFamily="18" charset="-78"/>
                <a:cs typeface="Simplified Arabic" pitchFamily="18" charset="-78"/>
              </a:rPr>
              <a:t>لهم </a:t>
            </a:r>
            <a:r>
              <a:rPr lang="ar-SA" sz="3000" dirty="0" smtClean="0">
                <a:latin typeface="Simplified Arabic" pitchFamily="18" charset="-78"/>
                <a:cs typeface="Simplified Arabic" pitchFamily="18" charset="-78"/>
              </a:rPr>
              <a:t>من </a:t>
            </a:r>
            <a:r>
              <a:rPr lang="ar-SA" sz="3000" dirty="0">
                <a:latin typeface="Simplified Arabic" pitchFamily="18" charset="-78"/>
                <a:cs typeface="Simplified Arabic" pitchFamily="18" charset="-78"/>
              </a:rPr>
              <a:t>مفاهيم </a:t>
            </a:r>
            <a:r>
              <a:rPr lang="ar-SA" sz="3000" dirty="0" smtClean="0">
                <a:latin typeface="Simplified Arabic" pitchFamily="18" charset="-78"/>
                <a:cs typeface="Simplified Arabic" pitchFamily="18" charset="-78"/>
              </a:rPr>
              <a:t>ومفردات. </a:t>
            </a:r>
            <a:endParaRPr lang="en-US" sz="3000" dirty="0">
              <a:latin typeface="Simplified Arabic" pitchFamily="18" charset="-78"/>
              <a:cs typeface="Simplified Arabic" pitchFamily="18" charset="-78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ar-SA" sz="3000" dirty="0" smtClean="0">
                <a:latin typeface="Simplified Arabic" pitchFamily="18" charset="-78"/>
                <a:cs typeface="Simplified Arabic" pitchFamily="18" charset="-78"/>
              </a:rPr>
              <a:t>توظيف </a:t>
            </a:r>
            <a:r>
              <a:rPr lang="ar-SA" sz="3000" dirty="0" smtClean="0">
                <a:latin typeface="Simplified Arabic" pitchFamily="18" charset="-78"/>
                <a:cs typeface="Simplified Arabic" pitchFamily="18" charset="-78"/>
              </a:rPr>
              <a:t>تقنيات </a:t>
            </a:r>
            <a:r>
              <a:rPr lang="ar-SA" sz="3000" dirty="0">
                <a:latin typeface="Simplified Arabic" pitchFamily="18" charset="-78"/>
                <a:cs typeface="Simplified Arabic" pitchFamily="18" charset="-78"/>
              </a:rPr>
              <a:t>الذكاء الاصطناعي في التفاعل </a:t>
            </a:r>
            <a:r>
              <a:rPr lang="ar-EG" sz="3000" dirty="0" smtClean="0">
                <a:latin typeface="Simplified Arabic" pitchFamily="18" charset="-78"/>
                <a:cs typeface="Simplified Arabic" pitchFamily="18" charset="-78"/>
              </a:rPr>
              <a:t>والقياس والتدريب</a:t>
            </a:r>
            <a:r>
              <a:rPr lang="ar-SA" sz="3000" dirty="0" smtClean="0">
                <a:latin typeface="Simplified Arabic" pitchFamily="18" charset="-78"/>
                <a:cs typeface="Simplified Arabic" pitchFamily="18" charset="-78"/>
              </a:rPr>
              <a:t>.</a:t>
            </a:r>
            <a:endParaRPr lang="en-US" sz="3000" dirty="0">
              <a:latin typeface="Simplified Arabic" pitchFamily="18" charset="-78"/>
              <a:cs typeface="Simplified Arabic" pitchFamily="18" charset="-78"/>
            </a:endParaRPr>
          </a:p>
          <a:p>
            <a:pPr algn="r"/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061817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28600"/>
            <a:ext cx="6512511" cy="1143000"/>
          </a:xfrm>
        </p:spPr>
        <p:txBody>
          <a:bodyPr/>
          <a:lstStyle/>
          <a:p>
            <a:pPr algn="ctr"/>
            <a:r>
              <a:rPr lang="ar-EG" sz="4000" b="1" dirty="0">
                <a:latin typeface="Simplified Arabic" pitchFamily="18" charset="-78"/>
                <a:cs typeface="Simplified Arabic" pitchFamily="18" charset="-78"/>
              </a:rPr>
              <a:t>لعبة المفاهيم اللغوية</a:t>
            </a:r>
            <a:endParaRPr lang="ar-EG" sz="4000" b="1" dirty="0">
              <a:latin typeface="Simplified Arabic" pitchFamily="18" charset="-78"/>
              <a:cs typeface="Simplified Arabic" pitchFamily="18" charset="-78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96564" y="1295400"/>
            <a:ext cx="7125112" cy="4593439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182880" algn="r" defTabSz="914400" rtl="1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r" defTabSz="914400" rtl="1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r" defTabSz="914400" rtl="1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r" defTabSz="914400" rtl="1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r" defTabSz="914400" rtl="1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r" defTabSz="914400" rtl="1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r" defTabSz="914400" rtl="1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r" defTabSz="914400" rtl="1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r" defTabSz="914400" rtl="1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mtClean="0"/>
              <a:t>:</a:t>
            </a:r>
            <a:r>
              <a:rPr lang="ar-EG" sz="6900" b="1" smtClean="0">
                <a:latin typeface="Simplified Arabic" pitchFamily="18" charset="-78"/>
                <a:cs typeface="Simplified Arabic" pitchFamily="18" charset="-78"/>
              </a:rPr>
              <a:t>آليات حل المشكلة:</a:t>
            </a:r>
          </a:p>
          <a:p>
            <a:pPr>
              <a:buFont typeface="Wingdings" pitchFamily="2" charset="2"/>
              <a:buChar char="q"/>
            </a:pPr>
            <a:r>
              <a:rPr lang="ar-EG" sz="4600" smtClean="0">
                <a:latin typeface="Simplified Arabic" pitchFamily="18" charset="-78"/>
                <a:cs typeface="Simplified Arabic" pitchFamily="18" charset="-78"/>
              </a:rPr>
              <a:t>محاكاة تخزين المفاهيم في الدماغ البشري أثناء عرضها على اللاعبين.</a:t>
            </a:r>
            <a:endParaRPr lang="en-US" sz="4600" smtClean="0">
              <a:latin typeface="Simplified Arabic" pitchFamily="18" charset="-78"/>
              <a:cs typeface="Simplified Arabic" pitchFamily="18" charset="-78"/>
            </a:endParaRPr>
          </a:p>
          <a:p>
            <a:pPr>
              <a:buFont typeface="Wingdings" pitchFamily="2" charset="2"/>
              <a:buChar char="q"/>
            </a:pPr>
            <a:r>
              <a:rPr lang="ar-EG" sz="4600" smtClean="0">
                <a:latin typeface="Simplified Arabic" pitchFamily="18" charset="-78"/>
                <a:cs typeface="Simplified Arabic" pitchFamily="18" charset="-78"/>
              </a:rPr>
              <a:t>الإفادة من </a:t>
            </a:r>
            <a:r>
              <a:rPr lang="ar-SA" sz="4600" b="1" smtClean="0">
                <a:latin typeface="Simplified Arabic" pitchFamily="18" charset="-78"/>
                <a:cs typeface="Simplified Arabic" pitchFamily="18" charset="-78"/>
              </a:rPr>
              <a:t>تقنيات </a:t>
            </a:r>
            <a:r>
              <a:rPr lang="ar-SA" sz="4600" b="1" u="sng" smtClean="0">
                <a:latin typeface="Simplified Arabic" pitchFamily="18" charset="-78"/>
                <a:cs typeface="Simplified Arabic" pitchFamily="18" charset="-78"/>
              </a:rPr>
              <a:t>الذكاء الاصطناعي</a:t>
            </a:r>
            <a:r>
              <a:rPr lang="ar-SA" sz="4600" smtClean="0">
                <a:latin typeface="Simplified Arabic" pitchFamily="18" charset="-78"/>
                <a:cs typeface="Simplified Arabic" pitchFamily="18" charset="-78"/>
              </a:rPr>
              <a:t> </a:t>
            </a:r>
            <a:r>
              <a:rPr lang="ar-EG" sz="4600" smtClean="0">
                <a:latin typeface="Simplified Arabic" pitchFamily="18" charset="-78"/>
                <a:cs typeface="Simplified Arabic" pitchFamily="18" charset="-78"/>
              </a:rPr>
              <a:t>(دون تدخل العنصر البشري) في</a:t>
            </a:r>
            <a:r>
              <a:rPr lang="ar-SA" sz="4600" smtClean="0">
                <a:latin typeface="Simplified Arabic" pitchFamily="18" charset="-78"/>
                <a:cs typeface="Simplified Arabic" pitchFamily="18" charset="-78"/>
              </a:rPr>
              <a:t>:</a:t>
            </a:r>
            <a:endParaRPr lang="ar-EG" sz="4600" smtClean="0">
              <a:latin typeface="Simplified Arabic" pitchFamily="18" charset="-78"/>
              <a:cs typeface="Simplified Arabic" pitchFamily="18" charset="-78"/>
            </a:endParaRPr>
          </a:p>
          <a:p>
            <a:pPr lvl="1">
              <a:buFont typeface="Wingdings" pitchFamily="2" charset="2"/>
              <a:buChar char="q"/>
            </a:pPr>
            <a:r>
              <a:rPr lang="ar-EG" sz="4600" smtClean="0">
                <a:latin typeface="Simplified Arabic" pitchFamily="18" charset="-78"/>
                <a:cs typeface="Simplified Arabic" pitchFamily="18" charset="-78"/>
              </a:rPr>
              <a:t>اختيار شبكات مفهومية من قاعدة البيانات تغطي مصفوفة العلاقات الدلالية والمنطقية.</a:t>
            </a:r>
          </a:p>
          <a:p>
            <a:pPr lvl="1">
              <a:buFont typeface="Wingdings" pitchFamily="2" charset="2"/>
              <a:buChar char="q"/>
            </a:pPr>
            <a:r>
              <a:rPr lang="ar-SA" sz="4600" smtClean="0">
                <a:latin typeface="Simplified Arabic" pitchFamily="18" charset="-78"/>
                <a:cs typeface="Simplified Arabic" pitchFamily="18" charset="-78"/>
              </a:rPr>
              <a:t>تحليل </a:t>
            </a:r>
            <a:r>
              <a:rPr lang="ar-EG" sz="4600" smtClean="0">
                <a:latin typeface="Simplified Arabic" pitchFamily="18" charset="-78"/>
                <a:cs typeface="Simplified Arabic" pitchFamily="18" charset="-78"/>
              </a:rPr>
              <a:t>استجابات اللاعب، وتحليل </a:t>
            </a:r>
            <a:r>
              <a:rPr lang="ar-SA" sz="4600" smtClean="0">
                <a:latin typeface="Simplified Arabic" pitchFamily="18" charset="-78"/>
                <a:cs typeface="Simplified Arabic" pitchFamily="18" charset="-78"/>
              </a:rPr>
              <a:t>بني</a:t>
            </a:r>
            <a:r>
              <a:rPr lang="ar-EG" sz="4600" smtClean="0">
                <a:latin typeface="Simplified Arabic" pitchFamily="18" charset="-78"/>
                <a:cs typeface="Simplified Arabic" pitchFamily="18" charset="-78"/>
              </a:rPr>
              <a:t>ته</a:t>
            </a:r>
            <a:r>
              <a:rPr lang="ar-SA" sz="4600" smtClean="0">
                <a:latin typeface="Simplified Arabic" pitchFamily="18" charset="-78"/>
                <a:cs typeface="Simplified Arabic" pitchFamily="18" charset="-78"/>
              </a:rPr>
              <a:t> المفهومية، و</a:t>
            </a:r>
            <a:r>
              <a:rPr lang="ar-EG" sz="4600" smtClean="0">
                <a:latin typeface="Simplified Arabic" pitchFamily="18" charset="-78"/>
                <a:cs typeface="Simplified Arabic" pitchFamily="18" charset="-78"/>
              </a:rPr>
              <a:t>تحديد</a:t>
            </a:r>
            <a:r>
              <a:rPr lang="ar-SA" sz="4600" smtClean="0">
                <a:latin typeface="Simplified Arabic" pitchFamily="18" charset="-78"/>
                <a:cs typeface="Simplified Arabic" pitchFamily="18" charset="-78"/>
              </a:rPr>
              <a:t> نقاط قوتها، وضعفها.</a:t>
            </a:r>
            <a:endParaRPr lang="ar-EG" sz="4600" smtClean="0">
              <a:latin typeface="Simplified Arabic" pitchFamily="18" charset="-78"/>
              <a:cs typeface="Simplified Arabic" pitchFamily="18" charset="-78"/>
            </a:endParaRPr>
          </a:p>
          <a:p>
            <a:pPr lvl="1">
              <a:buFont typeface="Wingdings" pitchFamily="2" charset="2"/>
              <a:buChar char="q"/>
            </a:pPr>
            <a:r>
              <a:rPr lang="ar-EG" sz="4600" smtClean="0">
                <a:latin typeface="Simplified Arabic" pitchFamily="18" charset="-78"/>
                <a:cs typeface="Simplified Arabic" pitchFamily="18" charset="-78"/>
              </a:rPr>
              <a:t> تصنيف مفاهيم قاعدة بيانات إلى مستويات (1-2-3) بناء على تفعيل معيار الصعوبة المؤسَّس على استجابات اللاعبين.</a:t>
            </a:r>
          </a:p>
          <a:p>
            <a:pPr lvl="1">
              <a:buFont typeface="Wingdings" pitchFamily="2" charset="2"/>
              <a:buChar char="q"/>
            </a:pPr>
            <a:r>
              <a:rPr lang="ar-EG" sz="4600" smtClean="0">
                <a:latin typeface="Simplified Arabic" pitchFamily="18" charset="-78"/>
                <a:cs typeface="Simplified Arabic" pitchFamily="18" charset="-78"/>
              </a:rPr>
              <a:t> </a:t>
            </a:r>
            <a:r>
              <a:rPr lang="ar-SA" sz="4600" smtClean="0">
                <a:latin typeface="Simplified Arabic" pitchFamily="18" charset="-78"/>
                <a:cs typeface="Simplified Arabic" pitchFamily="18" charset="-78"/>
              </a:rPr>
              <a:t>توفير نماذج تدريبية لكل لاعب على حدة، تناسب أخطاء</a:t>
            </a:r>
            <a:r>
              <a:rPr lang="ar-EG" sz="4600" smtClean="0">
                <a:latin typeface="Simplified Arabic" pitchFamily="18" charset="-78"/>
                <a:cs typeface="Simplified Arabic" pitchFamily="18" charset="-78"/>
              </a:rPr>
              <a:t>ه.</a:t>
            </a:r>
            <a:endParaRPr lang="ar-EG" sz="4600" dirty="0">
              <a:latin typeface="Simplified Arabic" pitchFamily="18" charset="-78"/>
              <a:cs typeface="Simplified Arabic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97694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675725"/>
            <a:ext cx="7125113" cy="619676"/>
          </a:xfrm>
        </p:spPr>
        <p:txBody>
          <a:bodyPr/>
          <a:lstStyle/>
          <a:p>
            <a:pPr algn="ctr"/>
            <a:r>
              <a:rPr lang="ar-EG" sz="4000" b="1" dirty="0">
                <a:latin typeface="Simplified Arabic" pitchFamily="18" charset="-78"/>
                <a:cs typeface="Simplified Arabic" pitchFamily="18" charset="-78"/>
              </a:rPr>
              <a:t>لعبة المفاهيم </a:t>
            </a:r>
            <a:r>
              <a:rPr lang="ar-EG" sz="4000" b="1" dirty="0">
                <a:latin typeface="Simplified Arabic" pitchFamily="18" charset="-78"/>
                <a:cs typeface="Simplified Arabic" pitchFamily="18" charset="-78"/>
              </a:rPr>
              <a:t>العربية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09443" y="1524001"/>
            <a:ext cx="7125112" cy="48006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ar-EG" sz="6000" b="1" dirty="0">
                <a:latin typeface="Simplified Arabic" pitchFamily="18" charset="-78"/>
                <a:cs typeface="Simplified Arabic" pitchFamily="18" charset="-78"/>
              </a:rPr>
              <a:t>بيانات لعبة المفاهيم:</a:t>
            </a:r>
          </a:p>
          <a:p>
            <a:pPr lvl="1">
              <a:buFont typeface="Wingdings" pitchFamily="2" charset="2"/>
              <a:buChar char="q"/>
            </a:pPr>
            <a:r>
              <a:rPr lang="ar-SA" sz="3800" dirty="0" smtClean="0">
                <a:latin typeface="Simplified Arabic" pitchFamily="18" charset="-78"/>
                <a:cs typeface="Simplified Arabic" pitchFamily="18" charset="-78"/>
              </a:rPr>
              <a:t>يعتمد </a:t>
            </a:r>
            <a:r>
              <a:rPr lang="ar-SA" sz="3800" dirty="0">
                <a:latin typeface="Simplified Arabic" pitchFamily="18" charset="-78"/>
                <a:cs typeface="Simplified Arabic" pitchFamily="18" charset="-78"/>
              </a:rPr>
              <a:t>نظام اللعبة على شبكة دلالية </a:t>
            </a:r>
            <a:r>
              <a:rPr lang="ar-SA" sz="3800" dirty="0" smtClean="0">
                <a:latin typeface="Simplified Arabic" pitchFamily="18" charset="-78"/>
                <a:cs typeface="Simplified Arabic" pitchFamily="18" charset="-78"/>
              </a:rPr>
              <a:t>للمفاهيم العربية</a:t>
            </a:r>
            <a:r>
              <a:rPr lang="ar-EG" sz="3800" dirty="0" smtClean="0">
                <a:latin typeface="Simplified Arabic" pitchFamily="18" charset="-78"/>
                <a:cs typeface="Simplified Arabic" pitchFamily="18" charset="-78"/>
              </a:rPr>
              <a:t>.</a:t>
            </a:r>
          </a:p>
          <a:p>
            <a:pPr lvl="1">
              <a:buFont typeface="Wingdings" pitchFamily="2" charset="2"/>
              <a:buChar char="q"/>
            </a:pPr>
            <a:r>
              <a:rPr lang="ar-EG" sz="3800" dirty="0">
                <a:latin typeface="Simplified Arabic" pitchFamily="18" charset="-78"/>
                <a:cs typeface="Simplified Arabic" pitchFamily="18" charset="-78"/>
              </a:rPr>
              <a:t> </a:t>
            </a:r>
            <a:r>
              <a:rPr lang="ar-SA" sz="3800" dirty="0" smtClean="0">
                <a:latin typeface="Simplified Arabic" pitchFamily="18" charset="-78"/>
                <a:cs typeface="Simplified Arabic" pitchFamily="18" charset="-78"/>
              </a:rPr>
              <a:t>بلغ </a:t>
            </a:r>
            <a:r>
              <a:rPr lang="ar-SA" sz="3800" dirty="0">
                <a:latin typeface="Simplified Arabic" pitchFamily="18" charset="-78"/>
                <a:cs typeface="Simplified Arabic" pitchFamily="18" charset="-78"/>
              </a:rPr>
              <a:t>عدد المفاهيم التي يعتمد عليه النموذج الأولي للعبة </a:t>
            </a:r>
            <a:r>
              <a:rPr lang="ar-EG" sz="3800" dirty="0" smtClean="0">
                <a:latin typeface="Simplified Arabic" pitchFamily="18" charset="-78"/>
                <a:cs typeface="Simplified Arabic" pitchFamily="18" charset="-78"/>
              </a:rPr>
              <a:t>20000</a:t>
            </a:r>
            <a:r>
              <a:rPr lang="ar-SA" sz="3800" dirty="0" smtClean="0">
                <a:latin typeface="Simplified Arabic" pitchFamily="18" charset="-78"/>
                <a:cs typeface="Simplified Arabic" pitchFamily="18" charset="-78"/>
              </a:rPr>
              <a:t> </a:t>
            </a:r>
            <a:r>
              <a:rPr lang="ar-SA" sz="3800" dirty="0">
                <a:latin typeface="Simplified Arabic" pitchFamily="18" charset="-78"/>
                <a:cs typeface="Simplified Arabic" pitchFamily="18" charset="-78"/>
              </a:rPr>
              <a:t>مفهوم، مترابطة فيما بينها بأكثر من 40 علاقة دلالية ومنطقية.</a:t>
            </a:r>
            <a:endParaRPr lang="en-US" sz="3800" dirty="0">
              <a:latin typeface="Simplified Arabic" pitchFamily="18" charset="-78"/>
              <a:cs typeface="Simplified Arabic" pitchFamily="18" charset="-78"/>
            </a:endParaRPr>
          </a:p>
          <a:p>
            <a:pPr algn="r" rtl="1">
              <a:buFont typeface="Wingdings" pitchFamily="2" charset="2"/>
              <a:buChar char="q"/>
            </a:pPr>
            <a:r>
              <a:rPr lang="ar-SA" sz="3800" dirty="0" smtClean="0">
                <a:latin typeface="Simplified Arabic" pitchFamily="18" charset="-78"/>
                <a:cs typeface="Simplified Arabic" pitchFamily="18" charset="-78"/>
              </a:rPr>
              <a:t>مصدر </a:t>
            </a:r>
            <a:r>
              <a:rPr lang="ar-SA" sz="3800" dirty="0">
                <a:latin typeface="Simplified Arabic" pitchFamily="18" charset="-78"/>
                <a:cs typeface="Simplified Arabic" pitchFamily="18" charset="-78"/>
              </a:rPr>
              <a:t>الشبكة الدلالية (المفاهيم </a:t>
            </a:r>
            <a:r>
              <a:rPr lang="ar-SA" sz="3800" dirty="0" smtClean="0">
                <a:latin typeface="Simplified Arabic" pitchFamily="18" charset="-78"/>
                <a:cs typeface="Simplified Arabic" pitchFamily="18" charset="-78"/>
              </a:rPr>
              <a:t>والعلاقات: </a:t>
            </a:r>
            <a:r>
              <a:rPr lang="ar-SA" sz="3800" dirty="0">
                <a:latin typeface="Simplified Arabic" pitchFamily="18" charset="-78"/>
                <a:cs typeface="Simplified Arabic" pitchFamily="18" charset="-78"/>
              </a:rPr>
              <a:t>القاموس المرئي للغة العربية </a:t>
            </a:r>
            <a:r>
              <a:rPr lang="en-US" sz="3800" dirty="0">
                <a:latin typeface="Simplified Arabic" pitchFamily="18" charset="-78"/>
                <a:cs typeface="Simplified Arabic" pitchFamily="18" charset="-78"/>
              </a:rPr>
              <a:t>http://al-kamous.com</a:t>
            </a:r>
            <a:r>
              <a:rPr lang="ar-SA" sz="3800" dirty="0">
                <a:latin typeface="Simplified Arabic" pitchFamily="18" charset="-78"/>
                <a:cs typeface="Simplified Arabic" pitchFamily="18" charset="-78"/>
              </a:rPr>
              <a:t> ، والباحث يمتلك جميع حقوق الملكية الفكرية والمادية له.</a:t>
            </a:r>
            <a:endParaRPr lang="en-US" sz="3800" dirty="0">
              <a:latin typeface="Simplified Arabic" pitchFamily="18" charset="-78"/>
              <a:cs typeface="Simplified Arabic" pitchFamily="18" charset="-78"/>
            </a:endParaRPr>
          </a:p>
          <a:p>
            <a:pPr lvl="1">
              <a:buFont typeface="Wingdings" pitchFamily="2" charset="2"/>
              <a:buChar char="q"/>
            </a:pPr>
            <a:r>
              <a:rPr lang="ar-SA" sz="3800" b="1" dirty="0" smtClean="0">
                <a:latin typeface="Simplified Arabic" pitchFamily="18" charset="-78"/>
                <a:cs typeface="Simplified Arabic" pitchFamily="18" charset="-78"/>
              </a:rPr>
              <a:t>نموذج </a:t>
            </a:r>
            <a:r>
              <a:rPr lang="ar-SA" sz="3800" b="1" dirty="0">
                <a:latin typeface="Simplified Arabic" pitchFamily="18" charset="-78"/>
                <a:cs typeface="Simplified Arabic" pitchFamily="18" charset="-78"/>
              </a:rPr>
              <a:t>للشبكة الدلالية:</a:t>
            </a:r>
            <a:endParaRPr lang="en-US" sz="3800" dirty="0">
              <a:latin typeface="Simplified Arabic" pitchFamily="18" charset="-78"/>
              <a:cs typeface="Simplified Arabic" pitchFamily="18" charset="-78"/>
            </a:endParaRPr>
          </a:p>
          <a:p>
            <a:pPr algn="r" rtl="1"/>
            <a:endParaRPr lang="ar-EG" sz="1800" b="1" dirty="0" smtClean="0"/>
          </a:p>
          <a:p>
            <a:pPr algn="r" rtl="1"/>
            <a:endParaRPr lang="ar-EG" sz="1800" b="1" dirty="0"/>
          </a:p>
          <a:p>
            <a:pPr algn="r" rtl="1"/>
            <a:endParaRPr lang="ar-EG" sz="1800" b="1" dirty="0" smtClean="0"/>
          </a:p>
          <a:p>
            <a:pPr algn="r" rtl="1"/>
            <a:endParaRPr lang="ar-EG" sz="1800" b="1" dirty="0" smtClean="0"/>
          </a:p>
          <a:p>
            <a:pPr algn="r" rtl="1"/>
            <a:endParaRPr lang="ar-EG" sz="1800" b="1" dirty="0" smtClean="0"/>
          </a:p>
          <a:p>
            <a:pPr algn="r" rtl="1"/>
            <a:endParaRPr lang="ar-EG" sz="1800" b="1" dirty="0" smtClean="0"/>
          </a:p>
          <a:p>
            <a:pPr marL="0" indent="0" algn="ctr" rtl="1">
              <a:buNone/>
            </a:pPr>
            <a:r>
              <a:rPr lang="ar-EG" sz="1200" b="1" dirty="0" smtClean="0"/>
              <a:t>                                                     </a:t>
            </a:r>
          </a:p>
          <a:p>
            <a:pPr marL="0" indent="0" algn="ctr" rtl="1">
              <a:buNone/>
            </a:pPr>
            <a:endParaRPr lang="ar-EG" sz="1200" b="1" dirty="0"/>
          </a:p>
          <a:p>
            <a:pPr marL="0" indent="0" algn="ctr" rtl="1">
              <a:buNone/>
            </a:pPr>
            <a:r>
              <a:rPr lang="ar-EG" sz="1200" b="1" dirty="0" smtClean="0"/>
              <a:t>		                                         </a:t>
            </a:r>
            <a:r>
              <a:rPr lang="ar-SA" sz="1200" b="1" dirty="0" smtClean="0"/>
              <a:t>(</a:t>
            </a:r>
            <a:r>
              <a:rPr lang="ar-SA" sz="1200" b="1" dirty="0"/>
              <a:t>صورة من القاموس المرئي للغة العربية </a:t>
            </a:r>
            <a:r>
              <a:rPr lang="en-US" sz="1200" dirty="0"/>
              <a:t>http://al-kamous.com</a:t>
            </a:r>
            <a:r>
              <a:rPr lang="ar-SA" sz="1200" b="1" dirty="0"/>
              <a:t>)</a:t>
            </a:r>
            <a:endParaRPr lang="en-US" sz="1200" dirty="0"/>
          </a:p>
          <a:p>
            <a:pPr algn="just"/>
            <a:endParaRPr lang="ar-EG" sz="180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600200" y="4275786"/>
            <a:ext cx="3020695" cy="164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086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6096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ar-EG" sz="4000" b="1" dirty="0">
                <a:latin typeface="Simplified Arabic" pitchFamily="18" charset="-78"/>
                <a:cs typeface="Simplified Arabic" pitchFamily="18" charset="-78"/>
              </a:rPr>
              <a:t>لعبة المفاهيم العربية</a:t>
            </a:r>
            <a:endParaRPr lang="ar-EG" sz="4000" b="1" dirty="0">
              <a:latin typeface="Simplified Arabic" pitchFamily="18" charset="-78"/>
              <a:cs typeface="Simplified Arabic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1981200"/>
            <a:ext cx="6400800" cy="347472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ar-SA" sz="3600" b="1" dirty="0">
                <a:latin typeface="Simplified Arabic" pitchFamily="18" charset="-78"/>
                <a:cs typeface="Simplified Arabic" pitchFamily="18" charset="-78"/>
              </a:rPr>
              <a:t>القيمة </a:t>
            </a:r>
            <a:r>
              <a:rPr lang="ar-EG" sz="3600" b="1" dirty="0">
                <a:latin typeface="Simplified Arabic" pitchFamily="18" charset="-78"/>
                <a:cs typeface="Simplified Arabic" pitchFamily="18" charset="-78"/>
              </a:rPr>
              <a:t>التنافسية </a:t>
            </a:r>
            <a:r>
              <a:rPr lang="ar-SA" sz="3600" b="1" dirty="0">
                <a:latin typeface="Simplified Arabic" pitchFamily="18" charset="-78"/>
                <a:cs typeface="Simplified Arabic" pitchFamily="18" charset="-78"/>
              </a:rPr>
              <a:t>المضاف</a:t>
            </a:r>
            <a:r>
              <a:rPr lang="ar-EG" sz="3600" b="1" dirty="0">
                <a:latin typeface="Simplified Arabic" pitchFamily="18" charset="-78"/>
                <a:cs typeface="Simplified Arabic" pitchFamily="18" charset="-78"/>
              </a:rPr>
              <a:t>ة:</a:t>
            </a:r>
          </a:p>
          <a:p>
            <a:pPr algn="r" rtl="1"/>
            <a:r>
              <a:rPr lang="ar-SA" sz="3200" dirty="0">
                <a:latin typeface="Simplified Arabic" pitchFamily="18" charset="-78"/>
                <a:cs typeface="Simplified Arabic" pitchFamily="18" charset="-78"/>
              </a:rPr>
              <a:t>قياس البنية المفهومية </a:t>
            </a:r>
            <a:r>
              <a:rPr lang="ar-EG" sz="3200" dirty="0" smtClean="0">
                <a:latin typeface="Simplified Arabic" pitchFamily="18" charset="-78"/>
                <a:cs typeface="Simplified Arabic" pitchFamily="18" charset="-78"/>
              </a:rPr>
              <a:t>للاعبين</a:t>
            </a:r>
            <a:r>
              <a:rPr lang="ar-SA" sz="3200" dirty="0" smtClean="0">
                <a:latin typeface="Simplified Arabic" pitchFamily="18" charset="-78"/>
                <a:cs typeface="Simplified Arabic" pitchFamily="18" charset="-78"/>
              </a:rPr>
              <a:t>، </a:t>
            </a:r>
            <a:r>
              <a:rPr lang="ar-SA" sz="3200" dirty="0">
                <a:latin typeface="Simplified Arabic" pitchFamily="18" charset="-78"/>
                <a:cs typeface="Simplified Arabic" pitchFamily="18" charset="-78"/>
              </a:rPr>
              <a:t>وتحديد إيجابياتها، وسلبياتها.</a:t>
            </a:r>
            <a:endParaRPr lang="en-US" sz="3200" dirty="0">
              <a:latin typeface="Simplified Arabic" pitchFamily="18" charset="-78"/>
              <a:cs typeface="Simplified Arabic" pitchFamily="18" charset="-78"/>
            </a:endParaRPr>
          </a:p>
          <a:p>
            <a:pPr lvl="0" algn="r" rtl="1"/>
            <a:r>
              <a:rPr lang="ar-SA" sz="3200" dirty="0" smtClean="0">
                <a:latin typeface="Simplified Arabic" pitchFamily="18" charset="-78"/>
                <a:cs typeface="Simplified Arabic" pitchFamily="18" charset="-78"/>
              </a:rPr>
              <a:t>التدريب </a:t>
            </a:r>
            <a:r>
              <a:rPr lang="ar-SA" sz="3200" dirty="0">
                <a:latin typeface="Simplified Arabic" pitchFamily="18" charset="-78"/>
                <a:cs typeface="Simplified Arabic" pitchFamily="18" charset="-78"/>
              </a:rPr>
              <a:t>الآلي </a:t>
            </a:r>
            <a:r>
              <a:rPr lang="ar-SA" sz="3200" dirty="0" smtClean="0">
                <a:latin typeface="Simplified Arabic" pitchFamily="18" charset="-78"/>
                <a:cs typeface="Simplified Arabic" pitchFamily="18" charset="-78"/>
              </a:rPr>
              <a:t>لكل </a:t>
            </a:r>
            <a:r>
              <a:rPr lang="ar-SA" sz="3200" dirty="0">
                <a:latin typeface="Simplified Arabic" pitchFamily="18" charset="-78"/>
                <a:cs typeface="Simplified Arabic" pitchFamily="18" charset="-78"/>
              </a:rPr>
              <a:t>لاعب في ضوء المشكلات التي يعاني </a:t>
            </a:r>
            <a:r>
              <a:rPr lang="ar-SA" sz="3200" dirty="0" smtClean="0">
                <a:latin typeface="Simplified Arabic" pitchFamily="18" charset="-78"/>
                <a:cs typeface="Simplified Arabic" pitchFamily="18" charset="-78"/>
              </a:rPr>
              <a:t>منها</a:t>
            </a:r>
            <a:r>
              <a:rPr lang="ar-EG" sz="3200" dirty="0" smtClean="0">
                <a:latin typeface="Simplified Arabic" pitchFamily="18" charset="-78"/>
                <a:cs typeface="Simplified Arabic" pitchFamily="18" charset="-78"/>
              </a:rPr>
              <a:t>.</a:t>
            </a:r>
            <a:endParaRPr lang="en-US" sz="3200" dirty="0">
              <a:latin typeface="Simplified Arabic" pitchFamily="18" charset="-78"/>
              <a:cs typeface="Simplified Arabic" pitchFamily="18" charset="-78"/>
            </a:endParaRPr>
          </a:p>
          <a:p>
            <a:pPr lvl="0" algn="r" rtl="1"/>
            <a:r>
              <a:rPr lang="ar-SA" sz="3200" dirty="0">
                <a:latin typeface="Simplified Arabic" pitchFamily="18" charset="-78"/>
                <a:cs typeface="Simplified Arabic" pitchFamily="18" charset="-78"/>
              </a:rPr>
              <a:t>تنمية الثروة المفهومية </a:t>
            </a:r>
            <a:r>
              <a:rPr lang="ar-EG" sz="3200" dirty="0">
                <a:latin typeface="Simplified Arabic" pitchFamily="18" charset="-78"/>
                <a:cs typeface="Simplified Arabic" pitchFamily="18" charset="-78"/>
              </a:rPr>
              <a:t>للاعبين </a:t>
            </a:r>
            <a:r>
              <a:rPr lang="ar-SA" sz="3200" dirty="0">
                <a:latin typeface="Simplified Arabic" pitchFamily="18" charset="-78"/>
                <a:cs typeface="Simplified Arabic" pitchFamily="18" charset="-78"/>
              </a:rPr>
              <a:t>عن طريق الترفيه والتنافس بين </a:t>
            </a:r>
            <a:r>
              <a:rPr lang="ar-SA" sz="3200" dirty="0" smtClean="0">
                <a:latin typeface="Simplified Arabic" pitchFamily="18" charset="-78"/>
                <a:cs typeface="Simplified Arabic" pitchFamily="18" charset="-78"/>
              </a:rPr>
              <a:t>الأقران</a:t>
            </a:r>
            <a:r>
              <a:rPr lang="ar-EG" sz="3200" dirty="0" smtClean="0">
                <a:latin typeface="Simplified Arabic" pitchFamily="18" charset="-78"/>
                <a:cs typeface="Simplified Arabic" pitchFamily="18" charset="-78"/>
              </a:rPr>
              <a:t>.</a:t>
            </a:r>
            <a:r>
              <a:rPr lang="ar-SA" sz="3200" dirty="0" smtClean="0">
                <a:latin typeface="Simplified Arabic" pitchFamily="18" charset="-78"/>
                <a:cs typeface="Simplified Arabic" pitchFamily="18" charset="-78"/>
              </a:rPr>
              <a:t> </a:t>
            </a:r>
            <a:endParaRPr lang="ar-EG" sz="3200" dirty="0" smtClean="0">
              <a:latin typeface="Simplified Arabic" pitchFamily="18" charset="-78"/>
              <a:cs typeface="Simplified Arabic" pitchFamily="18" charset="-78"/>
            </a:endParaRPr>
          </a:p>
          <a:p>
            <a:pPr lvl="0" algn="r" rtl="1"/>
            <a:r>
              <a:rPr lang="ar-EG" sz="3200" dirty="0" smtClean="0">
                <a:latin typeface="Simplified Arabic" pitchFamily="18" charset="-78"/>
                <a:cs typeface="Simplified Arabic" pitchFamily="18" charset="-78"/>
              </a:rPr>
              <a:t>تحقيق توازن </a:t>
            </a:r>
            <a:r>
              <a:rPr lang="ar-SA" sz="3200" dirty="0" smtClean="0">
                <a:latin typeface="Simplified Arabic" pitchFamily="18" charset="-78"/>
                <a:cs typeface="Simplified Arabic" pitchFamily="18" charset="-78"/>
              </a:rPr>
              <a:t>البنية </a:t>
            </a:r>
            <a:r>
              <a:rPr lang="ar-SA" sz="3200" dirty="0">
                <a:latin typeface="Simplified Arabic" pitchFamily="18" charset="-78"/>
                <a:cs typeface="Simplified Arabic" pitchFamily="18" charset="-78"/>
              </a:rPr>
              <a:t>المفهومية في أذهان </a:t>
            </a:r>
            <a:r>
              <a:rPr lang="ar-EG" sz="3200" dirty="0" smtClean="0">
                <a:latin typeface="Simplified Arabic" pitchFamily="18" charset="-78"/>
                <a:cs typeface="Simplified Arabic" pitchFamily="18" charset="-78"/>
              </a:rPr>
              <a:t>للاعبين</a:t>
            </a:r>
            <a:r>
              <a:rPr lang="ar-SA" sz="3200" dirty="0" smtClean="0">
                <a:latin typeface="Simplified Arabic" pitchFamily="18" charset="-78"/>
                <a:cs typeface="Simplified Arabic" pitchFamily="18" charset="-78"/>
              </a:rPr>
              <a:t>.</a:t>
            </a:r>
            <a:endParaRPr lang="en-US" sz="3200" dirty="0">
              <a:latin typeface="Simplified Arabic" pitchFamily="18" charset="-78"/>
              <a:cs typeface="Simplified Arabic" pitchFamily="18" charset="-78"/>
            </a:endParaRPr>
          </a:p>
          <a:p>
            <a:pPr lvl="0" algn="r" rtl="1"/>
            <a:r>
              <a:rPr lang="ar-SA" sz="3200" dirty="0">
                <a:latin typeface="Simplified Arabic" pitchFamily="18" charset="-78"/>
                <a:cs typeface="Simplified Arabic" pitchFamily="18" charset="-78"/>
              </a:rPr>
              <a:t>رفع مستوى التحصيل </a:t>
            </a:r>
            <a:r>
              <a:rPr lang="ar-SA" sz="3200" dirty="0" smtClean="0">
                <a:latin typeface="Simplified Arabic" pitchFamily="18" charset="-78"/>
                <a:cs typeface="Simplified Arabic" pitchFamily="18" charset="-78"/>
              </a:rPr>
              <a:t>الدراسي، </a:t>
            </a:r>
            <a:r>
              <a:rPr lang="ar-SA" sz="3200" dirty="0">
                <a:latin typeface="Simplified Arabic" pitchFamily="18" charset="-78"/>
                <a:cs typeface="Simplified Arabic" pitchFamily="18" charset="-78"/>
              </a:rPr>
              <a:t>وتطوير كفاءة التواصل </a:t>
            </a:r>
            <a:r>
              <a:rPr lang="ar-SA" sz="3200" dirty="0" smtClean="0">
                <a:latin typeface="Simplified Arabic" pitchFamily="18" charset="-78"/>
                <a:cs typeface="Simplified Arabic" pitchFamily="18" charset="-78"/>
              </a:rPr>
              <a:t>اللغوي.</a:t>
            </a:r>
            <a:endParaRPr lang="ar-EG" sz="3200" dirty="0" smtClean="0">
              <a:latin typeface="Simplified Arabic" pitchFamily="18" charset="-78"/>
              <a:cs typeface="Simplified Arabic" pitchFamily="18" charset="-78"/>
            </a:endParaRPr>
          </a:p>
          <a:p>
            <a:pPr lvl="0" algn="r" rtl="1"/>
            <a:r>
              <a:rPr lang="ar-EG" sz="3200" dirty="0" smtClean="0">
                <a:latin typeface="Simplified Arabic" pitchFamily="18" charset="-78"/>
                <a:cs typeface="Simplified Arabic" pitchFamily="18" charset="-78"/>
              </a:rPr>
              <a:t>قابلية اللعبة للتطوير، وتحقيق </a:t>
            </a:r>
            <a:r>
              <a:rPr lang="ar-EG" sz="3200" dirty="0" smtClean="0">
                <a:latin typeface="Simplified Arabic" pitchFamily="18" charset="-78"/>
                <a:cs typeface="Simplified Arabic" pitchFamily="18" charset="-78"/>
              </a:rPr>
              <a:t>مستويات أعلى من التفاعلية، وتغطية </a:t>
            </a:r>
            <a:r>
              <a:rPr lang="ar-EG" sz="3200" dirty="0" smtClean="0">
                <a:latin typeface="Simplified Arabic" pitchFamily="18" charset="-78"/>
                <a:cs typeface="Simplified Arabic" pitchFamily="18" charset="-78"/>
              </a:rPr>
              <a:t>فئات عمرية ونوعية أوسع.</a:t>
            </a:r>
            <a:endParaRPr lang="en-US" sz="3200" dirty="0">
              <a:latin typeface="Simplified Arabic" pitchFamily="18" charset="-78"/>
              <a:cs typeface="Simplified Arabic" pitchFamily="18" charset="-78"/>
            </a:endParaRPr>
          </a:p>
          <a:p>
            <a:pPr marL="0" indent="0" algn="r">
              <a:buNone/>
            </a:pPr>
            <a:endParaRPr lang="en-US" dirty="0"/>
          </a:p>
          <a:p>
            <a:pPr algn="r"/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361759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2057400"/>
            <a:ext cx="6400800" cy="4114800"/>
          </a:xfrm>
        </p:spPr>
        <p:txBody>
          <a:bodyPr>
            <a:normAutofit lnSpcReduction="10000"/>
          </a:bodyPr>
          <a:lstStyle/>
          <a:p>
            <a:pPr algn="r"/>
            <a:r>
              <a:rPr lang="ar-EG" sz="3600" b="1" dirty="0">
                <a:solidFill>
                  <a:schemeClr val="tx1"/>
                </a:solidFill>
                <a:latin typeface="Simplified Arabic" pitchFamily="18" charset="-78"/>
                <a:cs typeface="Simplified Arabic" pitchFamily="18" charset="-78"/>
              </a:rPr>
              <a:t>فريق العمل</a:t>
            </a:r>
          </a:p>
          <a:p>
            <a:pPr algn="r"/>
            <a:r>
              <a:rPr lang="ar-EG" dirty="0" smtClean="0"/>
              <a:t>أ.م.د/ حسين محمد علي البسومي</a:t>
            </a:r>
          </a:p>
          <a:p>
            <a:pPr algn="r"/>
            <a:r>
              <a:rPr lang="ar-EG" dirty="0"/>
              <a:t>	</a:t>
            </a:r>
            <a:r>
              <a:rPr lang="ar-EG" dirty="0" smtClean="0"/>
              <a:t>التخصص الدقيق: علم اللغة الحاسوبي</a:t>
            </a:r>
          </a:p>
          <a:p>
            <a:pPr algn="r"/>
            <a:r>
              <a:rPr lang="ar-EG" dirty="0" smtClean="0"/>
              <a:t>م/أحمد عبد الحميد</a:t>
            </a:r>
          </a:p>
          <a:p>
            <a:pPr algn="r"/>
            <a:r>
              <a:rPr lang="ar-EG" dirty="0" smtClean="0"/>
              <a:t>التخصص الدقيق: </a:t>
            </a:r>
            <a:r>
              <a:rPr lang="en-US" dirty="0"/>
              <a:t>C++, Java, Microsoft .</a:t>
            </a:r>
            <a:r>
              <a:rPr lang="en-US" dirty="0" smtClean="0"/>
              <a:t>NET</a:t>
            </a:r>
            <a:endParaRPr lang="ar-EG" dirty="0" smtClean="0"/>
          </a:p>
          <a:p>
            <a:pPr algn="r"/>
            <a:r>
              <a:rPr lang="ar-EG" dirty="0" smtClean="0"/>
              <a:t>م/كريم أمية</a:t>
            </a:r>
          </a:p>
          <a:p>
            <a:pPr algn="r"/>
            <a:r>
              <a:rPr lang="ar-EG" dirty="0" smtClean="0"/>
              <a:t>التخصص الدقيق: </a:t>
            </a:r>
            <a:r>
              <a:rPr lang="en-US" dirty="0"/>
              <a:t>Java, Python, Java </a:t>
            </a:r>
            <a:r>
              <a:rPr lang="en-US" dirty="0" smtClean="0"/>
              <a:t>script</a:t>
            </a:r>
            <a:endParaRPr lang="ar-EG" dirty="0" smtClean="0"/>
          </a:p>
          <a:p>
            <a:pPr algn="r"/>
            <a:r>
              <a:rPr lang="ar-EG" dirty="0" smtClean="0"/>
              <a:t>أ/عبود محمد علي</a:t>
            </a:r>
          </a:p>
          <a:p>
            <a:pPr algn="r"/>
            <a:r>
              <a:rPr lang="ar-EG" dirty="0" smtClean="0"/>
              <a:t>التخصص الدقيق: معلم خبير للغة العربية</a:t>
            </a:r>
            <a:endParaRPr lang="ar-EG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838200"/>
            <a:ext cx="7772400" cy="1066801"/>
          </a:xfrm>
        </p:spPr>
        <p:txBody>
          <a:bodyPr/>
          <a:lstStyle/>
          <a:p>
            <a:pPr algn="ctr"/>
            <a:r>
              <a:rPr lang="ar-EG" b="1" dirty="0">
                <a:latin typeface="Simplified Arabic" pitchFamily="18" charset="-78"/>
                <a:cs typeface="Simplified Arabic" pitchFamily="18" charset="-78"/>
              </a:rPr>
              <a:t>لعبة المفاهيم العربية</a:t>
            </a:r>
            <a:endParaRPr lang="ar-EG" b="1" dirty="0">
              <a:latin typeface="Simplified Arabic" pitchFamily="18" charset="-78"/>
              <a:cs typeface="Simplified Arabic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97903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179</TotalTime>
  <Words>362</Words>
  <Application>Microsoft Office PowerPoint</Application>
  <PresentationFormat>On-screen Show (4:3)</PresentationFormat>
  <Paragraphs>60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Slipstream</vt:lpstr>
      <vt:lpstr>لعبة المفاهيم العربية</vt:lpstr>
      <vt:lpstr>لعبة المفاهيم اللغوية</vt:lpstr>
      <vt:lpstr>لعبة المفاهيم اللغوية</vt:lpstr>
      <vt:lpstr>لعبة المفاهيم اللغوية</vt:lpstr>
      <vt:lpstr>لعبة المفاهيم العربية</vt:lpstr>
      <vt:lpstr>لعبة المفاهيم العربية</vt:lpstr>
      <vt:lpstr>لعبة المفاهيم العربية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لعبة المفاهيم العربية</dc:title>
  <dc:creator>ALYOSER</dc:creator>
  <cp:lastModifiedBy>حسين</cp:lastModifiedBy>
  <cp:revision>22</cp:revision>
  <dcterms:created xsi:type="dcterms:W3CDTF">2006-08-16T00:00:00Z</dcterms:created>
  <dcterms:modified xsi:type="dcterms:W3CDTF">2022-05-08T10:25:15Z</dcterms:modified>
</cp:coreProperties>
</file>