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15"/>
  </p:notesMasterIdLst>
  <p:sldIdLst>
    <p:sldId id="261" r:id="rId4"/>
    <p:sldId id="358" r:id="rId5"/>
    <p:sldId id="326" r:id="rId6"/>
    <p:sldId id="328" r:id="rId7"/>
    <p:sldId id="360" r:id="rId8"/>
    <p:sldId id="357" r:id="rId9"/>
    <p:sldId id="372" r:id="rId10"/>
    <p:sldId id="373" r:id="rId11"/>
    <p:sldId id="265" r:id="rId12"/>
    <p:sldId id="271" r:id="rId13"/>
    <p:sldId id="262" r:id="rId14"/>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3369" autoAdjust="0"/>
  </p:normalViewPr>
  <p:slideViewPr>
    <p:cSldViewPr snapToGrid="0">
      <p:cViewPr varScale="1">
        <p:scale>
          <a:sx n="47" d="100"/>
          <a:sy n="47" d="100"/>
        </p:scale>
        <p:origin x="876" y="42"/>
      </p:cViewPr>
      <p:guideLst>
        <p:guide orient="horz" pos="3238"/>
        <p:guide pos="575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pPr/>
              <a:t>2022/5/8</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pPr/>
              <a:t>‹N°›</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ar-EG" dirty="0" smtClean="0">
                <a:solidFill>
                  <a:schemeClr val="tx1"/>
                </a:solidFill>
                <a:latin typeface="Air Strip Arabic" panose="02000500000000000000" pitchFamily="2" charset="-78"/>
                <a:cs typeface="+mn-cs"/>
              </a:rPr>
              <a:t> </a:t>
            </a:r>
            <a:r>
              <a:rPr lang="az-Latn-AZ" baseline="0" dirty="0" smtClean="0">
                <a:solidFill>
                  <a:schemeClr val="tx1"/>
                </a:solidFill>
                <a:latin typeface="Air Strip Arabic" panose="02000500000000000000" pitchFamily="2" charset="-78"/>
                <a:cs typeface="+mn-cs"/>
              </a:rPr>
              <a:t>https://www.youtube.com/channel/UC1QDseAuWOKQOp6j9AeuZgg</a:t>
            </a:r>
            <a:r>
              <a:rPr lang="ar-EG" baseline="0" dirty="0" smtClean="0">
                <a:solidFill>
                  <a:schemeClr val="tx1"/>
                </a:solidFill>
                <a:latin typeface="Air Strip Arabic" panose="02000500000000000000" pitchFamily="2" charset="-78"/>
                <a:cs typeface="+mn-cs"/>
              </a:rPr>
              <a:t> </a:t>
            </a:r>
            <a:r>
              <a:rPr lang="ar-EG" dirty="0" smtClean="0">
                <a:solidFill>
                  <a:schemeClr val="tx1"/>
                </a:solidFill>
                <a:latin typeface="Air Strip Arabic" panose="02000500000000000000" pitchFamily="2" charset="-78"/>
                <a:cs typeface="+mn-cs"/>
              </a:rPr>
              <a:t>شاهد</a:t>
            </a:r>
            <a:r>
              <a:rPr lang="ar-EG" baseline="0" dirty="0" smtClean="0">
                <a:solidFill>
                  <a:schemeClr val="tx1"/>
                </a:solidFill>
                <a:latin typeface="Air Strip Arabic" panose="02000500000000000000" pitchFamily="2" charset="-78"/>
                <a:cs typeface="+mn-cs"/>
              </a:rPr>
              <a:t> المزيد من القوالب والدروس عبر قناة ادركها بوربوينت زرنا علي  </a:t>
            </a:r>
            <a:endParaRPr lang="ar-EG" dirty="0" smtClean="0">
              <a:solidFill>
                <a:schemeClr val="tx1"/>
              </a:solidFill>
              <a:latin typeface="Air Strip Arabic" panose="02000500000000000000" pitchFamily="2" charset="-78"/>
              <a:cs typeface="+mn-cs"/>
            </a:endParaRPr>
          </a:p>
          <a:p>
            <a:endParaRPr lang="ar-EG" dirty="0"/>
          </a:p>
        </p:txBody>
      </p:sp>
      <p:sp>
        <p:nvSpPr>
          <p:cNvPr id="4" name="عنصر نائب لرقم الشريحة 3"/>
          <p:cNvSpPr>
            <a:spLocks noGrp="1"/>
          </p:cNvSpPr>
          <p:nvPr>
            <p:ph type="sldNum" sz="quarter" idx="10"/>
          </p:nvPr>
        </p:nvSpPr>
        <p:spPr/>
        <p:txBody>
          <a:bodyPr/>
          <a:lstStyle/>
          <a:p>
            <a:fld id="{BA0F6D12-D0E5-42E3-AE9E-4CBB24513023}" type="slidenum">
              <a:rPr kumimoji="1" lang="ja-JP" altLang="en-US" smtClean="0"/>
              <a:pPr/>
              <a:t>1</a:t>
            </a:fld>
            <a:endParaRPr kumimoji="1" lang="ja-JP" altLang="en-US"/>
          </a:p>
        </p:txBody>
      </p:sp>
    </p:spTree>
    <p:extLst>
      <p:ext uri="{BB962C8B-B14F-4D97-AF65-F5344CB8AC3E}">
        <p14:creationId xmlns:p14="http://schemas.microsoft.com/office/powerpoint/2010/main" val="375198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ar-EG" dirty="0" smtClean="0">
                <a:solidFill>
                  <a:schemeClr val="tx1"/>
                </a:solidFill>
                <a:latin typeface="Air Strip Arabic" panose="02000500000000000000" pitchFamily="2" charset="-78"/>
                <a:cs typeface="+mn-cs"/>
              </a:rPr>
              <a:t> </a:t>
            </a:r>
            <a:r>
              <a:rPr lang="az-Latn-AZ" baseline="0" dirty="0" smtClean="0">
                <a:solidFill>
                  <a:schemeClr val="tx1"/>
                </a:solidFill>
                <a:latin typeface="Air Strip Arabic" panose="02000500000000000000" pitchFamily="2" charset="-78"/>
                <a:cs typeface="+mn-cs"/>
              </a:rPr>
              <a:t>https://www.youtube.com/channel/UC1QDseAuWOKQOp6j9AeuZgg</a:t>
            </a:r>
            <a:r>
              <a:rPr lang="ar-EG" baseline="0" dirty="0" smtClean="0">
                <a:solidFill>
                  <a:schemeClr val="tx1"/>
                </a:solidFill>
                <a:latin typeface="Air Strip Arabic" panose="02000500000000000000" pitchFamily="2" charset="-78"/>
                <a:cs typeface="+mn-cs"/>
              </a:rPr>
              <a:t> </a:t>
            </a:r>
            <a:r>
              <a:rPr lang="ar-EG" dirty="0" smtClean="0">
                <a:solidFill>
                  <a:schemeClr val="tx1"/>
                </a:solidFill>
                <a:latin typeface="Air Strip Arabic" panose="02000500000000000000" pitchFamily="2" charset="-78"/>
                <a:cs typeface="+mn-cs"/>
              </a:rPr>
              <a:t>شاهد</a:t>
            </a:r>
            <a:r>
              <a:rPr lang="ar-EG" baseline="0" dirty="0" smtClean="0">
                <a:solidFill>
                  <a:schemeClr val="tx1"/>
                </a:solidFill>
                <a:latin typeface="Air Strip Arabic" panose="02000500000000000000" pitchFamily="2" charset="-78"/>
                <a:cs typeface="+mn-cs"/>
              </a:rPr>
              <a:t> المزيد من القوالب والدروس عبر قناة ادركها بوربوينت زرنا علي  </a:t>
            </a:r>
            <a:endParaRPr lang="ar-EG" dirty="0" smtClean="0">
              <a:solidFill>
                <a:schemeClr val="tx1"/>
              </a:solidFill>
              <a:latin typeface="Air Strip Arabic" panose="02000500000000000000" pitchFamily="2" charset="-78"/>
              <a:cs typeface="+mn-cs"/>
            </a:endParaRPr>
          </a:p>
          <a:p>
            <a:endParaRPr lang="ar-EG" dirty="0"/>
          </a:p>
        </p:txBody>
      </p:sp>
      <p:sp>
        <p:nvSpPr>
          <p:cNvPr id="4" name="عنصر نائب لرقم الشريحة 3"/>
          <p:cNvSpPr>
            <a:spLocks noGrp="1"/>
          </p:cNvSpPr>
          <p:nvPr>
            <p:ph type="sldNum" sz="quarter" idx="10"/>
          </p:nvPr>
        </p:nvSpPr>
        <p:spPr/>
        <p:txBody>
          <a:bodyPr/>
          <a:lstStyle/>
          <a:p>
            <a:fld id="{BA0F6D12-D0E5-42E3-AE9E-4CBB24513023}" type="slidenum">
              <a:rPr kumimoji="1" lang="ja-JP" altLang="en-US" smtClean="0"/>
              <a:pPr/>
              <a:t>2</a:t>
            </a:fld>
            <a:endParaRPr kumimoji="1" lang="ja-JP" altLang="en-US"/>
          </a:p>
        </p:txBody>
      </p:sp>
    </p:spTree>
    <p:extLst>
      <p:ext uri="{BB962C8B-B14F-4D97-AF65-F5344CB8AC3E}">
        <p14:creationId xmlns:p14="http://schemas.microsoft.com/office/powerpoint/2010/main" val="4289899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ar-EG" dirty="0" smtClean="0">
                <a:solidFill>
                  <a:schemeClr val="tx1"/>
                </a:solidFill>
                <a:latin typeface="Air Strip Arabic" panose="02000500000000000000" pitchFamily="2" charset="-78"/>
                <a:cs typeface="+mn-cs"/>
              </a:rPr>
              <a:t> </a:t>
            </a:r>
            <a:r>
              <a:rPr lang="az-Latn-AZ" baseline="0" dirty="0" smtClean="0">
                <a:solidFill>
                  <a:schemeClr val="tx1"/>
                </a:solidFill>
                <a:latin typeface="Air Strip Arabic" panose="02000500000000000000" pitchFamily="2" charset="-78"/>
                <a:cs typeface="+mn-cs"/>
              </a:rPr>
              <a:t>https://www.youtube.com/channel/UC1QDseAuWOKQOp6j9AeuZgg</a:t>
            </a:r>
            <a:r>
              <a:rPr lang="ar-EG" baseline="0" dirty="0" smtClean="0">
                <a:solidFill>
                  <a:schemeClr val="tx1"/>
                </a:solidFill>
                <a:latin typeface="Air Strip Arabic" panose="02000500000000000000" pitchFamily="2" charset="-78"/>
                <a:cs typeface="+mn-cs"/>
              </a:rPr>
              <a:t> </a:t>
            </a:r>
            <a:r>
              <a:rPr lang="ar-EG" dirty="0" smtClean="0">
                <a:solidFill>
                  <a:schemeClr val="tx1"/>
                </a:solidFill>
                <a:latin typeface="Air Strip Arabic" panose="02000500000000000000" pitchFamily="2" charset="-78"/>
                <a:cs typeface="+mn-cs"/>
              </a:rPr>
              <a:t>شاهد</a:t>
            </a:r>
            <a:r>
              <a:rPr lang="ar-EG" baseline="0" dirty="0" smtClean="0">
                <a:solidFill>
                  <a:schemeClr val="tx1"/>
                </a:solidFill>
                <a:latin typeface="Air Strip Arabic" panose="02000500000000000000" pitchFamily="2" charset="-78"/>
                <a:cs typeface="+mn-cs"/>
              </a:rPr>
              <a:t> المزيد من القوالب والدروس عبر قناة ادركها بوربوينت زرنا علي  </a:t>
            </a:r>
            <a:endParaRPr lang="ar-EG" dirty="0" smtClean="0">
              <a:solidFill>
                <a:schemeClr val="tx1"/>
              </a:solidFill>
              <a:latin typeface="Air Strip Arabic" panose="02000500000000000000" pitchFamily="2" charset="-78"/>
              <a:cs typeface="+mn-cs"/>
            </a:endParaRPr>
          </a:p>
          <a:p>
            <a:endParaRPr lang="ar-EG" dirty="0"/>
          </a:p>
        </p:txBody>
      </p:sp>
      <p:sp>
        <p:nvSpPr>
          <p:cNvPr id="4" name="عنصر نائب لرقم الشريحة 3"/>
          <p:cNvSpPr>
            <a:spLocks noGrp="1"/>
          </p:cNvSpPr>
          <p:nvPr>
            <p:ph type="sldNum" sz="quarter" idx="10"/>
          </p:nvPr>
        </p:nvSpPr>
        <p:spPr/>
        <p:txBody>
          <a:bodyPr/>
          <a:lstStyle/>
          <a:p>
            <a:fld id="{BA0F6D12-D0E5-42E3-AE9E-4CBB24513023}" type="slidenum">
              <a:rPr kumimoji="1" lang="ja-JP" altLang="en-US" smtClean="0"/>
              <a:pPr/>
              <a:t>4</a:t>
            </a:fld>
            <a:endParaRPr kumimoji="1" lang="ja-JP" altLang="en-US"/>
          </a:p>
        </p:txBody>
      </p:sp>
    </p:spTree>
    <p:extLst>
      <p:ext uri="{BB962C8B-B14F-4D97-AF65-F5344CB8AC3E}">
        <p14:creationId xmlns:p14="http://schemas.microsoft.com/office/powerpoint/2010/main" val="9584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ar-EG" dirty="0" smtClean="0">
                <a:solidFill>
                  <a:schemeClr val="tx1"/>
                </a:solidFill>
                <a:latin typeface="Air Strip Arabic" panose="02000500000000000000" pitchFamily="2" charset="-78"/>
                <a:cs typeface="+mn-cs"/>
              </a:rPr>
              <a:t> </a:t>
            </a:r>
            <a:r>
              <a:rPr lang="az-Latn-AZ" baseline="0" dirty="0" smtClean="0">
                <a:solidFill>
                  <a:schemeClr val="tx1"/>
                </a:solidFill>
                <a:latin typeface="Air Strip Arabic" panose="02000500000000000000" pitchFamily="2" charset="-78"/>
                <a:cs typeface="+mn-cs"/>
              </a:rPr>
              <a:t>https://www.youtube.com/channel/UC1QDseAuWOKQOp6j9AeuZgg</a:t>
            </a:r>
            <a:r>
              <a:rPr lang="ar-EG" baseline="0" dirty="0" smtClean="0">
                <a:solidFill>
                  <a:schemeClr val="tx1"/>
                </a:solidFill>
                <a:latin typeface="Air Strip Arabic" panose="02000500000000000000" pitchFamily="2" charset="-78"/>
                <a:cs typeface="+mn-cs"/>
              </a:rPr>
              <a:t> </a:t>
            </a:r>
            <a:r>
              <a:rPr lang="ar-EG" dirty="0" smtClean="0">
                <a:solidFill>
                  <a:schemeClr val="tx1"/>
                </a:solidFill>
                <a:latin typeface="Air Strip Arabic" panose="02000500000000000000" pitchFamily="2" charset="-78"/>
                <a:cs typeface="+mn-cs"/>
              </a:rPr>
              <a:t>شاهد</a:t>
            </a:r>
            <a:r>
              <a:rPr lang="ar-EG" baseline="0" dirty="0" smtClean="0">
                <a:solidFill>
                  <a:schemeClr val="tx1"/>
                </a:solidFill>
                <a:latin typeface="Air Strip Arabic" panose="02000500000000000000" pitchFamily="2" charset="-78"/>
                <a:cs typeface="+mn-cs"/>
              </a:rPr>
              <a:t> المزيد من القوالب والدروس عبر قناة ادركها بوربوينت زرنا علي  </a:t>
            </a:r>
            <a:endParaRPr lang="ar-EG" dirty="0" smtClean="0">
              <a:solidFill>
                <a:schemeClr val="tx1"/>
              </a:solidFill>
              <a:latin typeface="Air Strip Arabic" panose="02000500000000000000" pitchFamily="2" charset="-78"/>
              <a:cs typeface="+mn-cs"/>
            </a:endParaRPr>
          </a:p>
          <a:p>
            <a:endParaRPr lang="ar-EG" dirty="0"/>
          </a:p>
        </p:txBody>
      </p:sp>
      <p:sp>
        <p:nvSpPr>
          <p:cNvPr id="4" name="عنصر نائب لرقم الشريحة 3"/>
          <p:cNvSpPr>
            <a:spLocks noGrp="1"/>
          </p:cNvSpPr>
          <p:nvPr>
            <p:ph type="sldNum" sz="quarter" idx="10"/>
          </p:nvPr>
        </p:nvSpPr>
        <p:spPr/>
        <p:txBody>
          <a:bodyPr/>
          <a:lstStyle/>
          <a:p>
            <a:fld id="{BA0F6D12-D0E5-42E3-AE9E-4CBB24513023}" type="slidenum">
              <a:rPr kumimoji="1" lang="ja-JP" altLang="en-US" smtClean="0"/>
              <a:pPr/>
              <a:t>5</a:t>
            </a:fld>
            <a:endParaRPr kumimoji="1" lang="ja-JP" altLang="en-US"/>
          </a:p>
        </p:txBody>
      </p:sp>
    </p:spTree>
    <p:extLst>
      <p:ext uri="{BB962C8B-B14F-4D97-AF65-F5344CB8AC3E}">
        <p14:creationId xmlns:p14="http://schemas.microsoft.com/office/powerpoint/2010/main" val="95847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ar-EG" dirty="0" smtClean="0">
                <a:solidFill>
                  <a:schemeClr val="tx1"/>
                </a:solidFill>
                <a:latin typeface="Air Strip Arabic" panose="02000500000000000000" pitchFamily="2" charset="-78"/>
                <a:cs typeface="+mn-cs"/>
              </a:rPr>
              <a:t> </a:t>
            </a:r>
            <a:r>
              <a:rPr lang="az-Latn-AZ" baseline="0" dirty="0" smtClean="0">
                <a:solidFill>
                  <a:schemeClr val="tx1"/>
                </a:solidFill>
                <a:latin typeface="Air Strip Arabic" panose="02000500000000000000" pitchFamily="2" charset="-78"/>
                <a:cs typeface="+mn-cs"/>
              </a:rPr>
              <a:t>https://www.youtube.com/channel/UC1QDseAuWOKQOp6j9AeuZgg</a:t>
            </a:r>
            <a:r>
              <a:rPr lang="ar-EG" baseline="0" smtClean="0">
                <a:solidFill>
                  <a:schemeClr val="tx1"/>
                </a:solidFill>
                <a:latin typeface="Air Strip Arabic" panose="02000500000000000000" pitchFamily="2" charset="-78"/>
                <a:cs typeface="+mn-cs"/>
              </a:rPr>
              <a:t> </a:t>
            </a:r>
            <a:r>
              <a:rPr lang="ar-EG" smtClean="0">
                <a:solidFill>
                  <a:schemeClr val="tx1"/>
                </a:solidFill>
                <a:latin typeface="Air Strip Arabic" panose="02000500000000000000" pitchFamily="2" charset="-78"/>
                <a:cs typeface="+mn-cs"/>
              </a:rPr>
              <a:t>شاهد</a:t>
            </a:r>
            <a:r>
              <a:rPr lang="ar-EG" baseline="0" smtClean="0">
                <a:solidFill>
                  <a:schemeClr val="tx1"/>
                </a:solidFill>
                <a:latin typeface="Air Strip Arabic" panose="02000500000000000000" pitchFamily="2" charset="-78"/>
                <a:cs typeface="+mn-cs"/>
              </a:rPr>
              <a:t> المزيد من القوالب والدروس عبر قناة ادركها بوربوينت زرنا علي  </a:t>
            </a:r>
            <a:endParaRPr lang="ar-EG" smtClean="0">
              <a:solidFill>
                <a:schemeClr val="tx1"/>
              </a:solidFill>
              <a:latin typeface="Air Strip Arabic" panose="02000500000000000000" pitchFamily="2" charset="-78"/>
              <a:cs typeface="+mn-cs"/>
            </a:endParaRPr>
          </a:p>
          <a:p>
            <a:endParaRPr lang="ar-EG"/>
          </a:p>
        </p:txBody>
      </p:sp>
      <p:sp>
        <p:nvSpPr>
          <p:cNvPr id="4" name="عنصر نائب لرقم الشريحة 3"/>
          <p:cNvSpPr>
            <a:spLocks noGrp="1"/>
          </p:cNvSpPr>
          <p:nvPr>
            <p:ph type="sldNum" sz="quarter" idx="10"/>
          </p:nvPr>
        </p:nvSpPr>
        <p:spPr/>
        <p:txBody>
          <a:bodyPr/>
          <a:lstStyle/>
          <a:p>
            <a:fld id="{BA0F6D12-D0E5-42E3-AE9E-4CBB24513023}" type="slidenum">
              <a:rPr kumimoji="1" lang="ja-JP" altLang="en-US" smtClean="0"/>
              <a:pPr/>
              <a:t>6</a:t>
            </a:fld>
            <a:endParaRPr kumimoji="1" lang="ja-JP" altLang="en-US"/>
          </a:p>
        </p:txBody>
      </p:sp>
    </p:spTree>
    <p:extLst>
      <p:ext uri="{BB962C8B-B14F-4D97-AF65-F5344CB8AC3E}">
        <p14:creationId xmlns:p14="http://schemas.microsoft.com/office/powerpoint/2010/main" val="75659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smtClean="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smtClean="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smtClean="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smtClean="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smtClean="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smtClean="0"/>
              <a:t>Word</a:t>
            </a:r>
            <a:endParaRPr kumimoji="1" lang="ja-JP" altLang="en-US" dirty="0" smtClean="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smtClean="0"/>
              <a:t>Word</a:t>
            </a:r>
            <a:endParaRPr kumimoji="1" lang="ja-JP" altLang="en-US" dirty="0" smtClean="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smtClean="0"/>
              <a:t>Word</a:t>
            </a:r>
            <a:endParaRPr kumimoji="1" lang="ja-JP" altLang="en-US" dirty="0" smtClean="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smtClean="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smtClean="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smtClean="0"/>
              <a:t>Text goes here</a:t>
            </a:r>
            <a:endParaRPr kumimoji="1" lang="ja-JP" altLang="en-US" dirty="0" smtClean="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smtClean="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smtClean="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smtClean="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smtClean="0"/>
              <a:t>Text goes here</a:t>
            </a:r>
            <a:endParaRPr kumimoji="1" lang="ja-JP" altLang="en-US" dirty="0" smtClean="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smtClean="0"/>
              <a:t>Text goes here</a:t>
            </a:r>
            <a:endParaRPr kumimoji="1" lang="ja-JP" altLang="en-US" dirty="0" smtClean="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smtClean="0"/>
              <a:t>Text goes here</a:t>
            </a:r>
            <a:endParaRPr kumimoji="1" lang="ja-JP" altLang="en-US" dirty="0" smtClean="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smtClean="0"/>
              <a:t>Text goes here</a:t>
            </a:r>
            <a:endParaRPr kumimoji="1" lang="ja-JP" altLang="en-US" dirty="0" smtClean="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smtClean="0"/>
              <a:t>Word</a:t>
            </a:r>
            <a:endParaRPr lang="en-US" dirty="0"/>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smtClean="0"/>
              <a:t>Word</a:t>
            </a:r>
            <a:endParaRPr lang="en-US" altLang="ja-JP" dirty="0"/>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smtClean="0"/>
              <a:t>Word</a:t>
            </a:r>
            <a:endParaRPr lang="en-US" altLang="ja-JP" dirty="0"/>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smtClean="0"/>
              <a:t>Word</a:t>
            </a:r>
            <a:endParaRPr lang="en-US" altLang="ja-JP" dirty="0"/>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smtClean="0"/>
              <a:t>Word</a:t>
            </a:r>
            <a:endParaRPr lang="en-US" altLang="ja-JP" dirty="0"/>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smtClean="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smtClean="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smtClean="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smtClean="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smtClean="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smtClean="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smtClean="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smtClean="0"/>
              <a:t>Word</a:t>
            </a:r>
            <a:endParaRPr kumimoji="1" lang="ja-JP" altLang="en-US" dirty="0" smtClean="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smtClean="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smtClean="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smtClean="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smtClean="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smtClean="0"/>
              <a:t>Item 1</a:t>
            </a:r>
          </a:p>
          <a:p>
            <a:pPr lvl="0"/>
            <a:r>
              <a:rPr kumimoji="1" lang="en-US" altLang="ja-JP" dirty="0" smtClean="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smtClean="0"/>
              <a:t>Item 1</a:t>
            </a:r>
          </a:p>
          <a:p>
            <a:pPr lvl="0"/>
            <a:r>
              <a:rPr kumimoji="1" lang="en-US" altLang="ja-JP" dirty="0" smtClean="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smtClean="0"/>
              <a:t>Item 1</a:t>
            </a:r>
          </a:p>
          <a:p>
            <a:pPr lvl="0"/>
            <a:r>
              <a:rPr kumimoji="1" lang="en-US" altLang="ja-JP" dirty="0" smtClean="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smtClean="0"/>
              <a:t>Item 1</a:t>
            </a:r>
          </a:p>
          <a:p>
            <a:pPr lvl="0"/>
            <a:r>
              <a:rPr kumimoji="1" lang="en-US" altLang="ja-JP" dirty="0" smtClean="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smtClean="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smtClean="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smtClean="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smtClean="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smtClean="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smtClean="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smtClean="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smtClean="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smtClean="0"/>
              <a:t>Text goes here</a:t>
            </a:r>
            <a:endParaRPr kumimoji="1" lang="ja-JP" altLang="en-US" dirty="0" smtClean="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smtClean="0"/>
              <a:t>Text goes here</a:t>
            </a:r>
            <a:endParaRPr kumimoji="1" lang="ja-JP" altLang="en-US" dirty="0" smtClean="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35915"/>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smtClean="0"/>
              <a:t>Text</a:t>
            </a:r>
            <a:endParaRPr kumimoji="1"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smtClean="0"/>
              <a:t>Text</a:t>
            </a:r>
            <a:endParaRPr kumimoji="1"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smtClean="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smtClean="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smtClean="0"/>
              <a:t>Text goes here</a:t>
            </a:r>
            <a:endParaRPr kumimoji="1" lang="ja-JP" altLang="en-US" dirty="0" smtClean="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smtClean="0"/>
              <a:t>Text goes here</a:t>
            </a:r>
            <a:endParaRPr kumimoji="1" lang="ja-JP" altLang="en-US" dirty="0" smtClean="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smtClean="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smtClean="0"/>
              <a:t>Text goes here</a:t>
            </a:r>
            <a:endParaRPr kumimoji="1" lang="ja-JP" altLang="en-US" dirty="0" smtClean="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smtClean="0"/>
              <a:t>Word</a:t>
            </a:r>
            <a:endParaRPr kumimoji="1"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smtClean="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smtClean="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smtClean="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smtClean="0"/>
              <a:t>Text goes here</a:t>
            </a:r>
            <a:endParaRPr kumimoji="1" lang="ja-JP" altLang="en-US" dirty="0" smtClean="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smtClean="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smtClean="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a:t>
            </a:r>
            <a:endParaRPr kumimoji="1" lang="ja-JP" altLang="en-US" dirty="0" smtClean="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a:t>
            </a:r>
            <a:endParaRPr kumimoji="1" lang="ja-JP" altLang="en-US" dirty="0" smtClean="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a:t>
            </a:r>
            <a:endParaRPr kumimoji="1" lang="ja-JP" altLang="en-US" dirty="0" smtClean="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a:t>
            </a:r>
            <a:endParaRPr kumimoji="1" lang="ja-JP" altLang="en-US" dirty="0" smtClean="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smtClean="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smtClean="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smtClean="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bg>
      <p:bgPr>
        <a:solidFill>
          <a:schemeClr val="tx2"/>
        </a:solidFill>
        <a:effectLst/>
      </p:bgPr>
    </p:b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smtClean="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smtClean="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smtClean="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smtClean="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smtClean="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smtClean="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smtClean="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smtClean="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smtClean="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smtClean="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smtClean="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smtClean="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smtClean="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smtClean="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smtClean="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smtClean="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smtClean="0"/>
              <a:t>Add an image</a:t>
            </a:r>
            <a:endParaRPr kumimoji="1" lang="ja-JP" altLang="en-US" dirty="0"/>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smtClean="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9" grpId="0" animBg="1"/>
      <p:bldP spid="6" grpId="0"/>
      <p:bldP spid="6" grpId="1"/>
      <p:bldP spid="18" grpId="0"/>
      <p:bldP spid="18" grpId="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smtClean="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smtClean="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smtClean="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smtClean="0"/>
              <a:t>Text goes here</a:t>
            </a:r>
            <a:endParaRPr kumimoji="1" lang="ja-JP" altLang="en-US" dirty="0" smtClean="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smtClean="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smtClean="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smtClean="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smtClean="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smtClean="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smtClean="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smtClean="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smtClean="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smtClean="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smtClean="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smtClean="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smtClean="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smtClean="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smtClean="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smtClean="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bg>
      <p:bgPr>
        <a:solidFill>
          <a:schemeClr val="tx2"/>
        </a:solidFill>
        <a:effectLst/>
      </p:bgPr>
    </p:bg>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smtClean="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smtClean="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smtClean="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smtClean="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smtClean="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smtClean="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smtClean="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smtClean="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smtClean="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smtClean="0"/>
              <a:t>Text goes here</a:t>
            </a:r>
            <a:endParaRPr kumimoji="1" lang="ja-JP" altLang="en-US" dirty="0" smtClean="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smtClean="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smtClean="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smtClean="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smtClean="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smtClean="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smtClean="0"/>
              <a:t>Text goes here</a:t>
            </a:r>
            <a:endParaRPr kumimoji="1" lang="ja-JP" altLang="en-US" dirty="0" smtClean="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smtClean="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smtClean="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smtClean="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smtClean="0"/>
              <a:t>Text goes here</a:t>
            </a:r>
            <a:endParaRPr kumimoji="1" lang="ja-JP" altLang="en-US" dirty="0" smtClean="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smtClean="0"/>
              <a:t>Text goes here</a:t>
            </a:r>
            <a:endParaRPr kumimoji="1" lang="ja-JP" altLang="en-US" dirty="0" smtClean="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smtClean="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smtClean="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p14="http://schemas.microsoft.com/office/powerpoint/2010/main" val="319857839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smtClean="0"/>
              <a:t>Text goes here</a:t>
            </a:r>
            <a:endParaRPr kumimoji="1" lang="ja-JP" altLang="en-US" dirty="0" smtClean="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smtClean="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smtClean="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smtClean="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smtClean="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smtClean="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smtClean="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smtClean="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smtClean="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smtClean="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2" presetClass="entr" presetSubtype="1" decel="100000" fill="hold" grpId="0" nodeType="withEffect">
                                  <p:stCondLst>
                                    <p:cond delay="125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0-#ppt_h/2"/>
                                          </p:val>
                                        </p:tav>
                                        <p:tav tm="100000">
                                          <p:val>
                                            <p:strVal val="#ppt_y"/>
                                          </p:val>
                                        </p:tav>
                                      </p:tavLst>
                                    </p:anim>
                                  </p:childTnLst>
                                </p:cTn>
                              </p:par>
                            </p:childTnLst>
                          </p:cTn>
                        </p:par>
                        <p:par>
                          <p:cTn id="61" fill="hold">
                            <p:stCondLst>
                              <p:cond delay="1750"/>
                            </p:stCondLst>
                            <p:childTnLst>
                              <p:par>
                                <p:cTn id="62" presetID="2" presetClass="entr" presetSubtype="2" decel="10000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1+#ppt_w/2"/>
                                          </p:val>
                                        </p:tav>
                                        <p:tav tm="100000">
                                          <p:val>
                                            <p:strVal val="#ppt_x"/>
                                          </p:val>
                                        </p:tav>
                                      </p:tavLst>
                                    </p:anim>
                                    <p:anim calcmode="lin" valueType="num">
                                      <p:cBhvr additive="base">
                                        <p:cTn id="65" dur="500" fill="hold"/>
                                        <p:tgtEl>
                                          <p:spTgt spid="14"/>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Effect transition="in" filter="wipe(left)">
                                      <p:cBhvr>
                                        <p:cTn id="68" dur="500"/>
                                        <p:tgtEl>
                                          <p:spTgt spid="13">
                                            <p:txEl>
                                              <p:pRg st="0" end="0"/>
                                            </p:txEl>
                                          </p:spTgt>
                                        </p:tgtEl>
                                      </p:cBhvr>
                                    </p:animEffect>
                                  </p:childTnLst>
                                </p:cTn>
                              </p:par>
                            </p:childTnLst>
                          </p:cTn>
                        </p:par>
                        <p:par>
                          <p:cTn id="69" fill="hold">
                            <p:stCondLst>
                              <p:cond delay="2250"/>
                            </p:stCondLst>
                            <p:childTnLst>
                              <p:par>
                                <p:cTn id="70" presetID="16" presetClass="entr" presetSubtype="37"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arn(outVertical)">
                                      <p:cBhvr>
                                        <p:cTn id="72" dur="500"/>
                                        <p:tgtEl>
                                          <p:spTgt spid="26"/>
                                        </p:tgtEl>
                                      </p:cBhvr>
                                    </p:animEffect>
                                  </p:childTnLst>
                                </p:cTn>
                              </p:par>
                            </p:childTnLst>
                          </p:cTn>
                        </p:par>
                        <p:par>
                          <p:cTn id="73" fill="hold">
                            <p:stCondLst>
                              <p:cond delay="2750"/>
                            </p:stCondLst>
                            <p:childTnLst>
                              <p:par>
                                <p:cTn id="74" presetID="2" presetClass="entr" presetSubtype="4" decel="100000"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additive="base">
                                        <p:cTn id="76" dur="1000" fill="hold"/>
                                        <p:tgtEl>
                                          <p:spTgt spid="15"/>
                                        </p:tgtEl>
                                        <p:attrNameLst>
                                          <p:attrName>ppt_x</p:attrName>
                                        </p:attrNameLst>
                                      </p:cBhvr>
                                      <p:tavLst>
                                        <p:tav tm="0">
                                          <p:val>
                                            <p:strVal val="#ppt_x"/>
                                          </p:val>
                                        </p:tav>
                                        <p:tav tm="100000">
                                          <p:val>
                                            <p:strVal val="#ppt_x"/>
                                          </p:val>
                                        </p:tav>
                                      </p:tavLst>
                                    </p:anim>
                                    <p:anim calcmode="lin" valueType="num">
                                      <p:cBhvr additive="base">
                                        <p:cTn id="77" dur="1000" fill="hold"/>
                                        <p:tgtEl>
                                          <p:spTgt spid="15"/>
                                        </p:tgtEl>
                                        <p:attrNameLst>
                                          <p:attrName>ppt_y</p:attrName>
                                        </p:attrNameLst>
                                      </p:cBhvr>
                                      <p:tavLst>
                                        <p:tav tm="0">
                                          <p:val>
                                            <p:strVal val="1+#ppt_h/2"/>
                                          </p:val>
                                        </p:tav>
                                        <p:tav tm="100000">
                                          <p:val>
                                            <p:strVal val="#ppt_y"/>
                                          </p:val>
                                        </p:tav>
                                      </p:tavLst>
                                    </p:anim>
                                  </p:childTnLst>
                                </p:cTn>
                              </p:par>
                              <p:par>
                                <p:cTn id="78" presetID="2" presetClass="entr" presetSubtype="4" decel="100000" fill="hold" grpId="0" nodeType="withEffect">
                                  <p:stCondLst>
                                    <p:cond delay="0"/>
                                  </p:stCondLst>
                                  <p:childTnLst>
                                    <p:set>
                                      <p:cBhvr>
                                        <p:cTn id="79" dur="1" fill="hold">
                                          <p:stCondLst>
                                            <p:cond delay="0"/>
                                          </p:stCondLst>
                                        </p:cTn>
                                        <p:tgtEl>
                                          <p:spTgt spid="16"/>
                                        </p:tgtEl>
                                        <p:attrNameLst>
                                          <p:attrName>style.visibility</p:attrName>
                                        </p:attrNameLst>
                                      </p:cBhvr>
                                      <p:to>
                                        <p:strVal val="visible"/>
                                      </p:to>
                                    </p:set>
                                    <p:anim calcmode="lin" valueType="num">
                                      <p:cBhvr additive="base">
                                        <p:cTn id="80" dur="1000" fill="hold"/>
                                        <p:tgtEl>
                                          <p:spTgt spid="16"/>
                                        </p:tgtEl>
                                        <p:attrNameLst>
                                          <p:attrName>ppt_x</p:attrName>
                                        </p:attrNameLst>
                                      </p:cBhvr>
                                      <p:tavLst>
                                        <p:tav tm="0">
                                          <p:val>
                                            <p:strVal val="#ppt_x"/>
                                          </p:val>
                                        </p:tav>
                                        <p:tav tm="100000">
                                          <p:val>
                                            <p:strVal val="#ppt_x"/>
                                          </p:val>
                                        </p:tav>
                                      </p:tavLst>
                                    </p:anim>
                                    <p:anim calcmode="lin" valueType="num">
                                      <p:cBhvr additive="base">
                                        <p:cTn id="81" dur="1000" fill="hold"/>
                                        <p:tgtEl>
                                          <p:spTgt spid="16"/>
                                        </p:tgtEl>
                                        <p:attrNameLst>
                                          <p:attrName>ppt_y</p:attrName>
                                        </p:attrNameLst>
                                      </p:cBhvr>
                                      <p:tavLst>
                                        <p:tav tm="0">
                                          <p:val>
                                            <p:strVal val="1+#ppt_h/2"/>
                                          </p:val>
                                        </p:tav>
                                        <p:tav tm="100000">
                                          <p:val>
                                            <p:strVal val="#ppt_y"/>
                                          </p:val>
                                        </p:tav>
                                      </p:tavLst>
                                    </p:anim>
                                  </p:childTnLst>
                                </p:cTn>
                              </p:par>
                              <p:par>
                                <p:cTn id="82" presetID="2" presetClass="entr" presetSubtype="4" decel="100000"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additive="base">
                                        <p:cTn id="84" dur="1000" fill="hold"/>
                                        <p:tgtEl>
                                          <p:spTgt spid="17"/>
                                        </p:tgtEl>
                                        <p:attrNameLst>
                                          <p:attrName>ppt_x</p:attrName>
                                        </p:attrNameLst>
                                      </p:cBhvr>
                                      <p:tavLst>
                                        <p:tav tm="0">
                                          <p:val>
                                            <p:strVal val="#ppt_x"/>
                                          </p:val>
                                        </p:tav>
                                        <p:tav tm="100000">
                                          <p:val>
                                            <p:strVal val="#ppt_x"/>
                                          </p:val>
                                        </p:tav>
                                      </p:tavLst>
                                    </p:anim>
                                    <p:anim calcmode="lin" valueType="num">
                                      <p:cBhvr additive="base">
                                        <p:cTn id="85" dur="1000" fill="hold"/>
                                        <p:tgtEl>
                                          <p:spTgt spid="17"/>
                                        </p:tgtEl>
                                        <p:attrNameLst>
                                          <p:attrName>ppt_y</p:attrName>
                                        </p:attrNameLst>
                                      </p:cBhvr>
                                      <p:tavLst>
                                        <p:tav tm="0">
                                          <p:val>
                                            <p:strVal val="1+#ppt_h/2"/>
                                          </p:val>
                                        </p:tav>
                                        <p:tav tm="100000">
                                          <p:val>
                                            <p:strVal val="#ppt_y"/>
                                          </p:val>
                                        </p:tav>
                                      </p:tavLst>
                                    </p:anim>
                                  </p:childTnLst>
                                </p:cTn>
                              </p:par>
                              <p:par>
                                <p:cTn id="86" presetID="2" presetClass="entr" presetSubtype="4" decel="100000" fill="hold" nodeType="withEffect">
                                  <p:stCondLst>
                                    <p:cond delay="0"/>
                                  </p:stCondLst>
                                  <p:childTnLst>
                                    <p:set>
                                      <p:cBhvr>
                                        <p:cTn id="87" dur="1" fill="hold">
                                          <p:stCondLst>
                                            <p:cond delay="0"/>
                                          </p:stCondLst>
                                        </p:cTn>
                                        <p:tgtEl>
                                          <p:spTgt spid="18"/>
                                        </p:tgtEl>
                                        <p:attrNameLst>
                                          <p:attrName>style.visibility</p:attrName>
                                        </p:attrNameLst>
                                      </p:cBhvr>
                                      <p:to>
                                        <p:strVal val="visible"/>
                                      </p:to>
                                    </p:set>
                                    <p:anim calcmode="lin" valueType="num">
                                      <p:cBhvr additive="base">
                                        <p:cTn id="88" dur="1000" fill="hold"/>
                                        <p:tgtEl>
                                          <p:spTgt spid="18"/>
                                        </p:tgtEl>
                                        <p:attrNameLst>
                                          <p:attrName>ppt_x</p:attrName>
                                        </p:attrNameLst>
                                      </p:cBhvr>
                                      <p:tavLst>
                                        <p:tav tm="0">
                                          <p:val>
                                            <p:strVal val="#ppt_x"/>
                                          </p:val>
                                        </p:tav>
                                        <p:tav tm="100000">
                                          <p:val>
                                            <p:strVal val="#ppt_x"/>
                                          </p:val>
                                        </p:tav>
                                      </p:tavLst>
                                    </p:anim>
                                    <p:anim calcmode="lin" valueType="num">
                                      <p:cBhvr additive="base">
                                        <p:cTn id="89" dur="1000" fill="hold"/>
                                        <p:tgtEl>
                                          <p:spTgt spid="18"/>
                                        </p:tgtEl>
                                        <p:attrNameLst>
                                          <p:attrName>ppt_y</p:attrName>
                                        </p:attrNameLst>
                                      </p:cBhvr>
                                      <p:tavLst>
                                        <p:tav tm="0">
                                          <p:val>
                                            <p:strVal val="1+#ppt_h/2"/>
                                          </p:val>
                                        </p:tav>
                                        <p:tav tm="100000">
                                          <p:val>
                                            <p:strVal val="#ppt_y"/>
                                          </p:val>
                                        </p:tav>
                                      </p:tavLst>
                                    </p:anim>
                                  </p:childTnLst>
                                </p:cTn>
                              </p:par>
                              <p:par>
                                <p:cTn id="90" presetID="2" presetClass="entr" presetSubtype="4" decel="100000" fill="hold" nodeType="with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additive="base">
                                        <p:cTn id="92" dur="1000" fill="hold"/>
                                        <p:tgtEl>
                                          <p:spTgt spid="22"/>
                                        </p:tgtEl>
                                        <p:attrNameLst>
                                          <p:attrName>ppt_x</p:attrName>
                                        </p:attrNameLst>
                                      </p:cBhvr>
                                      <p:tavLst>
                                        <p:tav tm="0">
                                          <p:val>
                                            <p:strVal val="#ppt_x"/>
                                          </p:val>
                                        </p:tav>
                                        <p:tav tm="100000">
                                          <p:val>
                                            <p:strVal val="#ppt_x"/>
                                          </p:val>
                                        </p:tav>
                                      </p:tavLst>
                                    </p:anim>
                                    <p:anim calcmode="lin" valueType="num">
                                      <p:cBhvr additive="base">
                                        <p:cTn id="93" dur="1000" fill="hold"/>
                                        <p:tgtEl>
                                          <p:spTgt spid="22"/>
                                        </p:tgtEl>
                                        <p:attrNameLst>
                                          <p:attrName>ppt_y</p:attrName>
                                        </p:attrNameLst>
                                      </p:cBhvr>
                                      <p:tavLst>
                                        <p:tav tm="0">
                                          <p:val>
                                            <p:strVal val="1+#ppt_h/2"/>
                                          </p:val>
                                        </p:tav>
                                        <p:tav tm="100000">
                                          <p:val>
                                            <p:strVal val="#ppt_y"/>
                                          </p:val>
                                        </p:tav>
                                      </p:tavLst>
                                    </p:anim>
                                  </p:childTnLst>
                                </p:cTn>
                              </p:par>
                              <p:par>
                                <p:cTn id="94" presetID="10" presetClass="entr" presetSubtype="0" fill="hold" grpId="1" nodeType="with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1000"/>
                                        <p:tgtEl>
                                          <p:spTgt spid="15"/>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fade">
                                      <p:cBhvr>
                                        <p:cTn id="102" dur="1000"/>
                                        <p:tgtEl>
                                          <p:spTgt spid="17"/>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1000"/>
                                        <p:tgtEl>
                                          <p:spTgt spid="18"/>
                                        </p:tgtEl>
                                      </p:cBhvr>
                                    </p:animEffect>
                                  </p:childTnLst>
                                </p:cTn>
                              </p:par>
                              <p:par>
                                <p:cTn id="106" presetID="10" presetClass="entr" presetSubtype="0" fill="hold" nodeType="with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fade">
                                      <p:cBhvr>
                                        <p:cTn id="108" dur="1000"/>
                                        <p:tgtEl>
                                          <p:spTgt spid="22"/>
                                        </p:tgtEl>
                                      </p:cBhvr>
                                    </p:animEffect>
                                  </p:childTnLst>
                                </p:cTn>
                              </p:par>
                            </p:childTnLst>
                          </p:cTn>
                        </p:par>
                        <p:par>
                          <p:cTn id="109" fill="hold">
                            <p:stCondLst>
                              <p:cond delay="3750"/>
                            </p:stCondLst>
                            <p:childTnLst>
                              <p:par>
                                <p:cTn id="110" presetID="22" presetClass="entr" presetSubtype="8" fill="hold" grpId="0" nodeType="after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wipe(left)">
                                      <p:cBhvr>
                                        <p:cTn id="112" dur="500"/>
                                        <p:tgtEl>
                                          <p:spTgt spid="38"/>
                                        </p:tgtEl>
                                      </p:cBhvr>
                                    </p:animEffect>
                                  </p:childTnLst>
                                </p:cTn>
                              </p:par>
                            </p:childTnLst>
                          </p:cTn>
                        </p:par>
                        <p:par>
                          <p:cTn id="113" fill="hold">
                            <p:stCondLst>
                              <p:cond delay="4250"/>
                            </p:stCondLst>
                            <p:childTnLst>
                              <p:par>
                                <p:cTn id="114" presetID="10" presetClass="entr" presetSubtype="0" fill="hold" grpId="0" nodeType="after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fade">
                                      <p:cBhvr>
                                        <p:cTn id="116" dur="500"/>
                                        <p:tgtEl>
                                          <p:spTgt spid="32"/>
                                        </p:tgtEl>
                                      </p:cBhvr>
                                    </p:animEffect>
                                  </p:childTnLst>
                                </p:cTn>
                              </p:par>
                            </p:childTnLst>
                          </p:cTn>
                        </p:par>
                        <p:par>
                          <p:cTn id="117" fill="hold">
                            <p:stCondLst>
                              <p:cond delay="4750"/>
                            </p:stCondLst>
                            <p:childTnLst>
                              <p:par>
                                <p:cTn id="118" presetID="22" presetClass="entr" presetSubtype="8"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wipe(left)">
                                      <p:cBhvr>
                                        <p:cTn id="120" dur="500"/>
                                        <p:tgtEl>
                                          <p:spTgt spid="31">
                                            <p:txEl>
                                              <p:pRg st="0" end="0"/>
                                            </p:txEl>
                                          </p:spTgt>
                                        </p:tgtEl>
                                      </p:cBhvr>
                                    </p:animEffect>
                                  </p:childTnLst>
                                </p:cTn>
                              </p:par>
                            </p:childTnLst>
                          </p:cTn>
                        </p:par>
                        <p:par>
                          <p:cTn id="121" fill="hold">
                            <p:stCondLst>
                              <p:cond delay="5250"/>
                            </p:stCondLst>
                            <p:childTnLst>
                              <p:par>
                                <p:cTn id="122" presetID="10" presetClass="entr" presetSubtype="0" fill="hold" grpId="0" nodeType="after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childTnLst>
                          </p:cTn>
                        </p:par>
                        <p:par>
                          <p:cTn id="125" fill="hold">
                            <p:stCondLst>
                              <p:cond delay="5750"/>
                            </p:stCondLst>
                            <p:childTnLst>
                              <p:par>
                                <p:cTn id="126" presetID="22" presetClass="entr" presetSubtype="8" fill="hold" grpId="0" nodeType="afterEffect">
                                  <p:stCondLst>
                                    <p:cond delay="0"/>
                                  </p:stCondLst>
                                  <p:childTnLst>
                                    <p:set>
                                      <p:cBhvr>
                                        <p:cTn id="127" dur="1" fill="hold">
                                          <p:stCondLst>
                                            <p:cond delay="0"/>
                                          </p:stCondLst>
                                        </p:cTn>
                                        <p:tgtEl>
                                          <p:spTgt spid="33">
                                            <p:txEl>
                                              <p:pRg st="0" end="0"/>
                                            </p:txEl>
                                          </p:spTgt>
                                        </p:tgtEl>
                                        <p:attrNameLst>
                                          <p:attrName>style.visibility</p:attrName>
                                        </p:attrNameLst>
                                      </p:cBhvr>
                                      <p:to>
                                        <p:strVal val="visible"/>
                                      </p:to>
                                    </p:set>
                                    <p:animEffect transition="in" filter="wipe(left)">
                                      <p:cBhvr>
                                        <p:cTn id="128" dur="500"/>
                                        <p:tgtEl>
                                          <p:spTgt spid="33">
                                            <p:txEl>
                                              <p:pRg st="0" end="0"/>
                                            </p:txEl>
                                          </p:spTgt>
                                        </p:tgtEl>
                                      </p:cBhvr>
                                    </p:animEffect>
                                  </p:childTnLst>
                                </p:cTn>
                              </p:par>
                            </p:childTnLst>
                          </p:cTn>
                        </p:par>
                        <p:par>
                          <p:cTn id="129" fill="hold">
                            <p:stCondLst>
                              <p:cond delay="6250"/>
                            </p:stCondLst>
                            <p:childTnLst>
                              <p:par>
                                <p:cTn id="130" presetID="10" presetClass="entr" presetSubtype="0" fill="hold" grpId="0" nodeType="afterEffect">
                                  <p:stCondLst>
                                    <p:cond delay="0"/>
                                  </p:stCondLst>
                                  <p:childTnLst>
                                    <p:set>
                                      <p:cBhvr>
                                        <p:cTn id="131" dur="1" fill="hold">
                                          <p:stCondLst>
                                            <p:cond delay="0"/>
                                          </p:stCondLst>
                                        </p:cTn>
                                        <p:tgtEl>
                                          <p:spTgt spid="36"/>
                                        </p:tgtEl>
                                        <p:attrNameLst>
                                          <p:attrName>style.visibility</p:attrName>
                                        </p:attrNameLst>
                                      </p:cBhvr>
                                      <p:to>
                                        <p:strVal val="visible"/>
                                      </p:to>
                                    </p:set>
                                    <p:animEffect transition="in" filter="fade">
                                      <p:cBhvr>
                                        <p:cTn id="132" dur="500"/>
                                        <p:tgtEl>
                                          <p:spTgt spid="36"/>
                                        </p:tgtEl>
                                      </p:cBhvr>
                                    </p:animEffect>
                                  </p:childTnLst>
                                </p:cTn>
                              </p:par>
                            </p:childTnLst>
                          </p:cTn>
                        </p:par>
                        <p:par>
                          <p:cTn id="133" fill="hold">
                            <p:stCondLst>
                              <p:cond delay="6750"/>
                            </p:stCondLst>
                            <p:childTnLst>
                              <p:par>
                                <p:cTn id="134" presetID="22" presetClass="entr" presetSubtype="8" fill="hold" grpId="0" nodeType="afterEffect">
                                  <p:stCondLst>
                                    <p:cond delay="0"/>
                                  </p:stCondLst>
                                  <p:childTnLst>
                                    <p:set>
                                      <p:cBhvr>
                                        <p:cTn id="135" dur="1" fill="hold">
                                          <p:stCondLst>
                                            <p:cond delay="0"/>
                                          </p:stCondLst>
                                        </p:cTn>
                                        <p:tgtEl>
                                          <p:spTgt spid="35">
                                            <p:txEl>
                                              <p:pRg st="0" end="0"/>
                                            </p:txEl>
                                          </p:spTgt>
                                        </p:tgtEl>
                                        <p:attrNameLst>
                                          <p:attrName>style.visibility</p:attrName>
                                        </p:attrNameLst>
                                      </p:cBhvr>
                                      <p:to>
                                        <p:strVal val="visible"/>
                                      </p:to>
                                    </p:set>
                                    <p:animEffect transition="in" filter="wipe(left)">
                                      <p:cBhvr>
                                        <p:cTn id="136" dur="500"/>
                                        <p:tgtEl>
                                          <p:spTgt spid="35">
                                            <p:txEl>
                                              <p:pRg st="0" end="0"/>
                                            </p:txEl>
                                          </p:spTgt>
                                        </p:tgtEl>
                                      </p:cBhvr>
                                    </p:animEffect>
                                  </p:childTnLst>
                                </p:cTn>
                              </p:par>
                            </p:childTnLst>
                          </p:cTn>
                        </p:par>
                        <p:par>
                          <p:cTn id="137" fill="hold">
                            <p:stCondLst>
                              <p:cond delay="7250"/>
                            </p:stCondLst>
                            <p:childTnLst>
                              <p:par>
                                <p:cTn id="138" presetID="2" presetClass="entr" presetSubtype="2" decel="100000" fill="hold" grpId="0" nodeType="afterEffect">
                                  <p:stCondLst>
                                    <p:cond delay="0"/>
                                  </p:stCondLst>
                                  <p:childTnLst>
                                    <p:set>
                                      <p:cBhvr>
                                        <p:cTn id="139" dur="1" fill="hold">
                                          <p:stCondLst>
                                            <p:cond delay="0"/>
                                          </p:stCondLst>
                                        </p:cTn>
                                        <p:tgtEl>
                                          <p:spTgt spid="28"/>
                                        </p:tgtEl>
                                        <p:attrNameLst>
                                          <p:attrName>style.visibility</p:attrName>
                                        </p:attrNameLst>
                                      </p:cBhvr>
                                      <p:to>
                                        <p:strVal val="visible"/>
                                      </p:to>
                                    </p:set>
                                    <p:anim calcmode="lin" valueType="num">
                                      <p:cBhvr additive="base">
                                        <p:cTn id="140" dur="500" fill="hold"/>
                                        <p:tgtEl>
                                          <p:spTgt spid="28"/>
                                        </p:tgtEl>
                                        <p:attrNameLst>
                                          <p:attrName>ppt_x</p:attrName>
                                        </p:attrNameLst>
                                      </p:cBhvr>
                                      <p:tavLst>
                                        <p:tav tm="0">
                                          <p:val>
                                            <p:strVal val="1+#ppt_w/2"/>
                                          </p:val>
                                        </p:tav>
                                        <p:tav tm="100000">
                                          <p:val>
                                            <p:strVal val="#ppt_x"/>
                                          </p:val>
                                        </p:tav>
                                      </p:tavLst>
                                    </p:anim>
                                    <p:anim calcmode="lin" valueType="num">
                                      <p:cBhvr additive="base">
                                        <p:cTn id="141" dur="500" fill="hold"/>
                                        <p:tgtEl>
                                          <p:spTgt spid="28"/>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29">
                                            <p:txEl>
                                              <p:pRg st="0" end="0"/>
                                            </p:txEl>
                                          </p:spTgt>
                                        </p:tgtEl>
                                        <p:attrNameLst>
                                          <p:attrName>style.visibility</p:attrName>
                                        </p:attrNameLst>
                                      </p:cBhvr>
                                      <p:to>
                                        <p:strVal val="visible"/>
                                      </p:to>
                                    </p:set>
                                    <p:anim calcmode="lin" valueType="num">
                                      <p:cBhvr additive="base">
                                        <p:cTn id="14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bg>
      <p:bgPr>
        <a:solidFill>
          <a:schemeClr val="tx2"/>
        </a:solidFill>
        <a:effectLst/>
      </p:bgPr>
    </p:bg>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smtClean="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smtClean="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smtClean="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smtClean="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smtClean="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smtClean="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smtClean="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smtClean="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smtClean="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smtClean="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smtClean="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smtClean="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smtClean="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1400"/>
                            </p:stCondLst>
                            <p:childTnLst>
                              <p:par>
                                <p:cTn id="30" presetID="16" presetClass="entr" presetSubtype="37"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out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2" presetClass="entr" presetSubtype="1" decel="100000" fill="hold" grpId="0" nodeType="withEffect">
                                  <p:stCondLst>
                                    <p:cond delay="125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ppt_x"/>
                                          </p:val>
                                        </p:tav>
                                        <p:tav tm="100000">
                                          <p:val>
                                            <p:strVal val="#ppt_x"/>
                                          </p:val>
                                        </p:tav>
                                      </p:tavLst>
                                    </p:anim>
                                    <p:anim calcmode="lin" valueType="num">
                                      <p:cBhvr additive="base">
                                        <p:cTn id="6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timing>
    <p:tnLst>
      <p:par>
        <p:cTn id="1" dur="indefinite" restart="never" nodeType="tmRoot"/>
      </p:par>
    </p:tn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1658679" y="3215148"/>
            <a:ext cx="14741527" cy="1533833"/>
          </a:xfrm>
        </p:spPr>
        <p:txBody>
          <a:bodyPr/>
          <a:lstStyle/>
          <a:p>
            <a:r>
              <a:rPr lang="ar-DZ" altLang="ja-JP" dirty="0" smtClean="0"/>
              <a:t>مرحبا بكم</a:t>
            </a:r>
            <a:endParaRPr kumimoji="1" lang="ja-JP" altLang="en-US" dirty="0"/>
          </a:p>
        </p:txBody>
      </p:sp>
      <p:sp>
        <p:nvSpPr>
          <p:cNvPr id="9" name="テキスト プレースホルダー 8"/>
          <p:cNvSpPr>
            <a:spLocks noGrp="1"/>
          </p:cNvSpPr>
          <p:nvPr>
            <p:ph type="body" sz="quarter" idx="10"/>
          </p:nvPr>
        </p:nvSpPr>
        <p:spPr>
          <a:xfrm>
            <a:off x="3775586" y="5161935"/>
            <a:ext cx="10795820" cy="1238865"/>
          </a:xfrm>
        </p:spPr>
        <p:txBody>
          <a:bodyPr/>
          <a:lstStyle/>
          <a:p>
            <a:pPr rtl="1"/>
            <a:r>
              <a:rPr lang="ar-DZ" altLang="ja-JP" sz="5400" b="1" dirty="0" smtClean="0">
                <a:solidFill>
                  <a:schemeClr val="tx1"/>
                </a:solidFill>
              </a:rPr>
              <a:t>أد/ سهام </a:t>
            </a:r>
            <a:r>
              <a:rPr lang="ar-DZ" altLang="ja-JP" sz="5400" b="1" dirty="0" err="1" smtClean="0">
                <a:solidFill>
                  <a:schemeClr val="tx1"/>
                </a:solidFill>
              </a:rPr>
              <a:t>موساوي</a:t>
            </a:r>
            <a:endParaRPr kumimoji="1" lang="ar-DZ" altLang="ja-JP" sz="5400" b="1" dirty="0" smtClean="0">
              <a:solidFill>
                <a:schemeClr val="tx1"/>
              </a:solidFill>
            </a:endParaRPr>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127">
        <p:fade/>
      </p:transition>
    </mc:Choice>
    <mc:Fallback xmlns="">
      <p:transition spd="med" advTm="6127">
        <p:fade/>
      </p:transition>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ar-DZ" altLang="ja-JP" b="1" dirty="0" smtClean="0">
                <a:solidFill>
                  <a:schemeClr val="accent4"/>
                </a:solidFill>
              </a:rPr>
              <a:t>معلومات فريق العمل</a:t>
            </a:r>
            <a:endParaRPr kumimoji="1" lang="ja-JP" altLang="en-US" b="1" dirty="0">
              <a:solidFill>
                <a:schemeClr val="accent4"/>
              </a:solidFill>
              <a:latin typeface="Route 159 Bold"/>
            </a:endParaRPr>
          </a:p>
        </p:txBody>
      </p:sp>
      <p:sp>
        <p:nvSpPr>
          <p:cNvPr id="13" name="テキスト プレースホルダー 12"/>
          <p:cNvSpPr>
            <a:spLocks noGrp="1"/>
          </p:cNvSpPr>
          <p:nvPr>
            <p:ph type="body" sz="quarter" idx="14"/>
          </p:nvPr>
        </p:nvSpPr>
        <p:spPr>
          <a:xfrm>
            <a:off x="8737600" y="3716592"/>
            <a:ext cx="8654419" cy="4572001"/>
          </a:xfrm>
        </p:spPr>
        <p:txBody>
          <a:bodyPr>
            <a:normAutofit/>
          </a:bodyPr>
          <a:lstStyle/>
          <a:p>
            <a:pPr algn="r" rtl="1"/>
            <a:r>
              <a:rPr kumimoji="1" lang="ar-DZ" altLang="ja-JP" b="1" dirty="0" smtClean="0"/>
              <a:t>أ</a:t>
            </a:r>
            <a:r>
              <a:rPr kumimoji="1" lang="ar-DZ" altLang="ja-JP" sz="2800" b="1" dirty="0" smtClean="0"/>
              <a:t>د/ سهام </a:t>
            </a:r>
            <a:r>
              <a:rPr kumimoji="1" lang="ar-DZ" altLang="ja-JP" sz="2800" b="1" dirty="0" err="1" smtClean="0"/>
              <a:t>موساوي</a:t>
            </a:r>
            <a:r>
              <a:rPr kumimoji="1" lang="ar-DZ" altLang="ja-JP" sz="2800" b="1" dirty="0" smtClean="0"/>
              <a:t> جامعة </a:t>
            </a:r>
            <a:r>
              <a:rPr kumimoji="1" lang="ar-DZ" altLang="ja-JP" sz="2800" b="1" dirty="0" err="1" smtClean="0"/>
              <a:t>الشلف</a:t>
            </a:r>
            <a:r>
              <a:rPr kumimoji="1" lang="ar-DZ" altLang="ja-JP" sz="2800" b="1" dirty="0" smtClean="0"/>
              <a:t> الجزائر تخصص لسانيات حاسوبية</a:t>
            </a:r>
          </a:p>
          <a:p>
            <a:pPr algn="r" rtl="1"/>
            <a:r>
              <a:rPr lang="ar-DZ" altLang="ja-JP" sz="2800" b="1" dirty="0" smtClean="0"/>
              <a:t>أد/ لعبيدي بو عبد الله جامعة بن زايد للعلوم </a:t>
            </a:r>
            <a:r>
              <a:rPr lang="ar-DZ" altLang="ja-JP" sz="2800" b="1" dirty="0" smtClean="0"/>
              <a:t>الإنسانية</a:t>
            </a:r>
            <a:r>
              <a:rPr lang="ar-SA" altLang="ja-JP" sz="2800" b="1" dirty="0" smtClean="0"/>
              <a:t> تخصص علوم اللسان </a:t>
            </a:r>
            <a:endParaRPr lang="ar-DZ" altLang="ja-JP" sz="2800" b="1" dirty="0" smtClean="0"/>
          </a:p>
          <a:p>
            <a:pPr algn="r" rtl="1"/>
            <a:r>
              <a:rPr kumimoji="1" lang="ar-DZ" altLang="ja-JP" sz="2800" b="1" dirty="0" smtClean="0"/>
              <a:t>أد/ دريم نور الدين جامعة الشلف الجزائر تخصص دراسات </a:t>
            </a:r>
            <a:r>
              <a:rPr kumimoji="1" lang="ar-DZ" altLang="ja-JP" sz="2800" b="1" dirty="0" smtClean="0"/>
              <a:t>لغوية</a:t>
            </a:r>
            <a:endParaRPr kumimoji="1" lang="ar-SA" altLang="ja-JP" sz="2800" b="1" dirty="0" smtClean="0"/>
          </a:p>
          <a:p>
            <a:pPr algn="r"/>
            <a:r>
              <a:rPr lang="ar-DZ" altLang="ja-JP" sz="2800" b="1" dirty="0" smtClean="0"/>
              <a:t>أد</a:t>
            </a:r>
            <a:r>
              <a:rPr lang="ar-DZ" altLang="ja-JP" sz="2800" b="1" dirty="0" smtClean="0"/>
              <a:t>/ هارون مجيد جامعة الشلف تخصص صوتيات</a:t>
            </a:r>
          </a:p>
          <a:p>
            <a:pPr algn="r"/>
            <a:r>
              <a:rPr lang="ar-DZ" altLang="ja-JP" sz="2800" b="1" dirty="0" smtClean="0"/>
              <a:t>أد/ صفية بن زينة جامعة </a:t>
            </a:r>
            <a:r>
              <a:rPr lang="ar-DZ" altLang="ja-JP" sz="2800" b="1" dirty="0" err="1" smtClean="0"/>
              <a:t>الشلف</a:t>
            </a:r>
            <a:r>
              <a:rPr lang="ar-DZ" altLang="ja-JP" sz="2800" b="1" dirty="0" smtClean="0"/>
              <a:t> تخصص لسانيات عامة</a:t>
            </a:r>
            <a:endParaRPr kumimoji="1" lang="ja-JP" altLang="en-US" sz="2800" b="1"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10</a:t>
            </a:fld>
            <a:endParaRPr lang="ja-JP" altLang="en-US"/>
          </a:p>
        </p:txBody>
      </p:sp>
    </p:spTree>
    <p:extLst>
      <p:ext uri="{BB962C8B-B14F-4D97-AF65-F5344CB8AC3E}">
        <p14:creationId xmlns:p14="http://schemas.microsoft.com/office/powerpoint/2010/main" val="432312529"/>
      </p:ext>
    </p:extLst>
  </p:cSld>
  <p:clrMapOvr>
    <a:masterClrMapping/>
  </p:clrMapOvr>
  <p:transition spd="slow" advTm="3806">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ar-DZ" altLang="ja-JP" dirty="0" smtClean="0"/>
              <a:t>هديتنا لكم ولجميع متابعينا الكرام</a:t>
            </a:r>
            <a:endParaRPr kumimoji="1" lang="ja-JP" altLang="en-US" dirty="0"/>
          </a:p>
        </p:txBody>
      </p:sp>
      <p:sp>
        <p:nvSpPr>
          <p:cNvPr id="6" name="テキスト プレースホルダー 5"/>
          <p:cNvSpPr>
            <a:spLocks noGrp="1"/>
          </p:cNvSpPr>
          <p:nvPr>
            <p:ph type="body" sz="quarter" idx="13"/>
          </p:nvPr>
        </p:nvSpPr>
        <p:spPr/>
        <p:txBody>
          <a:bodyPr>
            <a:normAutofit fontScale="92500" lnSpcReduction="20000"/>
          </a:bodyPr>
          <a:lstStyle/>
          <a:p>
            <a:r>
              <a:rPr lang="ar-DZ" altLang="ja-JP" dirty="0" smtClean="0">
                <a:solidFill>
                  <a:schemeClr val="accent2">
                    <a:lumMod val="50000"/>
                  </a:schemeClr>
                </a:solidFill>
              </a:rPr>
              <a:t>ألف تحية وتقدير</a:t>
            </a:r>
            <a:endParaRPr lang="ja-JP" altLang="en-US" dirty="0">
              <a:solidFill>
                <a:schemeClr val="accent2">
                  <a:lumMod val="50000"/>
                </a:schemeClr>
              </a:solidFill>
            </a:endParaRPr>
          </a:p>
        </p:txBody>
      </p:sp>
      <p:sp>
        <p:nvSpPr>
          <p:cNvPr id="7" name="テキスト プレースホルダー 6"/>
          <p:cNvSpPr>
            <a:spLocks noGrp="1"/>
          </p:cNvSpPr>
          <p:nvPr>
            <p:ph type="body" sz="quarter" idx="15"/>
          </p:nvPr>
        </p:nvSpPr>
        <p:spPr/>
        <p:txBody>
          <a:bodyPr>
            <a:noAutofit/>
          </a:bodyPr>
          <a:lstStyle/>
          <a:p>
            <a:pPr algn="r" rtl="1"/>
            <a:r>
              <a:rPr lang="ar-DZ" sz="4400" b="1" dirty="0" smtClean="0">
                <a:solidFill>
                  <a:schemeClr val="accent2">
                    <a:lumMod val="50000"/>
                  </a:schemeClr>
                </a:solidFill>
              </a:rPr>
              <a:t>نحمد الله العلي العظيم الذي وفقنا لإنجاز هذه المبادرة،و الذي ألهمنا العزيمة والصحة </a:t>
            </a:r>
            <a:endParaRPr lang="fr-FR" sz="4400" dirty="0" smtClean="0">
              <a:solidFill>
                <a:schemeClr val="accent2">
                  <a:lumMod val="50000"/>
                </a:schemeClr>
              </a:solidFill>
            </a:endParaRPr>
          </a:p>
          <a:p>
            <a:pPr algn="r" rtl="1"/>
            <a:r>
              <a:rPr lang="ar-DZ" sz="4400" b="1" dirty="0" smtClean="0">
                <a:solidFill>
                  <a:schemeClr val="accent2">
                    <a:lumMod val="50000"/>
                  </a:schemeClr>
                </a:solidFill>
              </a:rPr>
              <a:t>شكرا لجهودكم ومساهماتكم الفعالة</a:t>
            </a:r>
            <a:endParaRPr lang="fr-FR" sz="4400" dirty="0">
              <a:solidFill>
                <a:schemeClr val="accent2">
                  <a:lumMod val="50000"/>
                </a:schemeClr>
              </a:solidFill>
            </a:endParaRPr>
          </a:p>
        </p:txBody>
      </p:sp>
      <p:sp>
        <p:nvSpPr>
          <p:cNvPr id="8" name="テキスト プレースホルダー 7"/>
          <p:cNvSpPr>
            <a:spLocks noGrp="1"/>
          </p:cNvSpPr>
          <p:nvPr>
            <p:ph type="body" sz="quarter" idx="16"/>
          </p:nvPr>
        </p:nvSpPr>
        <p:spPr/>
        <p:txBody>
          <a:bodyPr>
            <a:normAutofit/>
          </a:bodyPr>
          <a:lstStyle/>
          <a:p>
            <a:pPr algn="ctr"/>
            <a:r>
              <a:rPr kumimoji="1" lang="ar-DZ" altLang="ja-JP" sz="4800" b="1" dirty="0" smtClean="0">
                <a:solidFill>
                  <a:schemeClr val="accent3">
                    <a:lumMod val="60000"/>
                    <a:lumOff val="40000"/>
                  </a:schemeClr>
                </a:solidFill>
              </a:rPr>
              <a:t>تقبلوا أسمى عبارات التقدير من </a:t>
            </a:r>
            <a:r>
              <a:rPr lang="ar-DZ" altLang="ja-JP" sz="4800" b="1" dirty="0" smtClean="0">
                <a:solidFill>
                  <a:schemeClr val="accent3">
                    <a:lumMod val="60000"/>
                    <a:lumOff val="40000"/>
                  </a:schemeClr>
                </a:solidFill>
              </a:rPr>
              <a:t>أعضاء الفريق</a:t>
            </a:r>
            <a:endParaRPr kumimoji="1" lang="ja-JP" altLang="en-US" sz="4800" b="1" dirty="0">
              <a:solidFill>
                <a:schemeClr val="accent3">
                  <a:lumMod val="60000"/>
                  <a:lumOff val="40000"/>
                </a:schemeClr>
              </a:solidFill>
            </a:endParaRPr>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2" name="Espace réservé pour une image  1"/>
          <p:cNvSpPr>
            <a:spLocks noGrp="1"/>
          </p:cNvSpPr>
          <p:nvPr>
            <p:ph type="pic" sz="quarter" idx="14"/>
          </p:nvPr>
        </p:nvSpPr>
        <p:spPr/>
      </p:sp>
    </p:spTree>
    <p:extLst>
      <p:ext uri="{BB962C8B-B14F-4D97-AF65-F5344CB8AC3E}">
        <p14:creationId xmlns:p14="http://schemas.microsoft.com/office/powerpoint/2010/main" val="466740058"/>
      </p:ext>
    </p:extLst>
  </p:cSld>
  <p:clrMapOvr>
    <a:masterClrMapping/>
  </p:clrMapOvr>
  <p:transition spd="slow" advTm="6936">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7">
            <a:extLst>
              <a:ext uri="{FF2B5EF4-FFF2-40B4-BE49-F238E27FC236}">
                <a16:creationId xmlns="" xmlns:a16="http://schemas.microsoft.com/office/drawing/2014/main" id="{8DD0432A-F0B4-4AB9-9510-CBD76C44CE77}"/>
              </a:ext>
            </a:extLst>
          </p:cNvPr>
          <p:cNvSpPr txBox="1"/>
          <p:nvPr/>
        </p:nvSpPr>
        <p:spPr>
          <a:xfrm>
            <a:off x="1917291" y="3126657"/>
            <a:ext cx="14482916" cy="3785652"/>
          </a:xfrm>
          <a:prstGeom prst="rect">
            <a:avLst/>
          </a:prstGeom>
          <a:noFill/>
        </p:spPr>
        <p:txBody>
          <a:bodyPr wrap="square" rtlCol="0">
            <a:spAutoFit/>
          </a:bodyPr>
          <a:lstStyle/>
          <a:p>
            <a:pPr algn="ctr"/>
            <a:endParaRPr lang="ar-DZ" sz="6000" b="1" dirty="0" smtClean="0">
              <a:solidFill>
                <a:schemeClr val="accent2"/>
              </a:solidFill>
              <a:latin typeface="Tw Cen MT" panose="020B0602020104020603" pitchFamily="34" charset="0"/>
            </a:endParaRPr>
          </a:p>
          <a:p>
            <a:pPr algn="ctr"/>
            <a:r>
              <a:rPr lang="ar-DZ" sz="6000" b="1" dirty="0" err="1" smtClean="0">
                <a:latin typeface="Tw Cen MT" panose="020B0602020104020603" pitchFamily="34" charset="0"/>
              </a:rPr>
              <a:t>برمجان</a:t>
            </a:r>
            <a:r>
              <a:rPr lang="ar-DZ" sz="6000" b="1" dirty="0" smtClean="0">
                <a:latin typeface="Tw Cen MT" panose="020B0602020104020603" pitchFamily="34" charset="0"/>
              </a:rPr>
              <a:t> العربية</a:t>
            </a:r>
          </a:p>
          <a:p>
            <a:pPr algn="ctr"/>
            <a:r>
              <a:rPr lang="ar-DZ" sz="6000" b="1" dirty="0">
                <a:latin typeface="Tw Cen MT" panose="020B0602020104020603" pitchFamily="34" charset="0"/>
              </a:rPr>
              <a:t>المملكة العربية السعودية</a:t>
            </a:r>
            <a:endParaRPr lang="en-US" sz="6000" b="1" dirty="0">
              <a:latin typeface="Tw Cen MT" panose="020B0602020104020603" pitchFamily="34" charset="0"/>
            </a:endParaRPr>
          </a:p>
          <a:p>
            <a:pPr algn="ctr"/>
            <a:endParaRPr lang="ar-DZ" sz="6000" b="1" dirty="0" smtClean="0">
              <a:solidFill>
                <a:schemeClr val="accent2"/>
              </a:solidFill>
              <a:latin typeface="Tw Cen MT" panose="020B0602020104020603" pitchFamily="34" charset="0"/>
            </a:endParaRPr>
          </a:p>
        </p:txBody>
      </p:sp>
      <p:sp>
        <p:nvSpPr>
          <p:cNvPr id="11" name="テキスト プレースホルダー 6"/>
          <p:cNvSpPr txBox="1">
            <a:spLocks/>
          </p:cNvSpPr>
          <p:nvPr/>
        </p:nvSpPr>
        <p:spPr>
          <a:xfrm>
            <a:off x="1238866" y="4955458"/>
            <a:ext cx="15721780" cy="1445341"/>
          </a:xfrm>
          <a:prstGeom prst="rect">
            <a:avLst/>
          </a:prstGeom>
        </p:spPr>
        <p:txBody>
          <a:bodyPr vert="horz" lIns="163275" tIns="81638" rIns="163275" bIns="81638" rtlCol="0"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4000" kern="1200" baseline="0">
                <a:solidFill>
                  <a:schemeClr val="tx2"/>
                </a:solidFill>
                <a:latin typeface="Route 159 UltraLight"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ar-DZ" altLang="ja-JP" sz="6000" dirty="0" smtClean="0"/>
          </a:p>
          <a:p>
            <a:endParaRPr lang="ar-DZ" altLang="ja-JP" sz="6000" b="1" dirty="0" smtClean="0"/>
          </a:p>
          <a:p>
            <a:endParaRPr lang="ar-DZ" altLang="ja-JP" sz="6000" b="1" dirty="0" smtClean="0"/>
          </a:p>
          <a:p>
            <a:endParaRPr lang="ar-DZ" altLang="ja-JP" sz="6000" b="1" dirty="0" smtClean="0"/>
          </a:p>
        </p:txBody>
      </p:sp>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advTm="1754">
        <p:fade/>
      </p:transition>
    </mc:Choice>
    <mc:Fallback xmlns="">
      <p:transition spd="med" advTm="1754">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a:xfrm flipH="1">
            <a:off x="11562735" y="0"/>
            <a:ext cx="4601496" cy="10287000"/>
          </a:xfrm>
        </p:spPr>
        <p:txBody>
          <a:bodyPr/>
          <a:lstStyle/>
          <a:p>
            <a:endParaRPr kumimoji="1" lang="ja-JP" altLang="en-US" dirty="0"/>
          </a:p>
        </p:txBody>
      </p:sp>
      <p:sp>
        <p:nvSpPr>
          <p:cNvPr id="27" name="テキスト プレースホルダー 26"/>
          <p:cNvSpPr>
            <a:spLocks noGrp="1"/>
          </p:cNvSpPr>
          <p:nvPr>
            <p:ph type="body" sz="quarter" idx="15"/>
          </p:nvPr>
        </p:nvSpPr>
        <p:spPr>
          <a:xfrm flipH="1">
            <a:off x="-3303640" y="0"/>
            <a:ext cx="14954864" cy="10287000"/>
          </a:xfrm>
        </p:spPr>
        <p:txBody>
          <a:bodyPr/>
          <a:lstStyle/>
          <a:p>
            <a:endParaRPr kumimoji="1" lang="ja-JP" altLang="en-US" dirty="0"/>
          </a:p>
        </p:txBody>
      </p:sp>
      <p:sp>
        <p:nvSpPr>
          <p:cNvPr id="28" name="テキスト プレースホルダー 27"/>
          <p:cNvSpPr>
            <a:spLocks noGrp="1"/>
          </p:cNvSpPr>
          <p:nvPr>
            <p:ph type="body" sz="quarter" idx="16"/>
          </p:nvPr>
        </p:nvSpPr>
        <p:spPr>
          <a:xfrm flipH="1">
            <a:off x="13258491" y="0"/>
            <a:ext cx="6209379" cy="10287000"/>
          </a:xfrm>
        </p:spPr>
        <p:txBody>
          <a:bodyPr/>
          <a:lstStyle/>
          <a:p>
            <a:endParaRPr kumimoji="1" lang="ja-JP" altLang="en-US" dirty="0"/>
          </a:p>
        </p:txBody>
      </p:sp>
      <p:sp>
        <p:nvSpPr>
          <p:cNvPr id="23" name="タイトル 22"/>
          <p:cNvSpPr>
            <a:spLocks noGrp="1"/>
          </p:cNvSpPr>
          <p:nvPr>
            <p:ph type="title"/>
          </p:nvPr>
        </p:nvSpPr>
        <p:spPr>
          <a:xfrm>
            <a:off x="-270418" y="934796"/>
            <a:ext cx="7235167" cy="3312381"/>
          </a:xfrm>
        </p:spPr>
        <p:txBody>
          <a:bodyPr>
            <a:normAutofit/>
          </a:bodyPr>
          <a:lstStyle/>
          <a:p>
            <a:pPr algn="ctr"/>
            <a:r>
              <a:rPr kumimoji="1" lang="ar-DZ" altLang="ja-JP" b="1" dirty="0" smtClean="0">
                <a:latin typeface="Route 159 Bold" pitchFamily="50" charset="0"/>
              </a:rPr>
              <a:t>عنوان المبادرة</a:t>
            </a:r>
            <a:r>
              <a:rPr kumimoji="1" lang="ar-DZ" altLang="ja-JP" sz="4800" dirty="0" smtClean="0">
                <a:latin typeface="Route 159 Bold" pitchFamily="50" charset="0"/>
              </a:rPr>
              <a:t>:</a:t>
            </a:r>
            <a:endParaRPr kumimoji="1" lang="ja-JP" altLang="en-US" sz="4800" dirty="0">
              <a:latin typeface="Route 159 Bold" pitchFamily="50" charset="0"/>
            </a:endParaRPr>
          </a:p>
        </p:txBody>
      </p:sp>
      <p:sp>
        <p:nvSpPr>
          <p:cNvPr id="31" name="テキスト プレースホルダー 30"/>
          <p:cNvSpPr>
            <a:spLocks noGrp="1"/>
          </p:cNvSpPr>
          <p:nvPr>
            <p:ph type="body" sz="quarter" idx="42"/>
          </p:nvPr>
        </p:nvSpPr>
        <p:spPr>
          <a:xfrm>
            <a:off x="-1068906" y="4483510"/>
            <a:ext cx="9534481" cy="3539613"/>
          </a:xfrm>
        </p:spPr>
        <p:txBody>
          <a:bodyPr/>
          <a:lstStyle/>
          <a:p>
            <a:r>
              <a:rPr lang="ar-DZ" sz="7200" b="1" dirty="0" smtClean="0"/>
              <a:t>المحلّل الآليّ النّحويّ الدّلالي </a:t>
            </a:r>
            <a:endParaRPr lang="fr-FR" sz="7200" dirty="0" smtClean="0"/>
          </a:p>
          <a:p>
            <a:pPr algn="ctr"/>
            <a:endParaRPr kumimoji="1" lang="ja-JP" altLang="en-US" sz="6000" dirty="0"/>
          </a:p>
        </p:txBody>
      </p:sp>
      <p:sp>
        <p:nvSpPr>
          <p:cNvPr id="32" name="テキスト プレースホルダー 31"/>
          <p:cNvSpPr>
            <a:spLocks noGrp="1"/>
          </p:cNvSpPr>
          <p:nvPr>
            <p:ph type="body" sz="quarter" idx="43"/>
          </p:nvPr>
        </p:nvSpPr>
        <p:spPr>
          <a:xfrm rot="4250327">
            <a:off x="7683730" y="4119417"/>
            <a:ext cx="7732731" cy="3220087"/>
          </a:xfrm>
        </p:spPr>
        <p:txBody>
          <a:bodyPr/>
          <a:lstStyle/>
          <a:p>
            <a:r>
              <a:rPr lang="ar-DZ" altLang="ja-JP" dirty="0" smtClean="0"/>
              <a:t>العنوان</a:t>
            </a:r>
            <a:endParaRPr kumimoji="1" lang="ja-JP" altLang="en-US" dirty="0"/>
          </a:p>
        </p:txBody>
      </p:sp>
    </p:spTree>
    <p:extLst>
      <p:ext uri="{BB962C8B-B14F-4D97-AF65-F5344CB8AC3E}">
        <p14:creationId xmlns:p14="http://schemas.microsoft.com/office/powerpoint/2010/main" val="3728067403"/>
      </p:ext>
    </p:extLst>
  </p:cSld>
  <p:clrMapOvr>
    <a:masterClrMapping/>
  </p:clrMapOvr>
  <p:transition spd="slow" advTm="3418">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pPr algn="r"/>
            <a:r>
              <a:rPr lang="ar-DZ" altLang="ja-JP" b="1" dirty="0" smtClean="0">
                <a:solidFill>
                  <a:schemeClr val="accent1"/>
                </a:solidFill>
                <a:latin typeface="Route 159 Bold" pitchFamily="50" charset="0"/>
              </a:rPr>
              <a:t>تحديد نوع المسار والمجال</a:t>
            </a:r>
            <a:endParaRPr kumimoji="1" lang="ja-JP" altLang="en-US" b="1" dirty="0"/>
          </a:p>
        </p:txBody>
      </p:sp>
      <p:sp>
        <p:nvSpPr>
          <p:cNvPr id="4" name="スライド番号プレースホルダー 3"/>
          <p:cNvSpPr>
            <a:spLocks noGrp="1"/>
          </p:cNvSpPr>
          <p:nvPr>
            <p:ph type="sldNum" sz="quarter" idx="11"/>
          </p:nvPr>
        </p:nvSpPr>
        <p:spPr/>
        <p:txBody>
          <a:bodyPr/>
          <a:lstStyle/>
          <a:p>
            <a:r>
              <a:rPr lang="ar-DZ" altLang="ja-JP" dirty="0" smtClean="0"/>
              <a:t>2</a:t>
            </a:r>
            <a:endParaRPr lang="ja-JP" altLang="en-US" dirty="0"/>
          </a:p>
        </p:txBody>
      </p:sp>
      <p:sp>
        <p:nvSpPr>
          <p:cNvPr id="9" name="テキスト プレースホルダー 8"/>
          <p:cNvSpPr>
            <a:spLocks noGrp="1"/>
          </p:cNvSpPr>
          <p:nvPr>
            <p:ph type="body" sz="quarter" idx="13"/>
          </p:nvPr>
        </p:nvSpPr>
        <p:spPr>
          <a:xfrm>
            <a:off x="2901071" y="1602094"/>
            <a:ext cx="14329592" cy="504056"/>
          </a:xfrm>
        </p:spPr>
        <p:txBody>
          <a:bodyPr>
            <a:normAutofit fontScale="92500" lnSpcReduction="20000"/>
          </a:bodyPr>
          <a:lstStyle/>
          <a:p>
            <a:pPr algn="r"/>
            <a:r>
              <a:rPr kumimoji="1" lang="ar-DZ" altLang="ja-JP" dirty="0" smtClean="0"/>
              <a:t>-</a:t>
            </a:r>
            <a:endParaRPr kumimoji="1" lang="ja-JP" altLang="en-US" dirty="0"/>
          </a:p>
        </p:txBody>
      </p:sp>
      <p:sp>
        <p:nvSpPr>
          <p:cNvPr id="11" name="テキスト プレースホルダー 10"/>
          <p:cNvSpPr>
            <a:spLocks noGrp="1"/>
          </p:cNvSpPr>
          <p:nvPr>
            <p:ph type="body" sz="quarter" idx="15"/>
          </p:nvPr>
        </p:nvSpPr>
        <p:spPr>
          <a:xfrm>
            <a:off x="2409859" y="1469477"/>
            <a:ext cx="15059605" cy="768927"/>
          </a:xfrm>
        </p:spPr>
        <p:txBody>
          <a:bodyPr/>
          <a:lstStyle/>
          <a:p>
            <a:pPr algn="r" rtl="1"/>
            <a:r>
              <a:rPr lang="ar-DZ" altLang="ja-JP" sz="4400" b="1" dirty="0" smtClean="0">
                <a:solidFill>
                  <a:srgbClr val="002060"/>
                </a:solidFill>
              </a:rPr>
              <a:t>مسار تحدي المعجم والمجال الذكاء </a:t>
            </a:r>
            <a:r>
              <a:rPr lang="ar-DZ" altLang="ja-JP" sz="4400" b="1" dirty="0" err="1" smtClean="0">
                <a:solidFill>
                  <a:srgbClr val="002060"/>
                </a:solidFill>
              </a:rPr>
              <a:t>الإصطناعي</a:t>
            </a:r>
            <a:endParaRPr lang="ja-JP" altLang="en-US" sz="4400" b="1" dirty="0">
              <a:solidFill>
                <a:srgbClr val="002060"/>
              </a:solidFill>
            </a:endParaRPr>
          </a:p>
        </p:txBody>
      </p:sp>
      <p:sp>
        <p:nvSpPr>
          <p:cNvPr id="10" name="Espace réservé du texte 9"/>
          <p:cNvSpPr>
            <a:spLocks noGrp="1"/>
          </p:cNvSpPr>
          <p:nvPr>
            <p:ph type="body" sz="quarter" idx="14"/>
          </p:nvPr>
        </p:nvSpPr>
        <p:spPr/>
        <p:txBody>
          <a:bodyPr/>
          <a:lstStyle/>
          <a:p>
            <a:pPr algn="r" rtl="1"/>
            <a:r>
              <a:rPr lang="ar-SA" sz="4800" b="1" dirty="0" smtClean="0">
                <a:solidFill>
                  <a:srgbClr val="0070C0"/>
                </a:solidFill>
              </a:rPr>
              <a:t>نوع المسار: تحدي المعجم</a:t>
            </a:r>
            <a:endParaRPr lang="fr-FR" sz="4800" b="1" dirty="0" smtClean="0">
              <a:solidFill>
                <a:srgbClr val="0070C0"/>
              </a:solidFill>
            </a:endParaRPr>
          </a:p>
          <a:p>
            <a:pPr algn="r" rtl="1"/>
            <a:r>
              <a:rPr lang="ar-SA" b="1" dirty="0" smtClean="0">
                <a:solidFill>
                  <a:srgbClr val="0070C0"/>
                </a:solidFill>
              </a:rPr>
              <a:t> </a:t>
            </a:r>
            <a:r>
              <a:rPr lang="ar-SA" sz="4400" b="1" dirty="0" smtClean="0">
                <a:solidFill>
                  <a:srgbClr val="0070C0"/>
                </a:solidFill>
              </a:rPr>
              <a:t>تحديد المجال: الذكاء الاصطناعي </a:t>
            </a:r>
            <a:endParaRPr lang="fr-FR" sz="4400" b="1" dirty="0" smtClean="0">
              <a:solidFill>
                <a:srgbClr val="0070C0"/>
              </a:solidFill>
            </a:endParaRPr>
          </a:p>
          <a:p>
            <a:endParaRPr lang="fr-FR" dirty="0"/>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3043133" y="0"/>
            <a:ext cx="14349567" cy="1203151"/>
          </a:xfrm>
        </p:spPr>
        <p:txBody>
          <a:bodyPr/>
          <a:lstStyle/>
          <a:p>
            <a:pPr algn="r"/>
            <a:r>
              <a:rPr lang="ar-DZ" b="1" dirty="0" smtClean="0">
                <a:solidFill>
                  <a:srgbClr val="0070C0"/>
                </a:solidFill>
              </a:rPr>
              <a:t>نبذة عن الهدف من المشروع</a:t>
            </a:r>
            <a:r>
              <a:rPr lang="ar-SA" dirty="0" smtClean="0">
                <a:solidFill>
                  <a:srgbClr val="0070C0"/>
                </a:solidFill>
              </a:rPr>
              <a:t>:</a:t>
            </a:r>
            <a:endParaRPr kumimoji="1" lang="ja-JP" altLang="en-US" dirty="0">
              <a:solidFill>
                <a:srgbClr val="0070C0"/>
              </a:solidFill>
            </a:endParaRPr>
          </a:p>
        </p:txBody>
      </p:sp>
      <p:sp>
        <p:nvSpPr>
          <p:cNvPr id="4" name="スライド番号プレースホルダー 3"/>
          <p:cNvSpPr>
            <a:spLocks noGrp="1"/>
          </p:cNvSpPr>
          <p:nvPr>
            <p:ph type="sldNum" sz="quarter" idx="11"/>
          </p:nvPr>
        </p:nvSpPr>
        <p:spPr/>
        <p:txBody>
          <a:bodyPr/>
          <a:lstStyle/>
          <a:p>
            <a:r>
              <a:rPr lang="ar-DZ" altLang="ja-JP" dirty="0" smtClean="0"/>
              <a:t>3</a:t>
            </a:r>
            <a:endParaRPr lang="ja-JP" altLang="en-US" dirty="0"/>
          </a:p>
        </p:txBody>
      </p:sp>
      <p:sp>
        <p:nvSpPr>
          <p:cNvPr id="9" name="テキスト プレースホルダー 8"/>
          <p:cNvSpPr>
            <a:spLocks noGrp="1"/>
          </p:cNvSpPr>
          <p:nvPr>
            <p:ph type="body" sz="quarter" idx="13"/>
          </p:nvPr>
        </p:nvSpPr>
        <p:spPr/>
        <p:txBody>
          <a:bodyPr>
            <a:normAutofit fontScale="92500" lnSpcReduction="20000"/>
          </a:bodyPr>
          <a:lstStyle/>
          <a:p>
            <a:pPr algn="r"/>
            <a:r>
              <a:rPr kumimoji="1" lang="ar-DZ" altLang="ja-JP" dirty="0" smtClean="0"/>
              <a:t>-</a:t>
            </a:r>
            <a:endParaRPr kumimoji="1" lang="ja-JP" altLang="en-US" dirty="0"/>
          </a:p>
        </p:txBody>
      </p:sp>
      <p:sp>
        <p:nvSpPr>
          <p:cNvPr id="10" name="テキスト プレースホルダー 9"/>
          <p:cNvSpPr>
            <a:spLocks noGrp="1"/>
          </p:cNvSpPr>
          <p:nvPr>
            <p:ph type="body" sz="quarter" idx="14"/>
          </p:nvPr>
        </p:nvSpPr>
        <p:spPr>
          <a:xfrm>
            <a:off x="2709066" y="1356853"/>
            <a:ext cx="14310573" cy="8524566"/>
          </a:xfrm>
        </p:spPr>
        <p:txBody>
          <a:bodyPr>
            <a:noAutofit/>
          </a:bodyPr>
          <a:lstStyle/>
          <a:p>
            <a:pPr algn="r" rtl="1"/>
            <a:r>
              <a:rPr lang="ar-SA" sz="2800" b="1" dirty="0" smtClean="0"/>
              <a:t>تهدف المبادرة إلى إنتاج محلّل نحويّ دلاليّ حاسوبيّ يمكّننا ممّا يلي</a:t>
            </a:r>
            <a:r>
              <a:rPr lang="ar-DZ" sz="2800" b="1" dirty="0" smtClean="0"/>
              <a:t>: </a:t>
            </a:r>
            <a:endParaRPr lang="fr-FR" sz="2800" dirty="0" smtClean="0"/>
          </a:p>
          <a:p>
            <a:pPr algn="r" rtl="1"/>
            <a:r>
              <a:rPr lang="ar-SA" sz="2800" b="1" dirty="0" smtClean="0"/>
              <a:t>-</a:t>
            </a:r>
            <a:r>
              <a:rPr lang="ar-SA" sz="2800" b="1" dirty="0" err="1" smtClean="0"/>
              <a:t>رقمنة</a:t>
            </a:r>
            <a:r>
              <a:rPr lang="ar-SA" sz="2800" b="1" dirty="0" smtClean="0"/>
              <a:t> اللغة العربية ،وتطوير استعمالها في ظلّ مجتمع المعرفة. </a:t>
            </a:r>
            <a:endParaRPr lang="fr-FR" sz="2800" dirty="0" smtClean="0"/>
          </a:p>
          <a:p>
            <a:pPr algn="r" rtl="1"/>
            <a:r>
              <a:rPr lang="ar-SA" sz="2800" b="1" dirty="0" smtClean="0"/>
              <a:t>-تعليم قواعد النّحو العربيّ للناّطقين باللغة العربيّة وبغيرها.</a:t>
            </a:r>
            <a:endParaRPr lang="fr-FR" sz="2800" dirty="0" smtClean="0"/>
          </a:p>
          <a:p>
            <a:pPr algn="r" rtl="1"/>
            <a:r>
              <a:rPr lang="ar-SA" sz="2800" b="1" dirty="0" smtClean="0"/>
              <a:t>-دعم المحتوى الرقميّ العربيّ على الشّابكة. </a:t>
            </a:r>
            <a:endParaRPr lang="fr-FR" sz="2800" dirty="0" smtClean="0"/>
          </a:p>
          <a:p>
            <a:pPr algn="r" rtl="1"/>
            <a:r>
              <a:rPr lang="ar-SA" sz="2800" b="1" dirty="0" smtClean="0"/>
              <a:t>-بناء المصطلحات النّحوية آليّا. </a:t>
            </a:r>
            <a:endParaRPr lang="fr-FR" sz="2800" dirty="0" smtClean="0"/>
          </a:p>
          <a:p>
            <a:pPr algn="r" rtl="1"/>
            <a:r>
              <a:rPr lang="ar-SA" sz="2800" b="1" dirty="0" smtClean="0"/>
              <a:t>-التّحليل الآليّ للنّصوص العربيّة.</a:t>
            </a:r>
            <a:endParaRPr lang="fr-FR" sz="2800" dirty="0" smtClean="0"/>
          </a:p>
          <a:p>
            <a:pPr algn="r" rtl="1"/>
            <a:r>
              <a:rPr lang="ar-SA" sz="2800" b="1" dirty="0" smtClean="0"/>
              <a:t>-بناء قاعدة معطيات للتراكيب والقواعد النّحويّة. </a:t>
            </a:r>
            <a:endParaRPr lang="fr-FR" sz="2800" dirty="0" smtClean="0"/>
          </a:p>
          <a:p>
            <a:pPr algn="r" rtl="1"/>
            <a:r>
              <a:rPr lang="ar-SA" sz="2800" b="1" dirty="0" smtClean="0"/>
              <a:t>-استخدام معجم نحويّ دلاليّ في التّرجمة الآليّة.</a:t>
            </a:r>
            <a:endParaRPr lang="fr-FR" sz="2800" dirty="0" smtClean="0"/>
          </a:p>
          <a:p>
            <a:pPr algn="r" rtl="1"/>
            <a:r>
              <a:rPr lang="ar-SA" sz="2800" b="1" dirty="0" smtClean="0"/>
              <a:t>-بناء محلّل نحوي ّدلاليّ للّغة العربيّة</a:t>
            </a:r>
            <a:r>
              <a:rPr lang="fr-FR" sz="2800" b="1" dirty="0" smtClean="0"/>
              <a:t>. </a:t>
            </a:r>
            <a:endParaRPr lang="fr-FR" sz="2800" dirty="0" smtClean="0"/>
          </a:p>
          <a:p>
            <a:pPr algn="r" rtl="1"/>
            <a:r>
              <a:rPr lang="ar-SA" sz="2800" b="1" dirty="0" smtClean="0"/>
              <a:t>-تغيير النّمط الهندسيّ والميكانيكيّ للحاسوب من اليمين إلى اليسار، بحسب طبيعة اللغة العربية .</a:t>
            </a:r>
            <a:endParaRPr lang="fr-FR" sz="2800" dirty="0" smtClean="0"/>
          </a:p>
          <a:p>
            <a:pPr algn="r" rtl="1"/>
            <a:r>
              <a:rPr lang="ar-SA" sz="2800" b="1" dirty="0" smtClean="0"/>
              <a:t>-التّخطيط لمناهج جديدة لتعليم اللغة العربية بصفة عامة، </a:t>
            </a:r>
            <a:r>
              <a:rPr lang="ar-SA" sz="2800" b="1" dirty="0" err="1" smtClean="0"/>
              <a:t>و</a:t>
            </a:r>
            <a:r>
              <a:rPr lang="ar-SA" sz="2800" b="1" dirty="0" smtClean="0"/>
              <a:t> تعليم النّحو العربيّ بصفة خاصة، وفقا لمنهج نحويّ رياضيّ محض. </a:t>
            </a:r>
            <a:endParaRPr lang="fr-FR" sz="2800" dirty="0" smtClean="0"/>
          </a:p>
          <a:p>
            <a:pPr algn="r" rtl="1"/>
            <a:r>
              <a:rPr lang="ar-SA" sz="2800" b="1" dirty="0" smtClean="0"/>
              <a:t>-استثمار النّظريات العربيّة القديمة والدّراسات التّراثية في حوسبة اللغة العربيّة، وتطوير تقنيات الذّكاء الاصطناعيّ. </a:t>
            </a:r>
            <a:endParaRPr lang="fr-FR" sz="2800" dirty="0" smtClean="0"/>
          </a:p>
          <a:p>
            <a:pPr algn="r" rtl="1"/>
            <a:r>
              <a:rPr lang="fr-FR" sz="2400" b="1" dirty="0" smtClean="0"/>
              <a:t> </a:t>
            </a:r>
            <a:endParaRPr lang="fr-FR" sz="2400" dirty="0" smtClean="0"/>
          </a:p>
          <a:p>
            <a:pPr algn="justLow" rtl="1"/>
            <a:endParaRPr lang="en-US" altLang="ja-JP" sz="4400"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140408858"/>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a:xfrm>
            <a:off x="6856634" y="9037892"/>
            <a:ext cx="936104" cy="936104"/>
          </a:xfrm>
        </p:spPr>
        <p:txBody>
          <a:bodyPr/>
          <a:lstStyle/>
          <a:p>
            <a:endParaRPr kumimoji="1" lang="ja-JP" altLang="en-US" dirty="0"/>
          </a:p>
        </p:txBody>
      </p:sp>
      <p:sp>
        <p:nvSpPr>
          <p:cNvPr id="6" name="テキスト プレースホルダー 5"/>
          <p:cNvSpPr>
            <a:spLocks noGrp="1"/>
          </p:cNvSpPr>
          <p:nvPr>
            <p:ph type="body" sz="quarter" idx="14"/>
          </p:nvPr>
        </p:nvSpPr>
        <p:spPr>
          <a:xfrm>
            <a:off x="5807714" y="8394263"/>
            <a:ext cx="1403177" cy="1403177"/>
          </a:xfrm>
        </p:spPr>
        <p:txBody>
          <a:bodyPr/>
          <a:lstStyle/>
          <a:p>
            <a:endParaRPr kumimoji="1" lang="ja-JP" altLang="en-US" dirty="0"/>
          </a:p>
        </p:txBody>
      </p:sp>
      <p:sp>
        <p:nvSpPr>
          <p:cNvPr id="7" name="テキスト プレースホルダー 6"/>
          <p:cNvSpPr>
            <a:spLocks noGrp="1"/>
          </p:cNvSpPr>
          <p:nvPr>
            <p:ph type="body" sz="quarter" idx="15"/>
          </p:nvPr>
        </p:nvSpPr>
        <p:spPr/>
        <p:txBody>
          <a:bodyPr/>
          <a:lstStyle/>
          <a:p>
            <a:r>
              <a:rPr kumimoji="1" lang="ar-DZ" altLang="ja-JP" dirty="0" smtClean="0"/>
              <a:t>4</a:t>
            </a:r>
            <a:endParaRPr kumimoji="1" lang="ja-JP" altLang="en-US" dirty="0"/>
          </a:p>
        </p:txBody>
      </p:sp>
      <p:sp>
        <p:nvSpPr>
          <p:cNvPr id="8" name="テキスト プレースホルダー 7"/>
          <p:cNvSpPr>
            <a:spLocks noGrp="1"/>
          </p:cNvSpPr>
          <p:nvPr>
            <p:ph type="body" sz="quarter" idx="17"/>
          </p:nvPr>
        </p:nvSpPr>
        <p:spPr>
          <a:xfrm>
            <a:off x="914400" y="5191432"/>
            <a:ext cx="6105832" cy="3038168"/>
          </a:xfrm>
        </p:spPr>
        <p:txBody>
          <a:bodyPr>
            <a:noAutofit/>
          </a:bodyPr>
          <a:lstStyle/>
          <a:p>
            <a:r>
              <a:rPr lang="ar-DZ" altLang="ja-JP" sz="6000" b="1" dirty="0" smtClean="0"/>
              <a:t>شرح المشكلة المستهدفة وأثارها</a:t>
            </a:r>
            <a:endParaRPr lang="ja-JP" altLang="en-US" sz="6000" b="1" dirty="0"/>
          </a:p>
        </p:txBody>
      </p:sp>
      <p:sp>
        <p:nvSpPr>
          <p:cNvPr id="9" name="テキスト プレースホルダー 8"/>
          <p:cNvSpPr>
            <a:spLocks noGrp="1"/>
          </p:cNvSpPr>
          <p:nvPr>
            <p:ph type="body" sz="quarter" idx="18"/>
          </p:nvPr>
        </p:nvSpPr>
        <p:spPr>
          <a:xfrm>
            <a:off x="6540554" y="8032713"/>
            <a:ext cx="1185172" cy="1185172"/>
          </a:xfrm>
        </p:spPr>
        <p:txBody>
          <a:bodyPr/>
          <a:lstStyle/>
          <a:p>
            <a:endParaRPr kumimoji="1" lang="ja-JP" altLang="en-US" dirty="0"/>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a:xfrm>
            <a:off x="2005782" y="3156155"/>
            <a:ext cx="3303638" cy="2654710"/>
          </a:xfrm>
        </p:spPr>
      </p:pic>
      <p:sp>
        <p:nvSpPr>
          <p:cNvPr id="13" name="テキスト プレースホルダー 7"/>
          <p:cNvSpPr>
            <a:spLocks noGrp="1"/>
          </p:cNvSpPr>
          <p:nvPr>
            <p:ph type="body" sz="quarter" idx="17"/>
          </p:nvPr>
        </p:nvSpPr>
        <p:spPr>
          <a:xfrm>
            <a:off x="7834746" y="737419"/>
            <a:ext cx="10203872" cy="9114503"/>
          </a:xfrm>
        </p:spPr>
        <p:txBody>
          <a:bodyPr>
            <a:normAutofit fontScale="85000" lnSpcReduction="20000"/>
          </a:bodyPr>
          <a:lstStyle/>
          <a:p>
            <a:pPr algn="just"/>
            <a:r>
              <a:rPr lang="ar-SA" b="1" dirty="0" smtClean="0"/>
              <a:t> </a:t>
            </a:r>
            <a:endParaRPr lang="fr-FR" dirty="0" smtClean="0">
              <a:solidFill>
                <a:schemeClr val="accent4"/>
              </a:solidFill>
            </a:endParaRPr>
          </a:p>
          <a:p>
            <a:pPr algn="just" rtl="1"/>
            <a:r>
              <a:rPr lang="ar-SA" b="1" dirty="0" smtClean="0">
                <a:solidFill>
                  <a:srgbClr val="0070C0"/>
                </a:solidFill>
              </a:rPr>
              <a:t>تندرج المبادرة تحت  عدّة  إشكاليّات لا تزال البحوث العلميّة العربيّة فتيّة المنال، للإجابة عليها نذكر منها: </a:t>
            </a:r>
            <a:endParaRPr lang="fr-FR" dirty="0" smtClean="0">
              <a:solidFill>
                <a:srgbClr val="0070C0"/>
              </a:solidFill>
            </a:endParaRPr>
          </a:p>
          <a:p>
            <a:pPr algn="just" rtl="1"/>
            <a:r>
              <a:rPr lang="ar-SA" b="1" dirty="0" smtClean="0">
                <a:solidFill>
                  <a:srgbClr val="0070C0"/>
                </a:solidFill>
              </a:rPr>
              <a:t> بناء نموذج رياضيّ منطقيّ للعلاقات والفئات النحويّة وفق ما تتيحه النظريّات اللّسانيّة العربيّة بنوعيها القديمة والحديثة من مفاهيم ومبادئ تسمح بتطوير وتنفيذ محلّل نحوّي دلاليّ للّغة العربيّة  يمكّننا من خدمة تطبيقات المعالجة الآليّة للّغة العربيّة أوّلا، والمحتوى الرّقميّ العربيّ على الشّابكة ثانيا. وإلى أيّ مدى يمكن للصّياغة الصّوريّة لأصول  النّحو العربيّ المستوحاة من النّظرية الخليليّة ونظريات </a:t>
            </a:r>
            <a:r>
              <a:rPr lang="ar-SA" b="1" dirty="0" err="1" smtClean="0">
                <a:solidFill>
                  <a:srgbClr val="0070C0"/>
                </a:solidFill>
              </a:rPr>
              <a:t>تشومسكي</a:t>
            </a:r>
            <a:r>
              <a:rPr lang="ar-DZ" b="1" dirty="0" smtClean="0">
                <a:solidFill>
                  <a:srgbClr val="0070C0"/>
                </a:solidFill>
              </a:rPr>
              <a:t> </a:t>
            </a:r>
            <a:r>
              <a:rPr lang="ar-SA" b="1" dirty="0" smtClean="0">
                <a:solidFill>
                  <a:srgbClr val="0070C0"/>
                </a:solidFill>
              </a:rPr>
              <a:t>اللّسانية والعلوم المعرفيّة  أن تُسهم  في تحقيق مشروع المحلّل  الحاسوبيّ النحويّ الدّلاليّ، بإمكانه الحدّ من اللّبس اللّغويّ للتّراكيب النّحويّة وأساليبها  والوصول إلى التّوافق الدّلاليّ للوحدات النّحوية ودلالتها؟</a:t>
            </a:r>
            <a:endParaRPr lang="fr-FR" dirty="0">
              <a:solidFill>
                <a:srgbClr val="0070C0"/>
              </a:solidFill>
            </a:endParaRPr>
          </a:p>
        </p:txBody>
      </p:sp>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r"/>
            <a:r>
              <a:rPr lang="ar-DZ" sz="5400" b="1" dirty="0" smtClean="0">
                <a:solidFill>
                  <a:schemeClr val="accent1"/>
                </a:solidFill>
              </a:rPr>
              <a:t>شرح الحل المقترح </a:t>
            </a:r>
            <a:endParaRPr lang="fr-FR" sz="5400" b="1" dirty="0">
              <a:solidFill>
                <a:schemeClr val="accent1"/>
              </a:solidFill>
            </a:endParaRPr>
          </a:p>
        </p:txBody>
      </p:sp>
      <p:sp>
        <p:nvSpPr>
          <p:cNvPr id="3" name="Espace réservé du numéro de diapositive 2"/>
          <p:cNvSpPr>
            <a:spLocks noGrp="1"/>
          </p:cNvSpPr>
          <p:nvPr>
            <p:ph type="sldNum" sz="quarter" idx="11"/>
          </p:nvPr>
        </p:nvSpPr>
        <p:spPr/>
        <p:txBody>
          <a:bodyPr/>
          <a:lstStyle/>
          <a:p>
            <a:r>
              <a:rPr lang="ar-DZ" altLang="ja-JP" dirty="0" smtClean="0"/>
              <a:t>5</a:t>
            </a:r>
            <a:endParaRPr lang="ja-JP" altLang="en-US" dirty="0"/>
          </a:p>
        </p:txBody>
      </p:sp>
      <p:sp>
        <p:nvSpPr>
          <p:cNvPr id="4" name="Espace réservé du texte 3"/>
          <p:cNvSpPr>
            <a:spLocks noGrp="1"/>
          </p:cNvSpPr>
          <p:nvPr>
            <p:ph type="body" sz="quarter" idx="14"/>
          </p:nvPr>
        </p:nvSpPr>
        <p:spPr>
          <a:xfrm>
            <a:off x="1019316" y="1016001"/>
            <a:ext cx="16200313" cy="8415594"/>
          </a:xfrm>
        </p:spPr>
        <p:txBody>
          <a:bodyPr>
            <a:normAutofit fontScale="62500" lnSpcReduction="20000"/>
          </a:bodyPr>
          <a:lstStyle/>
          <a:p>
            <a:pPr algn="r" rtl="1"/>
            <a:r>
              <a:rPr lang="ar-SA" sz="3600" b="1" dirty="0" smtClean="0">
                <a:solidFill>
                  <a:srgbClr val="002060"/>
                </a:solidFill>
              </a:rPr>
              <a:t>المبادرة مدعّمة بعدّة مراحل وتقنيّات الذّكاء الاصطناعيّ المعتمد على النّظام الهجين، للجملة الفعليّة البسيطة </a:t>
            </a:r>
            <a:endParaRPr lang="ar-DZ" sz="3600" b="1" dirty="0" smtClean="0">
              <a:solidFill>
                <a:srgbClr val="002060"/>
              </a:solidFill>
            </a:endParaRPr>
          </a:p>
          <a:p>
            <a:pPr algn="r" rtl="1"/>
            <a:r>
              <a:rPr lang="ar-SA" sz="3600" b="1" dirty="0" smtClean="0"/>
              <a:t>المرحلة الأولى: تحليل الجملة الفعليّة إلى نواة وتفريعات  بواسطة الحد الإجرائي  ومفهوم المثال بحسب النظرية الخليلية، مع تحديد استقامة الوحدات النّحوية في الجملة. </a:t>
            </a:r>
            <a:endParaRPr lang="fr-FR" sz="3600" b="1" dirty="0" smtClean="0"/>
          </a:p>
          <a:p>
            <a:pPr algn="r" rtl="1"/>
            <a:r>
              <a:rPr lang="ar-SA" sz="3600" b="1" dirty="0" smtClean="0"/>
              <a:t>المرحلة الثّانية: توليد الجملة وتحديد الدّلالات الممكنة للجملة الفعليّة ومختلف تحويلاتها الاشتقاقية </a:t>
            </a:r>
            <a:r>
              <a:rPr lang="ar-SA" sz="3600" b="1" dirty="0" err="1" smtClean="0"/>
              <a:t>والتوسيعيّة</a:t>
            </a:r>
            <a:r>
              <a:rPr lang="ar-SA" sz="3600" b="1" dirty="0" smtClean="0"/>
              <a:t>.</a:t>
            </a:r>
            <a:endParaRPr lang="fr-FR" sz="3600" b="1" dirty="0" smtClean="0"/>
          </a:p>
          <a:p>
            <a:pPr algn="r" rtl="1"/>
            <a:r>
              <a:rPr lang="ar-SA" sz="3600" b="1" dirty="0" smtClean="0"/>
              <a:t>المرحلة الثّالثة: وضع النّموذج الصّوريّ الرّياضيّ لهذه القوالب النّحوية للجملة الفعليّة من خلال بنيّة جبريّة تتكوّن من</a:t>
            </a:r>
            <a:r>
              <a:rPr lang="fr-FR" sz="3600" b="1" dirty="0" smtClean="0"/>
              <a:t> :</a:t>
            </a:r>
          </a:p>
          <a:p>
            <a:pPr algn="r" rtl="1"/>
            <a:r>
              <a:rPr lang="fr-FR" sz="3600" b="1" dirty="0" smtClean="0"/>
              <a:t>1. </a:t>
            </a:r>
            <a:r>
              <a:rPr lang="ar-SA" sz="3600" b="1" dirty="0" smtClean="0"/>
              <a:t>مجال الفئات النّحويّة وهي على ضربين: فئات معجميّة (اسم، فعل، حرف، جملة) وفئات دلاليّة.</a:t>
            </a:r>
            <a:endParaRPr lang="fr-FR" sz="3600" b="1" dirty="0" smtClean="0"/>
          </a:p>
          <a:p>
            <a:pPr algn="r" rtl="1"/>
            <a:r>
              <a:rPr lang="fr-FR" sz="3600" b="1" dirty="0" smtClean="0"/>
              <a:t>2. </a:t>
            </a:r>
            <a:r>
              <a:rPr lang="ar-SA" sz="3600" b="1" dirty="0" smtClean="0"/>
              <a:t>مجال العلاقات النحويّة (الفاعليّة، </a:t>
            </a:r>
            <a:r>
              <a:rPr lang="ar-SA" sz="3600" b="1" dirty="0" err="1" smtClean="0"/>
              <a:t>المفعوليّة</a:t>
            </a:r>
            <a:r>
              <a:rPr lang="ar-SA" sz="3600" b="1" dirty="0" smtClean="0"/>
              <a:t>، الخبريّة، الزمنيّة..) تنهض مهّمتها على الرّبط بين عناصر الفئات النّحويّة </a:t>
            </a:r>
            <a:endParaRPr lang="fr-FR" sz="3600" b="1" dirty="0" smtClean="0"/>
          </a:p>
          <a:p>
            <a:pPr algn="r" rtl="1"/>
            <a:r>
              <a:rPr lang="fr-FR" sz="3600" b="1" dirty="0" smtClean="0"/>
              <a:t>3.</a:t>
            </a:r>
            <a:r>
              <a:rPr lang="ar-SA" sz="3600" b="1" dirty="0" smtClean="0"/>
              <a:t>مجال الوظائف النّحويّة ( ربط الفئة المعجميّة بالعلاقة النحويّة والسيّاق الدّلاليّ).</a:t>
            </a:r>
            <a:endParaRPr lang="fr-FR" sz="3600" b="1" dirty="0" smtClean="0"/>
          </a:p>
          <a:p>
            <a:pPr algn="r" rtl="1"/>
            <a:r>
              <a:rPr lang="ar-SA" sz="3600" b="1" dirty="0" smtClean="0"/>
              <a:t>المرحلة الرّابعة: تمثيل الدّلالات النّحوية في خوارزميّات ريّاضيّة منطقيّة ممثّلة في قواعد  بيانات ومعطيات صرفيّة وصوتيّة، إذ يحدّد لكلّ الفئات المعجميّة والصّرفيّة والنّحويّة بمتغيّرات احتماليّة الحدث والوقوع الدّلاليّ باستعمال تقنيّات هجينة من الذّكاء الاصطناعيّ من أجل الإدخال والتّصنيف والتّعيين والتّعليم العميق للحاسوب بواسطة الشّبكة العصبيّة الاصطناعيّة وسلاسل ماركوف الاحتمالية؛ وبالتّالي تستعمل جميع التّقنيّات الممكنة </a:t>
            </a:r>
            <a:r>
              <a:rPr lang="ar-SA" sz="3600" b="1" dirty="0" smtClean="0"/>
              <a:t>كالآتي</a:t>
            </a:r>
            <a:endParaRPr lang="fr-BE" sz="3600" b="1" dirty="0" smtClean="0"/>
          </a:p>
          <a:p>
            <a:pPr algn="r"/>
            <a:r>
              <a:rPr lang="fr-FR" sz="3600" b="1" dirty="0" smtClean="0"/>
              <a:t> </a:t>
            </a:r>
            <a:r>
              <a:rPr lang="fr-FR" sz="3600" b="1" dirty="0" smtClean="0"/>
              <a:t>:</a:t>
            </a:r>
            <a:r>
              <a:rPr lang="fr-FR" sz="3600" b="1" dirty="0" smtClean="0"/>
              <a:t>BERT</a:t>
            </a:r>
            <a:r>
              <a:rPr lang="ar-DZ" sz="3600" b="1" dirty="0" smtClean="0"/>
              <a:t>تقنية </a:t>
            </a:r>
            <a:endParaRPr lang="fr-FR" sz="3600" b="1" dirty="0" smtClean="0"/>
          </a:p>
          <a:p>
            <a:pPr algn="r"/>
            <a:r>
              <a:rPr lang="fr-FR" sz="3600" b="1" dirty="0" smtClean="0"/>
              <a:t>LSTM</a:t>
            </a:r>
            <a:r>
              <a:rPr lang="ar-DZ" sz="3600" b="1" dirty="0" smtClean="0"/>
              <a:t>تقنية </a:t>
            </a:r>
            <a:endParaRPr lang="fr-FR" sz="3600" b="1" dirty="0" smtClean="0"/>
          </a:p>
          <a:p>
            <a:pPr algn="r"/>
            <a:r>
              <a:rPr lang="fr-FR" sz="3600" b="1" dirty="0" smtClean="0"/>
              <a:t>CNN</a:t>
            </a:r>
            <a:r>
              <a:rPr lang="ar-DZ" sz="3600" b="1" dirty="0" smtClean="0"/>
              <a:t>تقنية </a:t>
            </a:r>
            <a:endParaRPr lang="fr-FR" sz="3600" b="1" dirty="0" smtClean="0"/>
          </a:p>
          <a:p>
            <a:pPr algn="r"/>
            <a:r>
              <a:rPr lang="fr-FR" sz="3600" b="1" dirty="0" smtClean="0"/>
              <a:t>NB</a:t>
            </a:r>
            <a:r>
              <a:rPr lang="ar-DZ" sz="3600" b="1" dirty="0" smtClean="0"/>
              <a:t>تقنية </a:t>
            </a:r>
            <a:endParaRPr lang="fr-FR" sz="3600" b="1" dirty="0" smtClean="0"/>
          </a:p>
          <a:p>
            <a:pPr algn="r"/>
            <a:r>
              <a:rPr lang="fr-FR" sz="3600" b="1" dirty="0" smtClean="0"/>
              <a:t>SVN</a:t>
            </a:r>
            <a:r>
              <a:rPr lang="ar-DZ" sz="3600" b="1" dirty="0" smtClean="0"/>
              <a:t> تقنية </a:t>
            </a:r>
            <a:endParaRPr lang="fr-FR" sz="3600" b="1" dirty="0" smtClean="0"/>
          </a:p>
          <a:p>
            <a:pPr algn="r"/>
            <a:r>
              <a:rPr lang="fr-FR" sz="3600" b="1" dirty="0" err="1" smtClean="0"/>
              <a:t>fuzzy</a:t>
            </a:r>
            <a:r>
              <a:rPr lang="fr-FR" sz="3600" b="1" dirty="0" smtClean="0"/>
              <a:t> </a:t>
            </a:r>
            <a:r>
              <a:rPr lang="fr-FR" sz="3600" b="1" dirty="0" err="1" smtClean="0"/>
              <a:t>logic</a:t>
            </a:r>
            <a:r>
              <a:rPr lang="ar-DZ" sz="3600" b="1" dirty="0" smtClean="0"/>
              <a:t> تقنية </a:t>
            </a:r>
            <a:endParaRPr lang="fr-FR" sz="3600" b="1" dirty="0" smtClean="0"/>
          </a:p>
          <a:p>
            <a:pPr algn="r" rtl="1"/>
            <a:r>
              <a:rPr lang="ar-SA" sz="3600" b="1" dirty="0" smtClean="0"/>
              <a:t>كون التّحليل النّحويّ الحاسوبيّ يعتمد على دلالات ومعجميّة وسياقية و بلاغيّة متكاملة مع بعضها البعض، </a:t>
            </a:r>
            <a:r>
              <a:rPr lang="ar-DZ" sz="3600" b="1" dirty="0" smtClean="0"/>
              <a:t>لكي </a:t>
            </a:r>
            <a:r>
              <a:rPr lang="ar-SA" sz="3600" b="1" dirty="0" smtClean="0"/>
              <a:t> يتمكّن الحاسوب من حصر </a:t>
            </a:r>
            <a:r>
              <a:rPr lang="ar-SA" sz="3600" b="1" dirty="0" smtClean="0"/>
              <a:t>جميع</a:t>
            </a:r>
            <a:r>
              <a:rPr lang="ar-DZ" sz="3600" b="1" dirty="0" smtClean="0"/>
              <a:t> المعاني </a:t>
            </a:r>
            <a:r>
              <a:rPr lang="ar-SA" sz="3600" b="1" dirty="0" smtClean="0"/>
              <a:t> </a:t>
            </a:r>
            <a:r>
              <a:rPr lang="ar-SA" sz="3600" b="1" dirty="0" smtClean="0"/>
              <a:t>الدّلالات الممكنة</a:t>
            </a:r>
            <a:r>
              <a:rPr lang="ar-SA" sz="3600" dirty="0" smtClean="0"/>
              <a:t>. </a:t>
            </a:r>
            <a:endParaRPr lang="fr-FR" sz="3600" b="1"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r" rtl="1"/>
            <a:r>
              <a:rPr lang="ar-SA" dirty="0" smtClean="0"/>
              <a:t>القيم المضافة للبرنامج </a:t>
            </a:r>
            <a:endParaRPr lang="fr-FR" dirty="0"/>
          </a:p>
        </p:txBody>
      </p:sp>
      <p:sp>
        <p:nvSpPr>
          <p:cNvPr id="3" name="Espace réservé du numéro de diapositive 2"/>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6" name="Espace réservé du texte 5"/>
          <p:cNvSpPr>
            <a:spLocks noGrp="1"/>
          </p:cNvSpPr>
          <p:nvPr>
            <p:ph type="body" sz="quarter" idx="14"/>
          </p:nvPr>
        </p:nvSpPr>
        <p:spPr>
          <a:xfrm>
            <a:off x="2709065" y="2499360"/>
            <a:ext cx="13938025" cy="5180444"/>
          </a:xfrm>
        </p:spPr>
        <p:txBody>
          <a:bodyPr>
            <a:noAutofit/>
          </a:bodyPr>
          <a:lstStyle/>
          <a:p>
            <a:pPr algn="r" rtl="1"/>
            <a:r>
              <a:rPr lang="ar-SA" sz="2400" b="1" dirty="0"/>
              <a:t>يعتمد البرنامج على تكامل عدة  نظريات </a:t>
            </a:r>
            <a:r>
              <a:rPr lang="ar-SA" sz="2400" b="1" dirty="0" err="1"/>
              <a:t>لصورنة</a:t>
            </a:r>
            <a:r>
              <a:rPr lang="ar-SA" sz="2400" b="1" dirty="0"/>
              <a:t> النحو العربي و تحليل الدلالة اللغوية ، و هي النظرية الخليلية و النظرية </a:t>
            </a:r>
            <a:r>
              <a:rPr lang="ar-SA" sz="2400" b="1" dirty="0" err="1"/>
              <a:t>التولدية</a:t>
            </a:r>
            <a:r>
              <a:rPr lang="ar-SA" sz="2400" b="1" dirty="0"/>
              <a:t> التحويلية و النظرية الفلسفية </a:t>
            </a:r>
            <a:r>
              <a:rPr lang="ar-SA" sz="2400" b="1" dirty="0" err="1"/>
              <a:t>النيوسوفيك</a:t>
            </a:r>
            <a:r>
              <a:rPr lang="ar-SA" sz="2400" b="1" dirty="0"/>
              <a:t> ، ونظرية جون فيرث السياقية ،والنظرية التحليلية التفسيرية لكارث </a:t>
            </a:r>
            <a:r>
              <a:rPr lang="ar-SA" sz="2400" b="1" dirty="0" err="1"/>
              <a:t>وفوردر</a:t>
            </a:r>
            <a:r>
              <a:rPr lang="ar-SA" sz="2400" b="1" dirty="0"/>
              <a:t> ،من أجل صياغة </a:t>
            </a:r>
            <a:r>
              <a:rPr lang="ar-SA" sz="2400" b="1" dirty="0" err="1"/>
              <a:t>نمودج</a:t>
            </a:r>
            <a:r>
              <a:rPr lang="ar-SA" sz="2400" b="1" dirty="0"/>
              <a:t> رياضي منطقي جديد يحاكي طرق الفهم و التعرف و التحليل و التصنيف و التعيين و التخزين و الربط و الاسترجاع عند الإنسان</a:t>
            </a:r>
          </a:p>
          <a:p>
            <a:pPr algn="r" rtl="1"/>
            <a:r>
              <a:rPr lang="ar-SA" sz="2400" b="1" dirty="0"/>
              <a:t>فالمشروع له أبعاد متعددة تساعد البحث العلمي في فهم واستخلاص طرق التفكير و التعرف في تحديد المعاني و الدلالة عند الإنسان بغض النظر التحليل الآلي للنحو </a:t>
            </a:r>
            <a:r>
              <a:rPr lang="ar-SA" sz="2400" b="1" dirty="0" smtClean="0"/>
              <a:t>العربي، </a:t>
            </a:r>
            <a:r>
              <a:rPr lang="ar-SA" sz="2400" b="1" dirty="0"/>
              <a:t>و بناء برنامج حاسوبي به القدرة </a:t>
            </a:r>
            <a:r>
              <a:rPr lang="ar-SA" sz="2400" b="1" dirty="0" err="1"/>
              <a:t>علبى</a:t>
            </a:r>
            <a:r>
              <a:rPr lang="ar-SA" sz="2400" b="1" dirty="0"/>
              <a:t> </a:t>
            </a:r>
            <a:r>
              <a:rPr lang="ar-SA" sz="2400" b="1" dirty="0" err="1"/>
              <a:t>مايلي</a:t>
            </a:r>
            <a:r>
              <a:rPr lang="ar-SA" sz="2400" b="1" dirty="0"/>
              <a:t> : </a:t>
            </a:r>
          </a:p>
          <a:p>
            <a:pPr algn="r" rtl="1"/>
            <a:r>
              <a:rPr lang="ar-SA" sz="2400" b="1" dirty="0"/>
              <a:t>اتخاذ القرارات اللازمة في تحليل النصوص وتصنيف  المفردات الملائمة، وفقا للاستعمال والوضع  واستخلاص مختلف الوظائف النحوية وربطها بالسياق ،ومن تمّ التعرف دلالاتها المتوقعة بالاعتماد على الحدس الاصطناعي بحسب ما تفتضيه القواعد التي تضبط  اللغة العربية  والتي تمثل  تقنيات جديدة للذكاء الاصطناعي المقترح </a:t>
            </a:r>
          </a:p>
          <a:p>
            <a:pPr algn="r" rtl="1"/>
            <a:r>
              <a:rPr lang="ar-SA" sz="2400" b="1" dirty="0"/>
              <a:t> تحليل التراكيب النحوية واللغوية الغامضة( الحد من اللبس )باستخدام أسلوب الاستنتاج المنطقي الرياضي  ، ممّا يتيح لنا القدرة على وضع تصور دقيق لكيفية قيام الإنسان بالمهمات الذهنية الذكية ،مثل الربط و الاسترجاع وتخزين المعلومة و الفهم والتحليل ،</a:t>
            </a:r>
          </a:p>
          <a:p>
            <a:pPr algn="r" rtl="1"/>
            <a:r>
              <a:rPr lang="ar-SA" sz="2400" b="1" dirty="0"/>
              <a:t>امتزاج المشروع بدر </a:t>
            </a:r>
            <a:r>
              <a:rPr lang="ar-SA" sz="2400" b="1" dirty="0" err="1"/>
              <a:t>اسات</a:t>
            </a:r>
            <a:r>
              <a:rPr lang="ar-SA" sz="2400" b="1" dirty="0"/>
              <a:t> بينية مع عدة علوم قرآنية وإدراكية معرفية وحاسوبية رياضية و لغوية لسانية للارتقاء بنماذج نحوية دلالية الحاسوبية إلى  التحليل  الذهني البشري</a:t>
            </a:r>
            <a:endParaRPr lang="fr-FR" sz="2400" b="1" dirty="0"/>
          </a:p>
        </p:txBody>
      </p:sp>
    </p:spTree>
    <p:extLst>
      <p:ext uri="{BB962C8B-B14F-4D97-AF65-F5344CB8AC3E}">
        <p14:creationId xmlns:p14="http://schemas.microsoft.com/office/powerpoint/2010/main" val="368506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normAutofit/>
          </a:bodyPr>
          <a:lstStyle/>
          <a:p>
            <a:r>
              <a:rPr lang="ar-DZ" b="1" dirty="0" smtClean="0"/>
              <a:t>نوعية البيانات المراد استخدامها في المشروع</a:t>
            </a:r>
            <a:r>
              <a:rPr lang="ar-SA" b="1" dirty="0" smtClean="0"/>
              <a:t>:</a:t>
            </a:r>
            <a:r>
              <a:rPr kumimoji="1" lang="en-US" altLang="ja-JP" dirty="0" smtClean="0"/>
              <a:t/>
            </a:r>
            <a:br>
              <a:rPr kumimoji="1" lang="en-US" altLang="ja-JP" dirty="0" smtClean="0"/>
            </a:br>
            <a:endParaRPr kumimoji="1" lang="ja-JP" altLang="en-US" dirty="0">
              <a:solidFill>
                <a:schemeClr val="accent1"/>
              </a:solidFill>
            </a:endParaRPr>
          </a:p>
        </p:txBody>
      </p:sp>
      <p:sp>
        <p:nvSpPr>
          <p:cNvPr id="21" name="テキスト プレースホルダー 20"/>
          <p:cNvSpPr>
            <a:spLocks noGrp="1"/>
          </p:cNvSpPr>
          <p:nvPr>
            <p:ph type="body" sz="quarter" idx="26"/>
          </p:nvPr>
        </p:nvSpPr>
        <p:spPr/>
        <p:txBody>
          <a:bodyPr/>
          <a:lstStyle/>
          <a:p>
            <a:endParaRPr lang="fr-FR" dirty="0" smtClean="0"/>
          </a:p>
          <a:p>
            <a:endParaRPr kumimoji="1" lang="ja-JP" altLang="en-US" dirty="0"/>
          </a:p>
        </p:txBody>
      </p:sp>
      <p:sp>
        <p:nvSpPr>
          <p:cNvPr id="3" name="スライド番号プレースホルダー 2"/>
          <p:cNvSpPr>
            <a:spLocks noGrp="1"/>
          </p:cNvSpPr>
          <p:nvPr>
            <p:ph type="sldNum" sz="quarter" idx="4"/>
          </p:nvPr>
        </p:nvSpPr>
        <p:spPr>
          <a:xfrm>
            <a:off x="17206293" y="9432788"/>
            <a:ext cx="1080120" cy="854212"/>
          </a:xfrm>
        </p:spPr>
        <p:txBody>
          <a:bodyPr/>
          <a:lstStyle/>
          <a:p>
            <a:r>
              <a:rPr lang="ar-DZ" altLang="ja-JP" dirty="0" smtClean="0"/>
              <a:t>6</a:t>
            </a:r>
            <a:endParaRPr lang="ja-JP" altLang="en-US" dirty="0"/>
          </a:p>
        </p:txBody>
      </p:sp>
      <p:sp>
        <p:nvSpPr>
          <p:cNvPr id="27" name="Rectangle 26"/>
          <p:cNvSpPr/>
          <p:nvPr/>
        </p:nvSpPr>
        <p:spPr>
          <a:xfrm>
            <a:off x="8605528" y="0"/>
            <a:ext cx="9140825" cy="932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rtl="1"/>
            <a:r>
              <a:rPr lang="ar-SA" sz="2400" b="1" dirty="0"/>
              <a:t>برامج حاسوبية مثل </a:t>
            </a:r>
            <a:r>
              <a:rPr lang="fr-FR" sz="2400" b="1" dirty="0"/>
              <a:t>MATLAB</a:t>
            </a:r>
            <a:r>
              <a:rPr lang="ar-SA" sz="2400" b="1" dirty="0"/>
              <a:t>و </a:t>
            </a:r>
            <a:r>
              <a:rPr lang="fr-FR" sz="2400" b="1" dirty="0" smtClean="0"/>
              <a:t>BA</a:t>
            </a:r>
            <a:r>
              <a:rPr lang="fr-BE" sz="2400" b="1" dirty="0"/>
              <a:t>y</a:t>
            </a:r>
            <a:r>
              <a:rPr lang="fr-FR" sz="2400" b="1" dirty="0" smtClean="0"/>
              <a:t>THON </a:t>
            </a:r>
            <a:endParaRPr lang="fr-FR" sz="2400" b="1" dirty="0"/>
          </a:p>
          <a:p>
            <a:pPr algn="r" rtl="1"/>
            <a:r>
              <a:rPr lang="ar-SA" sz="2400" b="1" dirty="0"/>
              <a:t>قاعدة بيانات ومعطيات </a:t>
            </a:r>
            <a:r>
              <a:rPr lang="ar-SA" sz="2400" b="1" dirty="0" err="1"/>
              <a:t>صوتيةوصرفية</a:t>
            </a:r>
            <a:r>
              <a:rPr lang="ar-SA" sz="2400" b="1" dirty="0"/>
              <a:t> </a:t>
            </a:r>
          </a:p>
          <a:p>
            <a:pPr algn="r" rtl="1"/>
            <a:r>
              <a:rPr lang="ar-SA" sz="2400" b="1" dirty="0"/>
              <a:t>•	-</a:t>
            </a:r>
            <a:r>
              <a:rPr lang="ar-SA" sz="2400" b="1" dirty="0" smtClean="0"/>
              <a:t>1-جون </a:t>
            </a:r>
            <a:r>
              <a:rPr lang="ar-SA" sz="2400" b="1" dirty="0" err="1"/>
              <a:t>جونستون</a:t>
            </a:r>
            <a:r>
              <a:rPr lang="ar-SA" sz="2400" b="1" dirty="0"/>
              <a:t> (2008) "جاذبية حياة الآلات: </a:t>
            </a:r>
            <a:r>
              <a:rPr lang="ar-SA" sz="2400" b="1" dirty="0" err="1"/>
              <a:t>السيبرنطيقا</a:t>
            </a:r>
            <a:r>
              <a:rPr lang="ar-SA" sz="2400" b="1" dirty="0"/>
              <a:t>، الحياة الاصطناعية، الذكاء الاصطناعي الجديد"، معهد ماساتشوستس للتكنولوجيا </a:t>
            </a:r>
            <a:r>
              <a:rPr lang="fr-FR" sz="2400" b="1" dirty="0"/>
              <a:t>MIT.</a:t>
            </a:r>
          </a:p>
          <a:p>
            <a:pPr algn="r" rtl="1"/>
            <a:r>
              <a:rPr lang="fr-FR" sz="2400" b="1" dirty="0" smtClean="0"/>
              <a:t>2-</a:t>
            </a:r>
            <a:r>
              <a:rPr lang="ar-SA" sz="2400" b="1" dirty="0" smtClean="0"/>
              <a:t>ر</a:t>
            </a:r>
            <a:r>
              <a:rPr lang="ar-SA" sz="2400" b="1" dirty="0"/>
              <a:t>. </a:t>
            </a:r>
            <a:r>
              <a:rPr lang="ar-SA" sz="2400" b="1" dirty="0" err="1"/>
              <a:t>سون</a:t>
            </a:r>
            <a:r>
              <a:rPr lang="ar-SA" sz="2400" b="1" dirty="0"/>
              <a:t>، ل. </a:t>
            </a:r>
            <a:r>
              <a:rPr lang="ar-SA" sz="2400" b="1" dirty="0" err="1"/>
              <a:t>بوكمان</a:t>
            </a:r>
            <a:r>
              <a:rPr lang="ar-SA" sz="2400" b="1" dirty="0"/>
              <a:t>، (محررون.)، البنايات </a:t>
            </a:r>
            <a:r>
              <a:rPr lang="ar-SA" sz="2400" b="1" dirty="0" err="1"/>
              <a:t>الحوسبية</a:t>
            </a:r>
            <a:r>
              <a:rPr lang="ar-SA" sz="2400" b="1" dirty="0"/>
              <a:t>: دمج العمليات العصبية والرمزية.</a:t>
            </a:r>
          </a:p>
          <a:p>
            <a:pPr algn="r" rtl="1"/>
            <a:r>
              <a:rPr lang="ar-SA" sz="2400" b="1" dirty="0" smtClean="0"/>
              <a:t>3-سيبويه</a:t>
            </a:r>
            <a:r>
              <a:rPr lang="ar-SA" sz="2400" b="1" dirty="0"/>
              <a:t>: الكتاب، تحقيق: عبد السلام هارون.</a:t>
            </a:r>
          </a:p>
          <a:p>
            <a:pPr algn="r" rtl="1"/>
            <a:r>
              <a:rPr lang="ar-SA" sz="2400" b="1" dirty="0" smtClean="0"/>
              <a:t>4-طارق </a:t>
            </a:r>
            <a:r>
              <a:rPr lang="ar-SA" sz="2400" b="1" dirty="0"/>
              <a:t>المالكي: أنطولوجيا النحو العربي.</a:t>
            </a:r>
          </a:p>
          <a:p>
            <a:pPr algn="r" rtl="1"/>
            <a:r>
              <a:rPr lang="ar-SA" sz="2400" b="1" dirty="0" smtClean="0"/>
              <a:t>5-طه </a:t>
            </a:r>
            <a:r>
              <a:rPr lang="ar-SA" sz="2400" b="1" dirty="0"/>
              <a:t>عبد الرحمان، المنطق والنحو الصوري.</a:t>
            </a:r>
          </a:p>
          <a:p>
            <a:pPr algn="r" rtl="1"/>
            <a:r>
              <a:rPr lang="ar-SA" sz="2400" b="1" dirty="0" smtClean="0"/>
              <a:t>6-عبد </a:t>
            </a:r>
            <a:r>
              <a:rPr lang="ar-SA" sz="2400" b="1" dirty="0"/>
              <a:t>الرحمن الحاج صالح : بحوث ودراسات في اللسانيات العربية .</a:t>
            </a:r>
          </a:p>
          <a:p>
            <a:pPr algn="r" rtl="1"/>
            <a:r>
              <a:rPr lang="ar-SA" sz="2400" b="1" dirty="0" smtClean="0"/>
              <a:t>7-عادل </a:t>
            </a:r>
            <a:r>
              <a:rPr lang="ar-SA" sz="2400" b="1" dirty="0"/>
              <a:t>عبد النور: مدخل إلى عالم الذكاء الاجتماعي </a:t>
            </a:r>
          </a:p>
          <a:p>
            <a:pPr algn="r" rtl="1"/>
            <a:r>
              <a:rPr lang="ar-SA" sz="2400" b="1" dirty="0" smtClean="0"/>
              <a:t>8غسان </a:t>
            </a:r>
            <a:r>
              <a:rPr lang="ar-SA" sz="2400" b="1" dirty="0"/>
              <a:t>مراد: دهاء شبكات التواصل الاجتماعي وخبايا الذكاء الاصطناعي</a:t>
            </a:r>
          </a:p>
          <a:p>
            <a:pPr algn="r" rtl="1"/>
            <a:r>
              <a:rPr lang="ar-SA" sz="2400" b="1" dirty="0" smtClean="0"/>
              <a:t>9مارغريت </a:t>
            </a:r>
            <a:r>
              <a:rPr lang="ar-SA" sz="2400" b="1" dirty="0"/>
              <a:t>بودن، العقل كآلة.</a:t>
            </a:r>
          </a:p>
          <a:p>
            <a:pPr algn="r" rtl="1"/>
            <a:r>
              <a:rPr lang="ar-SA" sz="2400" b="1" dirty="0" smtClean="0"/>
              <a:t>10-مصطفى </a:t>
            </a:r>
            <a:r>
              <a:rPr lang="ar-SA" sz="2400" b="1" dirty="0"/>
              <a:t>جرار، أنطولوجيا اللغة العربية.</a:t>
            </a:r>
          </a:p>
          <a:p>
            <a:pPr algn="r" rtl="1"/>
            <a:r>
              <a:rPr lang="ar-SA" sz="2400" b="1" dirty="0" smtClean="0"/>
              <a:t>11-مها </a:t>
            </a:r>
            <a:r>
              <a:rPr lang="ar-SA" sz="2400" b="1" dirty="0" err="1"/>
              <a:t>خيربك</a:t>
            </a:r>
            <a:r>
              <a:rPr lang="ar-SA" sz="2400" b="1" dirty="0"/>
              <a:t> ناص: النحو العربي و المنطق الرياضي.</a:t>
            </a:r>
          </a:p>
          <a:p>
            <a:pPr algn="r" rtl="1"/>
            <a:r>
              <a:rPr lang="ar-SA" sz="2400" b="1" dirty="0" smtClean="0"/>
              <a:t>12-ينس </a:t>
            </a:r>
            <a:r>
              <a:rPr lang="ar-SA" sz="2400" b="1" dirty="0" err="1"/>
              <a:t>ألوود،ولارس-غونار</a:t>
            </a:r>
            <a:r>
              <a:rPr lang="ar-SA" sz="2400" b="1" dirty="0"/>
              <a:t> </a:t>
            </a:r>
            <a:r>
              <a:rPr lang="ar-SA" sz="2400" b="1" dirty="0" err="1"/>
              <a:t>أندرسون،وأوستن</a:t>
            </a:r>
            <a:r>
              <a:rPr lang="ar-SA" sz="2400" b="1" dirty="0"/>
              <a:t> دال، المنطق في اللسانيات.</a:t>
            </a:r>
          </a:p>
          <a:p>
            <a:pPr algn="r" rtl="1"/>
            <a:r>
              <a:rPr lang="ar-SA" sz="2400" b="1" dirty="0"/>
              <a:t>-</a:t>
            </a:r>
            <a:r>
              <a:rPr lang="fr-FR" sz="2400" b="1" dirty="0"/>
              <a:t>Learning </a:t>
            </a:r>
            <a:r>
              <a:rPr lang="fr-FR" sz="2400" b="1" dirty="0" err="1"/>
              <a:t>Cython</a:t>
            </a:r>
            <a:r>
              <a:rPr lang="fr-FR" sz="2400" b="1" dirty="0"/>
              <a:t> </a:t>
            </a:r>
            <a:r>
              <a:rPr lang="fr-FR" sz="2400" b="1" dirty="0" err="1"/>
              <a:t>Programming</a:t>
            </a:r>
            <a:r>
              <a:rPr lang="fr-FR" sz="2400" b="1" dirty="0"/>
              <a:t>, Philip Herron (2013)</a:t>
            </a:r>
          </a:p>
          <a:p>
            <a:pPr algn="r" rtl="1"/>
            <a:r>
              <a:rPr lang="fr-FR" sz="2400" b="1" dirty="0"/>
              <a:t>-Learning </a:t>
            </a:r>
            <a:r>
              <a:rPr lang="fr-FR" sz="2400" b="1" dirty="0" err="1"/>
              <a:t>NumPy</a:t>
            </a:r>
            <a:r>
              <a:rPr lang="fr-FR" sz="2400" b="1" dirty="0"/>
              <a:t> </a:t>
            </a:r>
            <a:r>
              <a:rPr lang="fr-FR" sz="2400" b="1" dirty="0" err="1"/>
              <a:t>Array</a:t>
            </a:r>
            <a:r>
              <a:rPr lang="fr-FR" sz="2400" b="1" dirty="0"/>
              <a:t>, Ivan Idris (2014)</a:t>
            </a:r>
          </a:p>
          <a:p>
            <a:pPr algn="r" rtl="1"/>
            <a:r>
              <a:rPr lang="fr-FR" sz="2400" b="1" dirty="0"/>
              <a:t>-Learning </a:t>
            </a:r>
            <a:r>
              <a:rPr lang="fr-FR" sz="2400" b="1" dirty="0" err="1"/>
              <a:t>scikit-learn</a:t>
            </a:r>
            <a:r>
              <a:rPr lang="fr-FR" sz="2400" b="1" dirty="0"/>
              <a:t>: Machine Learning in Python, </a:t>
            </a:r>
            <a:r>
              <a:rPr lang="fr-FR" sz="2400" b="1" dirty="0" err="1"/>
              <a:t>Raúl</a:t>
            </a:r>
            <a:r>
              <a:rPr lang="fr-FR" sz="2400" b="1" dirty="0"/>
              <a:t> </a:t>
            </a:r>
            <a:r>
              <a:rPr lang="fr-FR" sz="2400" b="1" dirty="0" err="1"/>
              <a:t>Garreta</a:t>
            </a:r>
            <a:r>
              <a:rPr lang="fr-FR" sz="2400" b="1" dirty="0"/>
              <a:t> </a:t>
            </a:r>
            <a:r>
              <a:rPr lang="fr-FR" sz="2400" b="1" dirty="0" err="1"/>
              <a:t>andGuillermo</a:t>
            </a:r>
            <a:r>
              <a:rPr lang="fr-FR" sz="2400" b="1" dirty="0"/>
              <a:t> </a:t>
            </a:r>
            <a:r>
              <a:rPr lang="fr-FR" sz="2400" b="1" dirty="0" err="1"/>
              <a:t>Moncecchi</a:t>
            </a:r>
            <a:r>
              <a:rPr lang="fr-FR" sz="2400" b="1" dirty="0"/>
              <a:t> (2013)</a:t>
            </a:r>
          </a:p>
          <a:p>
            <a:pPr algn="r" rtl="1"/>
            <a:r>
              <a:rPr lang="fr-FR" sz="2400" b="1" dirty="0"/>
              <a:t>-Learning </a:t>
            </a:r>
            <a:r>
              <a:rPr lang="fr-FR" sz="2400" b="1" dirty="0" err="1"/>
              <a:t>SciPy</a:t>
            </a:r>
            <a:r>
              <a:rPr lang="fr-FR" sz="2400" b="1" dirty="0"/>
              <a:t> for </a:t>
            </a:r>
            <a:r>
              <a:rPr lang="fr-FR" sz="2400" b="1" dirty="0" err="1"/>
              <a:t>Numerical</a:t>
            </a:r>
            <a:r>
              <a:rPr lang="fr-FR" sz="2400" b="1" dirty="0"/>
              <a:t> and Scientific </a:t>
            </a:r>
            <a:r>
              <a:rPr lang="fr-FR" sz="2400" b="1" dirty="0" err="1"/>
              <a:t>Computing</a:t>
            </a:r>
            <a:r>
              <a:rPr lang="fr-FR" sz="2400" b="1" dirty="0"/>
              <a:t> By Francisco J. Blanco-Silva</a:t>
            </a:r>
          </a:p>
          <a:p>
            <a:pPr algn="r" rtl="1"/>
            <a:r>
              <a:rPr lang="fr-FR" sz="2400" b="1" dirty="0"/>
              <a:t>- Introduction to Machine Learning </a:t>
            </a:r>
            <a:r>
              <a:rPr lang="fr-FR" sz="2400" b="1" dirty="0" err="1"/>
              <a:t>with</a:t>
            </a:r>
            <a:r>
              <a:rPr lang="fr-FR" sz="2400" b="1" dirty="0"/>
              <a:t> Python: A Guide for Data </a:t>
            </a:r>
            <a:r>
              <a:rPr lang="fr-FR" sz="2400" b="1" dirty="0" err="1"/>
              <a:t>Scientists</a:t>
            </a:r>
            <a:r>
              <a:rPr lang="fr-FR" sz="2400" b="1" dirty="0"/>
              <a:t> by Sarah Guido and Andreas C. </a:t>
            </a:r>
            <a:r>
              <a:rPr lang="fr-FR" sz="2400" b="1" dirty="0" err="1"/>
              <a:t>Mulle</a:t>
            </a:r>
            <a:endParaRPr lang="fr-FR" sz="2400" b="1" dirty="0"/>
          </a:p>
          <a:p>
            <a:pPr algn="r" rtl="1"/>
            <a:r>
              <a:rPr lang="fr-FR" sz="2400" b="1" dirty="0"/>
              <a:t>-Building Machine Learning </a:t>
            </a:r>
            <a:r>
              <a:rPr lang="fr-FR" sz="2400" b="1" dirty="0" err="1"/>
              <a:t>Systems</a:t>
            </a:r>
            <a:r>
              <a:rPr lang="fr-FR" sz="2400" b="1" dirty="0"/>
              <a:t> </a:t>
            </a:r>
            <a:r>
              <a:rPr lang="fr-FR" sz="2400" b="1" dirty="0" err="1"/>
              <a:t>with</a:t>
            </a:r>
            <a:r>
              <a:rPr lang="fr-FR" sz="2400" b="1" dirty="0"/>
              <a:t> Python, </a:t>
            </a:r>
            <a:r>
              <a:rPr lang="fr-FR" sz="2400" b="1" dirty="0" err="1"/>
              <a:t>Willi</a:t>
            </a:r>
            <a:r>
              <a:rPr lang="fr-FR" sz="2400" b="1" dirty="0"/>
              <a:t> </a:t>
            </a:r>
            <a:r>
              <a:rPr lang="fr-FR" sz="2400" b="1" dirty="0" err="1"/>
              <a:t>Richert</a:t>
            </a:r>
            <a:r>
              <a:rPr lang="fr-FR" sz="2400" b="1" dirty="0"/>
              <a:t> and Luis Pedro Coelho (2013)</a:t>
            </a:r>
          </a:p>
        </p:txBody>
      </p:sp>
    </p:spTree>
    <p:extLst>
      <p:ext uri="{BB962C8B-B14F-4D97-AF65-F5344CB8AC3E}">
        <p14:creationId xmlns:p14="http://schemas.microsoft.com/office/powerpoint/2010/main" val="1011726925"/>
      </p:ext>
    </p:extLst>
  </p:cSld>
  <p:clrMapOvr>
    <a:masterClrMapping/>
  </p:clrMapOvr>
  <p:transition spd="slow" advTm="6197">
    <p:cover/>
  </p:transition>
  <p:timing>
    <p:tnLst>
      <p:par>
        <p:cTn id="1" dur="indefinite" restart="never" nodeType="tmRoot"/>
      </p:par>
    </p:tnLst>
  </p:timing>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21923</TotalTime>
  <Words>625</Words>
  <Application>Microsoft Office PowerPoint</Application>
  <PresentationFormat>Personnalisé</PresentationFormat>
  <Paragraphs>106</Paragraphs>
  <Slides>11</Slides>
  <Notes>5</Notes>
  <HiddenSlides>0</HiddenSlides>
  <MMClips>0</MMClips>
  <ScaleCrop>false</ScaleCrop>
  <HeadingPairs>
    <vt:vector size="6" baseType="variant">
      <vt:variant>
        <vt:lpstr>Polices utilisées</vt:lpstr>
      </vt:variant>
      <vt:variant>
        <vt:i4>16</vt:i4>
      </vt:variant>
      <vt:variant>
        <vt:lpstr>Thème</vt:lpstr>
      </vt:variant>
      <vt:variant>
        <vt:i4>3</vt:i4>
      </vt:variant>
      <vt:variant>
        <vt:lpstr>Titres des diapositives</vt:lpstr>
      </vt:variant>
      <vt:variant>
        <vt:i4>11</vt:i4>
      </vt:variant>
    </vt:vector>
  </HeadingPairs>
  <TitlesOfParts>
    <vt:vector size="30" baseType="lpstr">
      <vt:lpstr>ＭＳ Ｐゴシック</vt:lpstr>
      <vt:lpstr>Air Strip Arabic</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Traditional Arabic</vt:lpstr>
      <vt:lpstr>Tw Cen MT</vt:lpstr>
      <vt:lpstr>Wingdings</vt:lpstr>
      <vt:lpstr>Vega - Header</vt:lpstr>
      <vt:lpstr>Vega - Footer Only</vt:lpstr>
      <vt:lpstr>Vega - Free</vt:lpstr>
      <vt:lpstr>مرحبا بكم</vt:lpstr>
      <vt:lpstr>Présentation PowerPoint</vt:lpstr>
      <vt:lpstr>عنوان المبادرة:</vt:lpstr>
      <vt:lpstr>تحديد نوع المسار والمجال</vt:lpstr>
      <vt:lpstr>نبذة عن الهدف من المشروع:</vt:lpstr>
      <vt:lpstr>Présentation PowerPoint</vt:lpstr>
      <vt:lpstr>شرح الحل المقترح </vt:lpstr>
      <vt:lpstr>القيم المضافة للبرنامج </vt:lpstr>
      <vt:lpstr>نوعية البيانات المراد استخدامها في المشروع: </vt:lpstr>
      <vt:lpstr>معلومات فريق العمل</vt:lpstr>
      <vt:lpstr>هديتنا لكم ولجميع متابعينا الكرام</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imran mouhamed</cp:lastModifiedBy>
  <cp:revision>505</cp:revision>
  <dcterms:created xsi:type="dcterms:W3CDTF">2015-09-05T11:42:45Z</dcterms:created>
  <dcterms:modified xsi:type="dcterms:W3CDTF">2022-05-11T20:29:04Z</dcterms:modified>
</cp:coreProperties>
</file>