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8"/>
  </p:notesMasterIdLst>
  <p:sldIdLst>
    <p:sldId id="259" r:id="rId2"/>
    <p:sldId id="257" r:id="rId3"/>
    <p:sldId id="258" r:id="rId4"/>
    <p:sldId id="260" r:id="rId5"/>
    <p:sldId id="261" r:id="rId6"/>
    <p:sldId id="256" r:id="rId7"/>
  </p:sldIdLst>
  <p:sldSz cx="12192000" cy="6858000"/>
  <p:notesSz cx="6858000" cy="9144000"/>
  <p:defaultTextStyle>
    <a:defPPr>
      <a:defRPr lang="en-S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0"/>
    <p:restoredTop sz="95909"/>
  </p:normalViewPr>
  <p:slideViewPr>
    <p:cSldViewPr snapToGrid="0" snapToObjects="1">
      <p:cViewPr varScale="1">
        <p:scale>
          <a:sx n="110" d="100"/>
          <a:sy n="110" d="100"/>
        </p:scale>
        <p:origin x="536"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C52C68B-5D80-CE4D-BFB8-6E6885CD4426}" type="datetimeFigureOut">
              <a:rPr lang="en-SA" smtClean="0"/>
              <a:t>08/05/2022 R</a:t>
            </a:fld>
            <a:endParaRPr lang="en-S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S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0027FE6-C6ED-5444-A8E2-B33B009FACD0}" type="slidenum">
              <a:rPr lang="en-SA" smtClean="0"/>
              <a:t>‹#›</a:t>
            </a:fld>
            <a:endParaRPr lang="en-SA"/>
          </a:p>
        </p:txBody>
      </p:sp>
    </p:spTree>
    <p:extLst>
      <p:ext uri="{BB962C8B-B14F-4D97-AF65-F5344CB8AC3E}">
        <p14:creationId xmlns:p14="http://schemas.microsoft.com/office/powerpoint/2010/main" val="4404119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2AF79C4A-2A61-6C4D-9ED2-C423295B2F5E}" type="datetime1">
              <a:rPr lang="en-US" smtClean="0"/>
              <a:t>5/8/22</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r>
              <a:rPr lang="ar-SA"/>
              <a:t>مجمع الملك سلمان  العالمي للغة العربية</a:t>
            </a:r>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618193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F2E51EA6-2BC1-4A49-9EC1-B206040F45B2}" type="datetime1">
              <a:rPr lang="en-US" smtClean="0"/>
              <a:t>5/8/22</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r>
              <a:rPr lang="ar-SA"/>
              <a:t>مجمع الملك سلمان  العالمي للغة العربية</a:t>
            </a:r>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906590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7DED3BE3-06A8-E74D-92A5-3E3829BCEA31}" type="datetime1">
              <a:rPr lang="en-US" smtClean="0"/>
              <a:t>5/8/22</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r>
              <a:rPr lang="ar-SA"/>
              <a:t>مجمع الملك سلمان  العالمي للغة العربية</a:t>
            </a:r>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594415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840DA77-3BD2-0A45-A0AB-CA6CBBC44C86}" type="datetime1">
              <a:rPr lang="en-US" smtClean="0"/>
              <a:t>5/8/22</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r>
              <a:rPr lang="ar-SA"/>
              <a:t>مجمع الملك سلمان  العالمي للغة العربية</a:t>
            </a:r>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606352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521CC5ED-B884-BC4B-8A35-B0E40924A329}" type="datetime1">
              <a:rPr lang="en-US" smtClean="0"/>
              <a:t>5/8/22</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r>
              <a:rPr lang="ar-SA"/>
              <a:t>مجمع الملك سلمان  العالمي للغة العربية</a:t>
            </a:r>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26314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250A1AAB-ABF7-F745-A139-A9DCB37A6DCD}" type="datetime1">
              <a:rPr lang="en-US" smtClean="0"/>
              <a:t>5/8/22</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r>
              <a:rPr lang="ar-SA"/>
              <a:t>مجمع الملك سلمان  العالمي للغة العربية</a:t>
            </a:r>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128465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68BC0BE8-52E8-4246-A421-FE07AB98B63C}" type="datetime1">
              <a:rPr lang="en-US" smtClean="0"/>
              <a:t>5/8/22</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r>
              <a:rPr lang="ar-SA"/>
              <a:t>مجمع الملك سلمان  العالمي للغة العربية</a:t>
            </a:r>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326288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570D99EC-65B9-3C42-A5DC-CB36A41D4209}" type="datetime1">
              <a:rPr lang="en-US" smtClean="0"/>
              <a:t>5/8/22</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r>
              <a:rPr lang="ar-SA"/>
              <a:t>مجمع الملك سلمان  العالمي للغة العربية</a:t>
            </a:r>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793558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B24276F3-1BF4-3E4E-9E1F-F8C7A81526B0}" type="datetime1">
              <a:rPr lang="en-US" smtClean="0"/>
              <a:t>5/8/22</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r>
              <a:rPr lang="ar-SA"/>
              <a:t>مجمع الملك سلمان  العالمي للغة العربية</a:t>
            </a:r>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198782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99E7E8D-7EFC-F748-A1F3-18B2FF97903F}" type="datetime1">
              <a:rPr lang="en-US" smtClean="0"/>
              <a:t>5/8/22</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r>
              <a:rPr lang="ar-SA"/>
              <a:t>مجمع الملك سلمان  العالمي للغة العربية</a:t>
            </a:r>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5439090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A353B0AC-8D87-8A4C-9F9A-1CDB217FF2AC}" type="datetime1">
              <a:rPr lang="en-US" smtClean="0"/>
              <a:t>5/8/22</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r>
              <a:rPr lang="ar-SA"/>
              <a:t>مجمع الملك سلمان  العالمي للغة العربية</a:t>
            </a:r>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131752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fld id="{48B027A5-F2E4-8F4B-A18B-63A844EF6298}" type="datetime1">
              <a:rPr lang="en-US" smtClean="0"/>
              <a:t>5/8/22</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r>
              <a:rPr lang="ar-SA"/>
              <a:t>مجمع الملك سلمان  العالمي للغة العربية</a:t>
            </a:r>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9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47556778"/>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hf sldNum="0" hdr="0" dt="0"/>
  <p:txStyles>
    <p:titleStyle>
      <a:lvl1pPr algn="l" defTabSz="914400" rtl="0" eaLnBrk="1" latinLnBrk="0" hangingPunct="1">
        <a:lnSpc>
          <a:spcPct val="80000"/>
        </a:lnSpc>
        <a:spcBef>
          <a:spcPct val="0"/>
        </a:spcBef>
        <a:buNone/>
        <a:defRPr sz="54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23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10000"/>
        </a:lnSpc>
        <a:spcBef>
          <a:spcPts val="200"/>
        </a:spcBef>
        <a:spcAft>
          <a:spcPts val="400"/>
        </a:spcAft>
        <a:buClrTx/>
        <a:buFont typeface="Calibri" pitchFamily="34" charset="0"/>
        <a:buChar char="◦"/>
        <a:defRPr sz="21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10000"/>
        </a:lnSpc>
        <a:spcBef>
          <a:spcPts val="200"/>
        </a:spcBef>
        <a:spcAft>
          <a:spcPts val="400"/>
        </a:spcAft>
        <a:buClrTx/>
        <a:buFont typeface="Calibri" pitchFamily="34" charset="0"/>
        <a:buChar char="◦"/>
        <a:defRPr sz="16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10000"/>
        </a:lnSpc>
        <a:spcBef>
          <a:spcPts val="200"/>
        </a:spcBef>
        <a:spcAft>
          <a:spcPts val="400"/>
        </a:spcAft>
        <a:buClrTx/>
        <a:buFont typeface="Calibri" pitchFamily="34" charset="0"/>
        <a:buChar char="◦"/>
        <a:defRPr sz="16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10000"/>
        </a:lnSpc>
        <a:spcBef>
          <a:spcPts val="200"/>
        </a:spcBef>
        <a:spcAft>
          <a:spcPts val="400"/>
        </a:spcAft>
        <a:buClrTx/>
        <a:buFont typeface="Calibri" pitchFamily="34" charset="0"/>
        <a:buChar char="◦"/>
        <a:defRPr sz="16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D441EB-C0C5-754D-AA46-A3FBAB789707}"/>
              </a:ext>
            </a:extLst>
          </p:cNvPr>
          <p:cNvSpPr>
            <a:spLocks noGrp="1"/>
          </p:cNvSpPr>
          <p:nvPr>
            <p:ph type="ctrTitle"/>
          </p:nvPr>
        </p:nvSpPr>
        <p:spPr>
          <a:xfrm>
            <a:off x="1097280" y="516835"/>
            <a:ext cx="5977937" cy="1666501"/>
          </a:xfrm>
        </p:spPr>
        <p:txBody>
          <a:bodyPr vert="horz" lIns="91440" tIns="45720" rIns="91440" bIns="45720" rtlCol="0" anchor="b">
            <a:normAutofit/>
          </a:bodyPr>
          <a:lstStyle/>
          <a:p>
            <a:r>
              <a:rPr lang="en-US" sz="4000" dirty="0" err="1">
                <a:solidFill>
                  <a:schemeClr val="tx2">
                    <a:lumMod val="90000"/>
                    <a:lumOff val="10000"/>
                  </a:schemeClr>
                </a:solidFill>
              </a:rPr>
              <a:t>برمجان</a:t>
            </a:r>
            <a:r>
              <a:rPr lang="en-US" sz="4000" dirty="0">
                <a:solidFill>
                  <a:schemeClr val="tx2">
                    <a:lumMod val="90000"/>
                    <a:lumOff val="10000"/>
                  </a:schemeClr>
                </a:solidFill>
              </a:rPr>
              <a:t> </a:t>
            </a:r>
            <a:r>
              <a:rPr lang="en-US" sz="4000" dirty="0" err="1">
                <a:solidFill>
                  <a:schemeClr val="tx2">
                    <a:lumMod val="90000"/>
                    <a:lumOff val="10000"/>
                  </a:schemeClr>
                </a:solidFill>
              </a:rPr>
              <a:t>اللغة</a:t>
            </a:r>
            <a:r>
              <a:rPr lang="en-US" sz="4000" dirty="0">
                <a:solidFill>
                  <a:schemeClr val="tx2">
                    <a:lumMod val="90000"/>
                    <a:lumOff val="10000"/>
                  </a:schemeClr>
                </a:solidFill>
              </a:rPr>
              <a:t> </a:t>
            </a:r>
            <a:r>
              <a:rPr lang="en-US" sz="4000" dirty="0" err="1">
                <a:solidFill>
                  <a:schemeClr val="tx2">
                    <a:lumMod val="90000"/>
                    <a:lumOff val="10000"/>
                  </a:schemeClr>
                </a:solidFill>
              </a:rPr>
              <a:t>العربية</a:t>
            </a:r>
            <a:r>
              <a:rPr lang="ar-SA" sz="4000" dirty="0">
                <a:solidFill>
                  <a:schemeClr val="tx2">
                    <a:lumMod val="90000"/>
                    <a:lumOff val="10000"/>
                  </a:schemeClr>
                </a:solidFill>
              </a:rPr>
              <a:t> ٢٠٢٢</a:t>
            </a:r>
            <a:endParaRPr lang="en-US" sz="4000" dirty="0">
              <a:solidFill>
                <a:schemeClr val="tx2">
                  <a:lumMod val="90000"/>
                  <a:lumOff val="10000"/>
                </a:schemeClr>
              </a:solidFill>
            </a:endParaRPr>
          </a:p>
        </p:txBody>
      </p:sp>
      <p:sp>
        <p:nvSpPr>
          <p:cNvPr id="3" name="Subtitle 2">
            <a:extLst>
              <a:ext uri="{FF2B5EF4-FFF2-40B4-BE49-F238E27FC236}">
                <a16:creationId xmlns:a16="http://schemas.microsoft.com/office/drawing/2014/main" id="{4B025CCE-3AC8-DD43-8B43-973CB05D8C1C}"/>
              </a:ext>
            </a:extLst>
          </p:cNvPr>
          <p:cNvSpPr>
            <a:spLocks noGrp="1"/>
          </p:cNvSpPr>
          <p:nvPr>
            <p:ph type="subTitle" idx="1"/>
          </p:nvPr>
        </p:nvSpPr>
        <p:spPr>
          <a:xfrm>
            <a:off x="1097279" y="2546224"/>
            <a:ext cx="5977938" cy="3342747"/>
          </a:xfrm>
        </p:spPr>
        <p:txBody>
          <a:bodyPr vert="horz" lIns="0" tIns="45720" rIns="0" bIns="45720" rtlCol="0">
            <a:normAutofit/>
          </a:bodyPr>
          <a:lstStyle/>
          <a:p>
            <a:pPr marL="0" indent="0" algn="ctr" rtl="1">
              <a:lnSpc>
                <a:spcPct val="100000"/>
              </a:lnSpc>
              <a:spcBef>
                <a:spcPts val="1000"/>
              </a:spcBef>
              <a:buFont typeface="Calibri" panose="020F0502020204030204" pitchFamily="34" charset="0"/>
              <a:buNone/>
            </a:pPr>
            <a:r>
              <a:rPr lang="en-US" sz="1800" dirty="0" err="1"/>
              <a:t>تحدي</a:t>
            </a:r>
            <a:r>
              <a:rPr lang="en-US" sz="1800" dirty="0"/>
              <a:t> </a:t>
            </a:r>
            <a:r>
              <a:rPr lang="en-US" sz="1800" dirty="0" err="1"/>
              <a:t>الشعر</a:t>
            </a:r>
            <a:r>
              <a:rPr lang="en-US" sz="1800" dirty="0"/>
              <a:t> </a:t>
            </a:r>
            <a:r>
              <a:rPr lang="en-US" sz="1800" dirty="0" err="1"/>
              <a:t>العربي</a:t>
            </a:r>
            <a:endParaRPr lang="en-US" sz="1800" dirty="0"/>
          </a:p>
          <a:p>
            <a:pPr marL="0" indent="0" algn="ctr" rtl="1">
              <a:lnSpc>
                <a:spcPct val="100000"/>
              </a:lnSpc>
              <a:spcBef>
                <a:spcPts val="1000"/>
              </a:spcBef>
              <a:buFont typeface="Calibri" panose="020F0502020204030204" pitchFamily="34" charset="0"/>
              <a:buNone/>
            </a:pPr>
            <a:r>
              <a:rPr lang="en-US" sz="1800" dirty="0" err="1"/>
              <a:t>فريق</a:t>
            </a:r>
            <a:r>
              <a:rPr lang="en-US" sz="1800" dirty="0"/>
              <a:t> </a:t>
            </a:r>
            <a:r>
              <a:rPr lang="en-US" sz="1800" dirty="0" err="1"/>
              <a:t>القدس</a:t>
            </a:r>
            <a:endParaRPr lang="en-US" sz="1800" dirty="0"/>
          </a:p>
        </p:txBody>
      </p:sp>
      <p:pic>
        <p:nvPicPr>
          <p:cNvPr id="4" name="Picture 3">
            <a:extLst>
              <a:ext uri="{FF2B5EF4-FFF2-40B4-BE49-F238E27FC236}">
                <a16:creationId xmlns:a16="http://schemas.microsoft.com/office/drawing/2014/main" id="{61E4A8E5-6D41-275B-1B09-EFE70C10B6E9}"/>
              </a:ext>
            </a:extLst>
          </p:cNvPr>
          <p:cNvPicPr>
            <a:picLocks noChangeAspect="1"/>
          </p:cNvPicPr>
          <p:nvPr/>
        </p:nvPicPr>
        <p:blipFill rotWithShape="1">
          <a:blip r:embed="rId2"/>
          <a:srcRect l="33215"/>
          <a:stretch/>
        </p:blipFill>
        <p:spPr>
          <a:xfrm>
            <a:off x="7611902" y="10"/>
            <a:ext cx="4580097" cy="6857990"/>
          </a:xfrm>
          <a:prstGeom prst="rect">
            <a:avLst/>
          </a:prstGeom>
        </p:spPr>
      </p:pic>
      <p:sp>
        <p:nvSpPr>
          <p:cNvPr id="5" name="Footer Placeholder 4">
            <a:extLst>
              <a:ext uri="{FF2B5EF4-FFF2-40B4-BE49-F238E27FC236}">
                <a16:creationId xmlns:a16="http://schemas.microsoft.com/office/drawing/2014/main" id="{7676E938-6E33-EB41-B68A-769E65B63735}"/>
              </a:ext>
            </a:extLst>
          </p:cNvPr>
          <p:cNvSpPr>
            <a:spLocks noGrp="1"/>
          </p:cNvSpPr>
          <p:nvPr>
            <p:ph type="ftr" sz="quarter" idx="11"/>
          </p:nvPr>
        </p:nvSpPr>
        <p:spPr/>
        <p:txBody>
          <a:bodyPr/>
          <a:lstStyle/>
          <a:p>
            <a:r>
              <a:rPr lang="ar-SA"/>
              <a:t>مجمع الملك سلمان  العالمي للغة العربية</a:t>
            </a:r>
            <a:endParaRPr lang="en-US" dirty="0"/>
          </a:p>
        </p:txBody>
      </p:sp>
    </p:spTree>
    <p:extLst>
      <p:ext uri="{BB962C8B-B14F-4D97-AF65-F5344CB8AC3E}">
        <p14:creationId xmlns:p14="http://schemas.microsoft.com/office/powerpoint/2010/main" val="10660192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51B60-5260-8341-8E59-CADE73A47BD5}"/>
              </a:ext>
            </a:extLst>
          </p:cNvPr>
          <p:cNvSpPr>
            <a:spLocks noGrp="1"/>
          </p:cNvSpPr>
          <p:nvPr>
            <p:ph type="title"/>
          </p:nvPr>
        </p:nvSpPr>
        <p:spPr/>
        <p:txBody>
          <a:bodyPr/>
          <a:lstStyle/>
          <a:p>
            <a:pPr rtl="1"/>
            <a:r>
              <a:rPr lang="ar-EG" b="1" dirty="0">
                <a:solidFill>
                  <a:schemeClr val="tx2">
                    <a:lumMod val="90000"/>
                    <a:lumOff val="10000"/>
                  </a:schemeClr>
                </a:solidFill>
              </a:rPr>
              <a:t>الهدف من المشروع </a:t>
            </a:r>
            <a:r>
              <a:rPr lang="en-GB" dirty="0">
                <a:solidFill>
                  <a:schemeClr val="tx2">
                    <a:lumMod val="90000"/>
                    <a:lumOff val="10000"/>
                  </a:schemeClr>
                </a:solidFill>
              </a:rPr>
              <a:t> </a:t>
            </a:r>
            <a:endParaRPr lang="en-SA" dirty="0">
              <a:solidFill>
                <a:schemeClr val="tx2">
                  <a:lumMod val="90000"/>
                  <a:lumOff val="10000"/>
                </a:schemeClr>
              </a:solidFill>
            </a:endParaRPr>
          </a:p>
        </p:txBody>
      </p:sp>
      <p:sp>
        <p:nvSpPr>
          <p:cNvPr id="3" name="Content Placeholder 2">
            <a:extLst>
              <a:ext uri="{FF2B5EF4-FFF2-40B4-BE49-F238E27FC236}">
                <a16:creationId xmlns:a16="http://schemas.microsoft.com/office/drawing/2014/main" id="{674830F4-22EB-9C41-AE1A-563F20A56B57}"/>
              </a:ext>
            </a:extLst>
          </p:cNvPr>
          <p:cNvSpPr>
            <a:spLocks noGrp="1"/>
          </p:cNvSpPr>
          <p:nvPr>
            <p:ph idx="1"/>
          </p:nvPr>
        </p:nvSpPr>
        <p:spPr/>
        <p:txBody>
          <a:bodyPr/>
          <a:lstStyle/>
          <a:p>
            <a:pPr algn="r" fontAlgn="base"/>
            <a:r>
              <a:rPr lang="en-GB" b="1" dirty="0"/>
              <a:t> </a:t>
            </a:r>
          </a:p>
          <a:p>
            <a:pPr algn="r" fontAlgn="base"/>
            <a:r>
              <a:rPr lang="ar-EG" b="1" dirty="0"/>
              <a:t>يهدف الفريق للعمل على بناء نماذج الذكاء الصناعي للتعامل مع التحدي الاول وهو تحدي الشعر العربي، حيث قام الفريق بجمع بيانات تشمل ١.٤ مليون بيت شعر عربي حتى الان مصنفة حسب البحر والشاعر والحقبة الزمنية، بحيث تكون المراحل الاولي تشمل عمليات المعالجة المبدئية وتنقيح النصوص الشعرية. سيوفر المشروع واجهة مستخدم سهل الاستخدام يوفر الخدمات المتوفرة في المشروع للمستخدمين خصوصا من غير المختصين في الحاسب الآلي</a:t>
            </a:r>
            <a:endParaRPr lang="en-GB" b="1" dirty="0"/>
          </a:p>
          <a:p>
            <a:pPr marL="91440" indent="-91440" algn="r" defTabSz="914400" rtl="1" eaLnBrk="1" latinLnBrk="0" hangingPunct="1">
              <a:lnSpc>
                <a:spcPct val="110000"/>
              </a:lnSpc>
              <a:spcBef>
                <a:spcPts val="1200"/>
              </a:spcBef>
              <a:spcAft>
                <a:spcPts val="200"/>
              </a:spcAft>
              <a:buClr>
                <a:schemeClr val="accent1"/>
              </a:buClr>
              <a:buSzPct val="100000"/>
              <a:buFont typeface="Calibri" panose="020F0502020204030204" pitchFamily="34" charset="0"/>
              <a:buChar char=" "/>
            </a:pPr>
            <a:endParaRPr lang="en-SA" b="1" dirty="0"/>
          </a:p>
        </p:txBody>
      </p:sp>
      <p:sp>
        <p:nvSpPr>
          <p:cNvPr id="4" name="Footer Placeholder 3">
            <a:extLst>
              <a:ext uri="{FF2B5EF4-FFF2-40B4-BE49-F238E27FC236}">
                <a16:creationId xmlns:a16="http://schemas.microsoft.com/office/drawing/2014/main" id="{C0B08792-E68D-4646-8BC6-1742CC6C965D}"/>
              </a:ext>
            </a:extLst>
          </p:cNvPr>
          <p:cNvSpPr>
            <a:spLocks noGrp="1"/>
          </p:cNvSpPr>
          <p:nvPr>
            <p:ph type="ftr" sz="quarter" idx="11"/>
          </p:nvPr>
        </p:nvSpPr>
        <p:spPr/>
        <p:txBody>
          <a:bodyPr/>
          <a:lstStyle/>
          <a:p>
            <a:r>
              <a:rPr lang="ar-SA"/>
              <a:t>مجمع الملك سلمان  العالمي للغة العربية</a:t>
            </a:r>
            <a:endParaRPr lang="en-US" dirty="0"/>
          </a:p>
        </p:txBody>
      </p:sp>
    </p:spTree>
    <p:extLst>
      <p:ext uri="{BB962C8B-B14F-4D97-AF65-F5344CB8AC3E}">
        <p14:creationId xmlns:p14="http://schemas.microsoft.com/office/powerpoint/2010/main" val="31355682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60EF3C-011C-074C-B1CF-2D3A3A1FA355}"/>
              </a:ext>
            </a:extLst>
          </p:cNvPr>
          <p:cNvSpPr>
            <a:spLocks noGrp="1"/>
          </p:cNvSpPr>
          <p:nvPr>
            <p:ph type="title"/>
          </p:nvPr>
        </p:nvSpPr>
        <p:spPr/>
        <p:txBody>
          <a:bodyPr>
            <a:normAutofit/>
          </a:bodyPr>
          <a:lstStyle/>
          <a:p>
            <a:pPr rtl="1"/>
            <a:r>
              <a:rPr lang="ar-EG" b="1" dirty="0">
                <a:solidFill>
                  <a:schemeClr val="tx2">
                    <a:lumMod val="90000"/>
                    <a:lumOff val="10000"/>
                  </a:schemeClr>
                </a:solidFill>
              </a:rPr>
              <a:t>شرح المشكلة المستهدفة وآثارها </a:t>
            </a:r>
            <a:endParaRPr lang="en-SA" dirty="0">
              <a:solidFill>
                <a:schemeClr val="tx2">
                  <a:lumMod val="90000"/>
                  <a:lumOff val="10000"/>
                </a:schemeClr>
              </a:solidFill>
            </a:endParaRPr>
          </a:p>
        </p:txBody>
      </p:sp>
      <p:sp>
        <p:nvSpPr>
          <p:cNvPr id="3" name="Content Placeholder 2">
            <a:extLst>
              <a:ext uri="{FF2B5EF4-FFF2-40B4-BE49-F238E27FC236}">
                <a16:creationId xmlns:a16="http://schemas.microsoft.com/office/drawing/2014/main" id="{449E2DA8-5ACA-1542-BA25-2DB84577DE0A}"/>
              </a:ext>
            </a:extLst>
          </p:cNvPr>
          <p:cNvSpPr>
            <a:spLocks noGrp="1"/>
          </p:cNvSpPr>
          <p:nvPr>
            <p:ph idx="1"/>
          </p:nvPr>
        </p:nvSpPr>
        <p:spPr/>
        <p:txBody>
          <a:bodyPr/>
          <a:lstStyle/>
          <a:p>
            <a:pPr algn="r" rtl="1" fontAlgn="base"/>
            <a:r>
              <a:rPr lang="ar-EG" b="1" dirty="0"/>
              <a:t>نستهدف العمل على عدة نقاط بشكل متسلسل </a:t>
            </a:r>
            <a:r>
              <a:rPr lang="en-GB" b="1" dirty="0"/>
              <a:t>pipeline</a:t>
            </a:r>
            <a:r>
              <a:rPr lang="ar-EG" b="1" dirty="0"/>
              <a:t> بحيث تكون الأداة الناتجة سريعة وسلسة في تسهيل عمل المهتمين بالشعر العربي</a:t>
            </a:r>
            <a:r>
              <a:rPr lang="en-GB" b="1" dirty="0"/>
              <a:t> </a:t>
            </a:r>
            <a:r>
              <a:rPr lang="ar-SA" b="1" dirty="0"/>
              <a:t>الذين يفتقدون حاليا لوجود الأدوات التي توظف تقنيات الذكاء الصناعي الحديثة وتعمل على أتمته عدد من المهام التي تهم المختصين والمهتمين بالشعر العربي</a:t>
            </a:r>
            <a:r>
              <a:rPr lang="ar-EG" b="1" dirty="0"/>
              <a:t> ، حيث يهدف فريق العمل لأتمتة عمليات هامة متعلقة بالشعر العربي مثل التحديد الآلي للموضوع والبحر لاي قصيدة معطاة، كذلك سيسهم النموذج الذي سيتم تدريبه في تحديد قافية الشعر وحرف الروي والتي تلعب دورا محوريا في قدرة النماذج الآلية على تكوين ابيات شعرية بشكل آلي</a:t>
            </a:r>
            <a:r>
              <a:rPr lang="en-GB" dirty="0"/>
              <a:t> </a:t>
            </a:r>
          </a:p>
          <a:p>
            <a:pPr marL="91440" indent="-91440" algn="r" defTabSz="914400" rtl="1" eaLnBrk="1" latinLnBrk="0" hangingPunct="1">
              <a:lnSpc>
                <a:spcPct val="110000"/>
              </a:lnSpc>
              <a:spcBef>
                <a:spcPts val="1200"/>
              </a:spcBef>
              <a:spcAft>
                <a:spcPts val="200"/>
              </a:spcAft>
              <a:buClr>
                <a:schemeClr val="accent1"/>
              </a:buClr>
              <a:buSzPct val="100000"/>
              <a:buFont typeface="Calibri" panose="020F0502020204030204" pitchFamily="34" charset="0"/>
              <a:buChar char=" "/>
            </a:pPr>
            <a:endParaRPr lang="en-SA" dirty="0"/>
          </a:p>
        </p:txBody>
      </p:sp>
      <p:sp>
        <p:nvSpPr>
          <p:cNvPr id="4" name="Footer Placeholder 3">
            <a:extLst>
              <a:ext uri="{FF2B5EF4-FFF2-40B4-BE49-F238E27FC236}">
                <a16:creationId xmlns:a16="http://schemas.microsoft.com/office/drawing/2014/main" id="{3D8B0855-227A-1145-8B3E-ED1F1909E501}"/>
              </a:ext>
            </a:extLst>
          </p:cNvPr>
          <p:cNvSpPr>
            <a:spLocks noGrp="1"/>
          </p:cNvSpPr>
          <p:nvPr>
            <p:ph type="ftr" sz="quarter" idx="11"/>
          </p:nvPr>
        </p:nvSpPr>
        <p:spPr/>
        <p:txBody>
          <a:bodyPr/>
          <a:lstStyle/>
          <a:p>
            <a:r>
              <a:rPr lang="ar-SA"/>
              <a:t>مجمع الملك سلمان  العالمي للغة العربية</a:t>
            </a:r>
            <a:endParaRPr lang="en-US" dirty="0"/>
          </a:p>
        </p:txBody>
      </p:sp>
    </p:spTree>
    <p:extLst>
      <p:ext uri="{BB962C8B-B14F-4D97-AF65-F5344CB8AC3E}">
        <p14:creationId xmlns:p14="http://schemas.microsoft.com/office/powerpoint/2010/main" val="40356026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3EC2D0-C829-DF49-9B8D-02A14F562366}"/>
              </a:ext>
            </a:extLst>
          </p:cNvPr>
          <p:cNvSpPr>
            <a:spLocks noGrp="1"/>
          </p:cNvSpPr>
          <p:nvPr>
            <p:ph type="title"/>
          </p:nvPr>
        </p:nvSpPr>
        <p:spPr/>
        <p:txBody>
          <a:bodyPr/>
          <a:lstStyle/>
          <a:p>
            <a:r>
              <a:rPr lang="ar-SA" dirty="0">
                <a:solidFill>
                  <a:schemeClr val="tx2">
                    <a:lumMod val="90000"/>
                    <a:lumOff val="10000"/>
                  </a:schemeClr>
                </a:solidFill>
              </a:rPr>
              <a:t>الحل المقترح</a:t>
            </a:r>
            <a:endParaRPr lang="en-SA" dirty="0">
              <a:solidFill>
                <a:schemeClr val="tx2">
                  <a:lumMod val="90000"/>
                  <a:lumOff val="10000"/>
                </a:schemeClr>
              </a:solidFill>
            </a:endParaRPr>
          </a:p>
        </p:txBody>
      </p:sp>
      <p:sp>
        <p:nvSpPr>
          <p:cNvPr id="3" name="Content Placeholder 2">
            <a:extLst>
              <a:ext uri="{FF2B5EF4-FFF2-40B4-BE49-F238E27FC236}">
                <a16:creationId xmlns:a16="http://schemas.microsoft.com/office/drawing/2014/main" id="{41BDA586-C000-1A4B-82A9-406A515E25BD}"/>
              </a:ext>
            </a:extLst>
          </p:cNvPr>
          <p:cNvSpPr>
            <a:spLocks noGrp="1"/>
          </p:cNvSpPr>
          <p:nvPr>
            <p:ph idx="1"/>
          </p:nvPr>
        </p:nvSpPr>
        <p:spPr>
          <a:xfrm>
            <a:off x="324091" y="2108201"/>
            <a:ext cx="11748304" cy="4095829"/>
          </a:xfrm>
        </p:spPr>
        <p:txBody>
          <a:bodyPr>
            <a:normAutofit fontScale="62500" lnSpcReduction="20000"/>
          </a:bodyPr>
          <a:lstStyle/>
          <a:p>
            <a:pPr algn="r" rtl="1" fontAlgn="base"/>
            <a:r>
              <a:rPr lang="ar-EG" b="1" dirty="0"/>
              <a:t>التعرف على التشيكل: سيقوم الفريق ببناء نموذج آلي (</a:t>
            </a:r>
            <a:r>
              <a:rPr lang="en-GB" b="1" dirty="0"/>
              <a:t>unsupervised – rule based</a:t>
            </a:r>
            <a:r>
              <a:rPr lang="ar-EG" b="1" dirty="0"/>
              <a:t>) قادر على التعرف على العمل عل</a:t>
            </a:r>
            <a:r>
              <a:rPr lang="ar-SA" b="1" dirty="0" err="1"/>
              <a:t>ى</a:t>
            </a:r>
            <a:r>
              <a:rPr lang="ar-EG" b="1" dirty="0"/>
              <a:t> شكل </a:t>
            </a:r>
            <a:r>
              <a:rPr lang="en-GB" b="1" dirty="0"/>
              <a:t> pipeline </a:t>
            </a:r>
            <a:r>
              <a:rPr lang="ar-EG" b="1" dirty="0"/>
              <a:t>والذي يتضمن</a:t>
            </a:r>
            <a:r>
              <a:rPr lang="en-GB" b="1" dirty="0"/>
              <a:t> </a:t>
            </a:r>
            <a:r>
              <a:rPr lang="ar-EG" b="1" dirty="0"/>
              <a:t>تشكيل الابيات الشعرية وهذا سيساعد في</a:t>
            </a:r>
            <a:r>
              <a:rPr lang="en-US" b="1" dirty="0"/>
              <a:t> </a:t>
            </a:r>
          </a:p>
          <a:p>
            <a:pPr algn="r" rtl="1" fontAlgn="base"/>
            <a:r>
              <a:rPr lang="ar-EG" b="1" dirty="0"/>
              <a:t> التعرف على وزن البيت وبتالي التعرف على بحر لبيت </a:t>
            </a:r>
            <a:r>
              <a:rPr lang="en-US" b="1" dirty="0"/>
              <a:t> </a:t>
            </a:r>
          </a:p>
          <a:p>
            <a:pPr algn="r" rtl="1" fontAlgn="base"/>
            <a:r>
              <a:rPr lang="ar-EG" b="1" dirty="0"/>
              <a:t>التعرف على الكتابة العروضية وتفعيلات البيت وأيضا</a:t>
            </a:r>
            <a:r>
              <a:rPr lang="en-US" b="1" dirty="0"/>
              <a:t> </a:t>
            </a:r>
          </a:p>
          <a:p>
            <a:pPr algn="r" rtl="1" fontAlgn="base"/>
            <a:r>
              <a:rPr lang="ar-EG" b="1" dirty="0"/>
              <a:t> سيساعد التشيكل في التعرف على قافية البيت وحرف الروي </a:t>
            </a:r>
            <a:r>
              <a:rPr lang="en-US" b="1" dirty="0"/>
              <a:t> </a:t>
            </a:r>
          </a:p>
          <a:p>
            <a:pPr algn="r" rtl="1" fontAlgn="base"/>
            <a:r>
              <a:rPr lang="ar-EG" b="1" dirty="0"/>
              <a:t>التعرف على البيت المكسور وتصحيحه</a:t>
            </a:r>
            <a:r>
              <a:rPr lang="en-US" b="1" dirty="0"/>
              <a:t> </a:t>
            </a:r>
          </a:p>
          <a:p>
            <a:pPr algn="r" rtl="1" fontAlgn="base"/>
            <a:r>
              <a:rPr lang="ar-EG" b="1" dirty="0"/>
              <a:t>بناء نموذج تعلم عميق (جي بي 2) قادر على تاليف ابيات شعرية من خلال تدريبه على </a:t>
            </a:r>
            <a:r>
              <a:rPr lang="en-GB" b="1" dirty="0"/>
              <a:t> dataset</a:t>
            </a:r>
            <a:r>
              <a:rPr lang="ar-EG" b="1" dirty="0"/>
              <a:t>تتضمن قاف الابيات ومواضيع الاشعار المختلفة  </a:t>
            </a:r>
            <a:r>
              <a:rPr lang="en-GB" b="1" dirty="0"/>
              <a:t> </a:t>
            </a:r>
          </a:p>
          <a:p>
            <a:pPr algn="r" rtl="1" fontAlgn="base"/>
            <a:r>
              <a:rPr lang="ar-EG" b="1" dirty="0"/>
              <a:t>بناء نموذج تعلم عميق (جي بي 2) قادر على تاليف ابيات شعرية من خلال تدريبه على قواعد بيانات تتضمن مطلع القصيدة او صدر البيت</a:t>
            </a:r>
            <a:r>
              <a:rPr lang="en-GB" b="1" dirty="0"/>
              <a:t> </a:t>
            </a:r>
          </a:p>
          <a:p>
            <a:pPr algn="r" rtl="1" fontAlgn="base"/>
            <a:r>
              <a:rPr lang="ar-EG" b="1" dirty="0"/>
              <a:t>التعرف على موضوع الابيات الشعرية (</a:t>
            </a:r>
            <a:r>
              <a:rPr lang="en-GB" b="1" dirty="0"/>
              <a:t>classification</a:t>
            </a:r>
            <a:r>
              <a:rPr lang="ar-EG" b="1" dirty="0"/>
              <a:t>) حيثي سيقوم الفريق بتدريب نموذج آلي قادر على تصنيف الابيات الى عدة تصنيفات ( مثل مدح او رثاء او هجاء) وذلك من خلال تدريب النموذج الحاسوبي على مجموعة كبيرة من الابيات المصنفة</a:t>
            </a:r>
            <a:r>
              <a:rPr lang="en-GB" b="1" dirty="0"/>
              <a:t> </a:t>
            </a:r>
            <a:r>
              <a:rPr lang="ar-SA" b="1" dirty="0"/>
              <a:t>مسبقا </a:t>
            </a:r>
            <a:endParaRPr lang="en-GB" b="1" dirty="0"/>
          </a:p>
          <a:p>
            <a:pPr algn="r" rtl="1" fontAlgn="base"/>
            <a:r>
              <a:rPr lang="ar-EG" b="1" dirty="0"/>
              <a:t> .بالاضافة الى ذلك سيقوم الفريق ببناء وتدريب نموذج آلي قادر على التعرف على موضوع الابيات من خلال استخدام مكتبات قادرة على التعرف على عنوان الفقرات مثل مكتبة جانسون وطريقة تي اف أي دي اف</a:t>
            </a:r>
            <a:endParaRPr lang="en-GB" b="1" dirty="0"/>
          </a:p>
          <a:p>
            <a:pPr marL="91440" indent="-91440" algn="r" defTabSz="914400" rtl="1" eaLnBrk="1" latinLnBrk="0" hangingPunct="1">
              <a:lnSpc>
                <a:spcPct val="110000"/>
              </a:lnSpc>
              <a:spcBef>
                <a:spcPts val="1200"/>
              </a:spcBef>
              <a:spcAft>
                <a:spcPts val="200"/>
              </a:spcAft>
              <a:buClr>
                <a:schemeClr val="accent1"/>
              </a:buClr>
              <a:buSzPct val="100000"/>
              <a:buFont typeface="Calibri" panose="020F0502020204030204" pitchFamily="34" charset="0"/>
              <a:buChar char=" "/>
            </a:pPr>
            <a:endParaRPr lang="en-SA" b="1" dirty="0"/>
          </a:p>
        </p:txBody>
      </p:sp>
      <p:sp>
        <p:nvSpPr>
          <p:cNvPr id="4" name="Footer Placeholder 3">
            <a:extLst>
              <a:ext uri="{FF2B5EF4-FFF2-40B4-BE49-F238E27FC236}">
                <a16:creationId xmlns:a16="http://schemas.microsoft.com/office/drawing/2014/main" id="{F5DECCC7-D0A9-B34F-910E-96663F6A5658}"/>
              </a:ext>
            </a:extLst>
          </p:cNvPr>
          <p:cNvSpPr>
            <a:spLocks noGrp="1"/>
          </p:cNvSpPr>
          <p:nvPr>
            <p:ph type="ftr" sz="quarter" idx="11"/>
          </p:nvPr>
        </p:nvSpPr>
        <p:spPr/>
        <p:txBody>
          <a:bodyPr/>
          <a:lstStyle/>
          <a:p>
            <a:r>
              <a:rPr lang="ar-SA"/>
              <a:t>مجمع الملك سلمان  العالمي للغة العربية</a:t>
            </a:r>
            <a:endParaRPr lang="en-US" dirty="0"/>
          </a:p>
        </p:txBody>
      </p:sp>
    </p:spTree>
    <p:extLst>
      <p:ext uri="{BB962C8B-B14F-4D97-AF65-F5344CB8AC3E}">
        <p14:creationId xmlns:p14="http://schemas.microsoft.com/office/powerpoint/2010/main" val="9154310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DC7859-7D3D-D64C-915F-933633D37781}"/>
              </a:ext>
            </a:extLst>
          </p:cNvPr>
          <p:cNvSpPr>
            <a:spLocks noGrp="1"/>
          </p:cNvSpPr>
          <p:nvPr>
            <p:ph type="title"/>
          </p:nvPr>
        </p:nvSpPr>
        <p:spPr/>
        <p:txBody>
          <a:bodyPr/>
          <a:lstStyle/>
          <a:p>
            <a:r>
              <a:rPr lang="ar-SA" dirty="0">
                <a:solidFill>
                  <a:schemeClr val="tx2">
                    <a:lumMod val="90000"/>
                    <a:lumOff val="10000"/>
                  </a:schemeClr>
                </a:solidFill>
              </a:rPr>
              <a:t>البيانات المستخدمة</a:t>
            </a:r>
            <a:endParaRPr lang="en-SA" dirty="0">
              <a:solidFill>
                <a:schemeClr val="tx2">
                  <a:lumMod val="90000"/>
                  <a:lumOff val="10000"/>
                </a:schemeClr>
              </a:solidFill>
            </a:endParaRPr>
          </a:p>
        </p:txBody>
      </p:sp>
      <p:sp>
        <p:nvSpPr>
          <p:cNvPr id="3" name="Content Placeholder 2">
            <a:extLst>
              <a:ext uri="{FF2B5EF4-FFF2-40B4-BE49-F238E27FC236}">
                <a16:creationId xmlns:a16="http://schemas.microsoft.com/office/drawing/2014/main" id="{9CF0912A-49F2-D54D-9188-A7939AAACD79}"/>
              </a:ext>
            </a:extLst>
          </p:cNvPr>
          <p:cNvSpPr>
            <a:spLocks noGrp="1"/>
          </p:cNvSpPr>
          <p:nvPr>
            <p:ph idx="1"/>
          </p:nvPr>
        </p:nvSpPr>
        <p:spPr/>
        <p:txBody>
          <a:bodyPr/>
          <a:lstStyle/>
          <a:p>
            <a:pPr fontAlgn="base"/>
            <a:r>
              <a:rPr lang="en-GB" dirty="0"/>
              <a:t> </a:t>
            </a:r>
          </a:p>
          <a:p>
            <a:pPr fontAlgn="base"/>
            <a:r>
              <a:rPr lang="ar-EG" dirty="0"/>
              <a:t>تم جمع بيانات كبيرة من عدد من مصادر مثلا مواقع الانترنت على سبيل المثال موقع الموسوعة الشعرية https://poetry.dctabudhabi.ae/#/وموقع الديوان https://www.aldiwan.net/ بالاضافة الى قواعد بيانات للأشعار موجودة على مواقع مثل Kaggle.com </a:t>
            </a:r>
            <a:r>
              <a:rPr lang="en-GB" dirty="0"/>
              <a:t> </a:t>
            </a:r>
          </a:p>
          <a:p>
            <a:pPr marL="91440" indent="-91440" algn="r" defTabSz="914400" rtl="1" eaLnBrk="1" latinLnBrk="0" hangingPunct="1">
              <a:lnSpc>
                <a:spcPct val="110000"/>
              </a:lnSpc>
              <a:spcBef>
                <a:spcPts val="1200"/>
              </a:spcBef>
              <a:spcAft>
                <a:spcPts val="200"/>
              </a:spcAft>
              <a:buClr>
                <a:schemeClr val="accent1"/>
              </a:buClr>
              <a:buSzPct val="100000"/>
              <a:buFont typeface="Calibri" panose="020F0502020204030204" pitchFamily="34" charset="0"/>
              <a:buChar char=" "/>
            </a:pPr>
            <a:endParaRPr lang="en-SA" dirty="0"/>
          </a:p>
        </p:txBody>
      </p:sp>
      <p:sp>
        <p:nvSpPr>
          <p:cNvPr id="4" name="Footer Placeholder 3">
            <a:extLst>
              <a:ext uri="{FF2B5EF4-FFF2-40B4-BE49-F238E27FC236}">
                <a16:creationId xmlns:a16="http://schemas.microsoft.com/office/drawing/2014/main" id="{042EBB33-55D0-4349-83B4-DCA7A1E400BC}"/>
              </a:ext>
            </a:extLst>
          </p:cNvPr>
          <p:cNvSpPr>
            <a:spLocks noGrp="1"/>
          </p:cNvSpPr>
          <p:nvPr>
            <p:ph type="ftr" sz="quarter" idx="11"/>
          </p:nvPr>
        </p:nvSpPr>
        <p:spPr/>
        <p:txBody>
          <a:bodyPr/>
          <a:lstStyle/>
          <a:p>
            <a:r>
              <a:rPr lang="ar-SA"/>
              <a:t>مجمع الملك سلمان  العالمي للغة العربية</a:t>
            </a:r>
            <a:endParaRPr lang="en-US" dirty="0"/>
          </a:p>
        </p:txBody>
      </p:sp>
    </p:spTree>
    <p:extLst>
      <p:ext uri="{BB962C8B-B14F-4D97-AF65-F5344CB8AC3E}">
        <p14:creationId xmlns:p14="http://schemas.microsoft.com/office/powerpoint/2010/main" val="22952619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1" name="Straight Connector 10">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E844E128-FF69-4E9F-8327-6B504B3C5A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 y="0"/>
            <a:ext cx="12191985"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A7D441EB-C0C5-754D-AA46-A3FBAB789707}"/>
              </a:ext>
            </a:extLst>
          </p:cNvPr>
          <p:cNvSpPr>
            <a:spLocks noGrp="1"/>
          </p:cNvSpPr>
          <p:nvPr>
            <p:ph type="ctrTitle"/>
          </p:nvPr>
        </p:nvSpPr>
        <p:spPr>
          <a:xfrm>
            <a:off x="1097280" y="516835"/>
            <a:ext cx="5977937" cy="1666501"/>
          </a:xfrm>
        </p:spPr>
        <p:txBody>
          <a:bodyPr vert="horz" lIns="91440" tIns="45720" rIns="91440" bIns="45720" rtlCol="0" anchor="b">
            <a:normAutofit/>
          </a:bodyPr>
          <a:lstStyle/>
          <a:p>
            <a:r>
              <a:rPr lang="en-US" sz="4000" dirty="0" err="1">
                <a:solidFill>
                  <a:srgbClr val="FFFFFF"/>
                </a:solidFill>
              </a:rPr>
              <a:t>برمجان</a:t>
            </a:r>
            <a:r>
              <a:rPr lang="en-US" sz="4000" dirty="0">
                <a:solidFill>
                  <a:srgbClr val="FFFFFF"/>
                </a:solidFill>
              </a:rPr>
              <a:t> </a:t>
            </a:r>
            <a:r>
              <a:rPr lang="en-US" sz="4000" dirty="0" err="1">
                <a:solidFill>
                  <a:srgbClr val="FFFFFF"/>
                </a:solidFill>
              </a:rPr>
              <a:t>اللغة</a:t>
            </a:r>
            <a:r>
              <a:rPr lang="en-US" sz="4000" dirty="0">
                <a:solidFill>
                  <a:srgbClr val="FFFFFF"/>
                </a:solidFill>
              </a:rPr>
              <a:t> </a:t>
            </a:r>
            <a:r>
              <a:rPr lang="en-US" sz="4000" dirty="0" err="1">
                <a:solidFill>
                  <a:srgbClr val="FFFFFF"/>
                </a:solidFill>
              </a:rPr>
              <a:t>العربية</a:t>
            </a:r>
            <a:r>
              <a:rPr lang="ar-SA" sz="4000" dirty="0">
                <a:solidFill>
                  <a:srgbClr val="FFFFFF"/>
                </a:solidFill>
              </a:rPr>
              <a:t> ٢٠٢٢</a:t>
            </a:r>
            <a:endParaRPr lang="en-US" sz="4000" dirty="0">
              <a:solidFill>
                <a:srgbClr val="FFFFFF"/>
              </a:solidFill>
            </a:endParaRPr>
          </a:p>
        </p:txBody>
      </p:sp>
      <p:cxnSp>
        <p:nvCxnSpPr>
          <p:cNvPr id="15" name="Straight Connector 14">
            <a:extLst>
              <a:ext uri="{FF2B5EF4-FFF2-40B4-BE49-F238E27FC236}">
                <a16:creationId xmlns:a16="http://schemas.microsoft.com/office/drawing/2014/main" id="{055CEADF-09EA-423C-8C45-F94AF44D5AF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15896" y="2353592"/>
            <a:ext cx="530352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Subtitle 2">
            <a:extLst>
              <a:ext uri="{FF2B5EF4-FFF2-40B4-BE49-F238E27FC236}">
                <a16:creationId xmlns:a16="http://schemas.microsoft.com/office/drawing/2014/main" id="{4B025CCE-3AC8-DD43-8B43-973CB05D8C1C}"/>
              </a:ext>
            </a:extLst>
          </p:cNvPr>
          <p:cNvSpPr>
            <a:spLocks noGrp="1"/>
          </p:cNvSpPr>
          <p:nvPr>
            <p:ph type="subTitle" idx="1"/>
          </p:nvPr>
        </p:nvSpPr>
        <p:spPr>
          <a:xfrm>
            <a:off x="300942" y="2546224"/>
            <a:ext cx="6774275" cy="3342747"/>
          </a:xfrm>
        </p:spPr>
        <p:txBody>
          <a:bodyPr vert="horz" lIns="0" tIns="45720" rIns="0" bIns="45720" rtlCol="0">
            <a:normAutofit/>
          </a:bodyPr>
          <a:lstStyle/>
          <a:p>
            <a:pPr marL="0" indent="0" algn="ctr" rtl="1">
              <a:lnSpc>
                <a:spcPct val="100000"/>
              </a:lnSpc>
              <a:spcBef>
                <a:spcPts val="1000"/>
              </a:spcBef>
              <a:buFont typeface="Calibri" panose="020F0502020204030204" pitchFamily="34" charset="0"/>
              <a:buNone/>
            </a:pPr>
            <a:r>
              <a:rPr lang="en-US" sz="1800" dirty="0" err="1">
                <a:solidFill>
                  <a:srgbClr val="FFFFFF"/>
                </a:solidFill>
              </a:rPr>
              <a:t>تحدي</a:t>
            </a:r>
            <a:r>
              <a:rPr lang="en-US" sz="1800" dirty="0">
                <a:solidFill>
                  <a:srgbClr val="FFFFFF"/>
                </a:solidFill>
              </a:rPr>
              <a:t> </a:t>
            </a:r>
            <a:r>
              <a:rPr lang="en-US" sz="1800" dirty="0" err="1">
                <a:solidFill>
                  <a:srgbClr val="FFFFFF"/>
                </a:solidFill>
              </a:rPr>
              <a:t>الشعر</a:t>
            </a:r>
            <a:r>
              <a:rPr lang="en-US" sz="1800" dirty="0">
                <a:solidFill>
                  <a:srgbClr val="FFFFFF"/>
                </a:solidFill>
              </a:rPr>
              <a:t> </a:t>
            </a:r>
            <a:r>
              <a:rPr lang="en-US" sz="1800" dirty="0" err="1">
                <a:solidFill>
                  <a:srgbClr val="FFFFFF"/>
                </a:solidFill>
              </a:rPr>
              <a:t>العربي</a:t>
            </a:r>
            <a:endParaRPr lang="en-US" sz="1800" dirty="0">
              <a:solidFill>
                <a:srgbClr val="FFFFFF"/>
              </a:solidFill>
            </a:endParaRPr>
          </a:p>
          <a:p>
            <a:pPr marL="0" indent="0" algn="ctr" rtl="1">
              <a:lnSpc>
                <a:spcPct val="100000"/>
              </a:lnSpc>
              <a:spcBef>
                <a:spcPts val="1000"/>
              </a:spcBef>
              <a:buFont typeface="Calibri" panose="020F0502020204030204" pitchFamily="34" charset="0"/>
              <a:buNone/>
            </a:pPr>
            <a:r>
              <a:rPr lang="en-US" sz="1800" b="1" dirty="0" err="1">
                <a:solidFill>
                  <a:srgbClr val="FFFFFF"/>
                </a:solidFill>
              </a:rPr>
              <a:t>فريق</a:t>
            </a:r>
            <a:r>
              <a:rPr lang="en-US" sz="1800" b="1" dirty="0">
                <a:solidFill>
                  <a:srgbClr val="FFFFFF"/>
                </a:solidFill>
              </a:rPr>
              <a:t> </a:t>
            </a:r>
            <a:r>
              <a:rPr lang="en-US" sz="1800" b="1" dirty="0" err="1">
                <a:solidFill>
                  <a:srgbClr val="FFFFFF"/>
                </a:solidFill>
              </a:rPr>
              <a:t>القدس</a:t>
            </a:r>
            <a:endParaRPr lang="en-US" sz="1800" b="1" dirty="0">
              <a:solidFill>
                <a:srgbClr val="FFFFFF"/>
              </a:solidFill>
            </a:endParaRPr>
          </a:p>
          <a:p>
            <a:pPr marL="0" indent="0" algn="ctr" rtl="1">
              <a:lnSpc>
                <a:spcPct val="100000"/>
              </a:lnSpc>
              <a:spcBef>
                <a:spcPts val="1000"/>
              </a:spcBef>
              <a:buFont typeface="Calibri" panose="020F0502020204030204" pitchFamily="34" charset="0"/>
              <a:buNone/>
            </a:pPr>
            <a:r>
              <a:rPr lang="en-US" sz="1800" dirty="0" err="1">
                <a:solidFill>
                  <a:srgbClr val="FFFFFF"/>
                </a:solidFill>
              </a:rPr>
              <a:t>د</a:t>
            </a:r>
            <a:r>
              <a:rPr lang="en-US" sz="1800" dirty="0">
                <a:solidFill>
                  <a:srgbClr val="FFFFFF"/>
                </a:solidFill>
              </a:rPr>
              <a:t>. </a:t>
            </a:r>
            <a:r>
              <a:rPr lang="en-US" sz="1800" dirty="0" err="1">
                <a:solidFill>
                  <a:srgbClr val="FFFFFF"/>
                </a:solidFill>
              </a:rPr>
              <a:t>اشراق</a:t>
            </a:r>
            <a:r>
              <a:rPr lang="en-US" sz="1800" dirty="0">
                <a:solidFill>
                  <a:srgbClr val="FFFFFF"/>
                </a:solidFill>
              </a:rPr>
              <a:t> </a:t>
            </a:r>
            <a:r>
              <a:rPr lang="en-US" sz="1800" dirty="0" err="1">
                <a:solidFill>
                  <a:srgbClr val="FFFFFF"/>
                </a:solidFill>
              </a:rPr>
              <a:t>علي</a:t>
            </a:r>
            <a:r>
              <a:rPr lang="en-US" sz="1800" dirty="0">
                <a:solidFill>
                  <a:srgbClr val="FFFFFF"/>
                </a:solidFill>
              </a:rPr>
              <a:t> </a:t>
            </a:r>
            <a:r>
              <a:rPr lang="en-US" sz="1800" dirty="0" err="1">
                <a:solidFill>
                  <a:srgbClr val="FFFFFF"/>
                </a:solidFill>
              </a:rPr>
              <a:t>الرفاعي</a:t>
            </a:r>
            <a:r>
              <a:rPr lang="en-US" sz="1800" dirty="0">
                <a:solidFill>
                  <a:srgbClr val="FFFFFF"/>
                </a:solidFill>
              </a:rPr>
              <a:t> – </a:t>
            </a:r>
            <a:r>
              <a:rPr lang="ar-SA" sz="1800" dirty="0">
                <a:solidFill>
                  <a:srgbClr val="FFFFFF"/>
                </a:solidFill>
              </a:rPr>
              <a:t> </a:t>
            </a:r>
            <a:r>
              <a:rPr lang="en-US" sz="1800" dirty="0" err="1">
                <a:solidFill>
                  <a:srgbClr val="FFFFFF"/>
                </a:solidFill>
              </a:rPr>
              <a:t>الحاسوبيات</a:t>
            </a:r>
            <a:r>
              <a:rPr lang="en-US" sz="1800" dirty="0">
                <a:solidFill>
                  <a:srgbClr val="FFFFFF"/>
                </a:solidFill>
              </a:rPr>
              <a:t> </a:t>
            </a:r>
            <a:r>
              <a:rPr lang="en-US" sz="1800" dirty="0" err="1">
                <a:solidFill>
                  <a:srgbClr val="FFFFFF"/>
                </a:solidFill>
              </a:rPr>
              <a:t>اللغوية</a:t>
            </a:r>
            <a:r>
              <a:rPr lang="en-US" sz="1800" dirty="0">
                <a:solidFill>
                  <a:srgbClr val="FFFFFF"/>
                </a:solidFill>
              </a:rPr>
              <a:t> </a:t>
            </a:r>
            <a:r>
              <a:rPr lang="en-US" sz="1800" dirty="0" err="1">
                <a:solidFill>
                  <a:srgbClr val="FFFFFF"/>
                </a:solidFill>
              </a:rPr>
              <a:t>والذكاء</a:t>
            </a:r>
            <a:r>
              <a:rPr lang="en-US" sz="1800" dirty="0">
                <a:solidFill>
                  <a:srgbClr val="FFFFFF"/>
                </a:solidFill>
              </a:rPr>
              <a:t> </a:t>
            </a:r>
            <a:r>
              <a:rPr lang="en-US" sz="1800" dirty="0" err="1">
                <a:solidFill>
                  <a:srgbClr val="FFFFFF"/>
                </a:solidFill>
              </a:rPr>
              <a:t>الصناعي</a:t>
            </a:r>
            <a:endParaRPr lang="en-US" sz="1800" dirty="0">
              <a:solidFill>
                <a:srgbClr val="FFFFFF"/>
              </a:solidFill>
            </a:endParaRPr>
          </a:p>
          <a:p>
            <a:pPr marL="0" indent="0" algn="ctr" rtl="1">
              <a:lnSpc>
                <a:spcPct val="100000"/>
              </a:lnSpc>
              <a:spcBef>
                <a:spcPts val="1000"/>
              </a:spcBef>
              <a:buFont typeface="Calibri" panose="020F0502020204030204" pitchFamily="34" charset="0"/>
              <a:buNone/>
            </a:pPr>
            <a:r>
              <a:rPr lang="en-US" sz="1800" dirty="0" err="1">
                <a:solidFill>
                  <a:srgbClr val="FFFFFF"/>
                </a:solidFill>
              </a:rPr>
              <a:t>د</a:t>
            </a:r>
            <a:r>
              <a:rPr lang="en-US" sz="1800" dirty="0">
                <a:solidFill>
                  <a:srgbClr val="FFFFFF"/>
                </a:solidFill>
              </a:rPr>
              <a:t>. </a:t>
            </a:r>
            <a:r>
              <a:rPr lang="en-US" sz="1800" dirty="0" err="1">
                <a:solidFill>
                  <a:srgbClr val="FFFFFF"/>
                </a:solidFill>
              </a:rPr>
              <a:t>باسم</a:t>
            </a:r>
            <a:r>
              <a:rPr lang="en-US" sz="1800" dirty="0">
                <a:solidFill>
                  <a:srgbClr val="FFFFFF"/>
                </a:solidFill>
              </a:rPr>
              <a:t> </a:t>
            </a:r>
            <a:r>
              <a:rPr lang="en-US" sz="1800" dirty="0" err="1">
                <a:solidFill>
                  <a:srgbClr val="FFFFFF"/>
                </a:solidFill>
              </a:rPr>
              <a:t>حسين</a:t>
            </a:r>
            <a:r>
              <a:rPr lang="en-US" sz="1800" dirty="0">
                <a:solidFill>
                  <a:srgbClr val="FFFFFF"/>
                </a:solidFill>
              </a:rPr>
              <a:t> </a:t>
            </a:r>
            <a:r>
              <a:rPr lang="en-US" sz="1800" dirty="0" err="1">
                <a:solidFill>
                  <a:srgbClr val="FFFFFF"/>
                </a:solidFill>
              </a:rPr>
              <a:t>احمد</a:t>
            </a:r>
            <a:r>
              <a:rPr lang="en-US" sz="1800" dirty="0">
                <a:solidFill>
                  <a:srgbClr val="FFFFFF"/>
                </a:solidFill>
              </a:rPr>
              <a:t> – </a:t>
            </a:r>
            <a:r>
              <a:rPr lang="ar-SA" sz="1800" dirty="0">
                <a:solidFill>
                  <a:srgbClr val="FFFFFF"/>
                </a:solidFill>
              </a:rPr>
              <a:t> </a:t>
            </a:r>
            <a:r>
              <a:rPr lang="en-US" sz="1800" dirty="0" err="1">
                <a:solidFill>
                  <a:srgbClr val="FFFFFF"/>
                </a:solidFill>
              </a:rPr>
              <a:t>الذكاء</a:t>
            </a:r>
            <a:r>
              <a:rPr lang="en-US" sz="1800" dirty="0">
                <a:solidFill>
                  <a:srgbClr val="FFFFFF"/>
                </a:solidFill>
              </a:rPr>
              <a:t> </a:t>
            </a:r>
            <a:r>
              <a:rPr lang="en-US" sz="1800" dirty="0" err="1">
                <a:solidFill>
                  <a:srgbClr val="FFFFFF"/>
                </a:solidFill>
              </a:rPr>
              <a:t>الاصطناعي</a:t>
            </a:r>
            <a:r>
              <a:rPr lang="en-US" sz="1800" dirty="0">
                <a:solidFill>
                  <a:srgbClr val="FFFFFF"/>
                </a:solidFill>
              </a:rPr>
              <a:t> </a:t>
            </a:r>
            <a:r>
              <a:rPr lang="en-US" sz="1800" dirty="0" err="1">
                <a:solidFill>
                  <a:srgbClr val="FFFFFF"/>
                </a:solidFill>
              </a:rPr>
              <a:t>ومعالجة</a:t>
            </a:r>
            <a:r>
              <a:rPr lang="en-US" sz="1800" dirty="0">
                <a:solidFill>
                  <a:srgbClr val="FFFFFF"/>
                </a:solidFill>
              </a:rPr>
              <a:t> </a:t>
            </a:r>
            <a:r>
              <a:rPr lang="en-US" sz="1800" dirty="0" err="1">
                <a:solidFill>
                  <a:srgbClr val="FFFFFF"/>
                </a:solidFill>
              </a:rPr>
              <a:t>اللغات</a:t>
            </a:r>
            <a:r>
              <a:rPr lang="en-US" sz="1800" dirty="0">
                <a:solidFill>
                  <a:srgbClr val="FFFFFF"/>
                </a:solidFill>
              </a:rPr>
              <a:t> </a:t>
            </a:r>
            <a:r>
              <a:rPr lang="en-US" sz="1800" dirty="0" err="1">
                <a:solidFill>
                  <a:srgbClr val="FFFFFF"/>
                </a:solidFill>
              </a:rPr>
              <a:t>الطبيعية</a:t>
            </a:r>
            <a:endParaRPr lang="en-US" sz="1800" dirty="0">
              <a:solidFill>
                <a:srgbClr val="FFFFFF"/>
              </a:solidFill>
            </a:endParaRPr>
          </a:p>
          <a:p>
            <a:pPr marL="0" indent="0" algn="ctr" rtl="1">
              <a:lnSpc>
                <a:spcPct val="100000"/>
              </a:lnSpc>
              <a:spcBef>
                <a:spcPts val="1000"/>
              </a:spcBef>
              <a:buFont typeface="Calibri" panose="020F0502020204030204" pitchFamily="34" charset="0"/>
              <a:buNone/>
            </a:pPr>
            <a:r>
              <a:rPr lang="en-US" sz="1800" dirty="0" err="1">
                <a:solidFill>
                  <a:srgbClr val="FFFFFF"/>
                </a:solidFill>
              </a:rPr>
              <a:t>د</a:t>
            </a:r>
            <a:r>
              <a:rPr lang="en-US" sz="1800" dirty="0">
                <a:solidFill>
                  <a:srgbClr val="FFFFFF"/>
                </a:solidFill>
              </a:rPr>
              <a:t>. </a:t>
            </a:r>
            <a:r>
              <a:rPr lang="en-US" sz="1800" dirty="0" err="1">
                <a:solidFill>
                  <a:srgbClr val="FFFFFF"/>
                </a:solidFill>
              </a:rPr>
              <a:t>عمر</a:t>
            </a:r>
            <a:r>
              <a:rPr lang="en-US" sz="1800" dirty="0">
                <a:solidFill>
                  <a:srgbClr val="FFFFFF"/>
                </a:solidFill>
              </a:rPr>
              <a:t> </a:t>
            </a:r>
            <a:r>
              <a:rPr lang="en-US" sz="1800" dirty="0" err="1">
                <a:solidFill>
                  <a:srgbClr val="FFFFFF"/>
                </a:solidFill>
              </a:rPr>
              <a:t>عماد</a:t>
            </a:r>
            <a:r>
              <a:rPr lang="en-US" sz="1800" dirty="0">
                <a:solidFill>
                  <a:srgbClr val="FFFFFF"/>
                </a:solidFill>
              </a:rPr>
              <a:t> </a:t>
            </a:r>
            <a:r>
              <a:rPr lang="en-US" sz="1800" dirty="0" err="1">
                <a:solidFill>
                  <a:srgbClr val="FFFFFF"/>
                </a:solidFill>
              </a:rPr>
              <a:t>العجلة</a:t>
            </a:r>
            <a:r>
              <a:rPr lang="en-US" sz="1800" dirty="0">
                <a:solidFill>
                  <a:srgbClr val="FFFFFF"/>
                </a:solidFill>
              </a:rPr>
              <a:t> – </a:t>
            </a:r>
            <a:r>
              <a:rPr lang="en-US" sz="1800" dirty="0" err="1">
                <a:solidFill>
                  <a:srgbClr val="FFFFFF"/>
                </a:solidFill>
              </a:rPr>
              <a:t>برمجة</a:t>
            </a:r>
            <a:r>
              <a:rPr lang="en-US" sz="1800" dirty="0">
                <a:solidFill>
                  <a:srgbClr val="FFFFFF"/>
                </a:solidFill>
              </a:rPr>
              <a:t> </a:t>
            </a:r>
            <a:r>
              <a:rPr lang="en-US" sz="1800" dirty="0" err="1">
                <a:solidFill>
                  <a:srgbClr val="FFFFFF"/>
                </a:solidFill>
              </a:rPr>
              <a:t>وعلوم</a:t>
            </a:r>
            <a:r>
              <a:rPr lang="en-US" sz="1800" dirty="0">
                <a:solidFill>
                  <a:srgbClr val="FFFFFF"/>
                </a:solidFill>
              </a:rPr>
              <a:t> </a:t>
            </a:r>
            <a:r>
              <a:rPr lang="en-US" sz="1800" dirty="0" err="1">
                <a:solidFill>
                  <a:srgbClr val="FFFFFF"/>
                </a:solidFill>
              </a:rPr>
              <a:t>البيانات</a:t>
            </a:r>
            <a:endParaRPr lang="en-US" sz="1800" dirty="0">
              <a:solidFill>
                <a:srgbClr val="FFFFFF"/>
              </a:solidFill>
            </a:endParaRPr>
          </a:p>
          <a:p>
            <a:pPr marL="0" indent="0" algn="ctr" rtl="1">
              <a:lnSpc>
                <a:spcPct val="100000"/>
              </a:lnSpc>
              <a:spcBef>
                <a:spcPts val="1000"/>
              </a:spcBef>
              <a:buFont typeface="Calibri" panose="020F0502020204030204" pitchFamily="34" charset="0"/>
              <a:buNone/>
            </a:pPr>
            <a:r>
              <a:rPr lang="en-US" sz="1800" dirty="0" err="1">
                <a:solidFill>
                  <a:srgbClr val="FFFFFF"/>
                </a:solidFill>
              </a:rPr>
              <a:t>د</a:t>
            </a:r>
            <a:r>
              <a:rPr lang="en-US" sz="1800" dirty="0">
                <a:solidFill>
                  <a:srgbClr val="FFFFFF"/>
                </a:solidFill>
              </a:rPr>
              <a:t>. </a:t>
            </a:r>
            <a:r>
              <a:rPr lang="en-US" sz="1800" dirty="0" err="1">
                <a:solidFill>
                  <a:srgbClr val="FFFFFF"/>
                </a:solidFill>
              </a:rPr>
              <a:t>ايمن</a:t>
            </a:r>
            <a:r>
              <a:rPr lang="en-US" sz="1800" dirty="0">
                <a:solidFill>
                  <a:srgbClr val="FFFFFF"/>
                </a:solidFill>
              </a:rPr>
              <a:t> </a:t>
            </a:r>
            <a:r>
              <a:rPr lang="en-US" sz="1800" dirty="0" err="1">
                <a:solidFill>
                  <a:srgbClr val="FFFFFF"/>
                </a:solidFill>
              </a:rPr>
              <a:t>شحدة</a:t>
            </a:r>
            <a:r>
              <a:rPr lang="en-US" sz="1800" dirty="0">
                <a:solidFill>
                  <a:srgbClr val="FFFFFF"/>
                </a:solidFill>
              </a:rPr>
              <a:t> </a:t>
            </a:r>
            <a:r>
              <a:rPr lang="en-US" sz="1800" dirty="0" err="1">
                <a:solidFill>
                  <a:srgbClr val="FFFFFF"/>
                </a:solidFill>
              </a:rPr>
              <a:t>غباين</a:t>
            </a:r>
            <a:r>
              <a:rPr lang="en-US" sz="1800" dirty="0">
                <a:solidFill>
                  <a:srgbClr val="FFFFFF"/>
                </a:solidFill>
              </a:rPr>
              <a:t> – </a:t>
            </a:r>
            <a:r>
              <a:rPr lang="ar-SA" sz="1800" dirty="0">
                <a:solidFill>
                  <a:srgbClr val="FFFFFF"/>
                </a:solidFill>
              </a:rPr>
              <a:t> </a:t>
            </a:r>
            <a:r>
              <a:rPr lang="en-US" sz="1800" dirty="0" err="1">
                <a:solidFill>
                  <a:srgbClr val="FFFFFF"/>
                </a:solidFill>
              </a:rPr>
              <a:t>الذكاء</a:t>
            </a:r>
            <a:r>
              <a:rPr lang="en-US" sz="1800" dirty="0">
                <a:solidFill>
                  <a:srgbClr val="FFFFFF"/>
                </a:solidFill>
              </a:rPr>
              <a:t> </a:t>
            </a:r>
            <a:r>
              <a:rPr lang="en-US" sz="1800" dirty="0" err="1">
                <a:solidFill>
                  <a:srgbClr val="FFFFFF"/>
                </a:solidFill>
              </a:rPr>
              <a:t>الاصطناعي</a:t>
            </a:r>
            <a:endParaRPr lang="en-US" sz="1800" dirty="0">
              <a:solidFill>
                <a:srgbClr val="FFFFFF"/>
              </a:solidFill>
            </a:endParaRPr>
          </a:p>
        </p:txBody>
      </p:sp>
      <p:pic>
        <p:nvPicPr>
          <p:cNvPr id="4" name="Picture 3">
            <a:extLst>
              <a:ext uri="{FF2B5EF4-FFF2-40B4-BE49-F238E27FC236}">
                <a16:creationId xmlns:a16="http://schemas.microsoft.com/office/drawing/2014/main" id="{61E4A8E5-6D41-275B-1B09-EFE70C10B6E9}"/>
              </a:ext>
            </a:extLst>
          </p:cNvPr>
          <p:cNvPicPr>
            <a:picLocks noChangeAspect="1"/>
          </p:cNvPicPr>
          <p:nvPr/>
        </p:nvPicPr>
        <p:blipFill rotWithShape="1">
          <a:blip r:embed="rId2"/>
          <a:srcRect l="33215"/>
          <a:stretch/>
        </p:blipFill>
        <p:spPr>
          <a:xfrm>
            <a:off x="7611902" y="10"/>
            <a:ext cx="4580097" cy="6857990"/>
          </a:xfrm>
          <a:prstGeom prst="rect">
            <a:avLst/>
          </a:prstGeom>
        </p:spPr>
      </p:pic>
      <p:sp>
        <p:nvSpPr>
          <p:cNvPr id="5" name="Footer Placeholder 4">
            <a:extLst>
              <a:ext uri="{FF2B5EF4-FFF2-40B4-BE49-F238E27FC236}">
                <a16:creationId xmlns:a16="http://schemas.microsoft.com/office/drawing/2014/main" id="{7676E938-6E33-EB41-B68A-769E65B63735}"/>
              </a:ext>
            </a:extLst>
          </p:cNvPr>
          <p:cNvSpPr>
            <a:spLocks noGrp="1"/>
          </p:cNvSpPr>
          <p:nvPr>
            <p:ph type="ftr" sz="quarter" idx="11"/>
          </p:nvPr>
        </p:nvSpPr>
        <p:spPr/>
        <p:txBody>
          <a:bodyPr/>
          <a:lstStyle/>
          <a:p>
            <a:r>
              <a:rPr lang="ar-SA"/>
              <a:t>مجمع الملك سلمان  العالمي للغة العربية</a:t>
            </a:r>
            <a:endParaRPr lang="en-US" dirty="0"/>
          </a:p>
        </p:txBody>
      </p:sp>
    </p:spTree>
    <p:extLst>
      <p:ext uri="{BB962C8B-B14F-4D97-AF65-F5344CB8AC3E}">
        <p14:creationId xmlns:p14="http://schemas.microsoft.com/office/powerpoint/2010/main" val="3775070336"/>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RetrospectVTI">
  <a:themeElements>
    <a:clrScheme name="AnalogousFromRegularSeedLeftStep">
      <a:dk1>
        <a:srgbClr val="000000"/>
      </a:dk1>
      <a:lt1>
        <a:srgbClr val="FFFFFF"/>
      </a:lt1>
      <a:dk2>
        <a:srgbClr val="301B2C"/>
      </a:dk2>
      <a:lt2>
        <a:srgbClr val="F0F1F3"/>
      </a:lt2>
      <a:accent1>
        <a:srgbClr val="B0A145"/>
      </a:accent1>
      <a:accent2>
        <a:srgbClr val="B16F3B"/>
      </a:accent2>
      <a:accent3>
        <a:srgbClr val="C3504D"/>
      </a:accent3>
      <a:accent4>
        <a:srgbClr val="B13B69"/>
      </a:accent4>
      <a:accent5>
        <a:srgbClr val="C34DAC"/>
      </a:accent5>
      <a:accent6>
        <a:srgbClr val="973BB1"/>
      </a:accent6>
      <a:hlink>
        <a:srgbClr val="5464C6"/>
      </a:hlink>
      <a:folHlink>
        <a:srgbClr val="7F7F7F"/>
      </a:folHlink>
    </a:clrScheme>
    <a:fontScheme name="Retrospect">
      <a:majorFont>
        <a:latin typeface="Tw Cen M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TotalTime>
  <Words>502</Words>
  <Application>Microsoft Macintosh PowerPoint</Application>
  <PresentationFormat>Widescreen</PresentationFormat>
  <Paragraphs>34</Paragraphs>
  <Slides>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Calibri</vt:lpstr>
      <vt:lpstr>Tw Cen MT</vt:lpstr>
      <vt:lpstr>RetrospectVTI</vt:lpstr>
      <vt:lpstr>برمجان اللغة العربية ٢٠٢٢</vt:lpstr>
      <vt:lpstr>الهدف من المشروع  </vt:lpstr>
      <vt:lpstr>شرح المشكلة المستهدفة وآثارها </vt:lpstr>
      <vt:lpstr>الحل المقترح</vt:lpstr>
      <vt:lpstr>البيانات المستخدمة</vt:lpstr>
      <vt:lpstr>برمجان اللغة العربية ٢٠٢٢</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برمجان اللغة العربية ٢٠٢٢</dc:title>
  <dc:creator>Eshrag A. Refaee</dc:creator>
  <cp:lastModifiedBy>Eshrag A. Refaee</cp:lastModifiedBy>
  <cp:revision>3</cp:revision>
  <dcterms:created xsi:type="dcterms:W3CDTF">2022-05-08T19:38:42Z</dcterms:created>
  <dcterms:modified xsi:type="dcterms:W3CDTF">2022-05-08T20:16:24Z</dcterms:modified>
</cp:coreProperties>
</file>