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720" r:id="rId1"/>
  </p:sldMasterIdLst>
  <p:notesMasterIdLst>
    <p:notesMasterId r:id="rId25"/>
  </p:notesMasterIdLst>
  <p:sldIdLst>
    <p:sldId id="256" r:id="rId2"/>
    <p:sldId id="257" r:id="rId3"/>
    <p:sldId id="258" r:id="rId4"/>
    <p:sldId id="259" r:id="rId5"/>
    <p:sldId id="279" r:id="rId6"/>
    <p:sldId id="278" r:id="rId7"/>
    <p:sldId id="261" r:id="rId8"/>
    <p:sldId id="264" r:id="rId9"/>
    <p:sldId id="265" r:id="rId10"/>
    <p:sldId id="266" r:id="rId11"/>
    <p:sldId id="267" r:id="rId12"/>
    <p:sldId id="268" r:id="rId13"/>
    <p:sldId id="269" r:id="rId14"/>
    <p:sldId id="280" r:id="rId15"/>
    <p:sldId id="270" r:id="rId16"/>
    <p:sldId id="272" r:id="rId17"/>
    <p:sldId id="274" r:id="rId18"/>
    <p:sldId id="281" r:id="rId19"/>
    <p:sldId id="282" r:id="rId20"/>
    <p:sldId id="275" r:id="rId21"/>
    <p:sldId id="276" r:id="rId22"/>
    <p:sldId id="277" r:id="rId23"/>
    <p:sldId id="260" r:id="rId24"/>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3" d="100"/>
          <a:sy n="73" d="100"/>
        </p:scale>
        <p:origin x="-10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1AA6C-C143-4167-B2F2-D53CDBEA7F88}" type="datetimeFigureOut">
              <a:rPr lang="fr-FR" smtClean="0"/>
              <a:t>07/05/2022</a:t>
            </a:fld>
            <a:endParaRPr lang="fr-FR"/>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fr-FR"/>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B010A-1517-4815-BF99-A534C68A6650}" type="slidenum">
              <a:rPr lang="fr-FR" smtClean="0"/>
              <a:t>‹#›</a:t>
            </a:fld>
            <a:endParaRPr lang="fr-FR"/>
          </a:p>
        </p:txBody>
      </p:sp>
    </p:spTree>
    <p:extLst>
      <p:ext uri="{BB962C8B-B14F-4D97-AF65-F5344CB8AC3E}">
        <p14:creationId xmlns:p14="http://schemas.microsoft.com/office/powerpoint/2010/main" val="112248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fr-FR" dirty="0"/>
          </a:p>
        </p:txBody>
      </p:sp>
      <p:sp>
        <p:nvSpPr>
          <p:cNvPr id="4" name="عنصر نائب لرقم الشريحة 3"/>
          <p:cNvSpPr>
            <a:spLocks noGrp="1"/>
          </p:cNvSpPr>
          <p:nvPr>
            <p:ph type="sldNum" sz="quarter" idx="10"/>
          </p:nvPr>
        </p:nvSpPr>
        <p:spPr/>
        <p:txBody>
          <a:bodyPr/>
          <a:lstStyle/>
          <a:p>
            <a:fld id="{0A6B010A-1517-4815-BF99-A534C68A6650}" type="slidenum">
              <a:rPr lang="fr-FR" smtClean="0"/>
              <a:t>1</a:t>
            </a:fld>
            <a:endParaRPr lang="fr-FR"/>
          </a:p>
        </p:txBody>
      </p:sp>
    </p:spTree>
    <p:extLst>
      <p:ext uri="{BB962C8B-B14F-4D97-AF65-F5344CB8AC3E}">
        <p14:creationId xmlns:p14="http://schemas.microsoft.com/office/powerpoint/2010/main" val="40997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825EE99-6ED6-4D9B-8C57-10B34DF4A6B1}" type="datetime1">
              <a:rPr lang="ar-SA" smtClean="0"/>
              <a:t>06/10/1443</a:t>
            </a:fld>
            <a:endParaRPr lang="ar-SA"/>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ar-SA"/>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B34F065-1154-456A-91E3-76DE8E75E17B}" type="slidenum">
              <a:rPr lang="ar-SA" smtClean="0"/>
              <a:t>‹#›</a:t>
            </a:fld>
            <a:endParaRPr lang="ar-SA"/>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5ED67DB1-4459-447B-A309-A50627568FA3}" type="datetime1">
              <a:rPr lang="ar-SA" smtClean="0"/>
              <a:t>06/10/1443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2967B231-D964-44E7-8FD1-AA578FE8DBD4}" type="datetime1">
              <a:rPr lang="ar-SA" smtClean="0"/>
              <a:t>06/10/1443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1C86BE7E-CF96-4789-BC74-0C9C9EC825DB}" type="datetime1">
              <a:rPr lang="ar-SA" smtClean="0"/>
              <a:t>06/10/1443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53394472-75D5-4BAB-A062-0C32BB77B5E7}" type="datetime1">
              <a:rPr lang="ar-SA" smtClean="0"/>
              <a:t>06/10/1443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5" name="Date Placeholder 4"/>
          <p:cNvSpPr>
            <a:spLocks noGrp="1"/>
          </p:cNvSpPr>
          <p:nvPr>
            <p:ph type="dt" sz="half" idx="10"/>
          </p:nvPr>
        </p:nvSpPr>
        <p:spPr/>
        <p:txBody>
          <a:bodyPr/>
          <a:lstStyle/>
          <a:p>
            <a:fld id="{C0EBC592-A0D8-4484-B7A2-55AFC54BBDB9}" type="datetime1">
              <a:rPr lang="ar-SA" smtClean="0"/>
              <a:t>06/10/1443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
        <p:nvSpPr>
          <p:cNvPr id="9" name="Content Placeholder 8"/>
          <p:cNvSpPr>
            <a:spLocks noGrp="1"/>
          </p:cNvSpPr>
          <p:nvPr>
            <p:ph sz="quarter" idx="13"/>
          </p:nvPr>
        </p:nvSpPr>
        <p:spPr>
          <a:xfrm>
            <a:off x="1042416" y="2313432"/>
            <a:ext cx="3419856" cy="349300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116DF21B-7E6D-4975-9DF9-E2C61461BFB2}" type="datetime1">
              <a:rPr lang="ar-SA" smtClean="0"/>
              <a:t>06/10/1443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fld id="{990B98C8-472D-47BB-B239-94CFCED82C3E}" type="datetime1">
              <a:rPr lang="ar-SA" smtClean="0"/>
              <a:t>06/10/1443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EB522-027C-4BF1-B9ED-7C99C959BFB9}" type="datetime1">
              <a:rPr lang="ar-SA" smtClean="0"/>
              <a:t>06/10/1443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1B1A6F-A546-42BE-BA66-E4D602E85707}" type="datetime1">
              <a:rPr lang="ar-SA" smtClean="0"/>
              <a:t>06/10/1443</a:t>
            </a:fld>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ar-SA"/>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ar-SA" smtClean="0"/>
              <a:t>انقر لتحرير نمط العنوان الرئيسي</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ar-SA" smtClean="0"/>
              <a:t>انقر لتحرير نمط العنوان الرئيسي</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4733A0EE-D3FB-4DB3-8F88-0A3D754A8F94}" type="datetime1">
              <a:rPr lang="ar-SA" smtClean="0"/>
              <a:t>06/10/1443</a:t>
            </a:fld>
            <a:endParaRPr lang="ar-SA"/>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ar-SA"/>
          </a:p>
        </p:txBody>
      </p:sp>
      <p:sp>
        <p:nvSpPr>
          <p:cNvPr id="7" name="Slide Number Placeholder 6"/>
          <p:cNvSpPr>
            <a:spLocks noGrp="1"/>
          </p:cNvSpPr>
          <p:nvPr>
            <p:ph type="sldNum" sz="quarter" idx="12"/>
          </p:nvPr>
        </p:nvSpPr>
        <p:spPr/>
        <p:txBody>
          <a:bodyPr/>
          <a:lstStyle/>
          <a:p>
            <a:fld id="{0B34F065-1154-456A-91E3-76DE8E75E17B}" type="slidenum">
              <a:rPr lang="ar-SA" smtClean="0"/>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95DFD53-18CB-4D50-89C1-C51B7E2533BB}" type="datetime1">
              <a:rPr lang="ar-SA" smtClean="0"/>
              <a:t>06/10/1443</a:t>
            </a:fld>
            <a:endParaRPr lang="ar-SA"/>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ar-SA"/>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B34F065-1154-456A-91E3-76DE8E75E17B}" type="slidenum">
              <a:rPr lang="ar-SA" smtClean="0"/>
              <a:t>‹#›</a:t>
            </a:fld>
            <a:endParaRPr lang="ar-SA"/>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80528" y="3647044"/>
            <a:ext cx="4896544" cy="1702160"/>
          </a:xfrm>
        </p:spPr>
        <p:txBody>
          <a:bodyPr>
            <a:noAutofit/>
          </a:bodyPr>
          <a:lstStyle/>
          <a:p>
            <a:pPr algn="ctr"/>
            <a:r>
              <a:rPr lang="ar-DZ" sz="5400" b="1" dirty="0" smtClean="0">
                <a:solidFill>
                  <a:srgbClr val="FFFF00"/>
                </a:solidFill>
                <a:latin typeface="Arabic Typesetting" pitchFamily="66" charset="-78"/>
                <a:cs typeface="Arabic Typesetting" pitchFamily="66" charset="-78"/>
              </a:rPr>
              <a:t>مفهوم جديد للنص الإلكتروني يعتمد على نظام ترميز دلالي لتدقيق </a:t>
            </a:r>
            <a:r>
              <a:rPr lang="ar-DZ" sz="5400" b="1" dirty="0">
                <a:solidFill>
                  <a:srgbClr val="FFFF00"/>
                </a:solidFill>
                <a:latin typeface="Arabic Typesetting" pitchFamily="66" charset="-78"/>
                <a:cs typeface="Arabic Typesetting" pitchFamily="66" charset="-78"/>
              </a:rPr>
              <a:t>الترجمة الآلية</a:t>
            </a:r>
            <a:endParaRPr lang="fr-FR" sz="5400" b="1" dirty="0">
              <a:solidFill>
                <a:srgbClr val="FFFF00"/>
              </a:solidFill>
              <a:latin typeface="Arabic Typesetting" pitchFamily="66" charset="-78"/>
              <a:cs typeface="Arabic Typesetting" pitchFamily="66" charset="-78"/>
            </a:endParaRPr>
          </a:p>
        </p:txBody>
      </p:sp>
      <p:sp>
        <p:nvSpPr>
          <p:cNvPr id="4" name="مستطيل 3"/>
          <p:cNvSpPr/>
          <p:nvPr/>
        </p:nvSpPr>
        <p:spPr>
          <a:xfrm>
            <a:off x="4572000" y="4472041"/>
            <a:ext cx="3744416" cy="1754326"/>
          </a:xfrm>
          <a:prstGeom prst="rect">
            <a:avLst/>
          </a:prstGeom>
        </p:spPr>
        <p:txBody>
          <a:bodyPr wrap="square">
            <a:spAutoFit/>
          </a:bodyPr>
          <a:lstStyle/>
          <a:p>
            <a:pPr algn="ctr"/>
            <a:r>
              <a:rPr lang="ar-DZ" b="1" dirty="0" smtClean="0">
                <a:solidFill>
                  <a:srgbClr val="00B050"/>
                </a:solidFill>
                <a:effectLst>
                  <a:outerShdw blurRad="38100" dist="38100" dir="2700000" algn="tl">
                    <a:srgbClr val="000000">
                      <a:alpha val="43137"/>
                    </a:srgbClr>
                  </a:outerShdw>
                </a:effectLst>
              </a:rPr>
              <a:t>تقديم : د. محمد </a:t>
            </a:r>
            <a:r>
              <a:rPr lang="ar-DZ" b="1" smtClean="0">
                <a:solidFill>
                  <a:srgbClr val="00B050"/>
                </a:solidFill>
                <a:effectLst>
                  <a:outerShdw blurRad="38100" dist="38100" dir="2700000" algn="tl">
                    <a:srgbClr val="000000">
                      <a:alpha val="43137"/>
                    </a:srgbClr>
                  </a:outerShdw>
                </a:effectLst>
              </a:rPr>
              <a:t>شرف الدين مفتاح</a:t>
            </a:r>
            <a:endParaRPr lang="ar-DZ" b="1" dirty="0" smtClean="0">
              <a:solidFill>
                <a:srgbClr val="00B050"/>
              </a:solidFill>
              <a:effectLst>
                <a:outerShdw blurRad="38100" dist="38100" dir="2700000" algn="tl">
                  <a:srgbClr val="000000">
                    <a:alpha val="43137"/>
                  </a:srgbClr>
                </a:outerShdw>
              </a:effectLst>
            </a:endParaRPr>
          </a:p>
          <a:p>
            <a:pPr algn="ctr"/>
            <a:r>
              <a:rPr lang="ar-DZ" b="1" dirty="0" smtClean="0">
                <a:solidFill>
                  <a:srgbClr val="00B050"/>
                </a:solidFill>
                <a:effectLst>
                  <a:outerShdw blurRad="38100" dist="38100" dir="2700000" algn="tl">
                    <a:srgbClr val="000000">
                      <a:alpha val="43137"/>
                    </a:srgbClr>
                  </a:outerShdw>
                </a:effectLst>
              </a:rPr>
              <a:t>جامعة الوادي</a:t>
            </a:r>
          </a:p>
          <a:p>
            <a:pPr algn="ctr"/>
            <a:r>
              <a:rPr lang="ar-DZ" b="1" dirty="0" smtClean="0">
                <a:solidFill>
                  <a:srgbClr val="00B050"/>
                </a:solidFill>
                <a:effectLst>
                  <a:outerShdw blurRad="38100" dist="38100" dir="2700000" algn="tl">
                    <a:srgbClr val="000000">
                      <a:alpha val="43137"/>
                    </a:srgbClr>
                  </a:outerShdw>
                </a:effectLst>
              </a:rPr>
              <a:t>الجزائر</a:t>
            </a:r>
          </a:p>
          <a:p>
            <a:pPr algn="ctr"/>
            <a:endParaRPr lang="ar-DZ" b="1" dirty="0">
              <a:solidFill>
                <a:srgbClr val="00B050"/>
              </a:solidFill>
              <a:effectLst>
                <a:outerShdw blurRad="38100" dist="38100" dir="2700000" algn="tl">
                  <a:srgbClr val="000000">
                    <a:alpha val="43137"/>
                  </a:srgbClr>
                </a:outerShdw>
              </a:effectLst>
            </a:endParaRPr>
          </a:p>
          <a:p>
            <a:pPr algn="ctr"/>
            <a:r>
              <a:rPr lang="ar-DZ" b="1" dirty="0" smtClean="0">
                <a:solidFill>
                  <a:srgbClr val="00B050"/>
                </a:solidFill>
                <a:effectLst>
                  <a:outerShdw blurRad="38100" dist="38100" dir="2700000" algn="tl">
                    <a:srgbClr val="000000">
                      <a:alpha val="43137"/>
                    </a:srgbClr>
                  </a:outerShdw>
                </a:effectLst>
              </a:rPr>
              <a:t>ماي 2022-شوال 1443</a:t>
            </a:r>
          </a:p>
          <a:p>
            <a:pPr algn="ctr"/>
            <a:endParaRPr lang="fr-FR" dirty="0"/>
          </a:p>
        </p:txBody>
      </p:sp>
      <p:sp>
        <p:nvSpPr>
          <p:cNvPr id="6" name="مستطيل 5"/>
          <p:cNvSpPr/>
          <p:nvPr/>
        </p:nvSpPr>
        <p:spPr>
          <a:xfrm>
            <a:off x="4970567" y="2501280"/>
            <a:ext cx="3168352" cy="1446550"/>
          </a:xfrm>
          <a:prstGeom prst="rect">
            <a:avLst/>
          </a:prstGeom>
        </p:spPr>
        <p:txBody>
          <a:bodyPr wrap="square">
            <a:spAutoFit/>
          </a:bodyPr>
          <a:lstStyle/>
          <a:p>
            <a:pPr algn="ctr"/>
            <a:r>
              <a:rPr lang="ar-DZ" sz="4400" b="1" dirty="0" err="1" smtClean="0">
                <a:solidFill>
                  <a:srgbClr val="FF0000"/>
                </a:solidFill>
                <a:effectLst>
                  <a:outerShdw blurRad="38100" dist="38100" dir="2700000" algn="tl">
                    <a:srgbClr val="000000">
                      <a:alpha val="43137"/>
                    </a:srgbClr>
                  </a:outerShdw>
                </a:effectLst>
              </a:rPr>
              <a:t>برمجان</a:t>
            </a:r>
            <a:r>
              <a:rPr lang="ar-DZ" sz="4400" b="1" dirty="0" smtClean="0">
                <a:solidFill>
                  <a:srgbClr val="FF0000"/>
                </a:solidFill>
                <a:effectLst>
                  <a:outerShdw blurRad="38100" dist="38100" dir="2700000" algn="tl">
                    <a:srgbClr val="000000">
                      <a:alpha val="43137"/>
                    </a:srgbClr>
                  </a:outerShdw>
                </a:effectLst>
              </a:rPr>
              <a:t> العربية</a:t>
            </a:r>
            <a:endParaRPr lang="fr-FR" sz="4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0"/>
            <a:ext cx="7416823" cy="234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353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188640"/>
            <a:ext cx="8248880" cy="1143000"/>
          </a:xfrm>
        </p:spPr>
        <p:txBody>
          <a:bodyPr>
            <a:normAutofit/>
          </a:bodyPr>
          <a:lstStyle/>
          <a:p>
            <a:pPr algn="r" rtl="1"/>
            <a:r>
              <a:rPr lang="ar-DZ" sz="2800" b="1" dirty="0">
                <a:effectLst>
                  <a:outerShdw blurRad="38100" dist="38100" dir="2700000" algn="tl">
                    <a:srgbClr val="000000">
                      <a:alpha val="43137"/>
                    </a:srgbClr>
                  </a:outerShdw>
                </a:effectLst>
              </a:rPr>
              <a:t>الحل المقترح -النطاق الدلالي للكلمة الإلكترونية:</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10</a:t>
            </a:fld>
            <a:endParaRPr lang="ar-SA"/>
          </a:p>
        </p:txBody>
      </p:sp>
      <p:sp>
        <p:nvSpPr>
          <p:cNvPr id="7" name="عنصر نائب للمحتوى 2"/>
          <p:cNvSpPr>
            <a:spLocks noGrp="1"/>
          </p:cNvSpPr>
          <p:nvPr>
            <p:ph idx="1"/>
          </p:nvPr>
        </p:nvSpPr>
        <p:spPr>
          <a:xfrm>
            <a:off x="611560" y="1628800"/>
            <a:ext cx="7848872" cy="3508977"/>
          </a:xfrm>
        </p:spPr>
        <p:txBody>
          <a:bodyPr>
            <a:normAutofit/>
          </a:bodyPr>
          <a:lstStyle/>
          <a:p>
            <a:pPr algn="just" rtl="1"/>
            <a:r>
              <a:rPr lang="ar-DZ" sz="3200" dirty="0" smtClean="0">
                <a:solidFill>
                  <a:srgbClr val="002060"/>
                </a:solidFill>
                <a:latin typeface="Traditional Arabic" pitchFamily="18" charset="-78"/>
                <a:cs typeface="Traditional Arabic" pitchFamily="18" charset="-78"/>
              </a:rPr>
              <a:t>من </a:t>
            </a:r>
            <a:r>
              <a:rPr lang="ar-DZ" sz="3200" dirty="0">
                <a:solidFill>
                  <a:srgbClr val="002060"/>
                </a:solidFill>
                <a:latin typeface="Traditional Arabic" pitchFamily="18" charset="-78"/>
                <a:cs typeface="Traditional Arabic" pitchFamily="18" charset="-78"/>
              </a:rPr>
              <a:t>ناحية أخرى إن للكلمات في النصوص نطاقاتها الدلالية، فيمكن أن تظل الكلمة نفسها ثابتة دلاليا في كل النص وقد تختلف (من الناحية الدلالية) من كلمة إلى أخرى أو من جملة إلى أخرى أو من فقرة إلى أخرى. يسمى هذا النطاق الدلالي ، لذلك يمكن أن  يكون لكل رمز من الرموز الإلكترونية </a:t>
            </a:r>
            <a:r>
              <a:rPr lang="ar-DZ" sz="3200" dirty="0" smtClean="0">
                <a:solidFill>
                  <a:srgbClr val="002060"/>
                </a:solidFill>
                <a:latin typeface="Traditional Arabic" pitchFamily="18" charset="-78"/>
                <a:cs typeface="Traditional Arabic" pitchFamily="18" charset="-78"/>
              </a:rPr>
              <a:t>المقترحة </a:t>
            </a:r>
            <a:r>
              <a:rPr lang="ar-DZ" sz="3200" dirty="0">
                <a:solidFill>
                  <a:srgbClr val="002060"/>
                </a:solidFill>
                <a:latin typeface="Traditional Arabic" pitchFamily="18" charset="-78"/>
                <a:cs typeface="Traditional Arabic" pitchFamily="18" charset="-78"/>
              </a:rPr>
              <a:t>أربعة (4) مواضع تمثل أربع نطاقات وهي  (كلمة ، جملة ، فقرة ، نص) على النحو </a:t>
            </a:r>
            <a:r>
              <a:rPr lang="ar-DZ" sz="3200" dirty="0" smtClean="0">
                <a:solidFill>
                  <a:srgbClr val="002060"/>
                </a:solidFill>
                <a:latin typeface="Traditional Arabic" pitchFamily="18" charset="-78"/>
                <a:cs typeface="Traditional Arabic" pitchFamily="18" charset="-78"/>
              </a:rPr>
              <a:t>الموالي:</a:t>
            </a:r>
            <a:endParaRPr lang="fr-FR" sz="3200" dirty="0">
              <a:solidFill>
                <a:srgbClr val="002060"/>
              </a:solidFill>
              <a:latin typeface="Traditional Arabic" pitchFamily="18" charset="-78"/>
              <a:cs typeface="Traditional Arabic" pitchFamily="18" charset="-78"/>
            </a:endParaRPr>
          </a:p>
        </p:txBody>
      </p:sp>
      <p:sp>
        <p:nvSpPr>
          <p:cNvPr id="3" name="عنصر نائب للتذييل 2"/>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3495769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0B34F065-1154-456A-91E3-76DE8E75E17B}" type="slidenum">
              <a:rPr lang="ar-SA" smtClean="0"/>
              <a:t>11</a:t>
            </a:fld>
            <a:endParaRPr lang="ar-SA"/>
          </a:p>
        </p:txBody>
      </p:sp>
      <p:sp>
        <p:nvSpPr>
          <p:cNvPr id="7" name="عنصر نائب للمحتوى 2"/>
          <p:cNvSpPr>
            <a:spLocks noGrp="1"/>
          </p:cNvSpPr>
          <p:nvPr>
            <p:ph idx="1"/>
          </p:nvPr>
        </p:nvSpPr>
        <p:spPr>
          <a:xfrm>
            <a:off x="645642" y="1772816"/>
            <a:ext cx="7848872" cy="3508977"/>
          </a:xfrm>
        </p:spPr>
        <p:txBody>
          <a:bodyPr>
            <a:normAutofit/>
          </a:bodyPr>
          <a:lstStyle/>
          <a:p>
            <a:pPr algn="just" rtl="1"/>
            <a:r>
              <a:rPr lang="ar-DZ" sz="3200" dirty="0" smtClean="0">
                <a:solidFill>
                  <a:srgbClr val="002060"/>
                </a:solidFill>
                <a:latin typeface="Traditional Arabic" pitchFamily="18" charset="-78"/>
                <a:cs typeface="Traditional Arabic" pitchFamily="18" charset="-78"/>
              </a:rPr>
              <a:t>إذا </a:t>
            </a:r>
            <a:r>
              <a:rPr lang="ar-DZ" sz="3200" dirty="0">
                <a:solidFill>
                  <a:srgbClr val="002060"/>
                </a:solidFill>
                <a:latin typeface="Traditional Arabic" pitchFamily="18" charset="-78"/>
                <a:cs typeface="Traditional Arabic" pitchFamily="18" charset="-78"/>
              </a:rPr>
              <a:t>كان  الرمز الإلكتروني  في أعلى يمين الكلمة ، فإنه يشير إلى أن المعنى المحدد من قبل محرر النص الإلكتروني في تلك الكلمة موجود فقط في هذا الموضع (هذه الكلمة في هذا الموضع) من النص ؛ .إذا تكررت الكلمة في مكان آخر (وإن كانت في نفس الجملة) ، فلها دلالة أخرى.</a:t>
            </a:r>
            <a:endParaRPr lang="fr-FR" sz="3200" dirty="0">
              <a:solidFill>
                <a:srgbClr val="002060"/>
              </a:solidFill>
              <a:latin typeface="Traditional Arabic" pitchFamily="18" charset="-78"/>
              <a:cs typeface="Traditional Arabic" pitchFamily="18" charset="-78"/>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861048"/>
            <a:ext cx="2389861" cy="132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عنصر نائب للتذييل 2"/>
          <p:cNvSpPr>
            <a:spLocks noGrp="1"/>
          </p:cNvSpPr>
          <p:nvPr>
            <p:ph type="ftr" sz="quarter" idx="11"/>
          </p:nvPr>
        </p:nvSpPr>
        <p:spPr/>
        <p:txBody>
          <a:bodyPr/>
          <a:lstStyle/>
          <a:p>
            <a:endParaRPr lang="ar-SA"/>
          </a:p>
        </p:txBody>
      </p:sp>
      <p:sp>
        <p:nvSpPr>
          <p:cNvPr id="9" name="عنوان 1"/>
          <p:cNvSpPr txBox="1">
            <a:spLocks/>
          </p:cNvSpPr>
          <p:nvPr/>
        </p:nvSpPr>
        <p:spPr>
          <a:xfrm>
            <a:off x="445638" y="188640"/>
            <a:ext cx="824888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ar-DZ" sz="2800" b="1" smtClean="0">
                <a:effectLst>
                  <a:outerShdw blurRad="38100" dist="38100" dir="2700000" algn="tl">
                    <a:srgbClr val="000000">
                      <a:alpha val="43137"/>
                    </a:srgbClr>
                  </a:outerShdw>
                </a:effectLst>
              </a:rPr>
              <a:t>الحل المقترح -النطاق الدلالي للكلمة الإلكترونية:</a:t>
            </a:r>
            <a:endParaRPr lang="ar-DZ"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1864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9592" y="116632"/>
            <a:ext cx="7816832" cy="1143000"/>
          </a:xfrm>
        </p:spPr>
        <p:txBody>
          <a:bodyPr>
            <a:normAutofit/>
          </a:bodyPr>
          <a:lstStyle/>
          <a:p>
            <a:pPr algn="r" rtl="1"/>
            <a:r>
              <a:rPr lang="ar-DZ" sz="3200" dirty="0" smtClean="0"/>
              <a:t>النطاق </a:t>
            </a:r>
            <a:r>
              <a:rPr lang="ar-DZ" sz="3200" dirty="0"/>
              <a:t>الدلالي للكلمة الإلكترونية:</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12</a:t>
            </a:fld>
            <a:endParaRPr lang="ar-SA"/>
          </a:p>
        </p:txBody>
      </p:sp>
      <p:sp>
        <p:nvSpPr>
          <p:cNvPr id="7" name="عنصر نائب للمحتوى 2"/>
          <p:cNvSpPr>
            <a:spLocks noGrp="1"/>
          </p:cNvSpPr>
          <p:nvPr>
            <p:ph idx="1"/>
          </p:nvPr>
        </p:nvSpPr>
        <p:spPr>
          <a:xfrm>
            <a:off x="611560" y="1628800"/>
            <a:ext cx="7848872" cy="3508977"/>
          </a:xfrm>
        </p:spPr>
        <p:txBody>
          <a:bodyPr>
            <a:normAutofit/>
          </a:bodyPr>
          <a:lstStyle/>
          <a:p>
            <a:pPr algn="just" rtl="1"/>
            <a:r>
              <a:rPr lang="ar-DZ" sz="3200" dirty="0">
                <a:solidFill>
                  <a:srgbClr val="002060"/>
                </a:solidFill>
                <a:latin typeface="Traditional Arabic" pitchFamily="18" charset="-78"/>
                <a:cs typeface="Traditional Arabic" pitchFamily="18" charset="-78"/>
              </a:rPr>
              <a:t>- إذا كان الرمز الإلكتروني في أعلى يسار الكلمة ، فهذا يشير إلى أن الدلالة المحددة من قبل محرر النص الإلكتروني لهذه الكلمة موجودة فقط في تلك "الجملة" من النص ؛ إذا تكررت الكلمة في جملة أخرى ، فلها </a:t>
            </a:r>
            <a:r>
              <a:rPr lang="ar-DZ" sz="3200" dirty="0" smtClean="0">
                <a:solidFill>
                  <a:srgbClr val="002060"/>
                </a:solidFill>
                <a:latin typeface="Traditional Arabic" pitchFamily="18" charset="-78"/>
                <a:cs typeface="Traditional Arabic" pitchFamily="18" charset="-78"/>
              </a:rPr>
              <a:t>دلالة </a:t>
            </a:r>
            <a:r>
              <a:rPr lang="ar-DZ" sz="3200" dirty="0">
                <a:solidFill>
                  <a:srgbClr val="002060"/>
                </a:solidFill>
                <a:latin typeface="Traditional Arabic" pitchFamily="18" charset="-78"/>
                <a:cs typeface="Traditional Arabic" pitchFamily="18" charset="-78"/>
              </a:rPr>
              <a:t>أخرى.</a:t>
            </a:r>
            <a:endParaRPr lang="fr-FR" sz="3200" dirty="0">
              <a:solidFill>
                <a:srgbClr val="002060"/>
              </a:solidFill>
              <a:latin typeface="Traditional Arabic" pitchFamily="18" charset="-78"/>
              <a:cs typeface="Traditional Arabic" pitchFamily="18" charset="-78"/>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463228"/>
            <a:ext cx="2358181" cy="138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عنصر نائب للتذييل 2"/>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33871911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55576" y="332656"/>
            <a:ext cx="8608920" cy="1143000"/>
          </a:xfrm>
        </p:spPr>
        <p:txBody>
          <a:bodyPr>
            <a:normAutofit/>
          </a:bodyPr>
          <a:lstStyle/>
          <a:p>
            <a:pPr algn="r" rtl="1"/>
            <a:r>
              <a:rPr lang="ar-DZ" sz="2400" b="1" dirty="0">
                <a:effectLst>
                  <a:outerShdw blurRad="38100" dist="38100" dir="2700000" algn="tl">
                    <a:srgbClr val="000000">
                      <a:alpha val="43137"/>
                    </a:srgbClr>
                  </a:outerShdw>
                </a:effectLst>
              </a:rPr>
              <a:t>	</a:t>
            </a:r>
            <a:r>
              <a:rPr lang="ar-DZ" sz="2400" b="1" dirty="0" smtClean="0">
                <a:effectLst>
                  <a:outerShdw blurRad="38100" dist="38100" dir="2700000" algn="tl">
                    <a:srgbClr val="000000">
                      <a:alpha val="43137"/>
                    </a:srgbClr>
                  </a:outerShdw>
                </a:effectLst>
              </a:rPr>
              <a:t>الحل المقترح -النطاق </a:t>
            </a:r>
            <a:r>
              <a:rPr lang="ar-DZ" sz="2400" b="1" dirty="0">
                <a:effectLst>
                  <a:outerShdw blurRad="38100" dist="38100" dir="2700000" algn="tl">
                    <a:srgbClr val="000000">
                      <a:alpha val="43137"/>
                    </a:srgbClr>
                  </a:outerShdw>
                </a:effectLst>
              </a:rPr>
              <a:t>الدلالي للكلمة الإلكترونية:</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13</a:t>
            </a:fld>
            <a:endParaRPr lang="ar-SA"/>
          </a:p>
        </p:txBody>
      </p:sp>
      <p:sp>
        <p:nvSpPr>
          <p:cNvPr id="7" name="عنصر نائب للمحتوى 2"/>
          <p:cNvSpPr>
            <a:spLocks noGrp="1"/>
          </p:cNvSpPr>
          <p:nvPr>
            <p:ph idx="1"/>
          </p:nvPr>
        </p:nvSpPr>
        <p:spPr>
          <a:xfrm>
            <a:off x="611560" y="1628800"/>
            <a:ext cx="7848872" cy="3508977"/>
          </a:xfrm>
        </p:spPr>
        <p:txBody>
          <a:bodyPr>
            <a:normAutofit/>
          </a:bodyPr>
          <a:lstStyle/>
          <a:p>
            <a:pPr marL="68580" indent="0" algn="just" rtl="1">
              <a:buNone/>
            </a:pPr>
            <a:r>
              <a:rPr lang="ar-DZ" sz="3200" dirty="0" smtClean="0">
                <a:solidFill>
                  <a:srgbClr val="002060"/>
                </a:solidFill>
                <a:latin typeface="Traditional Arabic" pitchFamily="18" charset="-78"/>
                <a:cs typeface="Traditional Arabic" pitchFamily="18" charset="-78"/>
              </a:rPr>
              <a:t>إذا </a:t>
            </a:r>
            <a:r>
              <a:rPr lang="ar-DZ" sz="3200" dirty="0">
                <a:solidFill>
                  <a:srgbClr val="002060"/>
                </a:solidFill>
                <a:latin typeface="Traditional Arabic" pitchFamily="18" charset="-78"/>
                <a:cs typeface="Traditional Arabic" pitchFamily="18" charset="-78"/>
              </a:rPr>
              <a:t>كان  الرمز الإلكتروني في أسفل </a:t>
            </a:r>
            <a:r>
              <a:rPr lang="ar-DZ" sz="3200" dirty="0" smtClean="0">
                <a:solidFill>
                  <a:srgbClr val="002060"/>
                </a:solidFill>
                <a:latin typeface="Traditional Arabic" pitchFamily="18" charset="-78"/>
                <a:cs typeface="Traditional Arabic" pitchFamily="18" charset="-78"/>
              </a:rPr>
              <a:t>يمين </a:t>
            </a:r>
            <a:r>
              <a:rPr lang="ar-DZ" sz="3200" dirty="0">
                <a:solidFill>
                  <a:srgbClr val="002060"/>
                </a:solidFill>
                <a:latin typeface="Traditional Arabic" pitchFamily="18" charset="-78"/>
                <a:cs typeface="Traditional Arabic" pitchFamily="18" charset="-78"/>
              </a:rPr>
              <a:t>الكلمة ، فهذا يشير إلى أن الدلالة المحددة من قبل محرر النص الإلكتروني لهذه الكلمة موجودة فقط في تلك "الفقرة" من النص ؛ إذا تم تكرار الكلمة في فقرة أخرى ، فسيكون لها دلالة أخرى.</a:t>
            </a:r>
            <a:endParaRPr lang="fr-FR" sz="3200" dirty="0">
              <a:solidFill>
                <a:srgbClr val="002060"/>
              </a:solidFill>
              <a:latin typeface="Traditional Arabic" pitchFamily="18" charset="-78"/>
              <a:cs typeface="Traditional Arabic" pitchFamily="18" charset="-78"/>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654447"/>
            <a:ext cx="2611859" cy="1705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عنصر نائب للتذييل 5"/>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477996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4"/>
          <p:cNvSpPr>
            <a:spLocks noGrp="1"/>
          </p:cNvSpPr>
          <p:nvPr>
            <p:ph type="sldNum" sz="quarter" idx="12"/>
          </p:nvPr>
        </p:nvSpPr>
        <p:spPr/>
        <p:txBody>
          <a:bodyPr/>
          <a:lstStyle/>
          <a:p>
            <a:fld id="{0B34F065-1154-456A-91E3-76DE8E75E17B}" type="slidenum">
              <a:rPr lang="ar-SA" smtClean="0"/>
              <a:t>14</a:t>
            </a:fld>
            <a:endParaRPr lang="ar-SA"/>
          </a:p>
        </p:txBody>
      </p:sp>
      <p:sp>
        <p:nvSpPr>
          <p:cNvPr id="7" name="عنصر نائب للمحتوى 2"/>
          <p:cNvSpPr>
            <a:spLocks noGrp="1"/>
          </p:cNvSpPr>
          <p:nvPr>
            <p:ph idx="1"/>
          </p:nvPr>
        </p:nvSpPr>
        <p:spPr>
          <a:xfrm>
            <a:off x="611560" y="1628800"/>
            <a:ext cx="7848872" cy="3508977"/>
          </a:xfrm>
        </p:spPr>
        <p:txBody>
          <a:bodyPr>
            <a:normAutofit/>
          </a:bodyPr>
          <a:lstStyle/>
          <a:p>
            <a:pPr marL="68580" indent="0" algn="just" rtl="1">
              <a:buNone/>
            </a:pPr>
            <a:r>
              <a:rPr lang="ar-DZ" sz="3200" dirty="0">
                <a:solidFill>
                  <a:srgbClr val="002060"/>
                </a:solidFill>
                <a:latin typeface="Traditional Arabic" pitchFamily="18" charset="-78"/>
                <a:cs typeface="Traditional Arabic" pitchFamily="18" charset="-78"/>
              </a:rPr>
              <a:t>إذا كان الرمز الإلكتروني  في أسفل </a:t>
            </a:r>
            <a:r>
              <a:rPr lang="ar-DZ" sz="3200" dirty="0" smtClean="0">
                <a:solidFill>
                  <a:srgbClr val="002060"/>
                </a:solidFill>
                <a:latin typeface="Traditional Arabic" pitchFamily="18" charset="-78"/>
                <a:cs typeface="Traditional Arabic" pitchFamily="18" charset="-78"/>
              </a:rPr>
              <a:t>يسار </a:t>
            </a:r>
            <a:r>
              <a:rPr lang="ar-DZ" sz="3200" dirty="0">
                <a:solidFill>
                  <a:srgbClr val="002060"/>
                </a:solidFill>
                <a:latin typeface="Traditional Arabic" pitchFamily="18" charset="-78"/>
                <a:cs typeface="Traditional Arabic" pitchFamily="18" charset="-78"/>
              </a:rPr>
              <a:t>الكلمة  فهذا يشير إلى أن الدلالة المحددة من قبل محرر النص الإلكتروني ثابتة في كل النص الإلكتروني.</a:t>
            </a:r>
            <a:endParaRPr lang="fr-FR" sz="3200" dirty="0">
              <a:solidFill>
                <a:srgbClr val="002060"/>
              </a:solidFill>
              <a:latin typeface="Traditional Arabic" pitchFamily="18" charset="-78"/>
              <a:cs typeface="Traditional Arabic" pitchFamily="18" charset="-78"/>
            </a:endParaRPr>
          </a:p>
        </p:txBody>
      </p:sp>
      <p:sp>
        <p:nvSpPr>
          <p:cNvPr id="6" name="عنصر نائب للتذييل 5"/>
          <p:cNvSpPr>
            <a:spLocks noGrp="1"/>
          </p:cNvSpPr>
          <p:nvPr>
            <p:ph type="ftr" sz="quarter" idx="11"/>
          </p:nvPr>
        </p:nvSpPr>
        <p:spPr/>
        <p:txBody>
          <a:bodyPr/>
          <a:lstStyle/>
          <a:p>
            <a:endParaRPr lang="ar-S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50" y="3428206"/>
            <a:ext cx="25527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عنوان 1"/>
          <p:cNvSpPr txBox="1">
            <a:spLocks/>
          </p:cNvSpPr>
          <p:nvPr/>
        </p:nvSpPr>
        <p:spPr>
          <a:xfrm>
            <a:off x="498863" y="116632"/>
            <a:ext cx="8248880" cy="11430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ar-DZ" sz="2800" b="1" smtClean="0">
                <a:effectLst>
                  <a:outerShdw blurRad="38100" dist="38100" dir="2700000" algn="tl">
                    <a:srgbClr val="000000">
                      <a:alpha val="43137"/>
                    </a:srgbClr>
                  </a:outerShdw>
                </a:effectLst>
              </a:rPr>
              <a:t>الحل المقترح -النطاق الدلالي للكلمة الإلكترونية:</a:t>
            </a:r>
            <a:endParaRPr lang="ar-DZ"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936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51520" y="332656"/>
            <a:ext cx="8464904" cy="1143000"/>
          </a:xfrm>
        </p:spPr>
        <p:txBody>
          <a:bodyPr>
            <a:normAutofit/>
          </a:bodyPr>
          <a:lstStyle/>
          <a:p>
            <a:pPr algn="r" rtl="1"/>
            <a:r>
              <a:rPr lang="ar-DZ" sz="2800" b="1" dirty="0" smtClean="0">
                <a:effectLst>
                  <a:outerShdw blurRad="38100" dist="38100" dir="2700000" algn="tl">
                    <a:srgbClr val="000000">
                      <a:alpha val="43137"/>
                    </a:srgbClr>
                  </a:outerShdw>
                </a:effectLst>
              </a:rPr>
              <a:t>الحل المقترح -إزالة </a:t>
            </a:r>
            <a:r>
              <a:rPr lang="ar-DZ" sz="2800" b="1" dirty="0">
                <a:effectLst>
                  <a:outerShdw blurRad="38100" dist="38100" dir="2700000" algn="tl">
                    <a:srgbClr val="000000">
                      <a:alpha val="43137"/>
                    </a:srgbClr>
                  </a:outerShdw>
                </a:effectLst>
              </a:rPr>
              <a:t>الغموض الدلالي التركيبـي:</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15</a:t>
            </a:fld>
            <a:endParaRPr lang="ar-SA"/>
          </a:p>
        </p:txBody>
      </p:sp>
      <p:sp>
        <p:nvSpPr>
          <p:cNvPr id="7" name="عنصر نائب للمحتوى 2"/>
          <p:cNvSpPr>
            <a:spLocks noGrp="1"/>
          </p:cNvSpPr>
          <p:nvPr>
            <p:ph idx="1"/>
          </p:nvPr>
        </p:nvSpPr>
        <p:spPr>
          <a:xfrm>
            <a:off x="683568" y="1916832"/>
            <a:ext cx="7848872" cy="3508977"/>
          </a:xfrm>
        </p:spPr>
        <p:txBody>
          <a:bodyPr>
            <a:normAutofit fontScale="92500"/>
          </a:bodyPr>
          <a:lstStyle/>
          <a:p>
            <a:pPr algn="just" rtl="1"/>
            <a:r>
              <a:rPr lang="ar-DZ" sz="3200" dirty="0">
                <a:solidFill>
                  <a:srgbClr val="002060"/>
                </a:solidFill>
                <a:latin typeface="Traditional Arabic" pitchFamily="18" charset="-78"/>
                <a:cs typeface="Traditional Arabic" pitchFamily="18" charset="-78"/>
              </a:rPr>
              <a:t>- يعدّ الغموض الدلالي على المستوى "التركيبـي" </a:t>
            </a:r>
            <a:r>
              <a:rPr lang="fr-FR" sz="3200" dirty="0">
                <a:solidFill>
                  <a:srgbClr val="002060"/>
                </a:solidFill>
                <a:latin typeface="Traditional Arabic" pitchFamily="18" charset="-78"/>
                <a:cs typeface="Traditional Arabic" pitchFamily="18" charset="-78"/>
              </a:rPr>
              <a:t>Structural </a:t>
            </a:r>
            <a:r>
              <a:rPr lang="ar-DZ" sz="3200" dirty="0">
                <a:solidFill>
                  <a:srgbClr val="002060"/>
                </a:solidFill>
                <a:latin typeface="Traditional Arabic" pitchFamily="18" charset="-78"/>
                <a:cs typeface="Traditional Arabic" pitchFamily="18" charset="-78"/>
              </a:rPr>
              <a:t>من السمات الشائعة في </a:t>
            </a:r>
            <a:r>
              <a:rPr lang="ar-DZ" sz="3200" dirty="0" smtClean="0">
                <a:solidFill>
                  <a:srgbClr val="002060"/>
                </a:solidFill>
                <a:latin typeface="Traditional Arabic" pitchFamily="18" charset="-78"/>
                <a:cs typeface="Traditional Arabic" pitchFamily="18" charset="-78"/>
              </a:rPr>
              <a:t>ترجمة اللغات، </a:t>
            </a:r>
            <a:r>
              <a:rPr lang="ar-DZ" sz="3200" dirty="0">
                <a:solidFill>
                  <a:srgbClr val="002060"/>
                </a:solidFill>
                <a:latin typeface="Traditional Arabic" pitchFamily="18" charset="-78"/>
                <a:cs typeface="Traditional Arabic" pitchFamily="18" charset="-78"/>
              </a:rPr>
              <a:t>والسبب الأساس في الغموض التركيب عموما  </a:t>
            </a:r>
            <a:r>
              <a:rPr lang="ar-DZ" sz="3200" b="1"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يرجع إلى تعدد العلاقات اللغوية لألفاظ الجملة الواحدة </a:t>
            </a:r>
            <a:r>
              <a:rPr lang="ar-DZ" sz="3200" dirty="0">
                <a:solidFill>
                  <a:srgbClr val="002060"/>
                </a:solidFill>
                <a:latin typeface="Traditional Arabic" pitchFamily="18" charset="-78"/>
                <a:cs typeface="Traditional Arabic" pitchFamily="18" charset="-78"/>
              </a:rPr>
              <a:t>مما يجعل </a:t>
            </a:r>
            <a:r>
              <a:rPr lang="ar-DZ" sz="3200" b="1"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الجملة تحمل معان متعددة </a:t>
            </a:r>
            <a:r>
              <a:rPr lang="ar-DZ" sz="3200" dirty="0">
                <a:solidFill>
                  <a:srgbClr val="002060"/>
                </a:solidFill>
                <a:latin typeface="Traditional Arabic" pitchFamily="18" charset="-78"/>
                <a:cs typeface="Traditional Arabic" pitchFamily="18" charset="-78"/>
              </a:rPr>
              <a:t>مما ويؤدي إلى غموض دلالي </a:t>
            </a:r>
            <a:r>
              <a:rPr lang="ar-DZ" sz="3200" dirty="0" smtClean="0">
                <a:solidFill>
                  <a:srgbClr val="002060"/>
                </a:solidFill>
                <a:latin typeface="Traditional Arabic" pitchFamily="18" charset="-78"/>
                <a:cs typeface="Traditional Arabic" pitchFamily="18" charset="-78"/>
              </a:rPr>
              <a:t>تركيبي.</a:t>
            </a:r>
          </a:p>
          <a:p>
            <a:pPr algn="ctr" rtl="1"/>
            <a:r>
              <a:rPr lang="ar-DZ" sz="3200" b="1" dirty="0" smtClean="0">
                <a:solidFill>
                  <a:srgbClr val="FF0000"/>
                </a:solidFill>
                <a:effectLst>
                  <a:outerShdw blurRad="38100" dist="38100" dir="2700000" algn="tl">
                    <a:srgbClr val="000000">
                      <a:alpha val="43137"/>
                    </a:srgbClr>
                  </a:outerShdw>
                </a:effectLst>
                <a:latin typeface="Traditional Arabic" pitchFamily="18" charset="-78"/>
                <a:cs typeface="Traditional Arabic" pitchFamily="18" charset="-78"/>
              </a:rPr>
              <a:t>إن الحل المقترح لحل هذه المشكلة هو اضافة </a:t>
            </a:r>
            <a:r>
              <a:rPr lang="ar-DZ" sz="3200" b="1" u="sng" dirty="0" smtClean="0">
                <a:solidFill>
                  <a:srgbClr val="FF0000"/>
                </a:solidFill>
                <a:effectLst>
                  <a:outerShdw blurRad="38100" dist="38100" dir="2700000" algn="tl">
                    <a:srgbClr val="000000">
                      <a:alpha val="43137"/>
                    </a:srgbClr>
                  </a:outerShdw>
                </a:effectLst>
                <a:latin typeface="Traditional Arabic" pitchFamily="18" charset="-78"/>
                <a:cs typeface="Traditional Arabic" pitchFamily="18" charset="-78"/>
              </a:rPr>
              <a:t>رموز إلكترونية صغيرة (على شكل اسهم) </a:t>
            </a:r>
            <a:r>
              <a:rPr lang="ar-DZ" sz="3200" b="1" dirty="0" smtClean="0">
                <a:solidFill>
                  <a:srgbClr val="FF0000"/>
                </a:solidFill>
                <a:effectLst>
                  <a:outerShdw blurRad="38100" dist="38100" dir="2700000" algn="tl">
                    <a:srgbClr val="000000">
                      <a:alpha val="43137"/>
                    </a:srgbClr>
                  </a:outerShdw>
                </a:effectLst>
                <a:latin typeface="Traditional Arabic" pitchFamily="18" charset="-78"/>
                <a:cs typeface="Traditional Arabic" pitchFamily="18" charset="-78"/>
              </a:rPr>
              <a:t>ترفق بالكلمات اثناء كتابة النص الإلكتروني، لتحدد (أثناء الترجمة الآلية) العلاقة التي يقصدها مؤلف النص من الجملة .</a:t>
            </a:r>
          </a:p>
          <a:p>
            <a:pPr algn="ctr" rtl="1"/>
            <a:endParaRPr lang="fr-FR" sz="3200" b="1" dirty="0">
              <a:solidFill>
                <a:srgbClr val="FF0000"/>
              </a:solidFill>
              <a:effectLst>
                <a:outerShdw blurRad="38100" dist="38100" dir="2700000" algn="tl">
                  <a:srgbClr val="000000">
                    <a:alpha val="43137"/>
                  </a:srgbClr>
                </a:outerShdw>
              </a:effectLst>
              <a:latin typeface="Traditional Arabic" pitchFamily="18" charset="-78"/>
              <a:cs typeface="Traditional Arabic" pitchFamily="18" charset="-78"/>
            </a:endParaRPr>
          </a:p>
        </p:txBody>
      </p:sp>
      <p:sp>
        <p:nvSpPr>
          <p:cNvPr id="3" name="عنصر نائب للتذييل 2"/>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2732575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4239" y="188640"/>
            <a:ext cx="9281793" cy="1143000"/>
          </a:xfrm>
        </p:spPr>
        <p:txBody>
          <a:bodyPr>
            <a:normAutofit/>
          </a:bodyPr>
          <a:lstStyle/>
          <a:p>
            <a:pPr algn="r" rtl="1"/>
            <a:r>
              <a:rPr lang="ar-DZ" sz="2800" b="1" dirty="0">
                <a:effectLst>
                  <a:outerShdw blurRad="38100" dist="38100" dir="2700000" algn="tl">
                    <a:srgbClr val="000000">
                      <a:alpha val="43137"/>
                    </a:srgbClr>
                  </a:outerShdw>
                </a:effectLst>
              </a:rPr>
              <a:t>	</a:t>
            </a:r>
            <a:r>
              <a:rPr lang="ar-DZ" sz="2800" b="1" dirty="0" smtClean="0">
                <a:effectLst>
                  <a:outerShdw blurRad="38100" dist="38100" dir="2700000" algn="tl">
                    <a:srgbClr val="000000">
                      <a:alpha val="43137"/>
                    </a:srgbClr>
                  </a:outerShdw>
                </a:effectLst>
              </a:rPr>
              <a:t>مثال على إزالة </a:t>
            </a:r>
            <a:r>
              <a:rPr lang="ar-DZ" sz="2800" b="1" dirty="0">
                <a:effectLst>
                  <a:outerShdw blurRad="38100" dist="38100" dir="2700000" algn="tl">
                    <a:srgbClr val="000000">
                      <a:alpha val="43137"/>
                    </a:srgbClr>
                  </a:outerShdw>
                </a:effectLst>
              </a:rPr>
              <a:t>الغموض الدلالي التركيبـي:</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16</a:t>
            </a:fld>
            <a:endParaRPr lang="ar-SA"/>
          </a:p>
        </p:txBody>
      </p:sp>
      <p:sp>
        <p:nvSpPr>
          <p:cNvPr id="7" name="عنصر نائب للمحتوى 2"/>
          <p:cNvSpPr>
            <a:spLocks noGrp="1"/>
          </p:cNvSpPr>
          <p:nvPr>
            <p:ph idx="1"/>
          </p:nvPr>
        </p:nvSpPr>
        <p:spPr>
          <a:xfrm>
            <a:off x="611560" y="1628800"/>
            <a:ext cx="7848872" cy="4536504"/>
          </a:xfrm>
        </p:spPr>
        <p:txBody>
          <a:bodyPr>
            <a:normAutofit fontScale="92500" lnSpcReduction="20000"/>
          </a:bodyPr>
          <a:lstStyle/>
          <a:p>
            <a:pPr algn="just" rtl="1"/>
            <a:r>
              <a:rPr lang="ar-DZ" sz="3200" dirty="0">
                <a:solidFill>
                  <a:srgbClr val="002060"/>
                </a:solidFill>
                <a:latin typeface="Traditional Arabic" pitchFamily="18" charset="-78"/>
                <a:cs typeface="Traditional Arabic" pitchFamily="18" charset="-78"/>
              </a:rPr>
              <a:t>- </a:t>
            </a:r>
            <a:r>
              <a:rPr lang="ar-DZ" sz="3200" dirty="0" smtClean="0">
                <a:solidFill>
                  <a:srgbClr val="002060"/>
                </a:solidFill>
                <a:latin typeface="Traditional Arabic" pitchFamily="18" charset="-78"/>
                <a:cs typeface="Traditional Arabic" pitchFamily="18" charset="-78"/>
              </a:rPr>
              <a:t>الآية </a:t>
            </a:r>
            <a:r>
              <a:rPr lang="ar-DZ" sz="3200" dirty="0">
                <a:solidFill>
                  <a:srgbClr val="002060"/>
                </a:solidFill>
                <a:latin typeface="Traditional Arabic" pitchFamily="18" charset="-78"/>
                <a:cs typeface="Traditional Arabic" pitchFamily="18" charset="-78"/>
              </a:rPr>
              <a:t>الـ 36 من سورة التوبة:" </a:t>
            </a:r>
            <a:r>
              <a:rPr lang="ar-DZ" sz="3600" b="1" dirty="0">
                <a:solidFill>
                  <a:srgbClr val="00B050"/>
                </a:solidFill>
                <a:effectLst>
                  <a:outerShdw blurRad="38100" dist="38100" dir="2700000" algn="tl">
                    <a:srgbClr val="000000">
                      <a:alpha val="43137"/>
                    </a:srgbClr>
                  </a:outerShdw>
                </a:effectLst>
                <a:latin typeface="Traditional Arabic" pitchFamily="18" charset="-78"/>
                <a:cs typeface="Traditional Arabic" pitchFamily="18" charset="-78"/>
              </a:rPr>
              <a:t>وقاتلوا المشركين كافة..." </a:t>
            </a:r>
            <a:endParaRPr lang="ar-DZ" sz="3200" b="1" dirty="0" smtClean="0">
              <a:solidFill>
                <a:srgbClr val="00B050"/>
              </a:solidFill>
              <a:effectLst>
                <a:outerShdw blurRad="38100" dist="38100" dir="2700000" algn="tl">
                  <a:srgbClr val="000000">
                    <a:alpha val="43137"/>
                  </a:srgbClr>
                </a:outerShdw>
              </a:effectLst>
              <a:latin typeface="Traditional Arabic" pitchFamily="18" charset="-78"/>
              <a:cs typeface="Traditional Arabic" pitchFamily="18" charset="-78"/>
            </a:endParaRPr>
          </a:p>
          <a:p>
            <a:pPr marL="68580" indent="0" algn="just" rtl="1">
              <a:buNone/>
            </a:pPr>
            <a:r>
              <a:rPr lang="ar-DZ" sz="3200" dirty="0" smtClean="0">
                <a:solidFill>
                  <a:srgbClr val="002060"/>
                </a:solidFill>
                <a:latin typeface="Traditional Arabic" pitchFamily="18" charset="-78"/>
                <a:cs typeface="Traditional Arabic" pitchFamily="18" charset="-78"/>
              </a:rPr>
              <a:t>فلفظ </a:t>
            </a:r>
            <a:r>
              <a:rPr lang="ar-DZ" sz="3200" dirty="0">
                <a:solidFill>
                  <a:srgbClr val="002060"/>
                </a:solidFill>
                <a:latin typeface="Traditional Arabic" pitchFamily="18" charset="-78"/>
                <a:cs typeface="Traditional Arabic" pitchFamily="18" charset="-78"/>
              </a:rPr>
              <a:t>كافة في هذه الآية حال من الفاعل أو المفعول؟؛أي: </a:t>
            </a:r>
            <a:r>
              <a:rPr lang="ar-DZ" sz="3200" dirty="0" smtClean="0">
                <a:solidFill>
                  <a:srgbClr val="002060"/>
                </a:solidFill>
                <a:latin typeface="Traditional Arabic" pitchFamily="18" charset="-78"/>
                <a:cs typeface="Traditional Arabic" pitchFamily="18" charset="-78"/>
              </a:rPr>
              <a:t>إن الآية </a:t>
            </a:r>
            <a:r>
              <a:rPr lang="ar-DZ" sz="3200" dirty="0">
                <a:solidFill>
                  <a:srgbClr val="002060"/>
                </a:solidFill>
                <a:latin typeface="Traditional Arabic" pitchFamily="18" charset="-78"/>
                <a:cs typeface="Traditional Arabic" pitchFamily="18" charset="-78"/>
              </a:rPr>
              <a:t>الكريمة تحتمل أكثر من دلالة:</a:t>
            </a:r>
          </a:p>
          <a:p>
            <a:pPr marL="68580" indent="0" algn="just" rtl="1">
              <a:buNone/>
            </a:pPr>
            <a:r>
              <a:rPr lang="ar-DZ" sz="3200" dirty="0">
                <a:solidFill>
                  <a:srgbClr val="002060"/>
                </a:solidFill>
                <a:latin typeface="Traditional Arabic" pitchFamily="18" charset="-78"/>
                <a:cs typeface="Traditional Arabic" pitchFamily="18" charset="-78"/>
              </a:rPr>
              <a:t>1-	أن (كافة) حال من الضمير في (قاتلوا) والمعنى: قاتلوا المشركين كلكم</a:t>
            </a:r>
            <a:r>
              <a:rPr lang="ar-DZ" sz="3200" dirty="0" smtClean="0">
                <a:solidFill>
                  <a:srgbClr val="002060"/>
                </a:solidFill>
                <a:latin typeface="Traditional Arabic" pitchFamily="18" charset="-78"/>
                <a:cs typeface="Traditional Arabic" pitchFamily="18" charset="-78"/>
              </a:rPr>
              <a:t>.</a:t>
            </a:r>
          </a:p>
          <a:p>
            <a:pPr marL="68580" indent="0" algn="just" rtl="1">
              <a:buNone/>
            </a:pPr>
            <a:endParaRPr lang="ar-DZ" sz="3200" dirty="0">
              <a:solidFill>
                <a:srgbClr val="002060"/>
              </a:solidFill>
              <a:latin typeface="Traditional Arabic" pitchFamily="18" charset="-78"/>
              <a:cs typeface="Traditional Arabic" pitchFamily="18" charset="-78"/>
            </a:endParaRPr>
          </a:p>
          <a:p>
            <a:pPr marL="68580" indent="0" algn="just" rtl="1">
              <a:buNone/>
            </a:pPr>
            <a:r>
              <a:rPr lang="ar-DZ" sz="3200" dirty="0">
                <a:solidFill>
                  <a:srgbClr val="002060"/>
                </a:solidFill>
                <a:latin typeface="Traditional Arabic" pitchFamily="18" charset="-78"/>
                <a:cs typeface="Traditional Arabic" pitchFamily="18" charset="-78"/>
              </a:rPr>
              <a:t>2 - أن (كافة) حال من المشركين؛ والمعنى: قاتلوا المشركين كلَّهم</a:t>
            </a:r>
            <a:r>
              <a:rPr lang="ar-DZ" sz="3200" dirty="0" smtClean="0">
                <a:solidFill>
                  <a:srgbClr val="002060"/>
                </a:solidFill>
                <a:latin typeface="Traditional Arabic" pitchFamily="18" charset="-78"/>
                <a:cs typeface="Traditional Arabic" pitchFamily="18" charset="-78"/>
              </a:rPr>
              <a:t>.</a:t>
            </a:r>
          </a:p>
          <a:p>
            <a:pPr marL="68580" indent="0" algn="just" rtl="1">
              <a:buNone/>
            </a:pPr>
            <a:endParaRPr lang="ar-DZ" sz="3200" dirty="0" smtClean="0">
              <a:solidFill>
                <a:srgbClr val="002060"/>
              </a:solidFill>
              <a:latin typeface="Traditional Arabic" pitchFamily="18" charset="-78"/>
              <a:cs typeface="Traditional Arabic" pitchFamily="18" charset="-78"/>
            </a:endParaRPr>
          </a:p>
          <a:p>
            <a:pPr marL="68580" indent="0" algn="just" rtl="1">
              <a:buNone/>
            </a:pPr>
            <a:r>
              <a:rPr lang="ar-DZ" sz="3200" dirty="0">
                <a:solidFill>
                  <a:srgbClr val="002060"/>
                </a:solidFill>
                <a:latin typeface="Traditional Arabic" pitchFamily="18" charset="-78"/>
                <a:cs typeface="Traditional Arabic" pitchFamily="18" charset="-78"/>
              </a:rPr>
              <a:t>3- النص القرآني </a:t>
            </a:r>
            <a:r>
              <a:rPr lang="ar-DZ" sz="3200" dirty="0" smtClean="0">
                <a:solidFill>
                  <a:srgbClr val="002060"/>
                </a:solidFill>
                <a:latin typeface="Traditional Arabic" pitchFamily="18" charset="-78"/>
                <a:cs typeface="Traditional Arabic" pitchFamily="18" charset="-78"/>
              </a:rPr>
              <a:t>قد جاء </a:t>
            </a:r>
            <a:r>
              <a:rPr lang="ar-DZ" sz="3200" dirty="0">
                <a:solidFill>
                  <a:srgbClr val="002060"/>
                </a:solidFill>
                <a:latin typeface="Traditional Arabic" pitchFamily="18" charset="-78"/>
                <a:cs typeface="Traditional Arabic" pitchFamily="18" charset="-78"/>
              </a:rPr>
              <a:t>بعبارة موجزة احتوت كل هذه </a:t>
            </a:r>
            <a:r>
              <a:rPr lang="ar-DZ" sz="3200" dirty="0" smtClean="0">
                <a:solidFill>
                  <a:srgbClr val="002060"/>
                </a:solidFill>
                <a:latin typeface="Traditional Arabic" pitchFamily="18" charset="-78"/>
                <a:cs typeface="Traditional Arabic" pitchFamily="18" charset="-78"/>
              </a:rPr>
              <a:t>المعاني ، قال </a:t>
            </a:r>
            <a:r>
              <a:rPr lang="ar-DZ" sz="3200" dirty="0">
                <a:solidFill>
                  <a:srgbClr val="002060"/>
                </a:solidFill>
                <a:latin typeface="Traditional Arabic" pitchFamily="18" charset="-78"/>
                <a:cs typeface="Traditional Arabic" pitchFamily="18" charset="-78"/>
              </a:rPr>
              <a:t>الألوسي: " هو حال من الفاعل أو من المفعول، فمعنى قاتلوا </a:t>
            </a:r>
            <a:r>
              <a:rPr lang="ar-DZ" sz="3200" dirty="0" smtClean="0">
                <a:solidFill>
                  <a:srgbClr val="002060"/>
                </a:solidFill>
                <a:latin typeface="Traditional Arabic" pitchFamily="18" charset="-78"/>
                <a:cs typeface="Traditional Arabic" pitchFamily="18" charset="-78"/>
              </a:rPr>
              <a:t>المشركين كافة</a:t>
            </a:r>
            <a:r>
              <a:rPr lang="ar-DZ" sz="3200" dirty="0">
                <a:solidFill>
                  <a:srgbClr val="002060"/>
                </a:solidFill>
                <a:latin typeface="Traditional Arabic" pitchFamily="18" charset="-78"/>
                <a:cs typeface="Traditional Arabic" pitchFamily="18" charset="-78"/>
              </a:rPr>
              <a:t>: لا يتخلف أحد منكم عن قتالهم، أو لا تتركوا قتال واحد </a:t>
            </a:r>
            <a:r>
              <a:rPr lang="ar-DZ" sz="3200" dirty="0" smtClean="0">
                <a:solidFill>
                  <a:srgbClr val="002060"/>
                </a:solidFill>
                <a:latin typeface="Traditional Arabic" pitchFamily="18" charset="-78"/>
                <a:cs typeface="Traditional Arabic" pitchFamily="18" charset="-78"/>
              </a:rPr>
              <a:t>منهم»</a:t>
            </a:r>
          </a:p>
          <a:p>
            <a:pPr marL="68580" indent="0" algn="just" rtl="1">
              <a:buNone/>
            </a:pPr>
            <a:endParaRPr lang="ar-DZ" sz="3200" dirty="0">
              <a:solidFill>
                <a:srgbClr val="002060"/>
              </a:solidFill>
              <a:latin typeface="Traditional Arabic" pitchFamily="18" charset="-78"/>
              <a:cs typeface="Traditional Arabic" pitchFamily="18" charset="-78"/>
            </a:endParaRPr>
          </a:p>
          <a:p>
            <a:pPr marL="68580" indent="0" algn="just" rtl="1">
              <a:buNone/>
            </a:pPr>
            <a:endParaRPr lang="ar-DZ" sz="3200" dirty="0">
              <a:solidFill>
                <a:srgbClr val="002060"/>
              </a:solidFill>
              <a:latin typeface="Traditional Arabic" pitchFamily="18" charset="-78"/>
              <a:cs typeface="Traditional Arabic" pitchFamily="18" charset="-78"/>
            </a:endParaRPr>
          </a:p>
          <a:p>
            <a:pPr marL="68580" indent="0" algn="just" rtl="1">
              <a:buNone/>
            </a:pPr>
            <a:endParaRPr lang="fr-FR" sz="3200" dirty="0">
              <a:solidFill>
                <a:srgbClr val="002060"/>
              </a:solidFill>
              <a:latin typeface="Traditional Arabic" pitchFamily="18" charset="-78"/>
              <a:cs typeface="Traditional Arabic" pitchFamily="18" charset="-78"/>
            </a:endParaRPr>
          </a:p>
        </p:txBody>
      </p:sp>
      <p:cxnSp>
        <p:nvCxnSpPr>
          <p:cNvPr id="6" name="رابط كسهم مستقيم 5"/>
          <p:cNvCxnSpPr/>
          <p:nvPr/>
        </p:nvCxnSpPr>
        <p:spPr>
          <a:xfrm>
            <a:off x="3851920" y="342820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428206"/>
            <a:ext cx="2554287" cy="40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409" y="4221088"/>
            <a:ext cx="2693987"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5903682"/>
            <a:ext cx="26098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عنصر نائب للتذييل 9"/>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179390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9512" y="0"/>
            <a:ext cx="8608920" cy="1143000"/>
          </a:xfrm>
        </p:spPr>
        <p:txBody>
          <a:bodyPr>
            <a:normAutofit/>
          </a:bodyPr>
          <a:lstStyle/>
          <a:p>
            <a:pPr algn="r" rtl="1"/>
            <a:r>
              <a:rPr lang="ar-DZ" sz="3200" dirty="0"/>
              <a:t> </a:t>
            </a:r>
            <a:r>
              <a:rPr lang="ar-DZ" sz="3200" dirty="0" smtClean="0"/>
              <a:t>الحل المقترح -إزالة </a:t>
            </a:r>
            <a:r>
              <a:rPr lang="ar-DZ" sz="3200" dirty="0"/>
              <a:t>الغموض الدلالي التركيبـي:</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17</a:t>
            </a:fld>
            <a:endParaRPr lang="ar-SA"/>
          </a:p>
        </p:txBody>
      </p:sp>
      <p:sp>
        <p:nvSpPr>
          <p:cNvPr id="7" name="عنصر نائب للمحتوى 2"/>
          <p:cNvSpPr>
            <a:spLocks noGrp="1"/>
          </p:cNvSpPr>
          <p:nvPr>
            <p:ph idx="1"/>
          </p:nvPr>
        </p:nvSpPr>
        <p:spPr>
          <a:xfrm>
            <a:off x="827584" y="1340768"/>
            <a:ext cx="7848872" cy="3508977"/>
          </a:xfrm>
        </p:spPr>
        <p:txBody>
          <a:bodyPr>
            <a:normAutofit fontScale="77500" lnSpcReduction="20000"/>
          </a:bodyPr>
          <a:lstStyle/>
          <a:p>
            <a:pPr algn="just" rtl="1"/>
            <a:r>
              <a:rPr lang="ar-DZ" sz="3200" dirty="0">
                <a:solidFill>
                  <a:srgbClr val="002060"/>
                </a:solidFill>
                <a:latin typeface="Traditional Arabic" pitchFamily="18" charset="-78"/>
                <a:cs typeface="Traditional Arabic" pitchFamily="18" charset="-78"/>
              </a:rPr>
              <a:t>- نظرا لأن اللغة العربية من اللغات التي تعتمد على الإعراب </a:t>
            </a:r>
            <a:r>
              <a:rPr lang="fr-FR" sz="3200" dirty="0">
                <a:solidFill>
                  <a:srgbClr val="002060"/>
                </a:solidFill>
                <a:latin typeface="Traditional Arabic" pitchFamily="18" charset="-78"/>
                <a:cs typeface="Traditional Arabic" pitchFamily="18" charset="-78"/>
              </a:rPr>
              <a:t>Case </a:t>
            </a:r>
            <a:r>
              <a:rPr lang="fr-FR" sz="3200" dirty="0" err="1">
                <a:solidFill>
                  <a:srgbClr val="002060"/>
                </a:solidFill>
                <a:latin typeface="Traditional Arabic" pitchFamily="18" charset="-78"/>
                <a:cs typeface="Traditional Arabic" pitchFamily="18" charset="-78"/>
              </a:rPr>
              <a:t>Endings</a:t>
            </a:r>
            <a:r>
              <a:rPr lang="fr-FR" sz="3200" dirty="0">
                <a:solidFill>
                  <a:srgbClr val="002060"/>
                </a:solidFill>
                <a:latin typeface="Traditional Arabic" pitchFamily="18" charset="-78"/>
                <a:cs typeface="Traditional Arabic" pitchFamily="18" charset="-78"/>
              </a:rPr>
              <a:t>، </a:t>
            </a:r>
            <a:r>
              <a:rPr lang="ar-DZ" sz="3200" dirty="0" smtClean="0">
                <a:solidFill>
                  <a:srgbClr val="002060"/>
                </a:solidFill>
                <a:latin typeface="Traditional Arabic" pitchFamily="18" charset="-78"/>
                <a:cs typeface="Traditional Arabic" pitchFamily="18" charset="-78"/>
              </a:rPr>
              <a:t>كما أن </a:t>
            </a:r>
            <a:r>
              <a:rPr lang="ar-DZ" sz="3200" dirty="0">
                <a:solidFill>
                  <a:srgbClr val="002060"/>
                </a:solidFill>
                <a:latin typeface="Traditional Arabic" pitchFamily="18" charset="-78"/>
                <a:cs typeface="Traditional Arabic" pitchFamily="18" charset="-78"/>
              </a:rPr>
              <a:t>التقديم والتأخير من الأساليب الشائعة في اللغة العربية </a:t>
            </a:r>
            <a:r>
              <a:rPr lang="ar-DZ" sz="3200" b="1"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والعلامة </a:t>
            </a:r>
            <a:r>
              <a:rPr lang="ar-DZ" sz="3200" b="1"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الإعرابية ستكون دليلا على الوظيفة الإعرابية وليس بالضرورة الموقع النحوي</a:t>
            </a:r>
            <a:r>
              <a:rPr lang="ar-DZ" sz="3200" dirty="0">
                <a:solidFill>
                  <a:srgbClr val="002060"/>
                </a:solidFill>
                <a:latin typeface="Traditional Arabic" pitchFamily="18" charset="-78"/>
                <a:cs typeface="Traditional Arabic" pitchFamily="18" charset="-78"/>
              </a:rPr>
              <a:t> في الجملة </a:t>
            </a:r>
            <a:r>
              <a:rPr lang="fr-FR" sz="3200" dirty="0" err="1">
                <a:solidFill>
                  <a:srgbClr val="002060"/>
                </a:solidFill>
                <a:latin typeface="Traditional Arabic" pitchFamily="18" charset="-78"/>
                <a:cs typeface="Traditional Arabic" pitchFamily="18" charset="-78"/>
              </a:rPr>
              <a:t>Syntactic</a:t>
            </a:r>
            <a:r>
              <a:rPr lang="fr-FR" sz="3200" dirty="0">
                <a:solidFill>
                  <a:srgbClr val="002060"/>
                </a:solidFill>
                <a:latin typeface="Traditional Arabic" pitchFamily="18" charset="-78"/>
                <a:cs typeface="Traditional Arabic" pitchFamily="18" charset="-78"/>
              </a:rPr>
              <a:t> position، </a:t>
            </a:r>
            <a:r>
              <a:rPr lang="ar-DZ" sz="3200" dirty="0">
                <a:solidFill>
                  <a:srgbClr val="002060"/>
                </a:solidFill>
                <a:latin typeface="Traditional Arabic" pitchFamily="18" charset="-78"/>
                <a:cs typeface="Traditional Arabic" pitchFamily="18" charset="-78"/>
              </a:rPr>
              <a:t>فمثلا في الآية الكريمة المذكورة نجد أن لفظ الجلالة "الله" يحمل النهاية الإعرابية الدالة على وظيفة المفعول به وهي الفتحة، وعليه يستدل القارئ على الوظيفة الإعرابية على الرغم من أسلوب التقديم الذي جعل لفظ الجلالة يأتي مباشرة بعد الفعل، أما في اللغة </a:t>
            </a:r>
            <a:r>
              <a:rPr lang="ar-DZ" sz="3200" dirty="0" smtClean="0">
                <a:solidFill>
                  <a:srgbClr val="002060"/>
                </a:solidFill>
                <a:latin typeface="Traditional Arabic" pitchFamily="18" charset="-78"/>
                <a:cs typeface="Traditional Arabic" pitchFamily="18" charset="-78"/>
              </a:rPr>
              <a:t>الإنجليزية</a:t>
            </a:r>
            <a:r>
              <a:rPr lang="fr-FR" sz="3200" dirty="0" smtClean="0">
                <a:solidFill>
                  <a:srgbClr val="002060"/>
                </a:solidFill>
                <a:latin typeface="Traditional Arabic" pitchFamily="18" charset="-78"/>
                <a:cs typeface="Traditional Arabic" pitchFamily="18" charset="-78"/>
              </a:rPr>
              <a:t> </a:t>
            </a:r>
            <a:r>
              <a:rPr lang="en-GB" sz="3200" dirty="0" smtClean="0">
                <a:solidFill>
                  <a:srgbClr val="002060"/>
                </a:solidFill>
                <a:latin typeface="Traditional Arabic" pitchFamily="18" charset="-78"/>
                <a:cs typeface="Traditional Arabic" pitchFamily="18" charset="-78"/>
              </a:rPr>
              <a:t> </a:t>
            </a:r>
            <a:r>
              <a:rPr lang="ar-DZ" sz="3200" dirty="0" smtClean="0">
                <a:solidFill>
                  <a:srgbClr val="002060"/>
                </a:solidFill>
                <a:latin typeface="Traditional Arabic" pitchFamily="18" charset="-78"/>
                <a:cs typeface="Traditional Arabic" pitchFamily="18" charset="-78"/>
              </a:rPr>
              <a:t> مثلا </a:t>
            </a:r>
            <a:r>
              <a:rPr lang="ar-DZ" sz="3200" dirty="0">
                <a:solidFill>
                  <a:srgbClr val="002060"/>
                </a:solidFill>
                <a:latin typeface="Traditional Arabic" pitchFamily="18" charset="-78"/>
                <a:cs typeface="Traditional Arabic" pitchFamily="18" charset="-78"/>
              </a:rPr>
              <a:t>فإن أسلوب التقديم ليس من الأساليب الشائعة نظرا </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لأنها </a:t>
            </a:r>
            <a:r>
              <a:rPr lang="ar-DZ" sz="3200" b="1"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تعتمد </a:t>
            </a:r>
            <a:r>
              <a:rPr lang="ar-DZ" sz="3200" b="1"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في قواعدها على ترتيب الكلمات وليس على النهايات الإعرابية</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a:t>
            </a:r>
            <a:r>
              <a:rPr lang="ar-DZ" sz="3200" dirty="0" smtClean="0">
                <a:solidFill>
                  <a:srgbClr val="002060"/>
                </a:solidFill>
                <a:latin typeface="Traditional Arabic" pitchFamily="18" charset="-78"/>
                <a:cs typeface="Traditional Arabic" pitchFamily="18" charset="-78"/>
              </a:rPr>
              <a:t> وعندما </a:t>
            </a:r>
            <a:r>
              <a:rPr lang="ar-DZ" sz="3200" dirty="0">
                <a:solidFill>
                  <a:srgbClr val="002060"/>
                </a:solidFill>
                <a:latin typeface="Traditional Arabic" pitchFamily="18" charset="-78"/>
                <a:cs typeface="Traditional Arabic" pitchFamily="18" charset="-78"/>
              </a:rPr>
              <a:t>لا يدرك المترجم  الآلي هذه الفروق اللغوية بين اللغة المصدر واللغة الهدف نجد أنه ينقل أسلوب التقديم من اللغة المصدر إلى اللغة الهدف نقلا حرفيا مما يؤدي إلى الغموض الدلالي  (2).</a:t>
            </a:r>
            <a:endParaRPr lang="fr-FR" sz="3200" dirty="0">
              <a:solidFill>
                <a:srgbClr val="002060"/>
              </a:solidFill>
              <a:latin typeface="Traditional Arabic" pitchFamily="18" charset="-78"/>
              <a:cs typeface="Traditional Arabic" pitchFamily="18" charset="-78"/>
            </a:endParaRPr>
          </a:p>
        </p:txBody>
      </p:sp>
      <p:sp>
        <p:nvSpPr>
          <p:cNvPr id="3" name="مستطيل 2"/>
          <p:cNvSpPr/>
          <p:nvPr/>
        </p:nvSpPr>
        <p:spPr>
          <a:xfrm>
            <a:off x="2159338" y="4511237"/>
            <a:ext cx="5112568" cy="369332"/>
          </a:xfrm>
          <a:prstGeom prst="rect">
            <a:avLst/>
          </a:prstGeom>
        </p:spPr>
        <p:txBody>
          <a:bodyPr wrap="square">
            <a:spAutoFit/>
          </a:bodyPr>
          <a:lstStyle/>
          <a:p>
            <a:r>
              <a:rPr lang="ar-DZ" b="1" dirty="0">
                <a:solidFill>
                  <a:srgbClr val="00B050"/>
                </a:solidFill>
              </a:rPr>
              <a:t>إِنَّمَا يَخْشَى اللَّهَ مِنْ عِبَادِهِ الْعُلَمَاءُ [فاطر:28]</a:t>
            </a:r>
            <a:endParaRPr lang="fr-FR" b="1" dirty="0">
              <a:solidFill>
                <a:srgbClr val="00B050"/>
              </a:solidFill>
            </a:endParaRPr>
          </a:p>
        </p:txBody>
      </p:sp>
      <p:sp>
        <p:nvSpPr>
          <p:cNvPr id="15" name="عنصر نائب للتذييل 14"/>
          <p:cNvSpPr>
            <a:spLocks noGrp="1"/>
          </p:cNvSpPr>
          <p:nvPr>
            <p:ph type="ftr" sz="quarter" idx="11"/>
          </p:nvPr>
        </p:nvSpPr>
        <p:spPr>
          <a:xfrm>
            <a:off x="693626" y="5949280"/>
            <a:ext cx="7704856" cy="365125"/>
          </a:xfrm>
        </p:spPr>
        <p:txBody>
          <a:bodyPr/>
          <a:lstStyle/>
          <a:p>
            <a:r>
              <a:rPr lang="ar-SA" dirty="0" smtClean="0"/>
              <a:t>(</a:t>
            </a:r>
            <a:r>
              <a:rPr lang="ar-SA" dirty="0"/>
              <a:t>2</a:t>
            </a:r>
            <a:r>
              <a:rPr lang="ar-SA" dirty="0" smtClean="0"/>
              <a:t>).</a:t>
            </a:r>
            <a:r>
              <a:rPr lang="ar-DZ" dirty="0" smtClean="0"/>
              <a:t>ب</a:t>
            </a:r>
            <a:r>
              <a:rPr lang="ar-SA" dirty="0" smtClean="0"/>
              <a:t>عض </a:t>
            </a:r>
            <a:r>
              <a:rPr lang="ar-SA" dirty="0"/>
              <a:t>المحاذير اللغوية الواجب مراعاتها عند ترجمة معاني القرآن الكريم إلى الإنجليزية . أ. د. عبد الله بن حمد الحميدان ،د. عبد الجواد بن توفيق محمود</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948" y="5157192"/>
            <a:ext cx="4746625"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780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a:r>
              <a:rPr lang="ar-DZ"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6- نوعية </a:t>
            </a:r>
            <a:r>
              <a:rPr lang="ar-DZ"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البيانات المراد استخدامها في المشروع</a:t>
            </a:r>
            <a:br>
              <a:rPr lang="ar-DZ"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br>
            <a:endParaRPr lang="fr-FR" dirty="0"/>
          </a:p>
        </p:txBody>
      </p:sp>
      <p:sp>
        <p:nvSpPr>
          <p:cNvPr id="3" name="عنصر نائب للمحتوى 2"/>
          <p:cNvSpPr>
            <a:spLocks noGrp="1"/>
          </p:cNvSpPr>
          <p:nvPr>
            <p:ph idx="1"/>
          </p:nvPr>
        </p:nvSpPr>
        <p:spPr>
          <a:xfrm>
            <a:off x="1043492" y="1844824"/>
            <a:ext cx="7272924" cy="3987805"/>
          </a:xfrm>
        </p:spPr>
        <p:txBody>
          <a:bodyPr>
            <a:normAutofit fontScale="62500" lnSpcReduction="20000"/>
          </a:bodyPr>
          <a:lstStyle/>
          <a:p>
            <a:pPr algn="just" rtl="1"/>
            <a:r>
              <a:rPr lang="ar-DZ" dirty="0"/>
              <a:t>فكرة المشروع تعتمد على استخدام :</a:t>
            </a:r>
          </a:p>
          <a:p>
            <a:pPr algn="just" rtl="1"/>
            <a:r>
              <a:rPr lang="ar-DZ" dirty="0">
                <a:solidFill>
                  <a:srgbClr val="FF0000"/>
                </a:solidFill>
              </a:rPr>
              <a:t>1- بيانات معاجم إلكترونية</a:t>
            </a:r>
            <a:r>
              <a:rPr lang="ar-DZ" dirty="0" smtClean="0">
                <a:solidFill>
                  <a:srgbClr val="FF0000"/>
                </a:solidFill>
              </a:rPr>
              <a:t>، مثل:</a:t>
            </a:r>
            <a:endParaRPr lang="ar-DZ" dirty="0">
              <a:solidFill>
                <a:srgbClr val="FF0000"/>
              </a:solidFill>
            </a:endParaRPr>
          </a:p>
          <a:p>
            <a:pPr algn="just" rtl="1"/>
            <a:r>
              <a:rPr lang="fr-FR" dirty="0" err="1"/>
              <a:t>Arabic</a:t>
            </a:r>
            <a:r>
              <a:rPr lang="fr-FR" dirty="0"/>
              <a:t> Word Net (AWN)</a:t>
            </a:r>
          </a:p>
          <a:p>
            <a:pPr algn="just" rtl="1"/>
            <a:r>
              <a:rPr lang="ar-DZ" dirty="0"/>
              <a:t>المصدر : </a:t>
            </a:r>
            <a:endParaRPr lang="fr-FR" dirty="0" smtClean="0"/>
          </a:p>
          <a:p>
            <a:pPr algn="just" rtl="1"/>
            <a:r>
              <a:rPr lang="fr-FR" dirty="0"/>
              <a:t>http://globalwordnet.org/resources/arabic-wordnet/awn-browser/</a:t>
            </a:r>
            <a:endParaRPr lang="ar-DZ" dirty="0"/>
          </a:p>
          <a:p>
            <a:pPr algn="just" rtl="1"/>
            <a:r>
              <a:rPr lang="fr-FR" dirty="0"/>
              <a:t>Black W., </a:t>
            </a:r>
            <a:r>
              <a:rPr lang="fr-FR" dirty="0" err="1"/>
              <a:t>Elkateb</a:t>
            </a:r>
            <a:r>
              <a:rPr lang="fr-FR" dirty="0"/>
              <a:t> S., Rodriguez H., </a:t>
            </a:r>
            <a:r>
              <a:rPr lang="fr-FR" dirty="0" err="1"/>
              <a:t>Alkhalifa</a:t>
            </a:r>
            <a:r>
              <a:rPr lang="fr-FR" dirty="0"/>
              <a:t> M., </a:t>
            </a:r>
            <a:r>
              <a:rPr lang="fr-FR" dirty="0" err="1"/>
              <a:t>Vossen</a:t>
            </a:r>
            <a:r>
              <a:rPr lang="fr-FR" dirty="0"/>
              <a:t> P., </a:t>
            </a:r>
            <a:r>
              <a:rPr lang="fr-FR" dirty="0" err="1"/>
              <a:t>Pease</a:t>
            </a:r>
            <a:r>
              <a:rPr lang="fr-FR" dirty="0"/>
              <a:t> A., </a:t>
            </a:r>
            <a:r>
              <a:rPr lang="fr-FR" dirty="0" err="1"/>
              <a:t>Bertran</a:t>
            </a:r>
            <a:r>
              <a:rPr lang="fr-FR" dirty="0"/>
              <a:t> M., </a:t>
            </a:r>
            <a:r>
              <a:rPr lang="fr-FR" dirty="0" err="1"/>
              <a:t>Fellbaum</a:t>
            </a:r>
            <a:r>
              <a:rPr lang="fr-FR" dirty="0"/>
              <a:t> C., (2006) The </a:t>
            </a:r>
            <a:r>
              <a:rPr lang="fr-FR" dirty="0" err="1"/>
              <a:t>Arabic</a:t>
            </a:r>
            <a:r>
              <a:rPr lang="fr-FR" dirty="0"/>
              <a:t> </a:t>
            </a:r>
            <a:r>
              <a:rPr lang="fr-FR" dirty="0" err="1"/>
              <a:t>WordNet</a:t>
            </a:r>
            <a:r>
              <a:rPr lang="fr-FR" dirty="0"/>
              <a:t> Project, </a:t>
            </a:r>
            <a:r>
              <a:rPr lang="fr-FR" dirty="0" err="1"/>
              <a:t>Proceedings</a:t>
            </a:r>
            <a:r>
              <a:rPr lang="fr-FR" dirty="0"/>
              <a:t> of LREC 2006</a:t>
            </a:r>
          </a:p>
          <a:p>
            <a:pPr algn="just" rtl="1"/>
            <a:r>
              <a:rPr lang="fr-FR" dirty="0" err="1"/>
              <a:t>Lahsen</a:t>
            </a:r>
            <a:r>
              <a:rPr lang="fr-FR" dirty="0"/>
              <a:t> </a:t>
            </a:r>
            <a:r>
              <a:rPr lang="fr-FR" dirty="0" err="1"/>
              <a:t>Abouenour</a:t>
            </a:r>
            <a:r>
              <a:rPr lang="fr-FR" dirty="0"/>
              <a:t>, Karim </a:t>
            </a:r>
            <a:r>
              <a:rPr lang="fr-FR" dirty="0" err="1"/>
              <a:t>Bouzoubaa</a:t>
            </a:r>
            <a:r>
              <a:rPr lang="fr-FR" dirty="0"/>
              <a:t>, Paolo Rosso (2013) On the </a:t>
            </a:r>
            <a:r>
              <a:rPr lang="fr-FR" dirty="0" err="1"/>
              <a:t>evaluation</a:t>
            </a:r>
            <a:r>
              <a:rPr lang="fr-FR" dirty="0"/>
              <a:t> and </a:t>
            </a:r>
            <a:r>
              <a:rPr lang="fr-FR" dirty="0" err="1"/>
              <a:t>improvement</a:t>
            </a:r>
            <a:r>
              <a:rPr lang="fr-FR" dirty="0"/>
              <a:t> of </a:t>
            </a:r>
            <a:r>
              <a:rPr lang="fr-FR" dirty="0" err="1"/>
              <a:t>Arabic</a:t>
            </a:r>
            <a:r>
              <a:rPr lang="fr-FR" dirty="0"/>
              <a:t> </a:t>
            </a:r>
            <a:r>
              <a:rPr lang="fr-FR" dirty="0" err="1"/>
              <a:t>WordNet</a:t>
            </a:r>
            <a:r>
              <a:rPr lang="fr-FR" dirty="0"/>
              <a:t> </a:t>
            </a:r>
            <a:r>
              <a:rPr lang="fr-FR" dirty="0" err="1"/>
              <a:t>coverage</a:t>
            </a:r>
            <a:r>
              <a:rPr lang="fr-FR" dirty="0"/>
              <a:t> and </a:t>
            </a:r>
            <a:r>
              <a:rPr lang="fr-FR" dirty="0" err="1"/>
              <a:t>usability</a:t>
            </a:r>
            <a:r>
              <a:rPr lang="fr-FR" dirty="0"/>
              <a:t>, </a:t>
            </a:r>
            <a:r>
              <a:rPr lang="fr-FR" dirty="0" err="1"/>
              <a:t>Language</a:t>
            </a:r>
            <a:r>
              <a:rPr lang="fr-FR" dirty="0"/>
              <a:t> </a:t>
            </a:r>
            <a:r>
              <a:rPr lang="fr-FR" dirty="0" err="1"/>
              <a:t>Resources</a:t>
            </a:r>
            <a:r>
              <a:rPr lang="fr-FR" dirty="0"/>
              <a:t> and Evaluation 47(3) pp 891–917</a:t>
            </a:r>
          </a:p>
          <a:p>
            <a:pPr algn="just" rtl="1"/>
            <a:r>
              <a:rPr lang="ar-DZ" dirty="0"/>
              <a:t>أو</a:t>
            </a:r>
          </a:p>
          <a:p>
            <a:pPr algn="just" rtl="1"/>
            <a:r>
              <a:rPr lang="ar-DZ" dirty="0">
                <a:solidFill>
                  <a:srgbClr val="FF0000"/>
                </a:solidFill>
              </a:rPr>
              <a:t>2- قواميس ميكروسوفت وورد </a:t>
            </a:r>
            <a:r>
              <a:rPr lang="ar-DZ" dirty="0" smtClean="0">
                <a:solidFill>
                  <a:srgbClr val="FF0000"/>
                </a:solidFill>
              </a:rPr>
              <a:t>، مثل :</a:t>
            </a:r>
          </a:p>
          <a:p>
            <a:pPr algn="just" rtl="1"/>
            <a:r>
              <a:rPr lang="ar-DZ" dirty="0" smtClean="0"/>
              <a:t> </a:t>
            </a:r>
            <a:r>
              <a:rPr lang="fr-FR" dirty="0" err="1"/>
              <a:t>Roaming</a:t>
            </a:r>
            <a:r>
              <a:rPr lang="fr-FR" dirty="0"/>
              <a:t> </a:t>
            </a:r>
            <a:r>
              <a:rPr lang="fr-FR" dirty="0" err="1"/>
              <a:t>Custom.dic</a:t>
            </a:r>
            <a:endParaRPr lang="fr-FR" dirty="0"/>
          </a:p>
          <a:p>
            <a:pPr algn="just" rtl="1"/>
            <a:r>
              <a:rPr lang="fr-FR" dirty="0"/>
              <a:t>CUSTOM.DIC</a:t>
            </a:r>
          </a:p>
          <a:p>
            <a:pPr algn="just" rtl="1"/>
            <a:r>
              <a:rPr lang="ar-DZ" dirty="0"/>
              <a:t>المصدر: مايكروسوفت</a:t>
            </a:r>
            <a:endParaRPr lang="fr-FR" dirty="0"/>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18</a:t>
            </a:fld>
            <a:endParaRPr lang="ar-SA"/>
          </a:p>
        </p:txBody>
      </p:sp>
    </p:spTree>
    <p:extLst>
      <p:ext uri="{BB962C8B-B14F-4D97-AF65-F5344CB8AC3E}">
        <p14:creationId xmlns:p14="http://schemas.microsoft.com/office/powerpoint/2010/main" val="2938880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DZ"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7- معلومات </a:t>
            </a:r>
            <a:r>
              <a:rPr lang="ar-DZ"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فريق العمل وتتضمن الأسماء والتخصص الدقيق</a:t>
            </a:r>
            <a:endParaRPr lang="fr-FR" dirty="0"/>
          </a:p>
        </p:txBody>
      </p:sp>
      <p:sp>
        <p:nvSpPr>
          <p:cNvPr id="3" name="عنصر نائب للمحتوى 2"/>
          <p:cNvSpPr>
            <a:spLocks noGrp="1"/>
          </p:cNvSpPr>
          <p:nvPr>
            <p:ph idx="1"/>
          </p:nvPr>
        </p:nvSpPr>
        <p:spPr>
          <a:xfrm>
            <a:off x="539552" y="2323652"/>
            <a:ext cx="7992888" cy="3508977"/>
          </a:xfrm>
        </p:spPr>
        <p:txBody>
          <a:bodyPr/>
          <a:lstStyle/>
          <a:p>
            <a:pPr algn="r" rtl="1"/>
            <a:r>
              <a:rPr lang="ar-DZ" u="sng" dirty="0" smtClean="0">
                <a:solidFill>
                  <a:srgbClr val="FF0000"/>
                </a:solidFill>
                <a:effectLst>
                  <a:outerShdw blurRad="38100" dist="38100" dir="2700000" algn="tl">
                    <a:srgbClr val="000000">
                      <a:alpha val="43137"/>
                    </a:srgbClr>
                  </a:outerShdw>
                </a:effectLst>
              </a:rPr>
              <a:t>فريق العمل يتمثل في :</a:t>
            </a:r>
          </a:p>
          <a:p>
            <a:pPr marL="68580" indent="0" algn="r" rtl="1">
              <a:buNone/>
            </a:pPr>
            <a:endParaRPr lang="ar-DZ" u="sng" dirty="0" smtClean="0">
              <a:solidFill>
                <a:srgbClr val="FF0000"/>
              </a:solidFill>
              <a:effectLst>
                <a:outerShdw blurRad="38100" dist="38100" dir="2700000" algn="tl">
                  <a:srgbClr val="000000">
                    <a:alpha val="43137"/>
                  </a:srgbClr>
                </a:outerShdw>
              </a:effectLst>
            </a:endParaRPr>
          </a:p>
          <a:p>
            <a:pPr algn="r" rtl="1"/>
            <a:r>
              <a:rPr lang="ar-DZ" dirty="0" smtClean="0"/>
              <a:t>الدكتور : </a:t>
            </a:r>
            <a:r>
              <a:rPr lang="ar-DZ" b="1" dirty="0" smtClean="0">
                <a:effectLst>
                  <a:outerShdw blurRad="38100" dist="38100" dir="2700000" algn="tl">
                    <a:srgbClr val="000000">
                      <a:alpha val="43137"/>
                    </a:srgbClr>
                  </a:outerShdw>
                </a:effectLst>
              </a:rPr>
              <a:t>محمد شرف الدين مفتاح</a:t>
            </a:r>
          </a:p>
          <a:p>
            <a:pPr algn="r" rtl="1"/>
            <a:r>
              <a:rPr lang="ar-DZ" dirty="0" smtClean="0"/>
              <a:t>التخصص : علوم الحاسوب وهندسة البرامج</a:t>
            </a:r>
          </a:p>
          <a:p>
            <a:pPr algn="r" rtl="1"/>
            <a:r>
              <a:rPr lang="ar-DZ" dirty="0" smtClean="0"/>
              <a:t>أستاذ محاضر بجامعة الشهيد حمه لخضر-الوادي -الجزائر</a:t>
            </a:r>
            <a:endParaRPr lang="fr-FR" dirty="0"/>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19</a:t>
            </a:fld>
            <a:endParaRPr lang="ar-SA"/>
          </a:p>
        </p:txBody>
      </p:sp>
    </p:spTree>
    <p:extLst>
      <p:ext uri="{BB962C8B-B14F-4D97-AF65-F5344CB8AC3E}">
        <p14:creationId xmlns:p14="http://schemas.microsoft.com/office/powerpoint/2010/main" val="3464758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403648" y="620688"/>
            <a:ext cx="7024744" cy="1143000"/>
          </a:xfrm>
        </p:spPr>
        <p:txBody>
          <a:bodyPr>
            <a:normAutofit/>
          </a:bodyPr>
          <a:lstStyle/>
          <a:p>
            <a:pPr algn="r" rtl="1"/>
            <a:r>
              <a:rPr lang="ar-DZ" sz="6000" b="1" u="sng" dirty="0" smtClean="0">
                <a:solidFill>
                  <a:srgbClr val="00B050"/>
                </a:solidFill>
                <a:effectLst>
                  <a:outerShdw blurRad="38100" dist="38100" dir="2700000" algn="tl">
                    <a:srgbClr val="000000">
                      <a:alpha val="43137"/>
                    </a:srgbClr>
                  </a:outerShdw>
                </a:effectLst>
                <a:latin typeface="Traditional Arabic" pitchFamily="18" charset="-78"/>
                <a:cs typeface="Traditional Arabic" pitchFamily="18" charset="-78"/>
              </a:rPr>
              <a:t>مخطط العرض</a:t>
            </a:r>
            <a:r>
              <a:rPr lang="fr-FR" sz="6000" b="1" u="sng" dirty="0">
                <a:solidFill>
                  <a:srgbClr val="00B050"/>
                </a:solidFill>
                <a:effectLst>
                  <a:outerShdw blurRad="38100" dist="38100" dir="2700000" algn="tl">
                    <a:srgbClr val="000000">
                      <a:alpha val="43137"/>
                    </a:srgbClr>
                  </a:outerShdw>
                </a:effectLst>
                <a:latin typeface="Traditional Arabic" pitchFamily="18" charset="-78"/>
                <a:cs typeface="Traditional Arabic" pitchFamily="18" charset="-78"/>
              </a:rPr>
              <a:t>:</a:t>
            </a:r>
          </a:p>
        </p:txBody>
      </p:sp>
      <p:sp>
        <p:nvSpPr>
          <p:cNvPr id="3" name="عنصر نائب للمحتوى 2"/>
          <p:cNvSpPr>
            <a:spLocks noGrp="1"/>
          </p:cNvSpPr>
          <p:nvPr>
            <p:ph idx="1"/>
          </p:nvPr>
        </p:nvSpPr>
        <p:spPr>
          <a:xfrm>
            <a:off x="1043492" y="2060848"/>
            <a:ext cx="7344932" cy="4032448"/>
          </a:xfrm>
        </p:spPr>
        <p:txBody>
          <a:bodyPr>
            <a:normAutofit fontScale="70000" lnSpcReduction="20000"/>
          </a:bodyPr>
          <a:lstStyle/>
          <a:p>
            <a:pPr algn="r" rtl="1"/>
            <a:r>
              <a:rPr lang="ar-DZ" sz="36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 </a:t>
            </a:r>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تمهيد</a:t>
            </a:r>
          </a:p>
          <a:p>
            <a:pPr algn="r" rtl="1"/>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 </a:t>
            </a:r>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نوع المسار والمجال</a:t>
            </a:r>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a:t>
            </a:r>
            <a:endPar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endParaRPr>
          </a:p>
          <a:p>
            <a:pPr algn="r" rtl="1"/>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نبذة عن الهدف من المشروع.</a:t>
            </a:r>
          </a:p>
          <a:p>
            <a:pPr algn="r" rtl="1"/>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شرح المشكلة المستهدفة وأثارها.</a:t>
            </a:r>
          </a:p>
          <a:p>
            <a:pPr algn="r" rtl="1"/>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شرح الحل المقترح</a:t>
            </a:r>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.(مرفق بصور </a:t>
            </a:r>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توضيحية </a:t>
            </a:r>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للمشروع)</a:t>
            </a:r>
            <a:endPar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endParaRPr>
          </a:p>
          <a:p>
            <a:pPr algn="r" rtl="1"/>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نوعية </a:t>
            </a:r>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البيانات المراد استخدامها في </a:t>
            </a:r>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المشروع</a:t>
            </a:r>
            <a:endPar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endParaRPr>
          </a:p>
          <a:p>
            <a:pPr algn="r" rtl="1"/>
            <a:r>
              <a:rPr lang="ar-DZ" sz="4500"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معلومات فريق العمل وتتضمن الأسماء والتخصص الدقيق.</a:t>
            </a:r>
          </a:p>
          <a:p>
            <a:pPr algn="r" rtl="1"/>
            <a:r>
              <a:rPr lang="ar-DZ" sz="4500" b="1" dirty="0" smtClean="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خاتمة</a:t>
            </a:r>
          </a:p>
          <a:p>
            <a:endParaRPr lang="fr-FR"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a:t>
            </a:fld>
            <a:endParaRPr lang="ar-SA"/>
          </a:p>
        </p:txBody>
      </p:sp>
      <p:sp>
        <p:nvSpPr>
          <p:cNvPr id="6" name="عنصر نائب للتذييل 5"/>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4071439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620688"/>
            <a:ext cx="7816832" cy="1143000"/>
          </a:xfrm>
        </p:spPr>
        <p:txBody>
          <a:bodyPr>
            <a:normAutofit/>
          </a:bodyPr>
          <a:lstStyle/>
          <a:p>
            <a:pPr algn="r" rtl="1"/>
            <a:r>
              <a:rPr lang="ar-DZ" sz="3200" dirty="0" smtClean="0"/>
              <a:t>8- الخاتمة</a:t>
            </a:r>
            <a:br>
              <a:rPr lang="ar-DZ" sz="3200" dirty="0" smtClean="0"/>
            </a:br>
            <a:endParaRPr lang="ar-DZ" sz="3200"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20</a:t>
            </a:fld>
            <a:endParaRPr lang="ar-SA"/>
          </a:p>
        </p:txBody>
      </p:sp>
      <p:sp>
        <p:nvSpPr>
          <p:cNvPr id="7" name="عنصر نائب للمحتوى 2"/>
          <p:cNvSpPr>
            <a:spLocks noGrp="1"/>
          </p:cNvSpPr>
          <p:nvPr>
            <p:ph idx="1"/>
          </p:nvPr>
        </p:nvSpPr>
        <p:spPr>
          <a:xfrm>
            <a:off x="755576" y="1484784"/>
            <a:ext cx="7848872" cy="3508977"/>
          </a:xfrm>
        </p:spPr>
        <p:txBody>
          <a:bodyPr>
            <a:normAutofit fontScale="92500"/>
          </a:bodyPr>
          <a:lstStyle/>
          <a:p>
            <a:pPr algn="just" rtl="1"/>
            <a:r>
              <a:rPr lang="ar-DZ" sz="3200" dirty="0" smtClean="0">
                <a:solidFill>
                  <a:srgbClr val="002060"/>
                </a:solidFill>
                <a:latin typeface="Traditional Arabic" pitchFamily="18" charset="-78"/>
                <a:cs typeface="Traditional Arabic" pitchFamily="18" charset="-78"/>
              </a:rPr>
              <a:t>ونحن في </a:t>
            </a:r>
            <a:r>
              <a:rPr lang="ar-DZ" sz="3200" dirty="0">
                <a:solidFill>
                  <a:srgbClr val="002060"/>
                </a:solidFill>
                <a:latin typeface="Traditional Arabic" pitchFamily="18" charset="-78"/>
                <a:cs typeface="Traditional Arabic" pitchFamily="18" charset="-78"/>
              </a:rPr>
              <a:t>عصر المعلومات والنصوص الإلكترونية </a:t>
            </a:r>
            <a:r>
              <a:rPr lang="ar-DZ" sz="3200" dirty="0" smtClean="0">
                <a:solidFill>
                  <a:srgbClr val="002060"/>
                </a:solidFill>
                <a:latin typeface="Traditional Arabic" pitchFamily="18" charset="-78"/>
                <a:cs typeface="Traditional Arabic" pitchFamily="18" charset="-78"/>
              </a:rPr>
              <a:t>تطرقنا </a:t>
            </a:r>
            <a:r>
              <a:rPr lang="ar-DZ" sz="3200" dirty="0">
                <a:solidFill>
                  <a:srgbClr val="002060"/>
                </a:solidFill>
                <a:latin typeface="Traditional Arabic" pitchFamily="18" charset="-78"/>
                <a:cs typeface="Traditional Arabic" pitchFamily="18" charset="-78"/>
              </a:rPr>
              <a:t>في هذه </a:t>
            </a:r>
            <a:r>
              <a:rPr lang="ar-DZ" sz="3200" dirty="0" smtClean="0">
                <a:solidFill>
                  <a:srgbClr val="002060"/>
                </a:solidFill>
                <a:latin typeface="Traditional Arabic" pitchFamily="18" charset="-78"/>
                <a:cs typeface="Traditional Arabic" pitchFamily="18" charset="-78"/>
              </a:rPr>
              <a:t>المشاركة إلى إشكالية </a:t>
            </a:r>
            <a:r>
              <a:rPr lang="ar-DZ" sz="3200" dirty="0">
                <a:solidFill>
                  <a:srgbClr val="002060"/>
                </a:solidFill>
                <a:latin typeface="Traditional Arabic" pitchFamily="18" charset="-78"/>
                <a:cs typeface="Traditional Arabic" pitchFamily="18" charset="-78"/>
              </a:rPr>
              <a:t>الغموض المعجمي والتركيبي  اثناء الترجمة الآلية </a:t>
            </a:r>
            <a:r>
              <a:rPr lang="ar-DZ" sz="3200" dirty="0" smtClean="0">
                <a:solidFill>
                  <a:srgbClr val="002060"/>
                </a:solidFill>
                <a:latin typeface="Traditional Arabic" pitchFamily="18" charset="-78"/>
                <a:cs typeface="Traditional Arabic" pitchFamily="18" charset="-78"/>
              </a:rPr>
              <a:t>للنص الإلكتروني، </a:t>
            </a:r>
            <a:r>
              <a:rPr lang="ar-DZ" sz="3200" dirty="0">
                <a:solidFill>
                  <a:srgbClr val="002060"/>
                </a:solidFill>
                <a:latin typeface="Traditional Arabic" pitchFamily="18" charset="-78"/>
                <a:cs typeface="Traditional Arabic" pitchFamily="18" charset="-78"/>
              </a:rPr>
              <a:t>حيث </a:t>
            </a:r>
            <a:r>
              <a:rPr lang="ar-DZ" sz="3200" dirty="0" smtClean="0">
                <a:solidFill>
                  <a:srgbClr val="002060"/>
                </a:solidFill>
                <a:latin typeface="Traditional Arabic" pitchFamily="18" charset="-78"/>
                <a:cs typeface="Traditional Arabic" pitchFamily="18" charset="-78"/>
              </a:rPr>
              <a:t>اقترحنا فكرة تقنية </a:t>
            </a:r>
            <a:r>
              <a:rPr lang="ar-DZ" sz="3200" dirty="0">
                <a:solidFill>
                  <a:srgbClr val="002060"/>
                </a:solidFill>
                <a:latin typeface="Traditional Arabic" pitchFamily="18" charset="-78"/>
                <a:cs typeface="Traditional Arabic" pitchFamily="18" charset="-78"/>
              </a:rPr>
              <a:t>مختلفة عن التوجه السائد في البحث في هذا المجال والذي يرتكز في أغلبه على تقنيات الذكاء الاصطناعي وتعلم الآلة للنصوص الإلكترونية المكتوبة </a:t>
            </a:r>
            <a:r>
              <a:rPr lang="ar-DZ" sz="3200" dirty="0" smtClean="0">
                <a:solidFill>
                  <a:srgbClr val="002060"/>
                </a:solidFill>
                <a:latin typeface="Traditional Arabic" pitchFamily="18" charset="-78"/>
                <a:cs typeface="Traditional Arabic" pitchFamily="18" charset="-78"/>
              </a:rPr>
              <a:t>مسبقا. </a:t>
            </a:r>
            <a:r>
              <a:rPr lang="ar-DZ" sz="3200" dirty="0">
                <a:solidFill>
                  <a:srgbClr val="002060"/>
                </a:solidFill>
                <a:latin typeface="Traditional Arabic" pitchFamily="18" charset="-78"/>
                <a:cs typeface="Traditional Arabic" pitchFamily="18" charset="-78"/>
              </a:rPr>
              <a:t>مقاربتنا تستهدف النصوص الإلكترونية أثناء مرحلة تحرير النص الإلكتروني حيث يقوم كاتب النص بإضافة رموز إلكترونية بسيطة </a:t>
            </a:r>
            <a:r>
              <a:rPr lang="ar-DZ" sz="3200" dirty="0" smtClean="0">
                <a:solidFill>
                  <a:srgbClr val="002060"/>
                </a:solidFill>
                <a:latin typeface="Traditional Arabic" pitchFamily="18" charset="-78"/>
                <a:cs typeface="Traditional Arabic" pitchFamily="18" charset="-78"/>
              </a:rPr>
              <a:t> تحمل الدلالات التي يقصدها الكاتب من نصه.</a:t>
            </a:r>
            <a:endParaRPr lang="fr-FR" sz="3200" dirty="0">
              <a:solidFill>
                <a:srgbClr val="002060"/>
              </a:solidFill>
              <a:latin typeface="Traditional Arabic" pitchFamily="18" charset="-78"/>
              <a:cs typeface="Traditional Arabic" pitchFamily="18" charset="-78"/>
            </a:endParaRPr>
          </a:p>
        </p:txBody>
      </p:sp>
    </p:spTree>
    <p:extLst>
      <p:ext uri="{BB962C8B-B14F-4D97-AF65-F5344CB8AC3E}">
        <p14:creationId xmlns:p14="http://schemas.microsoft.com/office/powerpoint/2010/main" val="35167334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620688"/>
            <a:ext cx="7816832" cy="1143000"/>
          </a:xfrm>
        </p:spPr>
        <p:txBody>
          <a:bodyPr>
            <a:normAutofit/>
          </a:bodyPr>
          <a:lstStyle/>
          <a:p>
            <a:pPr algn="r" rtl="1"/>
            <a:r>
              <a:rPr lang="ar-DZ" sz="3200" dirty="0" smtClean="0"/>
              <a:t>الخاتمة</a:t>
            </a:r>
            <a:br>
              <a:rPr lang="ar-DZ" sz="3200" dirty="0" smtClean="0"/>
            </a:br>
            <a:endParaRPr lang="ar-DZ" sz="3200"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21</a:t>
            </a:fld>
            <a:endParaRPr lang="ar-SA"/>
          </a:p>
        </p:txBody>
      </p:sp>
      <p:sp>
        <p:nvSpPr>
          <p:cNvPr id="7" name="عنصر نائب للمحتوى 2"/>
          <p:cNvSpPr>
            <a:spLocks noGrp="1"/>
          </p:cNvSpPr>
          <p:nvPr>
            <p:ph idx="1"/>
          </p:nvPr>
        </p:nvSpPr>
        <p:spPr>
          <a:xfrm>
            <a:off x="755576" y="1484784"/>
            <a:ext cx="7848872" cy="3508977"/>
          </a:xfrm>
        </p:spPr>
        <p:txBody>
          <a:bodyPr>
            <a:normAutofit/>
          </a:bodyPr>
          <a:lstStyle/>
          <a:p>
            <a:pPr algn="just" rtl="1"/>
            <a:r>
              <a:rPr lang="ar-DZ" sz="3200" dirty="0" smtClean="0">
                <a:solidFill>
                  <a:srgbClr val="002060"/>
                </a:solidFill>
                <a:latin typeface="Traditional Arabic" pitchFamily="18" charset="-78"/>
                <a:cs typeface="Traditional Arabic" pitchFamily="18" charset="-78"/>
              </a:rPr>
              <a:t>تجسيد </a:t>
            </a:r>
            <a:r>
              <a:rPr lang="ar-DZ" sz="3200" dirty="0">
                <a:solidFill>
                  <a:srgbClr val="002060"/>
                </a:solidFill>
                <a:latin typeface="Traditional Arabic" pitchFamily="18" charset="-78"/>
                <a:cs typeface="Traditional Arabic" pitchFamily="18" charset="-78"/>
              </a:rPr>
              <a:t>المقاربة التي نقترحها يكون ضمن جانبين : </a:t>
            </a:r>
          </a:p>
          <a:p>
            <a:pPr algn="just" rtl="1"/>
            <a:r>
              <a:rPr lang="ar-DZ" sz="3200" dirty="0">
                <a:solidFill>
                  <a:srgbClr val="002060"/>
                </a:solidFill>
                <a:latin typeface="Traditional Arabic" pitchFamily="18" charset="-78"/>
                <a:cs typeface="Traditional Arabic" pitchFamily="18" charset="-78"/>
              </a:rPr>
              <a:t>-	جانب </a:t>
            </a:r>
            <a:r>
              <a:rPr lang="ar-DZ" sz="3200" dirty="0" smtClean="0">
                <a:solidFill>
                  <a:srgbClr val="002060"/>
                </a:solidFill>
                <a:latin typeface="Traditional Arabic" pitchFamily="18" charset="-78"/>
                <a:cs typeface="Traditional Arabic" pitchFamily="18" charset="-78"/>
              </a:rPr>
              <a:t>واجهة </a:t>
            </a:r>
            <a:r>
              <a:rPr lang="ar-DZ" sz="3200" dirty="0">
                <a:solidFill>
                  <a:srgbClr val="002060"/>
                </a:solidFill>
                <a:latin typeface="Traditional Arabic" pitchFamily="18" charset="-78"/>
                <a:cs typeface="Traditional Arabic" pitchFamily="18" charset="-78"/>
              </a:rPr>
              <a:t>تحرير النص الإلكتروني سواء كانت برمجيات تحرير النصوص </a:t>
            </a:r>
            <a:r>
              <a:rPr lang="ar-DZ" sz="3200" dirty="0" err="1">
                <a:solidFill>
                  <a:srgbClr val="002060"/>
                </a:solidFill>
                <a:latin typeface="Traditional Arabic" pitchFamily="18" charset="-78"/>
                <a:cs typeface="Traditional Arabic" pitchFamily="18" charset="-78"/>
              </a:rPr>
              <a:t>كالوود</a:t>
            </a:r>
            <a:r>
              <a:rPr lang="ar-DZ" sz="3200" dirty="0">
                <a:solidFill>
                  <a:srgbClr val="002060"/>
                </a:solidFill>
                <a:latin typeface="Traditional Arabic" pitchFamily="18" charset="-78"/>
                <a:cs typeface="Traditional Arabic" pitchFamily="18" charset="-78"/>
              </a:rPr>
              <a:t>، تحرير رسائل البريد الإلكتروني</a:t>
            </a:r>
            <a:r>
              <a:rPr lang="ar-DZ" sz="3200" dirty="0" smtClean="0">
                <a:solidFill>
                  <a:srgbClr val="002060"/>
                </a:solidFill>
                <a:latin typeface="Traditional Arabic" pitchFamily="18" charset="-78"/>
                <a:cs typeface="Traditional Arabic" pitchFamily="18" charset="-78"/>
              </a:rPr>
              <a:t>... </a:t>
            </a:r>
            <a:endParaRPr lang="ar-DZ" sz="3200" dirty="0">
              <a:solidFill>
                <a:srgbClr val="002060"/>
              </a:solidFill>
              <a:latin typeface="Traditional Arabic" pitchFamily="18" charset="-78"/>
              <a:cs typeface="Traditional Arabic" pitchFamily="18" charset="-78"/>
            </a:endParaRPr>
          </a:p>
          <a:p>
            <a:pPr algn="just" rtl="1"/>
            <a:r>
              <a:rPr lang="ar-DZ" sz="3200" dirty="0">
                <a:solidFill>
                  <a:srgbClr val="002060"/>
                </a:solidFill>
                <a:latin typeface="Traditional Arabic" pitchFamily="18" charset="-78"/>
                <a:cs typeface="Traditional Arabic" pitchFamily="18" charset="-78"/>
              </a:rPr>
              <a:t>-	جانب أنظمة الترجمة الآلية حيث يجب أن تكون مؤهلة للأخذ بالاعتبار الرموز الإلكترونية المرفقة بالنص لتحديد الدلالات الدقيقة للألفاظ </a:t>
            </a:r>
            <a:r>
              <a:rPr lang="ar-DZ" sz="3200" dirty="0" smtClean="0">
                <a:solidFill>
                  <a:srgbClr val="002060"/>
                </a:solidFill>
                <a:latin typeface="Traditional Arabic" pitchFamily="18" charset="-78"/>
                <a:cs typeface="Traditional Arabic" pitchFamily="18" charset="-78"/>
              </a:rPr>
              <a:t>والتراكيب واستخدامها أثناء عملية الترجمة الآلية.</a:t>
            </a:r>
            <a:endParaRPr lang="ar-DZ" sz="3200" dirty="0">
              <a:solidFill>
                <a:srgbClr val="002060"/>
              </a:solidFill>
              <a:latin typeface="Traditional Arabic" pitchFamily="18" charset="-78"/>
              <a:cs typeface="Traditional Arabic" pitchFamily="18" charset="-78"/>
            </a:endParaRPr>
          </a:p>
        </p:txBody>
      </p:sp>
    </p:spTree>
    <p:extLst>
      <p:ext uri="{BB962C8B-B14F-4D97-AF65-F5344CB8AC3E}">
        <p14:creationId xmlns:p14="http://schemas.microsoft.com/office/powerpoint/2010/main" val="768935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11560" y="620688"/>
            <a:ext cx="7816832" cy="1143000"/>
          </a:xfrm>
        </p:spPr>
        <p:txBody>
          <a:bodyPr>
            <a:normAutofit/>
          </a:bodyPr>
          <a:lstStyle/>
          <a:p>
            <a:pPr algn="r" rtl="1"/>
            <a:r>
              <a:rPr lang="ar-DZ" sz="3200" dirty="0" smtClean="0"/>
              <a:t>الخاتمة</a:t>
            </a:r>
            <a:br>
              <a:rPr lang="ar-DZ" sz="3200" dirty="0" smtClean="0"/>
            </a:br>
            <a:endParaRPr lang="ar-DZ" sz="3200"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22</a:t>
            </a:fld>
            <a:endParaRPr lang="ar-SA"/>
          </a:p>
        </p:txBody>
      </p:sp>
      <p:sp>
        <p:nvSpPr>
          <p:cNvPr id="7" name="عنصر نائب للمحتوى 2"/>
          <p:cNvSpPr>
            <a:spLocks noGrp="1"/>
          </p:cNvSpPr>
          <p:nvPr>
            <p:ph idx="1"/>
          </p:nvPr>
        </p:nvSpPr>
        <p:spPr>
          <a:xfrm>
            <a:off x="755576" y="1484784"/>
            <a:ext cx="7848872" cy="3508977"/>
          </a:xfrm>
        </p:spPr>
        <p:txBody>
          <a:bodyPr>
            <a:normAutofit/>
          </a:bodyPr>
          <a:lstStyle/>
          <a:p>
            <a:pPr algn="just" rtl="1"/>
            <a:r>
              <a:rPr lang="ar-DZ" sz="3200" dirty="0" smtClean="0">
                <a:solidFill>
                  <a:srgbClr val="002060"/>
                </a:solidFill>
                <a:latin typeface="Traditional Arabic" pitchFamily="18" charset="-78"/>
                <a:cs typeface="Traditional Arabic" pitchFamily="18" charset="-78"/>
              </a:rPr>
              <a:t>كما </a:t>
            </a:r>
            <a:r>
              <a:rPr lang="ar-DZ" sz="3200" dirty="0">
                <a:solidFill>
                  <a:srgbClr val="002060"/>
                </a:solidFill>
                <a:latin typeface="Traditional Arabic" pitchFamily="18" charset="-78"/>
                <a:cs typeface="Traditional Arabic" pitchFamily="18" charset="-78"/>
              </a:rPr>
              <a:t>نأمل ان تٌأخذ  هذه </a:t>
            </a:r>
            <a:r>
              <a:rPr lang="ar-DZ" sz="3200" dirty="0" smtClean="0">
                <a:solidFill>
                  <a:srgbClr val="002060"/>
                </a:solidFill>
                <a:latin typeface="Traditional Arabic" pitchFamily="18" charset="-78"/>
                <a:cs typeface="Traditional Arabic" pitchFamily="18" charset="-78"/>
              </a:rPr>
              <a:t>الفكرة </a:t>
            </a:r>
            <a:r>
              <a:rPr lang="ar-DZ" sz="3200" dirty="0">
                <a:solidFill>
                  <a:srgbClr val="002060"/>
                </a:solidFill>
                <a:latin typeface="Traditional Arabic" pitchFamily="18" charset="-78"/>
                <a:cs typeface="Traditional Arabic" pitchFamily="18" charset="-78"/>
              </a:rPr>
              <a:t>التقنية المقترحة بالاعتبار من طرف أنظمة الترجمة الآلية المشهورة خاصة، كما أن هذه المقاربة التقنية يمكن أن تتسع لتشمل كل اللغات، كما أن </a:t>
            </a:r>
            <a:r>
              <a:rPr lang="ar-DZ" sz="3200"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تجسيدها </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سينهي تماما </a:t>
            </a:r>
            <a:r>
              <a:rPr lang="ar-DZ" sz="3200"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اشكاليات </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الغموض (المعجمي والتركيبي) في النص والتي كثيرا ما </a:t>
            </a:r>
            <a:r>
              <a:rPr lang="ar-DZ" sz="3200"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استهلكت الكثير من جهود الباحثين في هذا المجال</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a:t>
            </a:r>
          </a:p>
          <a:p>
            <a:pPr algn="ctr" rtl="1"/>
            <a:r>
              <a:rPr lang="ar-DZ" sz="3200"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 </a:t>
            </a:r>
            <a:r>
              <a:rPr lang="ar-DZ" sz="3200"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والله الموفق</a:t>
            </a:r>
            <a:endParaRPr lang="ar-DZ" sz="3200"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endParaRPr>
          </a:p>
        </p:txBody>
      </p:sp>
    </p:spTree>
    <p:extLst>
      <p:ext uri="{BB962C8B-B14F-4D97-AF65-F5344CB8AC3E}">
        <p14:creationId xmlns:p14="http://schemas.microsoft.com/office/powerpoint/2010/main" val="2047721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097674" y="2564904"/>
            <a:ext cx="7024744" cy="1143000"/>
          </a:xfrm>
        </p:spPr>
        <p:txBody>
          <a:bodyPr>
            <a:noAutofit/>
          </a:bodyPr>
          <a:lstStyle/>
          <a:p>
            <a:r>
              <a:rPr lang="ar-DZ" sz="5400" dirty="0" smtClean="0">
                <a:solidFill>
                  <a:srgbClr val="FFFF00"/>
                </a:solidFill>
                <a:effectLst>
                  <a:outerShdw blurRad="38100" dist="38100" dir="2700000" algn="tl">
                    <a:srgbClr val="000000">
                      <a:alpha val="43137"/>
                    </a:srgbClr>
                  </a:outerShdw>
                </a:effectLst>
                <a:latin typeface="Andalus" pitchFamily="18" charset="-78"/>
                <a:cs typeface="Andalus" pitchFamily="18" charset="-78"/>
              </a:rPr>
              <a:t>شكرا على المتابعة</a:t>
            </a:r>
            <a:br>
              <a:rPr lang="ar-DZ" sz="5400" dirty="0" smtClean="0">
                <a:solidFill>
                  <a:srgbClr val="FFFF00"/>
                </a:solidFill>
                <a:effectLst>
                  <a:outerShdw blurRad="38100" dist="38100" dir="2700000" algn="tl">
                    <a:srgbClr val="000000">
                      <a:alpha val="43137"/>
                    </a:srgbClr>
                  </a:outerShdw>
                </a:effectLst>
                <a:latin typeface="Andalus" pitchFamily="18" charset="-78"/>
                <a:cs typeface="Andalus" pitchFamily="18" charset="-78"/>
              </a:rPr>
            </a:br>
            <a:r>
              <a:rPr lang="ar-DZ" sz="5400" dirty="0" smtClean="0">
                <a:solidFill>
                  <a:srgbClr val="FFFF00"/>
                </a:solidFill>
                <a:effectLst>
                  <a:outerShdw blurRad="38100" dist="38100" dir="2700000" algn="tl">
                    <a:srgbClr val="000000">
                      <a:alpha val="43137"/>
                    </a:srgbClr>
                  </a:outerShdw>
                </a:effectLst>
                <a:latin typeface="Andalus" pitchFamily="18" charset="-78"/>
                <a:cs typeface="Andalus" pitchFamily="18" charset="-78"/>
              </a:rPr>
              <a:t>وجزاكم الله كل خير</a:t>
            </a:r>
            <a:endParaRPr lang="fr-FR" sz="5400" dirty="0">
              <a:solidFill>
                <a:srgbClr val="FFFF00"/>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23</a:t>
            </a:fld>
            <a:endParaRPr lang="ar-SA"/>
          </a:p>
        </p:txBody>
      </p:sp>
      <p:sp>
        <p:nvSpPr>
          <p:cNvPr id="6" name="عنصر نائب للتذييل 5"/>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3159626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331640" y="116632"/>
            <a:ext cx="7024744" cy="1143000"/>
          </a:xfrm>
        </p:spPr>
        <p:txBody>
          <a:bodyPr/>
          <a:lstStyle/>
          <a:p>
            <a:pPr algn="r" rtl="1"/>
            <a:r>
              <a:rPr lang="en-GB" dirty="0" smtClean="0"/>
              <a:t>1</a:t>
            </a:r>
            <a:r>
              <a:rPr lang="ar-DZ" dirty="0" smtClean="0"/>
              <a:t>-تمهيد</a:t>
            </a:r>
            <a:endParaRPr lang="fr-FR" dirty="0"/>
          </a:p>
        </p:txBody>
      </p:sp>
      <p:sp>
        <p:nvSpPr>
          <p:cNvPr id="3" name="عنصر نائب للمحتوى 2"/>
          <p:cNvSpPr>
            <a:spLocks noGrp="1"/>
          </p:cNvSpPr>
          <p:nvPr>
            <p:ph idx="1"/>
          </p:nvPr>
        </p:nvSpPr>
        <p:spPr>
          <a:xfrm>
            <a:off x="1187624" y="1484784"/>
            <a:ext cx="7425389" cy="3508977"/>
          </a:xfrm>
        </p:spPr>
        <p:txBody>
          <a:bodyPr>
            <a:noAutofit/>
          </a:bodyPr>
          <a:lstStyle/>
          <a:p>
            <a:pPr algn="just" rtl="1"/>
            <a:r>
              <a:rPr lang="ar-SA" sz="2800" dirty="0">
                <a:solidFill>
                  <a:srgbClr val="002060"/>
                </a:solidFill>
                <a:latin typeface="Traditional Arabic" pitchFamily="18" charset="-78"/>
                <a:cs typeface="Traditional Arabic" pitchFamily="18" charset="-78"/>
              </a:rPr>
              <a:t>من مظاهر حفظ الله عز وجل </a:t>
            </a:r>
            <a:r>
              <a:rPr lang="ar-DZ" sz="2800" dirty="0" smtClean="0">
                <a:solidFill>
                  <a:srgbClr val="002060"/>
                </a:solidFill>
                <a:latin typeface="Traditional Arabic" pitchFamily="18" charset="-78"/>
                <a:cs typeface="Traditional Arabic" pitchFamily="18" charset="-78"/>
              </a:rPr>
              <a:t>للغة العربية، </a:t>
            </a:r>
            <a:r>
              <a:rPr lang="ar-SA" sz="2800" dirty="0" smtClean="0">
                <a:solidFill>
                  <a:srgbClr val="002060"/>
                </a:solidFill>
                <a:latin typeface="Traditional Arabic" pitchFamily="18" charset="-78"/>
                <a:cs typeface="Traditional Arabic" pitchFamily="18" charset="-78"/>
              </a:rPr>
              <a:t>أن </a:t>
            </a:r>
            <a:r>
              <a:rPr lang="ar-SA" sz="2800" dirty="0">
                <a:solidFill>
                  <a:srgbClr val="002060"/>
                </a:solidFill>
                <a:latin typeface="Traditional Arabic" pitchFamily="18" charset="-78"/>
                <a:cs typeface="Traditional Arabic" pitchFamily="18" charset="-78"/>
              </a:rPr>
              <a:t>هيأ </a:t>
            </a:r>
            <a:r>
              <a:rPr lang="ar-DZ" sz="2800" dirty="0" smtClean="0">
                <a:solidFill>
                  <a:srgbClr val="002060"/>
                </a:solidFill>
                <a:latin typeface="Traditional Arabic" pitchFamily="18" charset="-78"/>
                <a:cs typeface="Traditional Arabic" pitchFamily="18" charset="-78"/>
              </a:rPr>
              <a:t>لها </a:t>
            </a:r>
            <a:r>
              <a:rPr lang="ar-SA" sz="2800" dirty="0" smtClean="0">
                <a:solidFill>
                  <a:srgbClr val="002060"/>
                </a:solidFill>
                <a:latin typeface="Traditional Arabic" pitchFamily="18" charset="-78"/>
                <a:cs typeface="Traditional Arabic" pitchFamily="18" charset="-78"/>
              </a:rPr>
              <a:t>حفظة </a:t>
            </a:r>
            <a:r>
              <a:rPr lang="ar-SA" sz="2800" dirty="0">
                <a:solidFill>
                  <a:srgbClr val="002060"/>
                </a:solidFill>
                <a:latin typeface="Traditional Arabic" pitchFamily="18" charset="-78"/>
                <a:cs typeface="Traditional Arabic" pitchFamily="18" charset="-78"/>
              </a:rPr>
              <a:t>ضابطين وكتبة متقنين في كل عصر. فقد كان تكامل علم التنقيط والتشكيل في عهد الخليل بن أحمد الفراهيدي، وقام تلاميذ أبي الأسود الدؤلي بالتفنّن في تشكيل الحروف وتنقيطها، بالإضافة إلى أنَّ التطورات ما زالت مستمرّة إلى </a:t>
            </a:r>
            <a:r>
              <a:rPr lang="ar-DZ" sz="2800" dirty="0" smtClean="0">
                <a:solidFill>
                  <a:srgbClr val="002060"/>
                </a:solidFill>
                <a:latin typeface="Traditional Arabic" pitchFamily="18" charset="-78"/>
                <a:cs typeface="Traditional Arabic" pitchFamily="18" charset="-78"/>
              </a:rPr>
              <a:t>يومنا هذا </a:t>
            </a:r>
            <a:r>
              <a:rPr lang="ar-SA" sz="2800" dirty="0" smtClean="0">
                <a:solidFill>
                  <a:srgbClr val="002060"/>
                </a:solidFill>
                <a:latin typeface="Traditional Arabic" pitchFamily="18" charset="-78"/>
                <a:cs typeface="Traditional Arabic" pitchFamily="18" charset="-78"/>
              </a:rPr>
              <a:t>في </a:t>
            </a:r>
            <a:r>
              <a:rPr lang="ar-DZ" sz="2800" dirty="0" smtClean="0">
                <a:solidFill>
                  <a:srgbClr val="002060"/>
                </a:solidFill>
                <a:latin typeface="Traditional Arabic" pitchFamily="18" charset="-78"/>
                <a:cs typeface="Traditional Arabic" pitchFamily="18" charset="-78"/>
              </a:rPr>
              <a:t>حفظ اللغة وتطويرها </a:t>
            </a:r>
            <a:r>
              <a:rPr lang="ar-SA" sz="2800" dirty="0" smtClean="0">
                <a:solidFill>
                  <a:srgbClr val="002060"/>
                </a:solidFill>
                <a:latin typeface="Traditional Arabic" pitchFamily="18" charset="-78"/>
                <a:cs typeface="Traditional Arabic" pitchFamily="18" charset="-78"/>
              </a:rPr>
              <a:t>. </a:t>
            </a:r>
            <a:r>
              <a:rPr lang="ar-SA" sz="2800" dirty="0">
                <a:solidFill>
                  <a:srgbClr val="002060"/>
                </a:solidFill>
                <a:latin typeface="Traditional Arabic" pitchFamily="18" charset="-78"/>
                <a:cs typeface="Traditional Arabic" pitchFamily="18" charset="-78"/>
              </a:rPr>
              <a:t>امتدادا لهذا العمل وباعتبار عالمنا المعاصر هو عالم </a:t>
            </a:r>
            <a:r>
              <a:rPr lang="ar-SA" sz="2800" dirty="0" err="1">
                <a:solidFill>
                  <a:srgbClr val="002060"/>
                </a:solidFill>
                <a:latin typeface="Traditional Arabic" pitchFamily="18" charset="-78"/>
                <a:cs typeface="Traditional Arabic" pitchFamily="18" charset="-78"/>
              </a:rPr>
              <a:t>الرقمنة</a:t>
            </a:r>
            <a:r>
              <a:rPr lang="ar-SA" sz="2800" dirty="0">
                <a:solidFill>
                  <a:srgbClr val="002060"/>
                </a:solidFill>
                <a:latin typeface="Traditional Arabic" pitchFamily="18" charset="-78"/>
                <a:cs typeface="Traditional Arabic" pitchFamily="18" charset="-78"/>
              </a:rPr>
              <a:t> والمعلوماتية الإلكترونية الذي يفرض تحديات جديدة، من بينها تلك المتعلقة بالنصوص الإلكترونية والترجمة الآلية لها. حيث اصبح النص </a:t>
            </a:r>
            <a:r>
              <a:rPr lang="ar-SA" sz="2800" dirty="0" smtClean="0">
                <a:solidFill>
                  <a:srgbClr val="002060"/>
                </a:solidFill>
                <a:latin typeface="Traditional Arabic" pitchFamily="18" charset="-78"/>
                <a:cs typeface="Traditional Arabic" pitchFamily="18" charset="-78"/>
              </a:rPr>
              <a:t>متاح </a:t>
            </a:r>
            <a:r>
              <a:rPr lang="ar-SA" sz="2800" dirty="0">
                <a:solidFill>
                  <a:srgbClr val="002060"/>
                </a:solidFill>
                <a:latin typeface="Traditional Arabic" pitchFamily="18" charset="-78"/>
                <a:cs typeface="Traditional Arabic" pitchFamily="18" charset="-78"/>
              </a:rPr>
              <a:t>لجميع الناس بشكل إلكتروني، قابل </a:t>
            </a:r>
            <a:r>
              <a:rPr lang="ar-SA" sz="2800" dirty="0" smtClean="0">
                <a:solidFill>
                  <a:srgbClr val="002060"/>
                </a:solidFill>
                <a:latin typeface="Traditional Arabic" pitchFamily="18" charset="-78"/>
                <a:cs typeface="Traditional Arabic" pitchFamily="18" charset="-78"/>
              </a:rPr>
              <a:t>للنشر</a:t>
            </a:r>
            <a:r>
              <a:rPr lang="ar-DZ" sz="2800" dirty="0" smtClean="0">
                <a:solidFill>
                  <a:srgbClr val="002060"/>
                </a:solidFill>
                <a:latin typeface="Traditional Arabic" pitchFamily="18" charset="-78"/>
                <a:cs typeface="Traditional Arabic" pitchFamily="18" charset="-78"/>
              </a:rPr>
              <a:t>،</a:t>
            </a:r>
            <a:r>
              <a:rPr lang="ar-SA" sz="2800" dirty="0" smtClean="0">
                <a:solidFill>
                  <a:srgbClr val="002060"/>
                </a:solidFill>
                <a:latin typeface="Traditional Arabic" pitchFamily="18" charset="-78"/>
                <a:cs typeface="Traditional Arabic" pitchFamily="18" charset="-78"/>
              </a:rPr>
              <a:t> </a:t>
            </a:r>
            <a:r>
              <a:rPr lang="ar-DZ" sz="2800" dirty="0" smtClean="0">
                <a:solidFill>
                  <a:srgbClr val="002060"/>
                </a:solidFill>
                <a:latin typeface="Traditional Arabic" pitchFamily="18" charset="-78"/>
                <a:cs typeface="Traditional Arabic" pitchFamily="18" charset="-78"/>
              </a:rPr>
              <a:t>هذه النصوص </a:t>
            </a:r>
            <a:r>
              <a:rPr lang="ar-SA" sz="2800" dirty="0" smtClean="0">
                <a:solidFill>
                  <a:srgbClr val="002060"/>
                </a:solidFill>
                <a:latin typeface="Traditional Arabic" pitchFamily="18" charset="-78"/>
                <a:cs typeface="Traditional Arabic" pitchFamily="18" charset="-78"/>
              </a:rPr>
              <a:t>إل</a:t>
            </a:r>
            <a:r>
              <a:rPr lang="ar-DZ" sz="2800" dirty="0" smtClean="0">
                <a:solidFill>
                  <a:srgbClr val="002060"/>
                </a:solidFill>
                <a:latin typeface="Traditional Arabic" pitchFamily="18" charset="-78"/>
                <a:cs typeface="Traditional Arabic" pitchFamily="18" charset="-78"/>
              </a:rPr>
              <a:t>ال</a:t>
            </a:r>
            <a:r>
              <a:rPr lang="ar-SA" sz="2800" dirty="0" err="1" smtClean="0">
                <a:solidFill>
                  <a:srgbClr val="002060"/>
                </a:solidFill>
                <a:latin typeface="Traditional Arabic" pitchFamily="18" charset="-78"/>
                <a:cs typeface="Traditional Arabic" pitchFamily="18" charset="-78"/>
              </a:rPr>
              <a:t>كترونية</a:t>
            </a:r>
            <a:r>
              <a:rPr lang="ar-SA" sz="2800" dirty="0" smtClean="0">
                <a:solidFill>
                  <a:srgbClr val="002060"/>
                </a:solidFill>
                <a:latin typeface="Traditional Arabic" pitchFamily="18" charset="-78"/>
                <a:cs typeface="Traditional Arabic" pitchFamily="18" charset="-78"/>
              </a:rPr>
              <a:t> </a:t>
            </a:r>
            <a:r>
              <a:rPr lang="ar-SA" sz="2800" dirty="0">
                <a:solidFill>
                  <a:srgbClr val="002060"/>
                </a:solidFill>
                <a:latin typeface="Traditional Arabic" pitchFamily="18" charset="-78"/>
                <a:cs typeface="Traditional Arabic" pitchFamily="18" charset="-78"/>
              </a:rPr>
              <a:t>كثيرا ما تخضع للترجمة الآلية، هذه الأخيرة تواجه تحديات متعلقة بالغموض المعجمي والتركيبي.</a:t>
            </a:r>
            <a:endParaRPr lang="fr-FR" sz="2800" dirty="0">
              <a:solidFill>
                <a:srgbClr val="002060"/>
              </a:solidFill>
              <a:latin typeface="Traditional Arabic" pitchFamily="18" charset="-78"/>
              <a:cs typeface="Traditional Arabic" pitchFamily="18" charset="-78"/>
            </a:endParaRP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3</a:t>
            </a:fld>
            <a:endParaRPr lang="ar-SA"/>
          </a:p>
        </p:txBody>
      </p:sp>
      <p:sp>
        <p:nvSpPr>
          <p:cNvPr id="6" name="عنصر نائب للتذييل 5"/>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849386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47664" y="404664"/>
            <a:ext cx="7024744" cy="1143000"/>
          </a:xfrm>
        </p:spPr>
        <p:txBody>
          <a:bodyPr>
            <a:normAutofit/>
          </a:bodyPr>
          <a:lstStyle/>
          <a:p>
            <a:pPr algn="r"/>
            <a:r>
              <a:rPr lang="ar-DZ" sz="3200" b="1" dirty="0"/>
              <a:t> </a:t>
            </a:r>
            <a:r>
              <a:rPr lang="ar-DZ" sz="3200" b="1" dirty="0" smtClean="0"/>
              <a:t>2- نوع </a:t>
            </a:r>
            <a:r>
              <a:rPr lang="ar-DZ" sz="3200" b="1" dirty="0"/>
              <a:t>المسار </a:t>
            </a:r>
            <a:r>
              <a:rPr lang="ar-DZ" sz="3200" b="1" dirty="0" smtClean="0"/>
              <a:t>والمجال</a:t>
            </a:r>
            <a:endParaRPr lang="ar-DZ" sz="3200" b="1"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لمحتوى 6"/>
          <p:cNvSpPr>
            <a:spLocks noGrp="1"/>
          </p:cNvSpPr>
          <p:nvPr>
            <p:ph idx="1"/>
          </p:nvPr>
        </p:nvSpPr>
        <p:spPr>
          <a:xfrm>
            <a:off x="1547664" y="1988840"/>
            <a:ext cx="6777317" cy="3508977"/>
          </a:xfrm>
        </p:spPr>
        <p:txBody>
          <a:bodyPr>
            <a:normAutofit lnSpcReduction="10000"/>
          </a:bodyPr>
          <a:lstStyle/>
          <a:p>
            <a:pPr algn="r" rtl="1"/>
            <a:r>
              <a:rPr lang="ar-DZ" dirty="0" smtClean="0"/>
              <a:t> </a:t>
            </a:r>
            <a:r>
              <a:rPr lang="ar-DZ" u="sng" dirty="0" smtClean="0">
                <a:solidFill>
                  <a:srgbClr val="FF0000"/>
                </a:solidFill>
                <a:effectLst>
                  <a:outerShdw blurRad="38100" dist="38100" dir="2700000" algn="tl">
                    <a:srgbClr val="000000">
                      <a:alpha val="43137"/>
                    </a:srgbClr>
                  </a:outerShdw>
                </a:effectLst>
              </a:rPr>
              <a:t>نوع المسار </a:t>
            </a:r>
            <a:r>
              <a:rPr lang="ar-DZ" dirty="0" smtClean="0">
                <a:solidFill>
                  <a:srgbClr val="FF0000"/>
                </a:solidFill>
                <a:effectLst>
                  <a:outerShdw blurRad="38100" dist="38100" dir="2700000" algn="tl">
                    <a:srgbClr val="000000">
                      <a:alpha val="43137"/>
                    </a:srgbClr>
                  </a:outerShdw>
                </a:effectLst>
              </a:rPr>
              <a:t>:</a:t>
            </a:r>
            <a:r>
              <a:rPr lang="ar-DZ" dirty="0" smtClean="0"/>
              <a:t> </a:t>
            </a:r>
            <a:r>
              <a:rPr lang="ar-DZ" b="1" dirty="0" smtClean="0">
                <a:effectLst>
                  <a:outerShdw blurRad="38100" dist="38100" dir="2700000" algn="tl">
                    <a:srgbClr val="000000">
                      <a:alpha val="43137"/>
                    </a:srgbClr>
                  </a:outerShdw>
                </a:effectLst>
              </a:rPr>
              <a:t>تحدي المعجم</a:t>
            </a:r>
          </a:p>
          <a:p>
            <a:pPr algn="r" rtl="1"/>
            <a:r>
              <a:rPr lang="ar-DZ" u="sng" dirty="0" smtClean="0">
                <a:solidFill>
                  <a:srgbClr val="FF0000"/>
                </a:solidFill>
                <a:effectLst>
                  <a:outerShdw blurRad="38100" dist="38100" dir="2700000" algn="tl">
                    <a:srgbClr val="000000">
                      <a:alpha val="43137"/>
                    </a:srgbClr>
                  </a:outerShdw>
                </a:effectLst>
              </a:rPr>
              <a:t>المجال : </a:t>
            </a:r>
          </a:p>
          <a:p>
            <a:pPr algn="just" rtl="1"/>
            <a:r>
              <a:rPr lang="ar-DZ" sz="2800" dirty="0">
                <a:solidFill>
                  <a:srgbClr val="002060"/>
                </a:solidFill>
                <a:latin typeface="Traditional Arabic" pitchFamily="18" charset="-78"/>
                <a:cs typeface="Traditional Arabic" pitchFamily="18" charset="-78"/>
              </a:rPr>
              <a:t>استخراج الأصل المعجمي (</a:t>
            </a:r>
            <a:r>
              <a:rPr lang="fr-FR" sz="2800" dirty="0" err="1">
                <a:solidFill>
                  <a:srgbClr val="002060"/>
                </a:solidFill>
                <a:latin typeface="Traditional Arabic" pitchFamily="18" charset="-78"/>
                <a:cs typeface="Traditional Arabic" pitchFamily="18" charset="-78"/>
              </a:rPr>
              <a:t>Lemma</a:t>
            </a:r>
            <a:r>
              <a:rPr lang="fr-FR" sz="2800" dirty="0">
                <a:solidFill>
                  <a:srgbClr val="002060"/>
                </a:solidFill>
                <a:latin typeface="Traditional Arabic" pitchFamily="18" charset="-78"/>
                <a:cs typeface="Traditional Arabic" pitchFamily="18" charset="-78"/>
              </a:rPr>
              <a:t> </a:t>
            </a:r>
            <a:r>
              <a:rPr lang="ar-DZ" sz="2800" dirty="0">
                <a:solidFill>
                  <a:srgbClr val="002060"/>
                </a:solidFill>
                <a:latin typeface="Traditional Arabic" pitchFamily="18" charset="-78"/>
                <a:cs typeface="Traditional Arabic" pitchFamily="18" charset="-78"/>
              </a:rPr>
              <a:t>الكلمة الأصلية التي تمثل المدخل المعجمي).</a:t>
            </a:r>
          </a:p>
          <a:p>
            <a:pPr algn="just" rtl="1"/>
            <a:r>
              <a:rPr lang="ar-DZ" sz="2800" dirty="0">
                <a:solidFill>
                  <a:srgbClr val="002060"/>
                </a:solidFill>
                <a:latin typeface="Traditional Arabic" pitchFamily="18" charset="-78"/>
                <a:cs typeface="Traditional Arabic" pitchFamily="18" charset="-78"/>
              </a:rPr>
              <a:t>اختيار الدلالة/ المعنى الصحيح من ضمن قائمة معاني الكلمة، بناء على السياق.</a:t>
            </a:r>
          </a:p>
          <a:p>
            <a:pPr algn="just" rtl="1"/>
            <a:r>
              <a:rPr lang="ar-DZ" sz="2800" dirty="0">
                <a:solidFill>
                  <a:srgbClr val="002060"/>
                </a:solidFill>
                <a:latin typeface="Traditional Arabic" pitchFamily="18" charset="-78"/>
                <a:cs typeface="Traditional Arabic" pitchFamily="18" charset="-78"/>
              </a:rPr>
              <a:t>تطوير أداة لبناء المعاجم بشكل آلي من النصوص الحرة.</a:t>
            </a:r>
          </a:p>
          <a:p>
            <a:pPr algn="just" rtl="1"/>
            <a:r>
              <a:rPr lang="ar-DZ" sz="2800" dirty="0">
                <a:solidFill>
                  <a:srgbClr val="002060"/>
                </a:solidFill>
                <a:latin typeface="Traditional Arabic" pitchFamily="18" charset="-78"/>
                <a:cs typeface="Traditional Arabic" pitchFamily="18" charset="-78"/>
              </a:rPr>
              <a:t>استخلاص العلاقات الدلالية آليًا</a:t>
            </a:r>
            <a:endParaRPr lang="fr-FR" sz="2800" dirty="0">
              <a:solidFill>
                <a:srgbClr val="002060"/>
              </a:solidFill>
              <a:latin typeface="Traditional Arabic" pitchFamily="18" charset="-78"/>
              <a:cs typeface="Traditional Arabic" pitchFamily="18" charset="-78"/>
            </a:endParaRPr>
          </a:p>
        </p:txBody>
      </p:sp>
    </p:spTree>
    <p:extLst>
      <p:ext uri="{BB962C8B-B14F-4D97-AF65-F5344CB8AC3E}">
        <p14:creationId xmlns:p14="http://schemas.microsoft.com/office/powerpoint/2010/main" val="268457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979712" y="260648"/>
            <a:ext cx="7024744" cy="1143000"/>
          </a:xfrm>
        </p:spPr>
        <p:txBody>
          <a:bodyPr>
            <a:normAutofit/>
          </a:bodyPr>
          <a:lstStyle/>
          <a:p>
            <a:pPr algn="r"/>
            <a:r>
              <a:rPr lang="ar-DZ" sz="2800" b="1" dirty="0"/>
              <a:t> </a:t>
            </a:r>
            <a:r>
              <a:rPr lang="ar-DZ" sz="2800" b="1" dirty="0" smtClean="0"/>
              <a:t>3- </a:t>
            </a:r>
            <a:r>
              <a:rPr lang="ar-DZ" sz="2800" b="1" dirty="0"/>
              <a:t>نبذة عن الهدف من المشروع.</a:t>
            </a: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5</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لمحتوى 6"/>
          <p:cNvSpPr>
            <a:spLocks noGrp="1"/>
          </p:cNvSpPr>
          <p:nvPr>
            <p:ph idx="1"/>
          </p:nvPr>
        </p:nvSpPr>
        <p:spPr>
          <a:xfrm>
            <a:off x="827584" y="1484784"/>
            <a:ext cx="7776864" cy="4824536"/>
          </a:xfrm>
        </p:spPr>
        <p:txBody>
          <a:bodyPr>
            <a:normAutofit fontScale="55000" lnSpcReduction="20000"/>
          </a:bodyPr>
          <a:lstStyle/>
          <a:p>
            <a:pPr algn="r" rtl="1"/>
            <a:r>
              <a:rPr lang="ar-DZ" b="1" dirty="0"/>
              <a:t> </a:t>
            </a:r>
            <a:r>
              <a:rPr lang="ar-DZ" sz="4400" b="1" dirty="0">
                <a:solidFill>
                  <a:srgbClr val="002060"/>
                </a:solidFill>
                <a:latin typeface="Traditional Arabic" pitchFamily="18" charset="-78"/>
                <a:cs typeface="Traditional Arabic" pitchFamily="18" charset="-78"/>
              </a:rPr>
              <a:t>يهدف هذا المشروع إلى :</a:t>
            </a:r>
          </a:p>
          <a:p>
            <a:pPr algn="just" rtl="1"/>
            <a:r>
              <a:rPr lang="ar-DZ" sz="4400" dirty="0">
                <a:solidFill>
                  <a:srgbClr val="002060"/>
                </a:solidFill>
                <a:latin typeface="Traditional Arabic" pitchFamily="18" charset="-78"/>
                <a:cs typeface="Traditional Arabic" pitchFamily="18" charset="-78"/>
              </a:rPr>
              <a:t> 1- </a:t>
            </a:r>
            <a:r>
              <a:rPr lang="ar-DZ" sz="4400" b="1" dirty="0">
                <a:solidFill>
                  <a:srgbClr val="002060"/>
                </a:solidFill>
                <a:latin typeface="Traditional Arabic" pitchFamily="18" charset="-78"/>
                <a:cs typeface="Traditional Arabic" pitchFamily="18" charset="-78"/>
              </a:rPr>
              <a:t>إزالة الغموض المعجمي  أثناء الترجمة الآلية للنصوص  العربية وغيرها، عبر تمكين الكلمات من أن تُرفق برموز إلكترونية تُحدد المعنى الذي يقصده الكاتب من بين المعان المتعددة للكلمة أثناء كتابة النص الإلكتروني. </a:t>
            </a:r>
          </a:p>
          <a:p>
            <a:pPr algn="just" rtl="1"/>
            <a:r>
              <a:rPr lang="ar-DZ" sz="4400" b="1" dirty="0">
                <a:solidFill>
                  <a:srgbClr val="002060"/>
                </a:solidFill>
                <a:latin typeface="Traditional Arabic" pitchFamily="18" charset="-78"/>
                <a:cs typeface="Traditional Arabic" pitchFamily="18" charset="-78"/>
              </a:rPr>
              <a:t>2- إزالة الغموض التركيبي  أثناء الترجمة الآلية للنصوص العربية وغيرها.  عبر جعل النص مرفق برموز إلكترونية تحدد العلاقة بين كلمات الجمل الإلكترونية، هذه العلاقة يحددها  كاتب النص اثناء مرحلة تحرير النص من بين العلاقات الممكنة ؛ تجعل النص الإلكتروني خال من أي غموض  تركيبي اثناء الترجمة الآلية.</a:t>
            </a:r>
          </a:p>
          <a:p>
            <a:pPr algn="just" rtl="1"/>
            <a:r>
              <a:rPr lang="ar-DZ" sz="4400" b="1" dirty="0">
                <a:solidFill>
                  <a:srgbClr val="002060"/>
                </a:solidFill>
                <a:latin typeface="Traditional Arabic" pitchFamily="18" charset="-78"/>
                <a:cs typeface="Traditional Arabic" pitchFamily="18" charset="-78"/>
              </a:rPr>
              <a:t>إن الكاتب الأصلي للنص  هو الوحيد (أكثر من اي نظام ترجمة آلي) القادر على تحديد المعنى الدقيق الذي يريده من أي كلمة (تحمل معان متعددة) واي جملة (تحمل تراكيب متعددة ممكنة  وبالتالي معان متعددة) </a:t>
            </a:r>
            <a:r>
              <a:rPr lang="ar-DZ" sz="4400" b="1" dirty="0" smtClean="0">
                <a:solidFill>
                  <a:srgbClr val="002060"/>
                </a:solidFill>
                <a:latin typeface="Traditional Arabic" pitchFamily="18" charset="-78"/>
                <a:cs typeface="Traditional Arabic" pitchFamily="18" charset="-78"/>
              </a:rPr>
              <a:t>. </a:t>
            </a:r>
            <a:r>
              <a:rPr lang="ar-DZ" sz="4400" b="1"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فهذا المشروع يجعل من الكاتب هو من يحدد الدلالات التي يريدها من نصه، هذه الدلالات يتم تمثيلها برموز إلكترونية تُستخدم اثناء الترجمة الآلية للنص حيث يكون النص واضح دلاليا </a:t>
            </a:r>
            <a:r>
              <a:rPr lang="ar-DZ" sz="4400" b="1" dirty="0" err="1"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لاغموض</a:t>
            </a:r>
            <a:r>
              <a:rPr lang="ar-DZ" sz="4400" b="1"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 معجمي  أو تركيبي فيه</a:t>
            </a:r>
            <a:r>
              <a:rPr lang="ar-DZ" sz="4400" b="1" dirty="0" smtClean="0">
                <a:solidFill>
                  <a:srgbClr val="002060"/>
                </a:solidFill>
                <a:latin typeface="Traditional Arabic" pitchFamily="18" charset="-78"/>
                <a:cs typeface="Traditional Arabic" pitchFamily="18" charset="-78"/>
              </a:rPr>
              <a:t>.</a:t>
            </a:r>
            <a:endParaRPr lang="fr-FR" sz="2500" b="1" dirty="0"/>
          </a:p>
        </p:txBody>
      </p:sp>
    </p:spTree>
    <p:extLst>
      <p:ext uri="{BB962C8B-B14F-4D97-AF65-F5344CB8AC3E}">
        <p14:creationId xmlns:p14="http://schemas.microsoft.com/office/powerpoint/2010/main" val="396848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763688" y="764704"/>
            <a:ext cx="7024744" cy="1143000"/>
          </a:xfrm>
        </p:spPr>
        <p:txBody>
          <a:bodyPr>
            <a:normAutofit fontScale="90000"/>
          </a:bodyPr>
          <a:lstStyle/>
          <a:p>
            <a:pPr algn="r" rtl="1"/>
            <a:r>
              <a:rPr lang="ar-DZ" sz="3100" b="1" dirty="0" smtClean="0"/>
              <a:t>4- شرح </a:t>
            </a:r>
            <a:r>
              <a:rPr lang="ar-DZ" sz="3100" b="1" dirty="0"/>
              <a:t>المشكلة المستهدفة وأثارها</a:t>
            </a:r>
            <a:r>
              <a:rPr lang="ar-DZ"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t>.</a:t>
            </a:r>
            <a:br>
              <a:rPr lang="ar-DZ" b="1" dirty="0">
                <a:solidFill>
                  <a:srgbClr val="0070C0"/>
                </a:solidFill>
                <a:effectLst>
                  <a:outerShdw blurRad="38100" dist="38100" dir="2700000" algn="tl">
                    <a:srgbClr val="000000">
                      <a:alpha val="43137"/>
                    </a:srgbClr>
                  </a:outerShdw>
                </a:effectLst>
                <a:latin typeface="Traditional Arabic" pitchFamily="18" charset="-78"/>
                <a:cs typeface="Traditional Arabic" pitchFamily="18" charset="-78"/>
              </a:rPr>
            </a:br>
            <a:endParaRPr lang="fr-FR" dirty="0"/>
          </a:p>
        </p:txBody>
      </p:sp>
      <p:sp>
        <p:nvSpPr>
          <p:cNvPr id="3" name="عنصر نائب للمحتوى 2"/>
          <p:cNvSpPr>
            <a:spLocks noGrp="1"/>
          </p:cNvSpPr>
          <p:nvPr>
            <p:ph idx="1"/>
          </p:nvPr>
        </p:nvSpPr>
        <p:spPr/>
        <p:txBody>
          <a:bodyPr/>
          <a:lstStyle/>
          <a:p>
            <a:endParaRPr lang="fr-FR"/>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6</a:t>
            </a:fld>
            <a:endParaRPr lang="ar-SA"/>
          </a:p>
        </p:txBody>
      </p:sp>
      <p:sp>
        <p:nvSpPr>
          <p:cNvPr id="8" name="عنصر نائب للمحتوى 2"/>
          <p:cNvSpPr txBox="1">
            <a:spLocks/>
          </p:cNvSpPr>
          <p:nvPr/>
        </p:nvSpPr>
        <p:spPr>
          <a:xfrm>
            <a:off x="683568" y="1628800"/>
            <a:ext cx="7776864" cy="4176464"/>
          </a:xfrm>
          <a:prstGeom prst="rect">
            <a:avLst/>
          </a:prstGeom>
        </p:spPr>
        <p:txBody>
          <a:bodyPr vert="horz" lIns="91440" tIns="45720" rIns="91440" bIns="45720" rtlCol="0">
            <a:normAutofit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gn="just" rtl="1"/>
            <a:r>
              <a:rPr lang="ar-SA" sz="2800" dirty="0">
                <a:solidFill>
                  <a:srgbClr val="002060"/>
                </a:solidFill>
                <a:latin typeface="Traditional Arabic" pitchFamily="18" charset="-78"/>
                <a:cs typeface="Traditional Arabic" pitchFamily="18" charset="-78"/>
              </a:rPr>
              <a:t>المشكلة المستهدفة هي : يتحدى الباحثون والأنظمة الحالية للترجمة الآلية للنصوص الإلكترونية إشكاليات  ، أهمها تتمثل في  كلا من الغموض المعجمي  (تعدد المعان  الممكنة لنفس الكلمة) والتركيبي للنصوص (تعدد العلاقات الممكنة بين كلمات الجمل وبالتالي معان متعددة ممكنة لنفس الجملة).</a:t>
            </a:r>
          </a:p>
          <a:p>
            <a:pPr marL="68580" indent="0" algn="just" rtl="1">
              <a:buNone/>
            </a:pPr>
            <a:r>
              <a:rPr lang="ar-SA" sz="2800" dirty="0" smtClean="0">
                <a:solidFill>
                  <a:srgbClr val="002060"/>
                </a:solidFill>
                <a:latin typeface="Traditional Arabic" pitchFamily="18" charset="-78"/>
                <a:cs typeface="Traditional Arabic" pitchFamily="18" charset="-78"/>
              </a:rPr>
              <a:t>ويقترح </a:t>
            </a:r>
            <a:r>
              <a:rPr lang="ar-SA" sz="2800" dirty="0">
                <a:solidFill>
                  <a:srgbClr val="002060"/>
                </a:solidFill>
                <a:latin typeface="Traditional Arabic" pitchFamily="18" charset="-78"/>
                <a:cs typeface="Traditional Arabic" pitchFamily="18" charset="-78"/>
              </a:rPr>
              <a:t>المختصون والباحثون في هذا المجال  منهجيات مختلفة لجعل الآلة قادرة على ترجمة النصوص بشكل أكثر كفاءة ودقة، وتتمحور أهم أعمالهم حول استخدام تقنيات الذكاء  الاصطناعي لمحاولة إزالة </a:t>
            </a:r>
            <a:r>
              <a:rPr lang="ar-SA" sz="2800" dirty="0" err="1">
                <a:solidFill>
                  <a:srgbClr val="002060"/>
                </a:solidFill>
                <a:latin typeface="Traditional Arabic" pitchFamily="18" charset="-78"/>
                <a:cs typeface="Traditional Arabic" pitchFamily="18" charset="-78"/>
              </a:rPr>
              <a:t>مايمكن</a:t>
            </a:r>
            <a:r>
              <a:rPr lang="ar-SA" sz="2800" dirty="0">
                <a:solidFill>
                  <a:srgbClr val="002060"/>
                </a:solidFill>
                <a:latin typeface="Traditional Arabic" pitchFamily="18" charset="-78"/>
                <a:cs typeface="Traditional Arabic" pitchFamily="18" charset="-78"/>
              </a:rPr>
              <a:t> من  الغموض المعجمي والتركيبي في النص الأصلي المراد ترجمته إلى لغة أخرى. لكن كل هذه الجهود مازالت إلى حد الآن لم تصل إلى دقة كاملة للترجمة الآلية للنصوص. مما يجعلنا نرى ترجمات آلية تتم حتى  عبر أنظمة الترجمة الآلية الأكثر تطورا غير مقبولة لحد الآن .</a:t>
            </a:r>
            <a:endParaRPr lang="fr-FR" sz="2800" dirty="0">
              <a:solidFill>
                <a:srgbClr val="002060"/>
              </a:solidFill>
              <a:latin typeface="Traditional Arabic" pitchFamily="18" charset="-78"/>
              <a:cs typeface="Traditional Arabic" pitchFamily="18" charset="-78"/>
            </a:endParaRPr>
          </a:p>
        </p:txBody>
      </p:sp>
    </p:spTree>
    <p:extLst>
      <p:ext uri="{BB962C8B-B14F-4D97-AF65-F5344CB8AC3E}">
        <p14:creationId xmlns:p14="http://schemas.microsoft.com/office/powerpoint/2010/main" val="4078393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1580200" y="116632"/>
            <a:ext cx="7024744" cy="1143000"/>
          </a:xfrm>
        </p:spPr>
        <p:txBody>
          <a:bodyPr>
            <a:normAutofit/>
          </a:bodyPr>
          <a:lstStyle/>
          <a:p>
            <a:pPr algn="r"/>
            <a:r>
              <a:rPr lang="ar-DZ" sz="3600" dirty="0" smtClean="0"/>
              <a:t>5- شرح </a:t>
            </a:r>
            <a:r>
              <a:rPr lang="ar-DZ" sz="3600" dirty="0"/>
              <a:t>الحل المقترح.</a:t>
            </a:r>
          </a:p>
        </p:txBody>
      </p:sp>
      <p:sp>
        <p:nvSpPr>
          <p:cNvPr id="3" name="عنصر نائب للمحتوى 2"/>
          <p:cNvSpPr>
            <a:spLocks noGrp="1"/>
          </p:cNvSpPr>
          <p:nvPr>
            <p:ph idx="1"/>
          </p:nvPr>
        </p:nvSpPr>
        <p:spPr>
          <a:xfrm>
            <a:off x="611560" y="1340768"/>
            <a:ext cx="8001453" cy="3508977"/>
          </a:xfrm>
        </p:spPr>
        <p:txBody>
          <a:bodyPr>
            <a:normAutofit/>
          </a:bodyPr>
          <a:lstStyle/>
          <a:p>
            <a:pPr marL="342900" lvl="8" indent="-274320" algn="just" rtl="1"/>
            <a:r>
              <a:rPr lang="ar-SA" sz="2000" b="1" dirty="0">
                <a:solidFill>
                  <a:srgbClr val="002060"/>
                </a:solidFill>
                <a:latin typeface="Traditional Arabic" pitchFamily="18" charset="-78"/>
                <a:cs typeface="Traditional Arabic" pitchFamily="18" charset="-78"/>
              </a:rPr>
              <a:t>نقترح </a:t>
            </a:r>
            <a:r>
              <a:rPr lang="ar-DZ" sz="2000" b="1" dirty="0" smtClean="0">
                <a:solidFill>
                  <a:srgbClr val="002060"/>
                </a:solidFill>
                <a:latin typeface="Traditional Arabic" pitchFamily="18" charset="-78"/>
                <a:cs typeface="Traditional Arabic" pitchFamily="18" charset="-78"/>
              </a:rPr>
              <a:t>فكرة جديدة تماما تستخدم تقنية نظام تشفير دلالي (</a:t>
            </a:r>
            <a:r>
              <a:rPr lang="fr-FR" sz="2000" b="1" dirty="0">
                <a:solidFill>
                  <a:srgbClr val="002060"/>
                </a:solidFill>
                <a:latin typeface="Traditional Arabic" pitchFamily="18" charset="-78"/>
                <a:cs typeface="Traditional Arabic" pitchFamily="18" charset="-78"/>
              </a:rPr>
              <a:t>SCS: </a:t>
            </a:r>
            <a:r>
              <a:rPr lang="fr-FR" sz="2000" b="1" dirty="0" err="1">
                <a:solidFill>
                  <a:srgbClr val="002060"/>
                </a:solidFill>
                <a:latin typeface="Traditional Arabic" pitchFamily="18" charset="-78"/>
                <a:cs typeface="Traditional Arabic" pitchFamily="18" charset="-78"/>
              </a:rPr>
              <a:t>Semantic</a:t>
            </a:r>
            <a:r>
              <a:rPr lang="fr-FR" sz="2000" b="1" dirty="0">
                <a:solidFill>
                  <a:srgbClr val="002060"/>
                </a:solidFill>
                <a:latin typeface="Traditional Arabic" pitchFamily="18" charset="-78"/>
                <a:cs typeface="Traditional Arabic" pitchFamily="18" charset="-78"/>
              </a:rPr>
              <a:t> </a:t>
            </a:r>
            <a:r>
              <a:rPr lang="fr-FR" sz="2000" b="1" dirty="0" err="1">
                <a:solidFill>
                  <a:srgbClr val="002060"/>
                </a:solidFill>
                <a:latin typeface="Traditional Arabic" pitchFamily="18" charset="-78"/>
                <a:cs typeface="Traditional Arabic" pitchFamily="18" charset="-78"/>
              </a:rPr>
              <a:t>Coding</a:t>
            </a:r>
            <a:r>
              <a:rPr lang="fr-FR" sz="2000" b="1" dirty="0">
                <a:solidFill>
                  <a:srgbClr val="002060"/>
                </a:solidFill>
                <a:latin typeface="Traditional Arabic" pitchFamily="18" charset="-78"/>
                <a:cs typeface="Traditional Arabic" pitchFamily="18" charset="-78"/>
              </a:rPr>
              <a:t> System</a:t>
            </a:r>
            <a:r>
              <a:rPr lang="ar-DZ" sz="2000" b="1" dirty="0" smtClean="0">
                <a:solidFill>
                  <a:srgbClr val="002060"/>
                </a:solidFill>
                <a:latin typeface="Traditional Arabic" pitchFamily="18" charset="-78"/>
                <a:cs typeface="Traditional Arabic" pitchFamily="18" charset="-78"/>
              </a:rPr>
              <a:t>)تتمثل في </a:t>
            </a:r>
            <a:r>
              <a:rPr lang="ar-SA" sz="2000" b="1" dirty="0" smtClean="0">
                <a:solidFill>
                  <a:srgbClr val="002060"/>
                </a:solidFill>
                <a:latin typeface="Traditional Arabic" pitchFamily="18" charset="-78"/>
                <a:cs typeface="Traditional Arabic" pitchFamily="18" charset="-78"/>
              </a:rPr>
              <a:t>جعل </a:t>
            </a:r>
            <a:r>
              <a:rPr lang="ar-SA" sz="2000" b="1" dirty="0">
                <a:solidFill>
                  <a:srgbClr val="002060"/>
                </a:solidFill>
                <a:latin typeface="Traditional Arabic" pitchFamily="18" charset="-78"/>
                <a:cs typeface="Traditional Arabic" pitchFamily="18" charset="-78"/>
              </a:rPr>
              <a:t>النص الإلكتروني  ليس مجرد نص وانما مرفق برموز دلالية للمعاني التي يقصدها الكاتب الأصلي للنص الإلكتروني أثناء عملية كتابته (عبر واجهة محرر النص) </a:t>
            </a:r>
            <a:r>
              <a:rPr lang="ar-DZ" sz="2000" b="1" dirty="0">
                <a:solidFill>
                  <a:srgbClr val="002060"/>
                </a:solidFill>
                <a:latin typeface="Traditional Arabic" pitchFamily="18" charset="-78"/>
                <a:cs typeface="Traditional Arabic" pitchFamily="18" charset="-78"/>
              </a:rPr>
              <a:t> للنص</a:t>
            </a:r>
            <a:r>
              <a:rPr lang="ar-SA" sz="2000" b="1" dirty="0">
                <a:solidFill>
                  <a:srgbClr val="002060"/>
                </a:solidFill>
                <a:latin typeface="Traditional Arabic" pitchFamily="18" charset="-78"/>
                <a:cs typeface="Traditional Arabic" pitchFamily="18" charset="-78"/>
              </a:rPr>
              <a:t> فيحدد الكاتب الدلالة  الذي يريدها من كل كلمة (ذات دلالات متعددة ممكنة) ؛ويحدد العلاقة بين كلمات الجمل التي تتضمن غموض تركيبي، فيتم تجسيد ذلك عبر رمز إلكتروني خاص يستخدم أثناء الترجمة الآلية وبالتالي تكون الترجمة الآلية أكثر دقة من ناحية إزالة الغموض المعجمي والتركيبي. يمكن استخدام المقاربة التقنية المقترحة مع أي نوع من النصوص الإلكترونية (نصوص تطبيقات معالجة النصوص وصفحات الويب ونص البريد الإلكتروني</a:t>
            </a:r>
            <a:r>
              <a:rPr lang="fr-FR" sz="2000" b="1" dirty="0">
                <a:solidFill>
                  <a:srgbClr val="002060"/>
                </a:solidFill>
                <a:latin typeface="Traditional Arabic" pitchFamily="18" charset="-78"/>
                <a:cs typeface="Traditional Arabic" pitchFamily="18" charset="-78"/>
              </a:rPr>
              <a:t> ...</a:t>
            </a:r>
            <a:r>
              <a:rPr lang="ar-SA" sz="2000" b="1" dirty="0">
                <a:solidFill>
                  <a:srgbClr val="002060"/>
                </a:solidFill>
                <a:latin typeface="Traditional Arabic" pitchFamily="18" charset="-78"/>
                <a:cs typeface="Traditional Arabic" pitchFamily="18" charset="-78"/>
              </a:rPr>
              <a:t>إلخ).</a:t>
            </a:r>
            <a:endParaRPr lang="fr-FR" sz="2000" b="1" dirty="0">
              <a:solidFill>
                <a:srgbClr val="002060"/>
              </a:solidFill>
              <a:latin typeface="Traditional Arabic" pitchFamily="18" charset="-78"/>
              <a:cs typeface="Traditional Arabic" pitchFamily="18" charset="-78"/>
            </a:endParaRPr>
          </a:p>
          <a:p>
            <a:pPr algn="just" rtl="1"/>
            <a:endParaRPr lang="fr-FR" dirty="0"/>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7</a:t>
            </a:fld>
            <a:endParaRPr lang="ar-SA"/>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080" y="3717032"/>
            <a:ext cx="6209280" cy="268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108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27584" y="260648"/>
            <a:ext cx="7816832" cy="1143000"/>
          </a:xfrm>
        </p:spPr>
        <p:txBody>
          <a:bodyPr>
            <a:normAutofit/>
          </a:bodyPr>
          <a:lstStyle/>
          <a:p>
            <a:pPr algn="r" rtl="1"/>
            <a:r>
              <a:rPr lang="ar-DZ" dirty="0" smtClean="0"/>
              <a:t>الغموض الدلالي المعجمي</a:t>
            </a:r>
            <a:r>
              <a:rPr lang="ar-DZ" dirty="0"/>
              <a:t>:</a:t>
            </a:r>
            <a:endParaRPr lang="fr-FR" dirty="0"/>
          </a:p>
        </p:txBody>
      </p:sp>
      <p:sp>
        <p:nvSpPr>
          <p:cNvPr id="4" name="عنصر نائب للتاريخ 3"/>
          <p:cNvSpPr>
            <a:spLocks noGrp="1"/>
          </p:cNvSpPr>
          <p:nvPr>
            <p:ph type="dt" sz="half" idx="10"/>
          </p:nvPr>
        </p:nvSpPr>
        <p:spPr/>
        <p:txBody>
          <a:bodyPr/>
          <a:lstStyle/>
          <a:p>
            <a:fld id="{80A598EA-B9FB-40A5-9888-C8860A6E9E03}" type="datetime1">
              <a:rPr lang="ar-SA" smtClean="0"/>
              <a:t>06/10/1443</a:t>
            </a:fld>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8</a:t>
            </a:fld>
            <a:endParaRPr lang="ar-SA"/>
          </a:p>
        </p:txBody>
      </p:sp>
      <p:sp>
        <p:nvSpPr>
          <p:cNvPr id="7" name="عنصر نائب للمحتوى 2"/>
          <p:cNvSpPr>
            <a:spLocks noGrp="1"/>
          </p:cNvSpPr>
          <p:nvPr>
            <p:ph idx="1"/>
          </p:nvPr>
        </p:nvSpPr>
        <p:spPr>
          <a:xfrm>
            <a:off x="971600" y="1628800"/>
            <a:ext cx="7209365" cy="3508977"/>
          </a:xfrm>
        </p:spPr>
        <p:txBody>
          <a:bodyPr>
            <a:normAutofit fontScale="62500" lnSpcReduction="20000"/>
          </a:bodyPr>
          <a:lstStyle/>
          <a:p>
            <a:pPr algn="just" rtl="1"/>
            <a:r>
              <a:rPr lang="ar-DZ" sz="4200" dirty="0">
                <a:solidFill>
                  <a:srgbClr val="002060"/>
                </a:solidFill>
                <a:latin typeface="Traditional Arabic" pitchFamily="18" charset="-78"/>
                <a:cs typeface="Traditional Arabic" pitchFamily="18" charset="-78"/>
              </a:rPr>
              <a:t>المقصود </a:t>
            </a:r>
            <a:r>
              <a:rPr lang="ar-DZ" sz="4200" dirty="0" smtClean="0">
                <a:solidFill>
                  <a:srgbClr val="002060"/>
                </a:solidFill>
                <a:latin typeface="Traditional Arabic" pitchFamily="18" charset="-78"/>
                <a:cs typeface="Traditional Arabic" pitchFamily="18" charset="-78"/>
              </a:rPr>
              <a:t>بالغموض </a:t>
            </a:r>
            <a:r>
              <a:rPr lang="ar-DZ" sz="4200" dirty="0">
                <a:solidFill>
                  <a:srgbClr val="002060"/>
                </a:solidFill>
                <a:latin typeface="Traditional Arabic" pitchFamily="18" charset="-78"/>
                <a:cs typeface="Traditional Arabic" pitchFamily="18" charset="-78"/>
              </a:rPr>
              <a:t>الدلالي المعجمي </a:t>
            </a:r>
            <a:r>
              <a:rPr lang="ar-DZ"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هو عدم قدرة </a:t>
            </a:r>
            <a:r>
              <a:rPr lang="ar-DZ" sz="4200" u="sng"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القارئ أو المترجم الآلي على </a:t>
            </a:r>
            <a:r>
              <a:rPr lang="ar-DZ"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التوصل إلى المعنى المقصود </a:t>
            </a:r>
            <a:r>
              <a:rPr lang="ar-DZ" sz="4200" u="sng"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من لفظة </a:t>
            </a:r>
            <a:r>
              <a:rPr lang="ar-DZ"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معينة  </a:t>
            </a:r>
            <a:r>
              <a:rPr lang="fr-FR"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Lexical Item </a:t>
            </a:r>
            <a:r>
              <a:rPr lang="ar-DZ"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من بين </a:t>
            </a:r>
            <a:r>
              <a:rPr lang="ar-DZ" sz="4200" u="sng" dirty="0" smtClean="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المعاني المتعددة و </a:t>
            </a:r>
            <a:r>
              <a:rPr lang="ar-DZ" sz="4200" u="sng" dirty="0">
                <a:solidFill>
                  <a:srgbClr val="002060"/>
                </a:solidFill>
                <a:effectLst>
                  <a:outerShdw blurRad="38100" dist="38100" dir="2700000" algn="tl">
                    <a:srgbClr val="000000">
                      <a:alpha val="43137"/>
                    </a:srgbClr>
                  </a:outerShdw>
                </a:effectLst>
                <a:latin typeface="Traditional Arabic" pitchFamily="18" charset="-78"/>
                <a:cs typeface="Traditional Arabic" pitchFamily="18" charset="-78"/>
              </a:rPr>
              <a:t>المختلفة لهذه اللفظة </a:t>
            </a:r>
            <a:r>
              <a:rPr lang="ar-DZ" sz="4200" dirty="0">
                <a:solidFill>
                  <a:srgbClr val="002060"/>
                </a:solidFill>
                <a:latin typeface="Traditional Arabic" pitchFamily="18" charset="-78"/>
                <a:cs typeface="Traditional Arabic" pitchFamily="18" charset="-78"/>
              </a:rPr>
              <a:t>. </a:t>
            </a:r>
            <a:endParaRPr lang="ar-DZ" sz="4200" dirty="0" smtClean="0">
              <a:solidFill>
                <a:srgbClr val="002060"/>
              </a:solidFill>
              <a:latin typeface="Traditional Arabic" pitchFamily="18" charset="-78"/>
              <a:cs typeface="Traditional Arabic" pitchFamily="18" charset="-78"/>
            </a:endParaRPr>
          </a:p>
          <a:p>
            <a:pPr algn="just" rtl="1"/>
            <a:endParaRPr lang="ar-DZ" sz="4200" dirty="0" smtClean="0">
              <a:solidFill>
                <a:srgbClr val="002060"/>
              </a:solidFill>
              <a:latin typeface="Traditional Arabic" pitchFamily="18" charset="-78"/>
              <a:cs typeface="Traditional Arabic" pitchFamily="18" charset="-78"/>
            </a:endParaRPr>
          </a:p>
          <a:p>
            <a:pPr algn="just" rtl="1"/>
            <a:r>
              <a:rPr lang="ar-DZ" sz="4000" dirty="0" smtClean="0">
                <a:solidFill>
                  <a:srgbClr val="002060"/>
                </a:solidFill>
                <a:latin typeface="Traditional Arabic" pitchFamily="18" charset="-78"/>
                <a:cs typeface="Traditional Arabic" pitchFamily="18" charset="-78"/>
              </a:rPr>
              <a:t>مثلا </a:t>
            </a:r>
            <a:r>
              <a:rPr lang="ar-DZ" sz="4000" dirty="0">
                <a:solidFill>
                  <a:srgbClr val="002060"/>
                </a:solidFill>
                <a:latin typeface="Traditional Arabic" pitchFamily="18" charset="-78"/>
                <a:cs typeface="Traditional Arabic" pitchFamily="18" charset="-78"/>
              </a:rPr>
              <a:t>كلمة "عين" إذا كانت مشكولة فلها مرادفات متعددة : عين ماء، عين الرؤية في الوجه، زعيم أو </a:t>
            </a:r>
            <a:r>
              <a:rPr lang="ar-DZ" sz="4000" dirty="0" err="1">
                <a:solidFill>
                  <a:srgbClr val="002060"/>
                </a:solidFill>
                <a:latin typeface="Traditional Arabic" pitchFamily="18" charset="-78"/>
                <a:cs typeface="Traditional Arabic" pitchFamily="18" charset="-78"/>
              </a:rPr>
              <a:t>سيد،..إلخ</a:t>
            </a:r>
            <a:r>
              <a:rPr lang="ar-DZ" sz="4000" dirty="0">
                <a:solidFill>
                  <a:srgbClr val="002060"/>
                </a:solidFill>
                <a:latin typeface="Traditional Arabic" pitchFamily="18" charset="-78"/>
                <a:cs typeface="Traditional Arabic" pitchFamily="18" charset="-78"/>
              </a:rPr>
              <a:t>،  وإذا لم تكن مشكولة فيكثر عدد المرادفات بشكل أكبر (حدد ، أوجب ...) </a:t>
            </a:r>
            <a:r>
              <a:rPr lang="ar-DZ" sz="4000" dirty="0" smtClean="0">
                <a:solidFill>
                  <a:srgbClr val="002060"/>
                </a:solidFill>
                <a:latin typeface="Traditional Arabic" pitchFamily="18" charset="-78"/>
                <a:cs typeface="Traditional Arabic" pitchFamily="18" charset="-78"/>
              </a:rPr>
              <a:t>.</a:t>
            </a:r>
          </a:p>
          <a:p>
            <a:pPr algn="just" rtl="1"/>
            <a:endParaRPr lang="ar-DZ" sz="4000" dirty="0" smtClean="0">
              <a:solidFill>
                <a:srgbClr val="002060"/>
              </a:solidFill>
              <a:latin typeface="Traditional Arabic" pitchFamily="18" charset="-78"/>
              <a:cs typeface="Traditional Arabic" pitchFamily="18" charset="-78"/>
            </a:endParaRPr>
          </a:p>
          <a:p>
            <a:pPr algn="just" rtl="1"/>
            <a:r>
              <a:rPr lang="ar-DZ" sz="4000" dirty="0" smtClean="0">
                <a:solidFill>
                  <a:srgbClr val="002060"/>
                </a:solidFill>
                <a:latin typeface="Traditional Arabic" pitchFamily="18" charset="-78"/>
                <a:cs typeface="Traditional Arabic" pitchFamily="18" charset="-78"/>
              </a:rPr>
              <a:t>مثال : من معاني كلمة (مولى) :</a:t>
            </a:r>
            <a:r>
              <a:rPr lang="ar-DZ" sz="4000" dirty="0">
                <a:solidFill>
                  <a:srgbClr val="002060"/>
                </a:solidFill>
                <a:latin typeface="Traditional Arabic" pitchFamily="18" charset="-78"/>
                <a:cs typeface="Traditional Arabic" pitchFamily="18" charset="-78"/>
              </a:rPr>
              <a:t>الأولى بالشيء، </a:t>
            </a:r>
            <a:r>
              <a:rPr lang="ar-DZ" sz="4000" dirty="0" smtClean="0">
                <a:solidFill>
                  <a:srgbClr val="002060"/>
                </a:solidFill>
                <a:latin typeface="Traditional Arabic" pitchFamily="18" charset="-78"/>
                <a:cs typeface="Traditional Arabic" pitchFamily="18" charset="-78"/>
              </a:rPr>
              <a:t>الولي، بنو </a:t>
            </a:r>
            <a:r>
              <a:rPr lang="ar-DZ" sz="4000" dirty="0" err="1" smtClean="0">
                <a:solidFill>
                  <a:srgbClr val="002060"/>
                </a:solidFill>
                <a:latin typeface="Traditional Arabic" pitchFamily="18" charset="-78"/>
                <a:cs typeface="Traditional Arabic" pitchFamily="18" charset="-78"/>
              </a:rPr>
              <a:t>العم،الحليف</a:t>
            </a:r>
            <a:r>
              <a:rPr lang="ar-DZ" sz="4000" dirty="0" smtClean="0">
                <a:solidFill>
                  <a:srgbClr val="002060"/>
                </a:solidFill>
                <a:latin typeface="Traditional Arabic" pitchFamily="18" charset="-78"/>
                <a:cs typeface="Traditional Arabic" pitchFamily="18" charset="-78"/>
              </a:rPr>
              <a:t>، الجار، الصهر..</a:t>
            </a:r>
            <a:endParaRPr lang="fr-FR" sz="4000" dirty="0">
              <a:solidFill>
                <a:srgbClr val="002060"/>
              </a:solidFill>
              <a:latin typeface="Traditional Arabic" pitchFamily="18" charset="-78"/>
              <a:cs typeface="Traditional Arabic" pitchFamily="18" charset="-78"/>
            </a:endParaRPr>
          </a:p>
        </p:txBody>
      </p:sp>
      <p:sp>
        <p:nvSpPr>
          <p:cNvPr id="6" name="عنصر نائب للتذييل 5"/>
          <p:cNvSpPr>
            <a:spLocks noGrp="1"/>
          </p:cNvSpPr>
          <p:nvPr>
            <p:ph type="ftr" sz="quarter" idx="11"/>
          </p:nvPr>
        </p:nvSpPr>
        <p:spPr/>
        <p:txBody>
          <a:bodyPr/>
          <a:lstStyle/>
          <a:p>
            <a:endParaRPr lang="ar-SA"/>
          </a:p>
        </p:txBody>
      </p:sp>
    </p:spTree>
    <p:extLst>
      <p:ext uri="{BB962C8B-B14F-4D97-AF65-F5344CB8AC3E}">
        <p14:creationId xmlns:p14="http://schemas.microsoft.com/office/powerpoint/2010/main" val="202395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9592" y="404664"/>
            <a:ext cx="7816832" cy="1143000"/>
          </a:xfrm>
        </p:spPr>
        <p:txBody>
          <a:bodyPr>
            <a:normAutofit/>
          </a:bodyPr>
          <a:lstStyle/>
          <a:p>
            <a:pPr algn="r" rtl="1"/>
            <a:r>
              <a:rPr lang="ar-DZ" sz="2800" b="1" dirty="0" smtClean="0">
                <a:effectLst>
                  <a:outerShdw blurRad="38100" dist="38100" dir="2700000" algn="tl">
                    <a:srgbClr val="000000">
                      <a:alpha val="43137"/>
                    </a:srgbClr>
                  </a:outerShdw>
                </a:effectLst>
              </a:rPr>
              <a:t>الحل المقترح -رموز </a:t>
            </a:r>
            <a:r>
              <a:rPr lang="ar-DZ" sz="2800" b="1" dirty="0">
                <a:effectLst>
                  <a:outerShdw blurRad="38100" dist="38100" dir="2700000" algn="tl">
                    <a:srgbClr val="000000">
                      <a:alpha val="43137"/>
                    </a:srgbClr>
                  </a:outerShdw>
                </a:effectLst>
              </a:rPr>
              <a:t>دلالية لإزالة الغموض </a:t>
            </a:r>
            <a:r>
              <a:rPr lang="ar-DZ" sz="2800" b="1" dirty="0" smtClean="0">
                <a:effectLst>
                  <a:outerShdw blurRad="38100" dist="38100" dir="2700000" algn="tl">
                    <a:srgbClr val="000000">
                      <a:alpha val="43137"/>
                    </a:srgbClr>
                  </a:outerShdw>
                </a:effectLst>
              </a:rPr>
              <a:t>المعجمي</a:t>
            </a:r>
            <a:r>
              <a:rPr lang="ar-DZ" sz="2800" b="1" dirty="0">
                <a:effectLst>
                  <a:outerShdw blurRad="38100" dist="38100" dir="2700000" algn="tl">
                    <a:srgbClr val="000000">
                      <a:alpha val="43137"/>
                    </a:srgbClr>
                  </a:outerShdw>
                </a:effectLst>
              </a:rPr>
              <a:t>:</a:t>
            </a:r>
            <a:endParaRPr lang="fr-FR" sz="2800" b="1" dirty="0">
              <a:effectLst>
                <a:outerShdw blurRad="38100" dist="38100" dir="2700000" algn="tl">
                  <a:srgbClr val="000000">
                    <a:alpha val="43137"/>
                  </a:srgbClr>
                </a:outerShdw>
              </a:effectLst>
            </a:endParaRPr>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9</a:t>
            </a:fld>
            <a:endParaRPr lang="ar-SA"/>
          </a:p>
        </p:txBody>
      </p:sp>
      <p:sp>
        <p:nvSpPr>
          <p:cNvPr id="7" name="عنصر نائب للمحتوى 2"/>
          <p:cNvSpPr>
            <a:spLocks noGrp="1"/>
          </p:cNvSpPr>
          <p:nvPr>
            <p:ph idx="1"/>
          </p:nvPr>
        </p:nvSpPr>
        <p:spPr>
          <a:xfrm>
            <a:off x="611560" y="1628800"/>
            <a:ext cx="7848872" cy="3508977"/>
          </a:xfrm>
        </p:spPr>
        <p:txBody>
          <a:bodyPr>
            <a:normAutofit/>
          </a:bodyPr>
          <a:lstStyle/>
          <a:p>
            <a:pPr algn="just" rtl="1"/>
            <a:r>
              <a:rPr lang="ar-DZ" sz="3200" dirty="0">
                <a:solidFill>
                  <a:srgbClr val="002060"/>
                </a:solidFill>
                <a:latin typeface="Traditional Arabic" pitchFamily="18" charset="-78"/>
                <a:cs typeface="Traditional Arabic" pitchFamily="18" charset="-78"/>
              </a:rPr>
              <a:t>لذا نقترح أن يقوم الكاتب الاصلي للنص الإلكتروني </a:t>
            </a:r>
            <a:r>
              <a:rPr lang="ar-DZ" sz="3200" dirty="0" smtClean="0">
                <a:solidFill>
                  <a:srgbClr val="002060"/>
                </a:solidFill>
                <a:latin typeface="Traditional Arabic" pitchFamily="18" charset="-78"/>
                <a:cs typeface="Traditional Arabic" pitchFamily="18" charset="-78"/>
              </a:rPr>
              <a:t>أثناء مرحلة تحرير النص عبر واجهة تحرير النص، بتحديد </a:t>
            </a:r>
            <a:r>
              <a:rPr lang="ar-DZ" sz="3200" dirty="0">
                <a:solidFill>
                  <a:srgbClr val="002060"/>
                </a:solidFill>
                <a:latin typeface="Traditional Arabic" pitchFamily="18" charset="-78"/>
                <a:cs typeface="Traditional Arabic" pitchFamily="18" charset="-78"/>
              </a:rPr>
              <a:t>الدلالة المقصودة (وبالتالي لها ترجمة محددة في اللغة المستهدفة) من الكلمة من بين الدلالات الممكنة الأخرى (والتي لها ترجمات أخرى في اللغة المستهدفة)، هذا التحديد يصاغ على شكل رمز </a:t>
            </a:r>
            <a:r>
              <a:rPr lang="ar-DZ" sz="3200" dirty="0" smtClean="0">
                <a:solidFill>
                  <a:srgbClr val="002060"/>
                </a:solidFill>
                <a:latin typeface="Traditional Arabic" pitchFamily="18" charset="-78"/>
                <a:cs typeface="Traditional Arabic" pitchFamily="18" charset="-78"/>
              </a:rPr>
              <a:t>إلكتروني  </a:t>
            </a:r>
            <a:r>
              <a:rPr lang="ar-DZ" sz="3200" dirty="0">
                <a:solidFill>
                  <a:srgbClr val="002060"/>
                </a:solidFill>
                <a:latin typeface="Traditional Arabic" pitchFamily="18" charset="-78"/>
                <a:cs typeface="Traditional Arabic" pitchFamily="18" charset="-78"/>
              </a:rPr>
              <a:t>يرفق بالكلمة. كما هو موضح في الشكل  </a:t>
            </a:r>
            <a:r>
              <a:rPr lang="ar-DZ" sz="3200" dirty="0" smtClean="0">
                <a:solidFill>
                  <a:srgbClr val="002060"/>
                </a:solidFill>
                <a:latin typeface="Traditional Arabic" pitchFamily="18" charset="-78"/>
                <a:cs typeface="Traditional Arabic" pitchFamily="18" charset="-78"/>
              </a:rPr>
              <a:t>التالي:</a:t>
            </a:r>
            <a:endParaRPr lang="fr-FR" sz="3200" dirty="0">
              <a:solidFill>
                <a:srgbClr val="002060"/>
              </a:solidFill>
              <a:latin typeface="Traditional Arabic" pitchFamily="18" charset="-78"/>
              <a:cs typeface="Traditional Arabic" pitchFamily="18" charset="-7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45024"/>
            <a:ext cx="3579784" cy="270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سهم إلى اليمين 2"/>
          <p:cNvSpPr/>
          <p:nvPr/>
        </p:nvSpPr>
        <p:spPr>
          <a:xfrm>
            <a:off x="4788024" y="5242320"/>
            <a:ext cx="792088" cy="66119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عنصر نائب للتذييل 5"/>
          <p:cNvSpPr>
            <a:spLocks noGrp="1"/>
          </p:cNvSpPr>
          <p:nvPr>
            <p:ph type="ftr" sz="quarter" idx="11"/>
          </p:nvPr>
        </p:nvSpPr>
        <p:spPr/>
        <p:txBody>
          <a:bodyPr/>
          <a:lstStyle/>
          <a:p>
            <a:endParaRPr lang="ar-SA"/>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991" y="4471115"/>
            <a:ext cx="2870151" cy="189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3255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وستن">
  <a:themeElements>
    <a:clrScheme name="أوستن">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أوستن">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أوستن">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241</TotalTime>
  <Words>1753</Words>
  <Application>Microsoft Office PowerPoint</Application>
  <PresentationFormat>عرض على الشاشة (3:4)‏</PresentationFormat>
  <Paragraphs>122</Paragraphs>
  <Slides>23</Slides>
  <Notes>1</Notes>
  <HiddenSlides>0</HiddenSlides>
  <MMClips>0</MMClips>
  <ScaleCrop>false</ScaleCrop>
  <HeadingPairs>
    <vt:vector size="4" baseType="variant">
      <vt:variant>
        <vt:lpstr>نسق</vt:lpstr>
      </vt:variant>
      <vt:variant>
        <vt:i4>1</vt:i4>
      </vt:variant>
      <vt:variant>
        <vt:lpstr>عناوين الشرائح</vt:lpstr>
      </vt:variant>
      <vt:variant>
        <vt:i4>23</vt:i4>
      </vt:variant>
    </vt:vector>
  </HeadingPairs>
  <TitlesOfParts>
    <vt:vector size="24" baseType="lpstr">
      <vt:lpstr>أوستن</vt:lpstr>
      <vt:lpstr>مفهوم جديد للنص الإلكتروني يعتمد على نظام ترميز دلالي لتدقيق الترجمة الآلية</vt:lpstr>
      <vt:lpstr>مخطط العرض:</vt:lpstr>
      <vt:lpstr>1-تمهيد</vt:lpstr>
      <vt:lpstr> 2- نوع المسار والمجال</vt:lpstr>
      <vt:lpstr> 3- نبذة عن الهدف من المشروع.</vt:lpstr>
      <vt:lpstr>4- شرح المشكلة المستهدفة وأثارها. </vt:lpstr>
      <vt:lpstr>5- شرح الحل المقترح.</vt:lpstr>
      <vt:lpstr>الغموض الدلالي المعجمي:</vt:lpstr>
      <vt:lpstr>الحل المقترح -رموز دلالية لإزالة الغموض المعجمي:</vt:lpstr>
      <vt:lpstr>الحل المقترح -النطاق الدلالي للكلمة الإلكترونية:</vt:lpstr>
      <vt:lpstr>عرض تقديمي في PowerPoint</vt:lpstr>
      <vt:lpstr>النطاق الدلالي للكلمة الإلكترونية:</vt:lpstr>
      <vt:lpstr> الحل المقترح -النطاق الدلالي للكلمة الإلكترونية:</vt:lpstr>
      <vt:lpstr>عرض تقديمي في PowerPoint</vt:lpstr>
      <vt:lpstr>الحل المقترح -إزالة الغموض الدلالي التركيبـي:</vt:lpstr>
      <vt:lpstr> مثال على إزالة الغموض الدلالي التركيبـي:</vt:lpstr>
      <vt:lpstr> الحل المقترح -إزالة الغموض الدلالي التركيبـي:</vt:lpstr>
      <vt:lpstr>6- نوعية البيانات المراد استخدامها في المشروع </vt:lpstr>
      <vt:lpstr>7- معلومات فريق العمل وتتضمن الأسماء والتخصص الدقيق</vt:lpstr>
      <vt:lpstr>8- الخاتمة </vt:lpstr>
      <vt:lpstr>الخاتمة </vt:lpstr>
      <vt:lpstr>الخاتمة </vt:lpstr>
      <vt:lpstr>شكرا على المتابعة وجزاكم الله كل خير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نحو مقاربة جديدة لإرفاق النص الإلكتروني القرآني برموز دلالية لتدقيق الترجمة الآلية</dc:title>
  <dc:creator>bmyou</dc:creator>
  <cp:lastModifiedBy>bmyou</cp:lastModifiedBy>
  <cp:revision>85</cp:revision>
  <dcterms:created xsi:type="dcterms:W3CDTF">2021-12-01T20:04:33Z</dcterms:created>
  <dcterms:modified xsi:type="dcterms:W3CDTF">2022-05-07T11:46:23Z</dcterms:modified>
</cp:coreProperties>
</file>