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312" r:id="rId8"/>
    <p:sldId id="265" r:id="rId9"/>
    <p:sldId id="304" r:id="rId10"/>
    <p:sldId id="279" r:id="rId11"/>
    <p:sldId id="300" r:id="rId12"/>
    <p:sldId id="263" r:id="rId13"/>
    <p:sldId id="266" r:id="rId14"/>
    <p:sldId id="303" r:id="rId15"/>
    <p:sldId id="290" r:id="rId16"/>
    <p:sldId id="306" r:id="rId17"/>
    <p:sldId id="264" r:id="rId18"/>
    <p:sldId id="267" r:id="rId19"/>
    <p:sldId id="305" r:id="rId20"/>
    <p:sldId id="291" r:id="rId21"/>
    <p:sldId id="297" r:id="rId22"/>
    <p:sldId id="295" r:id="rId23"/>
    <p:sldId id="308" r:id="rId24"/>
    <p:sldId id="309" r:id="rId25"/>
    <p:sldId id="310" r:id="rId26"/>
    <p:sldId id="268" r:id="rId27"/>
    <p:sldId id="269" r:id="rId28"/>
    <p:sldId id="302" r:id="rId29"/>
    <p:sldId id="275" r:id="rId30"/>
    <p:sldId id="270" r:id="rId31"/>
    <p:sldId id="277" r:id="rId32"/>
    <p:sldId id="271" r:id="rId33"/>
    <p:sldId id="278" r:id="rId34"/>
    <p:sldId id="311" r:id="rId35"/>
    <p:sldId id="272" r:id="rId36"/>
    <p:sldId id="273" r:id="rId37"/>
    <p:sldId id="313" r:id="rId38"/>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SSA01" initials="K" lastIdx="4" clrIdx="0">
    <p:extLst>
      <p:ext uri="{19B8F6BF-5375-455C-9EA6-DF929625EA0E}">
        <p15:presenceInfo xmlns:p15="http://schemas.microsoft.com/office/powerpoint/2012/main" userId="KSSA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0" d="100"/>
          <a:sy n="110"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3T17:26:42.159" idx="2">
    <p:pos x="7056" y="1253"/>
    <p:text>هل يفترض أننا نحط لهم المعايير بهالشكل مع الأوزان؟</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76688-2A9F-47C1-A00F-21A5404254EF}" type="doc">
      <dgm:prSet loTypeId="urn:microsoft.com/office/officeart/2005/8/layout/chevron2" loCatId="list" qsTypeId="urn:microsoft.com/office/officeart/2005/8/quickstyle/simple1" qsCatId="simple" csTypeId="urn:microsoft.com/office/officeart/2005/8/colors/accent3_1" csCatId="accent3" phldr="1"/>
      <dgm:spPr/>
    </dgm:pt>
    <dgm:pt modelId="{35CAEF15-6D58-4944-BD39-D00A5FBD3C48}">
      <dgm:prSet phldrT="[Text]"/>
      <dgm:spPr/>
      <dgm:t>
        <a:bodyPr/>
        <a:lstStyle/>
        <a:p>
          <a:pPr rtl="1"/>
          <a:r>
            <a:rPr lang="ar-SA" dirty="0"/>
            <a:t>المركز الأول</a:t>
          </a:r>
        </a:p>
      </dgm:t>
    </dgm:pt>
    <dgm:pt modelId="{05E87236-7E8B-4E28-BC35-6B9553EAEF00}" type="parTrans" cxnId="{459256A7-F2B5-4F0B-8934-82626D6EBB45}">
      <dgm:prSet/>
      <dgm:spPr/>
      <dgm:t>
        <a:bodyPr/>
        <a:lstStyle/>
        <a:p>
          <a:pPr rtl="1"/>
          <a:endParaRPr lang="ar-SA"/>
        </a:p>
      </dgm:t>
    </dgm:pt>
    <dgm:pt modelId="{EBC739B7-DD1D-4264-9AAA-8A703E37ECAB}" type="sibTrans" cxnId="{459256A7-F2B5-4F0B-8934-82626D6EBB45}">
      <dgm:prSet/>
      <dgm:spPr/>
      <dgm:t>
        <a:bodyPr/>
        <a:lstStyle/>
        <a:p>
          <a:pPr rtl="1"/>
          <a:endParaRPr lang="ar-SA"/>
        </a:p>
      </dgm:t>
    </dgm:pt>
    <dgm:pt modelId="{3EFEB81D-0AD2-46B8-A0D1-43E938993436}">
      <dgm:prSet phldrT="[Text]"/>
      <dgm:spPr/>
      <dgm:t>
        <a:bodyPr/>
        <a:lstStyle/>
        <a:p>
          <a:pPr rtl="1"/>
          <a:r>
            <a:rPr lang="ar-SA" dirty="0"/>
            <a:t>المركز الثالث</a:t>
          </a:r>
        </a:p>
      </dgm:t>
    </dgm:pt>
    <dgm:pt modelId="{2C2A53F5-4F56-4DEC-9F03-43FE2DD16F3E}" type="parTrans" cxnId="{D18166E5-E582-41E7-AECA-5C31A57AFE5B}">
      <dgm:prSet/>
      <dgm:spPr/>
      <dgm:t>
        <a:bodyPr/>
        <a:lstStyle/>
        <a:p>
          <a:pPr rtl="1"/>
          <a:endParaRPr lang="ar-SA"/>
        </a:p>
      </dgm:t>
    </dgm:pt>
    <dgm:pt modelId="{2E66121F-5332-45CC-B627-4374439A51E0}" type="sibTrans" cxnId="{D18166E5-E582-41E7-AECA-5C31A57AFE5B}">
      <dgm:prSet/>
      <dgm:spPr/>
      <dgm:t>
        <a:bodyPr/>
        <a:lstStyle/>
        <a:p>
          <a:pPr rtl="1"/>
          <a:endParaRPr lang="ar-SA"/>
        </a:p>
      </dgm:t>
    </dgm:pt>
    <dgm:pt modelId="{03A780F0-47E2-490B-84A1-E2E687A1B0CD}">
      <dgm:prSet phldrT="[Text]" custT="1"/>
      <dgm:spPr/>
      <dgm:t>
        <a:bodyPr/>
        <a:lstStyle/>
        <a:p>
          <a:pPr rtl="1"/>
          <a:r>
            <a:rPr lang="ar-SA" sz="1400" dirty="0"/>
            <a:t>المركز الرابع</a:t>
          </a:r>
        </a:p>
      </dgm:t>
    </dgm:pt>
    <dgm:pt modelId="{D0F974DD-7B20-42FF-9A1C-B2CA695B86D3}" type="parTrans" cxnId="{8CF729D6-13FE-4E50-AD9F-0A17485EA03E}">
      <dgm:prSet/>
      <dgm:spPr/>
      <dgm:t>
        <a:bodyPr/>
        <a:lstStyle/>
        <a:p>
          <a:pPr rtl="1"/>
          <a:endParaRPr lang="ar-SA"/>
        </a:p>
      </dgm:t>
    </dgm:pt>
    <dgm:pt modelId="{7F45D695-9112-4EFC-B169-148CFD60CF06}" type="sibTrans" cxnId="{8CF729D6-13FE-4E50-AD9F-0A17485EA03E}">
      <dgm:prSet/>
      <dgm:spPr/>
      <dgm:t>
        <a:bodyPr/>
        <a:lstStyle/>
        <a:p>
          <a:pPr rtl="1"/>
          <a:endParaRPr lang="ar-SA"/>
        </a:p>
      </dgm:t>
    </dgm:pt>
    <dgm:pt modelId="{F103C171-9DBF-4529-A212-1D1974EB843F}">
      <dgm:prSet/>
      <dgm:spPr/>
      <dgm:t>
        <a:bodyPr/>
        <a:lstStyle/>
        <a:p>
          <a:pPr rtl="1"/>
          <a:r>
            <a:rPr lang="ar-SA" dirty="0"/>
            <a:t>المركز الثاني</a:t>
          </a:r>
        </a:p>
      </dgm:t>
    </dgm:pt>
    <dgm:pt modelId="{A9743C97-2171-413D-921C-25ADE12AF733}" type="parTrans" cxnId="{FA55A1E1-AF01-4A81-9D7A-A66DD0A9376B}">
      <dgm:prSet/>
      <dgm:spPr/>
      <dgm:t>
        <a:bodyPr/>
        <a:lstStyle/>
        <a:p>
          <a:pPr rtl="1"/>
          <a:endParaRPr lang="ar-SA"/>
        </a:p>
      </dgm:t>
    </dgm:pt>
    <dgm:pt modelId="{5B8A30F3-BBC2-44B9-B07A-E284E04BA9AE}" type="sibTrans" cxnId="{FA55A1E1-AF01-4A81-9D7A-A66DD0A9376B}">
      <dgm:prSet/>
      <dgm:spPr/>
      <dgm:t>
        <a:bodyPr/>
        <a:lstStyle/>
        <a:p>
          <a:pPr rtl="1"/>
          <a:endParaRPr lang="ar-SA"/>
        </a:p>
      </dgm:t>
    </dgm:pt>
    <dgm:pt modelId="{F3F92040-313B-4336-AD1F-F3B891BA2A8C}">
      <dgm:prSet custT="1"/>
      <dgm:spPr/>
      <dgm:t>
        <a:bodyPr/>
        <a:lstStyle/>
        <a:p>
          <a:pPr algn="ctr" rtl="1">
            <a:buFontTx/>
            <a:buNone/>
          </a:pPr>
          <a:r>
            <a:rPr lang="ar-SA" sz="4000" dirty="0"/>
            <a:t>150 ألف ريال</a:t>
          </a:r>
        </a:p>
      </dgm:t>
    </dgm:pt>
    <dgm:pt modelId="{004D74F3-79AF-4979-83F8-9E7415D04C49}" type="parTrans" cxnId="{F25BCCF4-8881-494A-BE36-15787EC57A82}">
      <dgm:prSet/>
      <dgm:spPr/>
      <dgm:t>
        <a:bodyPr/>
        <a:lstStyle/>
        <a:p>
          <a:pPr rtl="1"/>
          <a:endParaRPr lang="ar-SA"/>
        </a:p>
      </dgm:t>
    </dgm:pt>
    <dgm:pt modelId="{3178494E-6C50-41DA-A7A0-535CD58F7B38}" type="sibTrans" cxnId="{F25BCCF4-8881-494A-BE36-15787EC57A82}">
      <dgm:prSet/>
      <dgm:spPr/>
      <dgm:t>
        <a:bodyPr/>
        <a:lstStyle/>
        <a:p>
          <a:pPr rtl="1"/>
          <a:endParaRPr lang="ar-SA"/>
        </a:p>
      </dgm:t>
    </dgm:pt>
    <dgm:pt modelId="{AF586710-C649-489D-8C83-EA416F7C534F}">
      <dgm:prSet custT="1"/>
      <dgm:spPr/>
      <dgm:t>
        <a:bodyPr/>
        <a:lstStyle/>
        <a:p>
          <a:pPr algn="ctr" rtl="1">
            <a:buFontTx/>
            <a:buNone/>
          </a:pPr>
          <a:r>
            <a:rPr lang="ar-SA" sz="4000" dirty="0"/>
            <a:t>80 ألف ريال</a:t>
          </a:r>
        </a:p>
      </dgm:t>
    </dgm:pt>
    <dgm:pt modelId="{6D3AD3CD-7E42-4FBC-B654-ACB4E94C3580}" type="parTrans" cxnId="{EC53D525-C335-4441-8036-3EEE70D215BE}">
      <dgm:prSet/>
      <dgm:spPr/>
      <dgm:t>
        <a:bodyPr/>
        <a:lstStyle/>
        <a:p>
          <a:pPr rtl="1"/>
          <a:endParaRPr lang="ar-SA"/>
        </a:p>
      </dgm:t>
    </dgm:pt>
    <dgm:pt modelId="{9B6F5BCE-2DFD-4834-8FC7-43677CEACCC8}" type="sibTrans" cxnId="{EC53D525-C335-4441-8036-3EEE70D215BE}">
      <dgm:prSet/>
      <dgm:spPr/>
      <dgm:t>
        <a:bodyPr/>
        <a:lstStyle/>
        <a:p>
          <a:pPr rtl="1"/>
          <a:endParaRPr lang="ar-SA"/>
        </a:p>
      </dgm:t>
    </dgm:pt>
    <dgm:pt modelId="{15592DFF-1168-438D-BCDA-E0A858892D2A}">
      <dgm:prSet custT="1"/>
      <dgm:spPr/>
      <dgm:t>
        <a:bodyPr/>
        <a:lstStyle/>
        <a:p>
          <a:pPr algn="ctr" rtl="1">
            <a:buFontTx/>
            <a:buNone/>
          </a:pPr>
          <a:r>
            <a:rPr lang="ar-SA" sz="4000" dirty="0"/>
            <a:t>50 ألف ريال</a:t>
          </a:r>
        </a:p>
      </dgm:t>
    </dgm:pt>
    <dgm:pt modelId="{532D9F00-7CC3-4980-8EA6-51663F64D306}" type="parTrans" cxnId="{0CD91B80-AAC1-4053-BEAE-488C50F2F351}">
      <dgm:prSet/>
      <dgm:spPr/>
      <dgm:t>
        <a:bodyPr/>
        <a:lstStyle/>
        <a:p>
          <a:pPr rtl="1"/>
          <a:endParaRPr lang="ar-SA"/>
        </a:p>
      </dgm:t>
    </dgm:pt>
    <dgm:pt modelId="{6704322B-F617-4CB8-97CF-97F7F58363A9}" type="sibTrans" cxnId="{0CD91B80-AAC1-4053-BEAE-488C50F2F351}">
      <dgm:prSet/>
      <dgm:spPr/>
      <dgm:t>
        <a:bodyPr/>
        <a:lstStyle/>
        <a:p>
          <a:pPr rtl="1"/>
          <a:endParaRPr lang="ar-SA"/>
        </a:p>
      </dgm:t>
    </dgm:pt>
    <dgm:pt modelId="{BB9E42EE-7687-4724-9B63-01C217AAAD6A}">
      <dgm:prSet custT="1"/>
      <dgm:spPr/>
      <dgm:t>
        <a:bodyPr/>
        <a:lstStyle/>
        <a:p>
          <a:pPr algn="ctr" rtl="1">
            <a:buFontTx/>
            <a:buNone/>
          </a:pPr>
          <a:r>
            <a:rPr lang="ar-SA" sz="4000" dirty="0"/>
            <a:t>20 ألف ريال</a:t>
          </a:r>
        </a:p>
      </dgm:t>
    </dgm:pt>
    <dgm:pt modelId="{EBE19954-2748-4842-8F3A-228C9FD002DF}" type="parTrans" cxnId="{7D6C9FC9-03D7-4629-B163-D5037F3AFAB5}">
      <dgm:prSet/>
      <dgm:spPr/>
      <dgm:t>
        <a:bodyPr/>
        <a:lstStyle/>
        <a:p>
          <a:pPr rtl="1"/>
          <a:endParaRPr lang="ar-SA"/>
        </a:p>
      </dgm:t>
    </dgm:pt>
    <dgm:pt modelId="{AADE1605-AD37-495A-B652-49E117BBD46C}" type="sibTrans" cxnId="{7D6C9FC9-03D7-4629-B163-D5037F3AFAB5}">
      <dgm:prSet/>
      <dgm:spPr/>
      <dgm:t>
        <a:bodyPr/>
        <a:lstStyle/>
        <a:p>
          <a:pPr rtl="1"/>
          <a:endParaRPr lang="ar-SA"/>
        </a:p>
      </dgm:t>
    </dgm:pt>
    <dgm:pt modelId="{E1587A45-AE41-47A2-9A7C-CDACDC5DA9B1}" type="pres">
      <dgm:prSet presAssocID="{47476688-2A9F-47C1-A00F-21A5404254EF}" presName="linearFlow" presStyleCnt="0">
        <dgm:presLayoutVars>
          <dgm:dir/>
          <dgm:animLvl val="lvl"/>
          <dgm:resizeHandles val="exact"/>
        </dgm:presLayoutVars>
      </dgm:prSet>
      <dgm:spPr/>
    </dgm:pt>
    <dgm:pt modelId="{55C79EF7-7453-4278-986C-B13F3C2D9117}" type="pres">
      <dgm:prSet presAssocID="{35CAEF15-6D58-4944-BD39-D00A5FBD3C48}" presName="composite" presStyleCnt="0"/>
      <dgm:spPr/>
    </dgm:pt>
    <dgm:pt modelId="{CF07F0AB-C60D-4DCF-BDC3-21530E78CFF2}" type="pres">
      <dgm:prSet presAssocID="{35CAEF15-6D58-4944-BD39-D00A5FBD3C48}" presName="parentText" presStyleLbl="alignNode1" presStyleIdx="0" presStyleCnt="4">
        <dgm:presLayoutVars>
          <dgm:chMax val="1"/>
          <dgm:bulletEnabled val="1"/>
        </dgm:presLayoutVars>
      </dgm:prSet>
      <dgm:spPr/>
    </dgm:pt>
    <dgm:pt modelId="{5790BEF5-549D-4D1F-8A87-9F065701B6C7}" type="pres">
      <dgm:prSet presAssocID="{35CAEF15-6D58-4944-BD39-D00A5FBD3C48}" presName="descendantText" presStyleLbl="alignAcc1" presStyleIdx="0" presStyleCnt="4" custLinFactNeighborY="-1719">
        <dgm:presLayoutVars>
          <dgm:bulletEnabled val="1"/>
        </dgm:presLayoutVars>
      </dgm:prSet>
      <dgm:spPr/>
    </dgm:pt>
    <dgm:pt modelId="{361F64E6-833A-4670-92D1-1C2A12958295}" type="pres">
      <dgm:prSet presAssocID="{EBC739B7-DD1D-4264-9AAA-8A703E37ECAB}" presName="sp" presStyleCnt="0"/>
      <dgm:spPr/>
    </dgm:pt>
    <dgm:pt modelId="{3B8E5793-383E-4193-B154-46066A323954}" type="pres">
      <dgm:prSet presAssocID="{F103C171-9DBF-4529-A212-1D1974EB843F}" presName="composite" presStyleCnt="0"/>
      <dgm:spPr/>
    </dgm:pt>
    <dgm:pt modelId="{BCD0C6B3-0ED2-4AE9-AA39-D41025EFCF73}" type="pres">
      <dgm:prSet presAssocID="{F103C171-9DBF-4529-A212-1D1974EB843F}" presName="parentText" presStyleLbl="alignNode1" presStyleIdx="1" presStyleCnt="4">
        <dgm:presLayoutVars>
          <dgm:chMax val="1"/>
          <dgm:bulletEnabled val="1"/>
        </dgm:presLayoutVars>
      </dgm:prSet>
      <dgm:spPr/>
    </dgm:pt>
    <dgm:pt modelId="{9C041CD8-B626-4315-B466-8B369C7EDA74}" type="pres">
      <dgm:prSet presAssocID="{F103C171-9DBF-4529-A212-1D1974EB843F}" presName="descendantText" presStyleLbl="alignAcc1" presStyleIdx="1" presStyleCnt="4" custLinFactNeighborY="0">
        <dgm:presLayoutVars>
          <dgm:bulletEnabled val="1"/>
        </dgm:presLayoutVars>
      </dgm:prSet>
      <dgm:spPr/>
    </dgm:pt>
    <dgm:pt modelId="{DCCF9075-88F9-43E4-9E73-71A0AC443AE5}" type="pres">
      <dgm:prSet presAssocID="{5B8A30F3-BBC2-44B9-B07A-E284E04BA9AE}" presName="sp" presStyleCnt="0"/>
      <dgm:spPr/>
    </dgm:pt>
    <dgm:pt modelId="{7F71E900-DBA8-43A5-8B70-9C9F675FDBE3}" type="pres">
      <dgm:prSet presAssocID="{3EFEB81D-0AD2-46B8-A0D1-43E938993436}" presName="composite" presStyleCnt="0"/>
      <dgm:spPr/>
    </dgm:pt>
    <dgm:pt modelId="{64F029FC-A8E7-42BD-9C2F-FABBC66E95D3}" type="pres">
      <dgm:prSet presAssocID="{3EFEB81D-0AD2-46B8-A0D1-43E938993436}" presName="parentText" presStyleLbl="alignNode1" presStyleIdx="2" presStyleCnt="4">
        <dgm:presLayoutVars>
          <dgm:chMax val="1"/>
          <dgm:bulletEnabled val="1"/>
        </dgm:presLayoutVars>
      </dgm:prSet>
      <dgm:spPr/>
    </dgm:pt>
    <dgm:pt modelId="{BABD49C7-6363-4E7B-AC98-9A3D268B1F85}" type="pres">
      <dgm:prSet presAssocID="{3EFEB81D-0AD2-46B8-A0D1-43E938993436}" presName="descendantText" presStyleLbl="alignAcc1" presStyleIdx="2" presStyleCnt="4" custLinFactNeighborY="0">
        <dgm:presLayoutVars>
          <dgm:bulletEnabled val="1"/>
        </dgm:presLayoutVars>
      </dgm:prSet>
      <dgm:spPr/>
    </dgm:pt>
    <dgm:pt modelId="{3795878A-0BDD-4D8D-BB48-2797BEE47D8E}" type="pres">
      <dgm:prSet presAssocID="{2E66121F-5332-45CC-B627-4374439A51E0}" presName="sp" presStyleCnt="0"/>
      <dgm:spPr/>
    </dgm:pt>
    <dgm:pt modelId="{16188C33-930A-4A63-AC38-734FEC327AA6}" type="pres">
      <dgm:prSet presAssocID="{03A780F0-47E2-490B-84A1-E2E687A1B0CD}" presName="composite" presStyleCnt="0"/>
      <dgm:spPr/>
    </dgm:pt>
    <dgm:pt modelId="{30C06460-DD20-48EA-B9CF-3F9B04015F3D}" type="pres">
      <dgm:prSet presAssocID="{03A780F0-47E2-490B-84A1-E2E687A1B0CD}" presName="parentText" presStyleLbl="alignNode1" presStyleIdx="3" presStyleCnt="4" custLinFactNeighborY="0">
        <dgm:presLayoutVars>
          <dgm:chMax val="1"/>
          <dgm:bulletEnabled val="1"/>
        </dgm:presLayoutVars>
      </dgm:prSet>
      <dgm:spPr/>
    </dgm:pt>
    <dgm:pt modelId="{D0A8FC46-170D-435E-A08D-037693673498}" type="pres">
      <dgm:prSet presAssocID="{03A780F0-47E2-490B-84A1-E2E687A1B0CD}" presName="descendantText" presStyleLbl="alignAcc1" presStyleIdx="3" presStyleCnt="4" custLinFactNeighborY="0">
        <dgm:presLayoutVars>
          <dgm:bulletEnabled val="1"/>
        </dgm:presLayoutVars>
      </dgm:prSet>
      <dgm:spPr/>
    </dgm:pt>
  </dgm:ptLst>
  <dgm:cxnLst>
    <dgm:cxn modelId="{EC53D525-C335-4441-8036-3EEE70D215BE}" srcId="{F103C171-9DBF-4529-A212-1D1974EB843F}" destId="{AF586710-C649-489D-8C83-EA416F7C534F}" srcOrd="0" destOrd="0" parTransId="{6D3AD3CD-7E42-4FBC-B654-ACB4E94C3580}" sibTransId="{9B6F5BCE-2DFD-4834-8FC7-43677CEACCC8}"/>
    <dgm:cxn modelId="{91975A57-CD73-4428-9245-5F941F423D23}" type="presOf" srcId="{47476688-2A9F-47C1-A00F-21A5404254EF}" destId="{E1587A45-AE41-47A2-9A7C-CDACDC5DA9B1}" srcOrd="0" destOrd="0" presId="urn:microsoft.com/office/officeart/2005/8/layout/chevron2"/>
    <dgm:cxn modelId="{BB855E6F-EAFB-46FF-B09E-4E0DC98330BA}" type="presOf" srcId="{BB9E42EE-7687-4724-9B63-01C217AAAD6A}" destId="{D0A8FC46-170D-435E-A08D-037693673498}" srcOrd="0" destOrd="0" presId="urn:microsoft.com/office/officeart/2005/8/layout/chevron2"/>
    <dgm:cxn modelId="{C7FEDB7D-EB33-4437-B570-6F7C85C40493}" type="presOf" srcId="{3EFEB81D-0AD2-46B8-A0D1-43E938993436}" destId="{64F029FC-A8E7-42BD-9C2F-FABBC66E95D3}" srcOrd="0" destOrd="0" presId="urn:microsoft.com/office/officeart/2005/8/layout/chevron2"/>
    <dgm:cxn modelId="{0CD91B80-AAC1-4053-BEAE-488C50F2F351}" srcId="{3EFEB81D-0AD2-46B8-A0D1-43E938993436}" destId="{15592DFF-1168-438D-BCDA-E0A858892D2A}" srcOrd="0" destOrd="0" parTransId="{532D9F00-7CC3-4980-8EA6-51663F64D306}" sibTransId="{6704322B-F617-4CB8-97CF-97F7F58363A9}"/>
    <dgm:cxn modelId="{39188C8F-7914-4A67-B073-B51D45BBCB6A}" type="presOf" srcId="{F3F92040-313B-4336-AD1F-F3B891BA2A8C}" destId="{5790BEF5-549D-4D1F-8A87-9F065701B6C7}" srcOrd="0" destOrd="0" presId="urn:microsoft.com/office/officeart/2005/8/layout/chevron2"/>
    <dgm:cxn modelId="{E442CA8F-4FA2-4914-B59B-361654B5EA92}" type="presOf" srcId="{15592DFF-1168-438D-BCDA-E0A858892D2A}" destId="{BABD49C7-6363-4E7B-AC98-9A3D268B1F85}" srcOrd="0" destOrd="0" presId="urn:microsoft.com/office/officeart/2005/8/layout/chevron2"/>
    <dgm:cxn modelId="{112A479D-736B-4745-B227-529CA3FB6F5D}" type="presOf" srcId="{03A780F0-47E2-490B-84A1-E2E687A1B0CD}" destId="{30C06460-DD20-48EA-B9CF-3F9B04015F3D}" srcOrd="0" destOrd="0" presId="urn:microsoft.com/office/officeart/2005/8/layout/chevron2"/>
    <dgm:cxn modelId="{459256A7-F2B5-4F0B-8934-82626D6EBB45}" srcId="{47476688-2A9F-47C1-A00F-21A5404254EF}" destId="{35CAEF15-6D58-4944-BD39-D00A5FBD3C48}" srcOrd="0" destOrd="0" parTransId="{05E87236-7E8B-4E28-BC35-6B9553EAEF00}" sibTransId="{EBC739B7-DD1D-4264-9AAA-8A703E37ECAB}"/>
    <dgm:cxn modelId="{1835ACB0-6A89-4F6F-A512-BE46C0224FC7}" type="presOf" srcId="{AF586710-C649-489D-8C83-EA416F7C534F}" destId="{9C041CD8-B626-4315-B466-8B369C7EDA74}" srcOrd="0" destOrd="0" presId="urn:microsoft.com/office/officeart/2005/8/layout/chevron2"/>
    <dgm:cxn modelId="{7D6C9FC9-03D7-4629-B163-D5037F3AFAB5}" srcId="{03A780F0-47E2-490B-84A1-E2E687A1B0CD}" destId="{BB9E42EE-7687-4724-9B63-01C217AAAD6A}" srcOrd="0" destOrd="0" parTransId="{EBE19954-2748-4842-8F3A-228C9FD002DF}" sibTransId="{AADE1605-AD37-495A-B652-49E117BBD46C}"/>
    <dgm:cxn modelId="{B6E41AD6-1DD7-41B8-8EA8-6F72D908C38A}" type="presOf" srcId="{F103C171-9DBF-4529-A212-1D1974EB843F}" destId="{BCD0C6B3-0ED2-4AE9-AA39-D41025EFCF73}" srcOrd="0" destOrd="0" presId="urn:microsoft.com/office/officeart/2005/8/layout/chevron2"/>
    <dgm:cxn modelId="{8CF729D6-13FE-4E50-AD9F-0A17485EA03E}" srcId="{47476688-2A9F-47C1-A00F-21A5404254EF}" destId="{03A780F0-47E2-490B-84A1-E2E687A1B0CD}" srcOrd="3" destOrd="0" parTransId="{D0F974DD-7B20-42FF-9A1C-B2CA695B86D3}" sibTransId="{7F45D695-9112-4EFC-B169-148CFD60CF06}"/>
    <dgm:cxn modelId="{FA55A1E1-AF01-4A81-9D7A-A66DD0A9376B}" srcId="{47476688-2A9F-47C1-A00F-21A5404254EF}" destId="{F103C171-9DBF-4529-A212-1D1974EB843F}" srcOrd="1" destOrd="0" parTransId="{A9743C97-2171-413D-921C-25ADE12AF733}" sibTransId="{5B8A30F3-BBC2-44B9-B07A-E284E04BA9AE}"/>
    <dgm:cxn modelId="{D18166E5-E582-41E7-AECA-5C31A57AFE5B}" srcId="{47476688-2A9F-47C1-A00F-21A5404254EF}" destId="{3EFEB81D-0AD2-46B8-A0D1-43E938993436}" srcOrd="2" destOrd="0" parTransId="{2C2A53F5-4F56-4DEC-9F03-43FE2DD16F3E}" sibTransId="{2E66121F-5332-45CC-B627-4374439A51E0}"/>
    <dgm:cxn modelId="{F25BCCF4-8881-494A-BE36-15787EC57A82}" srcId="{35CAEF15-6D58-4944-BD39-D00A5FBD3C48}" destId="{F3F92040-313B-4336-AD1F-F3B891BA2A8C}" srcOrd="0" destOrd="0" parTransId="{004D74F3-79AF-4979-83F8-9E7415D04C49}" sibTransId="{3178494E-6C50-41DA-A7A0-535CD58F7B38}"/>
    <dgm:cxn modelId="{DD325EF8-C12B-497D-B37A-32487F9BC52B}" type="presOf" srcId="{35CAEF15-6D58-4944-BD39-D00A5FBD3C48}" destId="{CF07F0AB-C60D-4DCF-BDC3-21530E78CFF2}" srcOrd="0" destOrd="0" presId="urn:microsoft.com/office/officeart/2005/8/layout/chevron2"/>
    <dgm:cxn modelId="{E0B0AC3D-9B03-4905-B3F5-93C203A2A36A}" type="presParOf" srcId="{E1587A45-AE41-47A2-9A7C-CDACDC5DA9B1}" destId="{55C79EF7-7453-4278-986C-B13F3C2D9117}" srcOrd="0" destOrd="0" presId="urn:microsoft.com/office/officeart/2005/8/layout/chevron2"/>
    <dgm:cxn modelId="{5756741F-D49C-4CC9-B718-ECE385B1B998}" type="presParOf" srcId="{55C79EF7-7453-4278-986C-B13F3C2D9117}" destId="{CF07F0AB-C60D-4DCF-BDC3-21530E78CFF2}" srcOrd="0" destOrd="0" presId="urn:microsoft.com/office/officeart/2005/8/layout/chevron2"/>
    <dgm:cxn modelId="{FA342246-F92D-49AB-BB87-31E24ABAC79C}" type="presParOf" srcId="{55C79EF7-7453-4278-986C-B13F3C2D9117}" destId="{5790BEF5-549D-4D1F-8A87-9F065701B6C7}" srcOrd="1" destOrd="0" presId="urn:microsoft.com/office/officeart/2005/8/layout/chevron2"/>
    <dgm:cxn modelId="{5CF19B41-AEF5-43A8-8B25-3083919B7FAD}" type="presParOf" srcId="{E1587A45-AE41-47A2-9A7C-CDACDC5DA9B1}" destId="{361F64E6-833A-4670-92D1-1C2A12958295}" srcOrd="1" destOrd="0" presId="urn:microsoft.com/office/officeart/2005/8/layout/chevron2"/>
    <dgm:cxn modelId="{96806316-1260-46E4-A849-DA2EF7F977F9}" type="presParOf" srcId="{E1587A45-AE41-47A2-9A7C-CDACDC5DA9B1}" destId="{3B8E5793-383E-4193-B154-46066A323954}" srcOrd="2" destOrd="0" presId="urn:microsoft.com/office/officeart/2005/8/layout/chevron2"/>
    <dgm:cxn modelId="{D78102A3-6340-4AF5-B069-7D01764242A3}" type="presParOf" srcId="{3B8E5793-383E-4193-B154-46066A323954}" destId="{BCD0C6B3-0ED2-4AE9-AA39-D41025EFCF73}" srcOrd="0" destOrd="0" presId="urn:microsoft.com/office/officeart/2005/8/layout/chevron2"/>
    <dgm:cxn modelId="{A5265587-C584-49BC-A5E3-29EAD9C2DFE6}" type="presParOf" srcId="{3B8E5793-383E-4193-B154-46066A323954}" destId="{9C041CD8-B626-4315-B466-8B369C7EDA74}" srcOrd="1" destOrd="0" presId="urn:microsoft.com/office/officeart/2005/8/layout/chevron2"/>
    <dgm:cxn modelId="{FEEEDB43-F923-470D-8417-C758D90BF653}" type="presParOf" srcId="{E1587A45-AE41-47A2-9A7C-CDACDC5DA9B1}" destId="{DCCF9075-88F9-43E4-9E73-71A0AC443AE5}" srcOrd="3" destOrd="0" presId="urn:microsoft.com/office/officeart/2005/8/layout/chevron2"/>
    <dgm:cxn modelId="{46177AFD-EF82-41AC-A504-AD41CB1BCC8E}" type="presParOf" srcId="{E1587A45-AE41-47A2-9A7C-CDACDC5DA9B1}" destId="{7F71E900-DBA8-43A5-8B70-9C9F675FDBE3}" srcOrd="4" destOrd="0" presId="urn:microsoft.com/office/officeart/2005/8/layout/chevron2"/>
    <dgm:cxn modelId="{7D4A05BF-E047-4D6F-8FB7-86F4B483EA11}" type="presParOf" srcId="{7F71E900-DBA8-43A5-8B70-9C9F675FDBE3}" destId="{64F029FC-A8E7-42BD-9C2F-FABBC66E95D3}" srcOrd="0" destOrd="0" presId="urn:microsoft.com/office/officeart/2005/8/layout/chevron2"/>
    <dgm:cxn modelId="{B17716F7-1B40-43DB-9AFF-C9DF0821A4ED}" type="presParOf" srcId="{7F71E900-DBA8-43A5-8B70-9C9F675FDBE3}" destId="{BABD49C7-6363-4E7B-AC98-9A3D268B1F85}" srcOrd="1" destOrd="0" presId="urn:microsoft.com/office/officeart/2005/8/layout/chevron2"/>
    <dgm:cxn modelId="{9F8ECA82-42E2-41B5-99E2-4AE7DF41B6C7}" type="presParOf" srcId="{E1587A45-AE41-47A2-9A7C-CDACDC5DA9B1}" destId="{3795878A-0BDD-4D8D-BB48-2797BEE47D8E}" srcOrd="5" destOrd="0" presId="urn:microsoft.com/office/officeart/2005/8/layout/chevron2"/>
    <dgm:cxn modelId="{7E4DEC4D-645E-45DF-B047-F131529A222D}" type="presParOf" srcId="{E1587A45-AE41-47A2-9A7C-CDACDC5DA9B1}" destId="{16188C33-930A-4A63-AC38-734FEC327AA6}" srcOrd="6" destOrd="0" presId="urn:microsoft.com/office/officeart/2005/8/layout/chevron2"/>
    <dgm:cxn modelId="{AD110F2F-107B-4174-A484-E059FF8A9F01}" type="presParOf" srcId="{16188C33-930A-4A63-AC38-734FEC327AA6}" destId="{30C06460-DD20-48EA-B9CF-3F9B04015F3D}" srcOrd="0" destOrd="0" presId="urn:microsoft.com/office/officeart/2005/8/layout/chevron2"/>
    <dgm:cxn modelId="{A842B5CA-0BC0-454D-97BC-56E8958CDC93}" type="presParOf" srcId="{16188C33-930A-4A63-AC38-734FEC327AA6}" destId="{D0A8FC46-170D-435E-A08D-03769367349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76688-2A9F-47C1-A00F-21A5404254EF}" type="doc">
      <dgm:prSet loTypeId="urn:microsoft.com/office/officeart/2005/8/layout/chevron2" loCatId="list" qsTypeId="urn:microsoft.com/office/officeart/2005/8/quickstyle/simple1" qsCatId="simple" csTypeId="urn:microsoft.com/office/officeart/2005/8/colors/accent3_1" csCatId="accent3" phldr="1"/>
      <dgm:spPr/>
    </dgm:pt>
    <dgm:pt modelId="{35CAEF15-6D58-4944-BD39-D00A5FBD3C48}">
      <dgm:prSet phldrT="[Text]"/>
      <dgm:spPr/>
      <dgm:t>
        <a:bodyPr/>
        <a:lstStyle/>
        <a:p>
          <a:pPr rtl="1"/>
          <a:r>
            <a:rPr lang="ar-SA" dirty="0"/>
            <a:t>المركز الأول</a:t>
          </a:r>
        </a:p>
      </dgm:t>
    </dgm:pt>
    <dgm:pt modelId="{05E87236-7E8B-4E28-BC35-6B9553EAEF00}" type="parTrans" cxnId="{459256A7-F2B5-4F0B-8934-82626D6EBB45}">
      <dgm:prSet/>
      <dgm:spPr/>
      <dgm:t>
        <a:bodyPr/>
        <a:lstStyle/>
        <a:p>
          <a:pPr rtl="1"/>
          <a:endParaRPr lang="ar-SA"/>
        </a:p>
      </dgm:t>
    </dgm:pt>
    <dgm:pt modelId="{EBC739B7-DD1D-4264-9AAA-8A703E37ECAB}" type="sibTrans" cxnId="{459256A7-F2B5-4F0B-8934-82626D6EBB45}">
      <dgm:prSet/>
      <dgm:spPr/>
      <dgm:t>
        <a:bodyPr/>
        <a:lstStyle/>
        <a:p>
          <a:pPr rtl="1"/>
          <a:endParaRPr lang="ar-SA"/>
        </a:p>
      </dgm:t>
    </dgm:pt>
    <dgm:pt modelId="{3EFEB81D-0AD2-46B8-A0D1-43E938993436}">
      <dgm:prSet phldrT="[Text]"/>
      <dgm:spPr/>
      <dgm:t>
        <a:bodyPr/>
        <a:lstStyle/>
        <a:p>
          <a:pPr rtl="1"/>
          <a:r>
            <a:rPr lang="ar-SA" dirty="0"/>
            <a:t>المركز الثالث</a:t>
          </a:r>
        </a:p>
      </dgm:t>
    </dgm:pt>
    <dgm:pt modelId="{2C2A53F5-4F56-4DEC-9F03-43FE2DD16F3E}" type="parTrans" cxnId="{D18166E5-E582-41E7-AECA-5C31A57AFE5B}">
      <dgm:prSet/>
      <dgm:spPr/>
      <dgm:t>
        <a:bodyPr/>
        <a:lstStyle/>
        <a:p>
          <a:pPr rtl="1"/>
          <a:endParaRPr lang="ar-SA"/>
        </a:p>
      </dgm:t>
    </dgm:pt>
    <dgm:pt modelId="{2E66121F-5332-45CC-B627-4374439A51E0}" type="sibTrans" cxnId="{D18166E5-E582-41E7-AECA-5C31A57AFE5B}">
      <dgm:prSet/>
      <dgm:spPr/>
      <dgm:t>
        <a:bodyPr/>
        <a:lstStyle/>
        <a:p>
          <a:pPr rtl="1"/>
          <a:endParaRPr lang="ar-SA"/>
        </a:p>
      </dgm:t>
    </dgm:pt>
    <dgm:pt modelId="{03A780F0-47E2-490B-84A1-E2E687A1B0CD}">
      <dgm:prSet phldrT="[Text]" custT="1"/>
      <dgm:spPr/>
      <dgm:t>
        <a:bodyPr/>
        <a:lstStyle/>
        <a:p>
          <a:pPr rtl="1"/>
          <a:r>
            <a:rPr lang="ar-SA" sz="1400" dirty="0"/>
            <a:t>المركز الرابع</a:t>
          </a:r>
        </a:p>
      </dgm:t>
    </dgm:pt>
    <dgm:pt modelId="{D0F974DD-7B20-42FF-9A1C-B2CA695B86D3}" type="parTrans" cxnId="{8CF729D6-13FE-4E50-AD9F-0A17485EA03E}">
      <dgm:prSet/>
      <dgm:spPr/>
      <dgm:t>
        <a:bodyPr/>
        <a:lstStyle/>
        <a:p>
          <a:pPr rtl="1"/>
          <a:endParaRPr lang="ar-SA"/>
        </a:p>
      </dgm:t>
    </dgm:pt>
    <dgm:pt modelId="{7F45D695-9112-4EFC-B169-148CFD60CF06}" type="sibTrans" cxnId="{8CF729D6-13FE-4E50-AD9F-0A17485EA03E}">
      <dgm:prSet/>
      <dgm:spPr/>
      <dgm:t>
        <a:bodyPr/>
        <a:lstStyle/>
        <a:p>
          <a:pPr rtl="1"/>
          <a:endParaRPr lang="ar-SA"/>
        </a:p>
      </dgm:t>
    </dgm:pt>
    <dgm:pt modelId="{F103C171-9DBF-4529-A212-1D1974EB843F}">
      <dgm:prSet/>
      <dgm:spPr/>
      <dgm:t>
        <a:bodyPr/>
        <a:lstStyle/>
        <a:p>
          <a:pPr rtl="1"/>
          <a:r>
            <a:rPr lang="ar-SA" dirty="0"/>
            <a:t>المركز الثاني</a:t>
          </a:r>
        </a:p>
      </dgm:t>
    </dgm:pt>
    <dgm:pt modelId="{A9743C97-2171-413D-921C-25ADE12AF733}" type="parTrans" cxnId="{FA55A1E1-AF01-4A81-9D7A-A66DD0A9376B}">
      <dgm:prSet/>
      <dgm:spPr/>
      <dgm:t>
        <a:bodyPr/>
        <a:lstStyle/>
        <a:p>
          <a:pPr rtl="1"/>
          <a:endParaRPr lang="ar-SA"/>
        </a:p>
      </dgm:t>
    </dgm:pt>
    <dgm:pt modelId="{5B8A30F3-BBC2-44B9-B07A-E284E04BA9AE}" type="sibTrans" cxnId="{FA55A1E1-AF01-4A81-9D7A-A66DD0A9376B}">
      <dgm:prSet/>
      <dgm:spPr/>
      <dgm:t>
        <a:bodyPr/>
        <a:lstStyle/>
        <a:p>
          <a:pPr rtl="1"/>
          <a:endParaRPr lang="ar-SA"/>
        </a:p>
      </dgm:t>
    </dgm:pt>
    <dgm:pt modelId="{F3F92040-313B-4336-AD1F-F3B891BA2A8C}">
      <dgm:prSet custT="1"/>
      <dgm:spPr/>
      <dgm:t>
        <a:bodyPr/>
        <a:lstStyle/>
        <a:p>
          <a:pPr algn="ctr" rtl="1">
            <a:buFontTx/>
            <a:buNone/>
          </a:pPr>
          <a:r>
            <a:rPr lang="ar-SA" sz="4000" dirty="0"/>
            <a:t>150 ألف ريال</a:t>
          </a:r>
        </a:p>
      </dgm:t>
    </dgm:pt>
    <dgm:pt modelId="{004D74F3-79AF-4979-83F8-9E7415D04C49}" type="parTrans" cxnId="{F25BCCF4-8881-494A-BE36-15787EC57A82}">
      <dgm:prSet/>
      <dgm:spPr/>
      <dgm:t>
        <a:bodyPr/>
        <a:lstStyle/>
        <a:p>
          <a:pPr rtl="1"/>
          <a:endParaRPr lang="ar-SA"/>
        </a:p>
      </dgm:t>
    </dgm:pt>
    <dgm:pt modelId="{3178494E-6C50-41DA-A7A0-535CD58F7B38}" type="sibTrans" cxnId="{F25BCCF4-8881-494A-BE36-15787EC57A82}">
      <dgm:prSet/>
      <dgm:spPr/>
      <dgm:t>
        <a:bodyPr/>
        <a:lstStyle/>
        <a:p>
          <a:pPr rtl="1"/>
          <a:endParaRPr lang="ar-SA"/>
        </a:p>
      </dgm:t>
    </dgm:pt>
    <dgm:pt modelId="{AF586710-C649-489D-8C83-EA416F7C534F}">
      <dgm:prSet custT="1"/>
      <dgm:spPr/>
      <dgm:t>
        <a:bodyPr/>
        <a:lstStyle/>
        <a:p>
          <a:pPr algn="ctr" rtl="1">
            <a:buFontTx/>
            <a:buNone/>
          </a:pPr>
          <a:r>
            <a:rPr lang="ar-SA" sz="4000" dirty="0"/>
            <a:t>80 ألف ريال</a:t>
          </a:r>
        </a:p>
      </dgm:t>
    </dgm:pt>
    <dgm:pt modelId="{6D3AD3CD-7E42-4FBC-B654-ACB4E94C3580}" type="parTrans" cxnId="{EC53D525-C335-4441-8036-3EEE70D215BE}">
      <dgm:prSet/>
      <dgm:spPr/>
      <dgm:t>
        <a:bodyPr/>
        <a:lstStyle/>
        <a:p>
          <a:pPr rtl="1"/>
          <a:endParaRPr lang="ar-SA"/>
        </a:p>
      </dgm:t>
    </dgm:pt>
    <dgm:pt modelId="{9B6F5BCE-2DFD-4834-8FC7-43677CEACCC8}" type="sibTrans" cxnId="{EC53D525-C335-4441-8036-3EEE70D215BE}">
      <dgm:prSet/>
      <dgm:spPr/>
      <dgm:t>
        <a:bodyPr/>
        <a:lstStyle/>
        <a:p>
          <a:pPr rtl="1"/>
          <a:endParaRPr lang="ar-SA"/>
        </a:p>
      </dgm:t>
    </dgm:pt>
    <dgm:pt modelId="{15592DFF-1168-438D-BCDA-E0A858892D2A}">
      <dgm:prSet custT="1"/>
      <dgm:spPr/>
      <dgm:t>
        <a:bodyPr/>
        <a:lstStyle/>
        <a:p>
          <a:pPr algn="ctr" rtl="1">
            <a:buFontTx/>
            <a:buNone/>
          </a:pPr>
          <a:r>
            <a:rPr lang="ar-SA" sz="4000" dirty="0"/>
            <a:t>50 ألف ريال</a:t>
          </a:r>
        </a:p>
      </dgm:t>
    </dgm:pt>
    <dgm:pt modelId="{532D9F00-7CC3-4980-8EA6-51663F64D306}" type="parTrans" cxnId="{0CD91B80-AAC1-4053-BEAE-488C50F2F351}">
      <dgm:prSet/>
      <dgm:spPr/>
      <dgm:t>
        <a:bodyPr/>
        <a:lstStyle/>
        <a:p>
          <a:pPr rtl="1"/>
          <a:endParaRPr lang="ar-SA"/>
        </a:p>
      </dgm:t>
    </dgm:pt>
    <dgm:pt modelId="{6704322B-F617-4CB8-97CF-97F7F58363A9}" type="sibTrans" cxnId="{0CD91B80-AAC1-4053-BEAE-488C50F2F351}">
      <dgm:prSet/>
      <dgm:spPr/>
      <dgm:t>
        <a:bodyPr/>
        <a:lstStyle/>
        <a:p>
          <a:pPr rtl="1"/>
          <a:endParaRPr lang="ar-SA"/>
        </a:p>
      </dgm:t>
    </dgm:pt>
    <dgm:pt modelId="{BB9E42EE-7687-4724-9B63-01C217AAAD6A}">
      <dgm:prSet custT="1"/>
      <dgm:spPr/>
      <dgm:t>
        <a:bodyPr/>
        <a:lstStyle/>
        <a:p>
          <a:pPr algn="ctr" rtl="1">
            <a:buFontTx/>
            <a:buNone/>
          </a:pPr>
          <a:r>
            <a:rPr lang="ar-SA" sz="4000" dirty="0"/>
            <a:t>20 ألف ريال</a:t>
          </a:r>
        </a:p>
      </dgm:t>
    </dgm:pt>
    <dgm:pt modelId="{EBE19954-2748-4842-8F3A-228C9FD002DF}" type="parTrans" cxnId="{7D6C9FC9-03D7-4629-B163-D5037F3AFAB5}">
      <dgm:prSet/>
      <dgm:spPr/>
      <dgm:t>
        <a:bodyPr/>
        <a:lstStyle/>
        <a:p>
          <a:pPr rtl="1"/>
          <a:endParaRPr lang="ar-SA"/>
        </a:p>
      </dgm:t>
    </dgm:pt>
    <dgm:pt modelId="{AADE1605-AD37-495A-B652-49E117BBD46C}" type="sibTrans" cxnId="{7D6C9FC9-03D7-4629-B163-D5037F3AFAB5}">
      <dgm:prSet/>
      <dgm:spPr/>
      <dgm:t>
        <a:bodyPr/>
        <a:lstStyle/>
        <a:p>
          <a:pPr rtl="1"/>
          <a:endParaRPr lang="ar-SA"/>
        </a:p>
      </dgm:t>
    </dgm:pt>
    <dgm:pt modelId="{E1587A45-AE41-47A2-9A7C-CDACDC5DA9B1}" type="pres">
      <dgm:prSet presAssocID="{47476688-2A9F-47C1-A00F-21A5404254EF}" presName="linearFlow" presStyleCnt="0">
        <dgm:presLayoutVars>
          <dgm:dir/>
          <dgm:animLvl val="lvl"/>
          <dgm:resizeHandles val="exact"/>
        </dgm:presLayoutVars>
      </dgm:prSet>
      <dgm:spPr/>
    </dgm:pt>
    <dgm:pt modelId="{55C79EF7-7453-4278-986C-B13F3C2D9117}" type="pres">
      <dgm:prSet presAssocID="{35CAEF15-6D58-4944-BD39-D00A5FBD3C48}" presName="composite" presStyleCnt="0"/>
      <dgm:spPr/>
    </dgm:pt>
    <dgm:pt modelId="{CF07F0AB-C60D-4DCF-BDC3-21530E78CFF2}" type="pres">
      <dgm:prSet presAssocID="{35CAEF15-6D58-4944-BD39-D00A5FBD3C48}" presName="parentText" presStyleLbl="alignNode1" presStyleIdx="0" presStyleCnt="4">
        <dgm:presLayoutVars>
          <dgm:chMax val="1"/>
          <dgm:bulletEnabled val="1"/>
        </dgm:presLayoutVars>
      </dgm:prSet>
      <dgm:spPr/>
    </dgm:pt>
    <dgm:pt modelId="{5790BEF5-549D-4D1F-8A87-9F065701B6C7}" type="pres">
      <dgm:prSet presAssocID="{35CAEF15-6D58-4944-BD39-D00A5FBD3C48}" presName="descendantText" presStyleLbl="alignAcc1" presStyleIdx="0" presStyleCnt="4" custLinFactNeighborY="-1719">
        <dgm:presLayoutVars>
          <dgm:bulletEnabled val="1"/>
        </dgm:presLayoutVars>
      </dgm:prSet>
      <dgm:spPr/>
    </dgm:pt>
    <dgm:pt modelId="{361F64E6-833A-4670-92D1-1C2A12958295}" type="pres">
      <dgm:prSet presAssocID="{EBC739B7-DD1D-4264-9AAA-8A703E37ECAB}" presName="sp" presStyleCnt="0"/>
      <dgm:spPr/>
    </dgm:pt>
    <dgm:pt modelId="{3B8E5793-383E-4193-B154-46066A323954}" type="pres">
      <dgm:prSet presAssocID="{F103C171-9DBF-4529-A212-1D1974EB843F}" presName="composite" presStyleCnt="0"/>
      <dgm:spPr/>
    </dgm:pt>
    <dgm:pt modelId="{BCD0C6B3-0ED2-4AE9-AA39-D41025EFCF73}" type="pres">
      <dgm:prSet presAssocID="{F103C171-9DBF-4529-A212-1D1974EB843F}" presName="parentText" presStyleLbl="alignNode1" presStyleIdx="1" presStyleCnt="4">
        <dgm:presLayoutVars>
          <dgm:chMax val="1"/>
          <dgm:bulletEnabled val="1"/>
        </dgm:presLayoutVars>
      </dgm:prSet>
      <dgm:spPr/>
    </dgm:pt>
    <dgm:pt modelId="{9C041CD8-B626-4315-B466-8B369C7EDA74}" type="pres">
      <dgm:prSet presAssocID="{F103C171-9DBF-4529-A212-1D1974EB843F}" presName="descendantText" presStyleLbl="alignAcc1" presStyleIdx="1" presStyleCnt="4" custLinFactNeighborY="0">
        <dgm:presLayoutVars>
          <dgm:bulletEnabled val="1"/>
        </dgm:presLayoutVars>
      </dgm:prSet>
      <dgm:spPr/>
    </dgm:pt>
    <dgm:pt modelId="{DCCF9075-88F9-43E4-9E73-71A0AC443AE5}" type="pres">
      <dgm:prSet presAssocID="{5B8A30F3-BBC2-44B9-B07A-E284E04BA9AE}" presName="sp" presStyleCnt="0"/>
      <dgm:spPr/>
    </dgm:pt>
    <dgm:pt modelId="{7F71E900-DBA8-43A5-8B70-9C9F675FDBE3}" type="pres">
      <dgm:prSet presAssocID="{3EFEB81D-0AD2-46B8-A0D1-43E938993436}" presName="composite" presStyleCnt="0"/>
      <dgm:spPr/>
    </dgm:pt>
    <dgm:pt modelId="{64F029FC-A8E7-42BD-9C2F-FABBC66E95D3}" type="pres">
      <dgm:prSet presAssocID="{3EFEB81D-0AD2-46B8-A0D1-43E938993436}" presName="parentText" presStyleLbl="alignNode1" presStyleIdx="2" presStyleCnt="4">
        <dgm:presLayoutVars>
          <dgm:chMax val="1"/>
          <dgm:bulletEnabled val="1"/>
        </dgm:presLayoutVars>
      </dgm:prSet>
      <dgm:spPr/>
    </dgm:pt>
    <dgm:pt modelId="{BABD49C7-6363-4E7B-AC98-9A3D268B1F85}" type="pres">
      <dgm:prSet presAssocID="{3EFEB81D-0AD2-46B8-A0D1-43E938993436}" presName="descendantText" presStyleLbl="alignAcc1" presStyleIdx="2" presStyleCnt="4" custLinFactNeighborY="0">
        <dgm:presLayoutVars>
          <dgm:bulletEnabled val="1"/>
        </dgm:presLayoutVars>
      </dgm:prSet>
      <dgm:spPr/>
    </dgm:pt>
    <dgm:pt modelId="{3795878A-0BDD-4D8D-BB48-2797BEE47D8E}" type="pres">
      <dgm:prSet presAssocID="{2E66121F-5332-45CC-B627-4374439A51E0}" presName="sp" presStyleCnt="0"/>
      <dgm:spPr/>
    </dgm:pt>
    <dgm:pt modelId="{16188C33-930A-4A63-AC38-734FEC327AA6}" type="pres">
      <dgm:prSet presAssocID="{03A780F0-47E2-490B-84A1-E2E687A1B0CD}" presName="composite" presStyleCnt="0"/>
      <dgm:spPr/>
    </dgm:pt>
    <dgm:pt modelId="{30C06460-DD20-48EA-B9CF-3F9B04015F3D}" type="pres">
      <dgm:prSet presAssocID="{03A780F0-47E2-490B-84A1-E2E687A1B0CD}" presName="parentText" presStyleLbl="alignNode1" presStyleIdx="3" presStyleCnt="4" custLinFactNeighborY="0">
        <dgm:presLayoutVars>
          <dgm:chMax val="1"/>
          <dgm:bulletEnabled val="1"/>
        </dgm:presLayoutVars>
      </dgm:prSet>
      <dgm:spPr/>
    </dgm:pt>
    <dgm:pt modelId="{D0A8FC46-170D-435E-A08D-037693673498}" type="pres">
      <dgm:prSet presAssocID="{03A780F0-47E2-490B-84A1-E2E687A1B0CD}" presName="descendantText" presStyleLbl="alignAcc1" presStyleIdx="3" presStyleCnt="4" custLinFactNeighborY="0">
        <dgm:presLayoutVars>
          <dgm:bulletEnabled val="1"/>
        </dgm:presLayoutVars>
      </dgm:prSet>
      <dgm:spPr/>
    </dgm:pt>
  </dgm:ptLst>
  <dgm:cxnLst>
    <dgm:cxn modelId="{EC53D525-C335-4441-8036-3EEE70D215BE}" srcId="{F103C171-9DBF-4529-A212-1D1974EB843F}" destId="{AF586710-C649-489D-8C83-EA416F7C534F}" srcOrd="0" destOrd="0" parTransId="{6D3AD3CD-7E42-4FBC-B654-ACB4E94C3580}" sibTransId="{9B6F5BCE-2DFD-4834-8FC7-43677CEACCC8}"/>
    <dgm:cxn modelId="{91975A57-CD73-4428-9245-5F941F423D23}" type="presOf" srcId="{47476688-2A9F-47C1-A00F-21A5404254EF}" destId="{E1587A45-AE41-47A2-9A7C-CDACDC5DA9B1}" srcOrd="0" destOrd="0" presId="urn:microsoft.com/office/officeart/2005/8/layout/chevron2"/>
    <dgm:cxn modelId="{BB855E6F-EAFB-46FF-B09E-4E0DC98330BA}" type="presOf" srcId="{BB9E42EE-7687-4724-9B63-01C217AAAD6A}" destId="{D0A8FC46-170D-435E-A08D-037693673498}" srcOrd="0" destOrd="0" presId="urn:microsoft.com/office/officeart/2005/8/layout/chevron2"/>
    <dgm:cxn modelId="{C7FEDB7D-EB33-4437-B570-6F7C85C40493}" type="presOf" srcId="{3EFEB81D-0AD2-46B8-A0D1-43E938993436}" destId="{64F029FC-A8E7-42BD-9C2F-FABBC66E95D3}" srcOrd="0" destOrd="0" presId="urn:microsoft.com/office/officeart/2005/8/layout/chevron2"/>
    <dgm:cxn modelId="{0CD91B80-AAC1-4053-BEAE-488C50F2F351}" srcId="{3EFEB81D-0AD2-46B8-A0D1-43E938993436}" destId="{15592DFF-1168-438D-BCDA-E0A858892D2A}" srcOrd="0" destOrd="0" parTransId="{532D9F00-7CC3-4980-8EA6-51663F64D306}" sibTransId="{6704322B-F617-4CB8-97CF-97F7F58363A9}"/>
    <dgm:cxn modelId="{39188C8F-7914-4A67-B073-B51D45BBCB6A}" type="presOf" srcId="{F3F92040-313B-4336-AD1F-F3B891BA2A8C}" destId="{5790BEF5-549D-4D1F-8A87-9F065701B6C7}" srcOrd="0" destOrd="0" presId="urn:microsoft.com/office/officeart/2005/8/layout/chevron2"/>
    <dgm:cxn modelId="{E442CA8F-4FA2-4914-B59B-361654B5EA92}" type="presOf" srcId="{15592DFF-1168-438D-BCDA-E0A858892D2A}" destId="{BABD49C7-6363-4E7B-AC98-9A3D268B1F85}" srcOrd="0" destOrd="0" presId="urn:microsoft.com/office/officeart/2005/8/layout/chevron2"/>
    <dgm:cxn modelId="{112A479D-736B-4745-B227-529CA3FB6F5D}" type="presOf" srcId="{03A780F0-47E2-490B-84A1-E2E687A1B0CD}" destId="{30C06460-DD20-48EA-B9CF-3F9B04015F3D}" srcOrd="0" destOrd="0" presId="urn:microsoft.com/office/officeart/2005/8/layout/chevron2"/>
    <dgm:cxn modelId="{459256A7-F2B5-4F0B-8934-82626D6EBB45}" srcId="{47476688-2A9F-47C1-A00F-21A5404254EF}" destId="{35CAEF15-6D58-4944-BD39-D00A5FBD3C48}" srcOrd="0" destOrd="0" parTransId="{05E87236-7E8B-4E28-BC35-6B9553EAEF00}" sibTransId="{EBC739B7-DD1D-4264-9AAA-8A703E37ECAB}"/>
    <dgm:cxn modelId="{1835ACB0-6A89-4F6F-A512-BE46C0224FC7}" type="presOf" srcId="{AF586710-C649-489D-8C83-EA416F7C534F}" destId="{9C041CD8-B626-4315-B466-8B369C7EDA74}" srcOrd="0" destOrd="0" presId="urn:microsoft.com/office/officeart/2005/8/layout/chevron2"/>
    <dgm:cxn modelId="{7D6C9FC9-03D7-4629-B163-D5037F3AFAB5}" srcId="{03A780F0-47E2-490B-84A1-E2E687A1B0CD}" destId="{BB9E42EE-7687-4724-9B63-01C217AAAD6A}" srcOrd="0" destOrd="0" parTransId="{EBE19954-2748-4842-8F3A-228C9FD002DF}" sibTransId="{AADE1605-AD37-495A-B652-49E117BBD46C}"/>
    <dgm:cxn modelId="{B6E41AD6-1DD7-41B8-8EA8-6F72D908C38A}" type="presOf" srcId="{F103C171-9DBF-4529-A212-1D1974EB843F}" destId="{BCD0C6B3-0ED2-4AE9-AA39-D41025EFCF73}" srcOrd="0" destOrd="0" presId="urn:microsoft.com/office/officeart/2005/8/layout/chevron2"/>
    <dgm:cxn modelId="{8CF729D6-13FE-4E50-AD9F-0A17485EA03E}" srcId="{47476688-2A9F-47C1-A00F-21A5404254EF}" destId="{03A780F0-47E2-490B-84A1-E2E687A1B0CD}" srcOrd="3" destOrd="0" parTransId="{D0F974DD-7B20-42FF-9A1C-B2CA695B86D3}" sibTransId="{7F45D695-9112-4EFC-B169-148CFD60CF06}"/>
    <dgm:cxn modelId="{FA55A1E1-AF01-4A81-9D7A-A66DD0A9376B}" srcId="{47476688-2A9F-47C1-A00F-21A5404254EF}" destId="{F103C171-9DBF-4529-A212-1D1974EB843F}" srcOrd="1" destOrd="0" parTransId="{A9743C97-2171-413D-921C-25ADE12AF733}" sibTransId="{5B8A30F3-BBC2-44B9-B07A-E284E04BA9AE}"/>
    <dgm:cxn modelId="{D18166E5-E582-41E7-AECA-5C31A57AFE5B}" srcId="{47476688-2A9F-47C1-A00F-21A5404254EF}" destId="{3EFEB81D-0AD2-46B8-A0D1-43E938993436}" srcOrd="2" destOrd="0" parTransId="{2C2A53F5-4F56-4DEC-9F03-43FE2DD16F3E}" sibTransId="{2E66121F-5332-45CC-B627-4374439A51E0}"/>
    <dgm:cxn modelId="{F25BCCF4-8881-494A-BE36-15787EC57A82}" srcId="{35CAEF15-6D58-4944-BD39-D00A5FBD3C48}" destId="{F3F92040-313B-4336-AD1F-F3B891BA2A8C}" srcOrd="0" destOrd="0" parTransId="{004D74F3-79AF-4979-83F8-9E7415D04C49}" sibTransId="{3178494E-6C50-41DA-A7A0-535CD58F7B38}"/>
    <dgm:cxn modelId="{DD325EF8-C12B-497D-B37A-32487F9BC52B}" type="presOf" srcId="{35CAEF15-6D58-4944-BD39-D00A5FBD3C48}" destId="{CF07F0AB-C60D-4DCF-BDC3-21530E78CFF2}" srcOrd="0" destOrd="0" presId="urn:microsoft.com/office/officeart/2005/8/layout/chevron2"/>
    <dgm:cxn modelId="{E0B0AC3D-9B03-4905-B3F5-93C203A2A36A}" type="presParOf" srcId="{E1587A45-AE41-47A2-9A7C-CDACDC5DA9B1}" destId="{55C79EF7-7453-4278-986C-B13F3C2D9117}" srcOrd="0" destOrd="0" presId="urn:microsoft.com/office/officeart/2005/8/layout/chevron2"/>
    <dgm:cxn modelId="{5756741F-D49C-4CC9-B718-ECE385B1B998}" type="presParOf" srcId="{55C79EF7-7453-4278-986C-B13F3C2D9117}" destId="{CF07F0AB-C60D-4DCF-BDC3-21530E78CFF2}" srcOrd="0" destOrd="0" presId="urn:microsoft.com/office/officeart/2005/8/layout/chevron2"/>
    <dgm:cxn modelId="{FA342246-F92D-49AB-BB87-31E24ABAC79C}" type="presParOf" srcId="{55C79EF7-7453-4278-986C-B13F3C2D9117}" destId="{5790BEF5-549D-4D1F-8A87-9F065701B6C7}" srcOrd="1" destOrd="0" presId="urn:microsoft.com/office/officeart/2005/8/layout/chevron2"/>
    <dgm:cxn modelId="{5CF19B41-AEF5-43A8-8B25-3083919B7FAD}" type="presParOf" srcId="{E1587A45-AE41-47A2-9A7C-CDACDC5DA9B1}" destId="{361F64E6-833A-4670-92D1-1C2A12958295}" srcOrd="1" destOrd="0" presId="urn:microsoft.com/office/officeart/2005/8/layout/chevron2"/>
    <dgm:cxn modelId="{96806316-1260-46E4-A849-DA2EF7F977F9}" type="presParOf" srcId="{E1587A45-AE41-47A2-9A7C-CDACDC5DA9B1}" destId="{3B8E5793-383E-4193-B154-46066A323954}" srcOrd="2" destOrd="0" presId="urn:microsoft.com/office/officeart/2005/8/layout/chevron2"/>
    <dgm:cxn modelId="{D78102A3-6340-4AF5-B069-7D01764242A3}" type="presParOf" srcId="{3B8E5793-383E-4193-B154-46066A323954}" destId="{BCD0C6B3-0ED2-4AE9-AA39-D41025EFCF73}" srcOrd="0" destOrd="0" presId="urn:microsoft.com/office/officeart/2005/8/layout/chevron2"/>
    <dgm:cxn modelId="{A5265587-C584-49BC-A5E3-29EAD9C2DFE6}" type="presParOf" srcId="{3B8E5793-383E-4193-B154-46066A323954}" destId="{9C041CD8-B626-4315-B466-8B369C7EDA74}" srcOrd="1" destOrd="0" presId="urn:microsoft.com/office/officeart/2005/8/layout/chevron2"/>
    <dgm:cxn modelId="{FEEEDB43-F923-470D-8417-C758D90BF653}" type="presParOf" srcId="{E1587A45-AE41-47A2-9A7C-CDACDC5DA9B1}" destId="{DCCF9075-88F9-43E4-9E73-71A0AC443AE5}" srcOrd="3" destOrd="0" presId="urn:microsoft.com/office/officeart/2005/8/layout/chevron2"/>
    <dgm:cxn modelId="{46177AFD-EF82-41AC-A504-AD41CB1BCC8E}" type="presParOf" srcId="{E1587A45-AE41-47A2-9A7C-CDACDC5DA9B1}" destId="{7F71E900-DBA8-43A5-8B70-9C9F675FDBE3}" srcOrd="4" destOrd="0" presId="urn:microsoft.com/office/officeart/2005/8/layout/chevron2"/>
    <dgm:cxn modelId="{7D4A05BF-E047-4D6F-8FB7-86F4B483EA11}" type="presParOf" srcId="{7F71E900-DBA8-43A5-8B70-9C9F675FDBE3}" destId="{64F029FC-A8E7-42BD-9C2F-FABBC66E95D3}" srcOrd="0" destOrd="0" presId="urn:microsoft.com/office/officeart/2005/8/layout/chevron2"/>
    <dgm:cxn modelId="{B17716F7-1B40-43DB-9AFF-C9DF0821A4ED}" type="presParOf" srcId="{7F71E900-DBA8-43A5-8B70-9C9F675FDBE3}" destId="{BABD49C7-6363-4E7B-AC98-9A3D268B1F85}" srcOrd="1" destOrd="0" presId="urn:microsoft.com/office/officeart/2005/8/layout/chevron2"/>
    <dgm:cxn modelId="{9F8ECA82-42E2-41B5-99E2-4AE7DF41B6C7}" type="presParOf" srcId="{E1587A45-AE41-47A2-9A7C-CDACDC5DA9B1}" destId="{3795878A-0BDD-4D8D-BB48-2797BEE47D8E}" srcOrd="5" destOrd="0" presId="urn:microsoft.com/office/officeart/2005/8/layout/chevron2"/>
    <dgm:cxn modelId="{7E4DEC4D-645E-45DF-B047-F131529A222D}" type="presParOf" srcId="{E1587A45-AE41-47A2-9A7C-CDACDC5DA9B1}" destId="{16188C33-930A-4A63-AC38-734FEC327AA6}" srcOrd="6" destOrd="0" presId="urn:microsoft.com/office/officeart/2005/8/layout/chevron2"/>
    <dgm:cxn modelId="{AD110F2F-107B-4174-A484-E059FF8A9F01}" type="presParOf" srcId="{16188C33-930A-4A63-AC38-734FEC327AA6}" destId="{30C06460-DD20-48EA-B9CF-3F9B04015F3D}" srcOrd="0" destOrd="0" presId="urn:microsoft.com/office/officeart/2005/8/layout/chevron2"/>
    <dgm:cxn modelId="{A842B5CA-0BC0-454D-97BC-56E8958CDC93}" type="presParOf" srcId="{16188C33-930A-4A63-AC38-734FEC327AA6}" destId="{D0A8FC46-170D-435E-A08D-03769367349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7F0AB-C60D-4DCF-BDC3-21530E78CFF2}">
      <dsp:nvSpPr>
        <dsp:cNvPr id="0" name=""/>
        <dsp:cNvSpPr/>
      </dsp:nvSpPr>
      <dsp:spPr>
        <a:xfrm rot="5400000">
          <a:off x="-179883" y="180031"/>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الأول</a:t>
          </a:r>
        </a:p>
      </dsp:txBody>
      <dsp:txXfrm rot="-5400000">
        <a:off x="1" y="419875"/>
        <a:ext cx="839456" cy="359767"/>
      </dsp:txXfrm>
    </dsp:sp>
    <dsp:sp modelId="{5790BEF5-549D-4D1F-8A87-9F065701B6C7}">
      <dsp:nvSpPr>
        <dsp:cNvPr id="0" name=""/>
        <dsp:cNvSpPr/>
      </dsp:nvSpPr>
      <dsp:spPr>
        <a:xfrm rot="5400000">
          <a:off x="2844963" y="-2005506"/>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150 ألف ريال</a:t>
          </a:r>
        </a:p>
      </dsp:txBody>
      <dsp:txXfrm rot="-5400000">
        <a:off x="839457" y="38052"/>
        <a:ext cx="4752456" cy="703391"/>
      </dsp:txXfrm>
    </dsp:sp>
    <dsp:sp modelId="{BCD0C6B3-0ED2-4AE9-AA39-D41025EFCF73}">
      <dsp:nvSpPr>
        <dsp:cNvPr id="0" name=""/>
        <dsp:cNvSpPr/>
      </dsp:nvSpPr>
      <dsp:spPr>
        <a:xfrm rot="5400000">
          <a:off x="-179883" y="1231734"/>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الثاني</a:t>
          </a:r>
        </a:p>
      </dsp:txBody>
      <dsp:txXfrm rot="-5400000">
        <a:off x="1" y="1471578"/>
        <a:ext cx="839456" cy="359767"/>
      </dsp:txXfrm>
    </dsp:sp>
    <dsp:sp modelId="{9C041CD8-B626-4315-B466-8B369C7EDA74}">
      <dsp:nvSpPr>
        <dsp:cNvPr id="0" name=""/>
        <dsp:cNvSpPr/>
      </dsp:nvSpPr>
      <dsp:spPr>
        <a:xfrm rot="5400000">
          <a:off x="2844963" y="-953655"/>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80 ألف ريال</a:t>
          </a:r>
        </a:p>
      </dsp:txBody>
      <dsp:txXfrm rot="-5400000">
        <a:off x="839457" y="1089903"/>
        <a:ext cx="4752456" cy="703391"/>
      </dsp:txXfrm>
    </dsp:sp>
    <dsp:sp modelId="{64F029FC-A8E7-42BD-9C2F-FABBC66E95D3}">
      <dsp:nvSpPr>
        <dsp:cNvPr id="0" name=""/>
        <dsp:cNvSpPr/>
      </dsp:nvSpPr>
      <dsp:spPr>
        <a:xfrm rot="5400000">
          <a:off x="-179883" y="2283436"/>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الثالث</a:t>
          </a:r>
        </a:p>
      </dsp:txBody>
      <dsp:txXfrm rot="-5400000">
        <a:off x="1" y="2523280"/>
        <a:ext cx="839456" cy="359767"/>
      </dsp:txXfrm>
    </dsp:sp>
    <dsp:sp modelId="{BABD49C7-6363-4E7B-AC98-9A3D268B1F85}">
      <dsp:nvSpPr>
        <dsp:cNvPr id="0" name=""/>
        <dsp:cNvSpPr/>
      </dsp:nvSpPr>
      <dsp:spPr>
        <a:xfrm rot="5400000">
          <a:off x="2844963" y="98046"/>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50 ألف ريال</a:t>
          </a:r>
        </a:p>
      </dsp:txBody>
      <dsp:txXfrm rot="-5400000">
        <a:off x="839457" y="2141604"/>
        <a:ext cx="4752456" cy="703391"/>
      </dsp:txXfrm>
    </dsp:sp>
    <dsp:sp modelId="{30C06460-DD20-48EA-B9CF-3F9B04015F3D}">
      <dsp:nvSpPr>
        <dsp:cNvPr id="0" name=""/>
        <dsp:cNvSpPr/>
      </dsp:nvSpPr>
      <dsp:spPr>
        <a:xfrm rot="5400000">
          <a:off x="-179883" y="3335138"/>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1">
            <a:lnSpc>
              <a:spcPct val="90000"/>
            </a:lnSpc>
            <a:spcBef>
              <a:spcPct val="0"/>
            </a:spcBef>
            <a:spcAft>
              <a:spcPct val="35000"/>
            </a:spcAft>
            <a:buNone/>
          </a:pPr>
          <a:r>
            <a:rPr lang="ar-SA" sz="1400" kern="1200" dirty="0"/>
            <a:t>المركز الرابع</a:t>
          </a:r>
        </a:p>
      </dsp:txBody>
      <dsp:txXfrm rot="-5400000">
        <a:off x="1" y="3574982"/>
        <a:ext cx="839456" cy="359767"/>
      </dsp:txXfrm>
    </dsp:sp>
    <dsp:sp modelId="{D0A8FC46-170D-435E-A08D-037693673498}">
      <dsp:nvSpPr>
        <dsp:cNvPr id="0" name=""/>
        <dsp:cNvSpPr/>
      </dsp:nvSpPr>
      <dsp:spPr>
        <a:xfrm rot="5400000">
          <a:off x="2844963" y="1149748"/>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20 ألف ريال</a:t>
          </a:r>
        </a:p>
      </dsp:txBody>
      <dsp:txXfrm rot="-5400000">
        <a:off x="839457" y="3193306"/>
        <a:ext cx="4752456" cy="703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7F0AB-C60D-4DCF-BDC3-21530E78CFF2}">
      <dsp:nvSpPr>
        <dsp:cNvPr id="0" name=""/>
        <dsp:cNvSpPr/>
      </dsp:nvSpPr>
      <dsp:spPr>
        <a:xfrm rot="5400000">
          <a:off x="-179883" y="180031"/>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الأول</a:t>
          </a:r>
        </a:p>
      </dsp:txBody>
      <dsp:txXfrm rot="-5400000">
        <a:off x="1" y="419875"/>
        <a:ext cx="839456" cy="359767"/>
      </dsp:txXfrm>
    </dsp:sp>
    <dsp:sp modelId="{5790BEF5-549D-4D1F-8A87-9F065701B6C7}">
      <dsp:nvSpPr>
        <dsp:cNvPr id="0" name=""/>
        <dsp:cNvSpPr/>
      </dsp:nvSpPr>
      <dsp:spPr>
        <a:xfrm rot="5400000">
          <a:off x="2844963" y="-2005506"/>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150 ألف ريال</a:t>
          </a:r>
        </a:p>
      </dsp:txBody>
      <dsp:txXfrm rot="-5400000">
        <a:off x="839457" y="38052"/>
        <a:ext cx="4752456" cy="703391"/>
      </dsp:txXfrm>
    </dsp:sp>
    <dsp:sp modelId="{BCD0C6B3-0ED2-4AE9-AA39-D41025EFCF73}">
      <dsp:nvSpPr>
        <dsp:cNvPr id="0" name=""/>
        <dsp:cNvSpPr/>
      </dsp:nvSpPr>
      <dsp:spPr>
        <a:xfrm rot="5400000">
          <a:off x="-179883" y="1231734"/>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الثاني</a:t>
          </a:r>
        </a:p>
      </dsp:txBody>
      <dsp:txXfrm rot="-5400000">
        <a:off x="1" y="1471578"/>
        <a:ext cx="839456" cy="359767"/>
      </dsp:txXfrm>
    </dsp:sp>
    <dsp:sp modelId="{9C041CD8-B626-4315-B466-8B369C7EDA74}">
      <dsp:nvSpPr>
        <dsp:cNvPr id="0" name=""/>
        <dsp:cNvSpPr/>
      </dsp:nvSpPr>
      <dsp:spPr>
        <a:xfrm rot="5400000">
          <a:off x="2844963" y="-953655"/>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80 ألف ريال</a:t>
          </a:r>
        </a:p>
      </dsp:txBody>
      <dsp:txXfrm rot="-5400000">
        <a:off x="839457" y="1089903"/>
        <a:ext cx="4752456" cy="703391"/>
      </dsp:txXfrm>
    </dsp:sp>
    <dsp:sp modelId="{64F029FC-A8E7-42BD-9C2F-FABBC66E95D3}">
      <dsp:nvSpPr>
        <dsp:cNvPr id="0" name=""/>
        <dsp:cNvSpPr/>
      </dsp:nvSpPr>
      <dsp:spPr>
        <a:xfrm rot="5400000">
          <a:off x="-179883" y="2283436"/>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الثالث</a:t>
          </a:r>
        </a:p>
      </dsp:txBody>
      <dsp:txXfrm rot="-5400000">
        <a:off x="1" y="2523280"/>
        <a:ext cx="839456" cy="359767"/>
      </dsp:txXfrm>
    </dsp:sp>
    <dsp:sp modelId="{BABD49C7-6363-4E7B-AC98-9A3D268B1F85}">
      <dsp:nvSpPr>
        <dsp:cNvPr id="0" name=""/>
        <dsp:cNvSpPr/>
      </dsp:nvSpPr>
      <dsp:spPr>
        <a:xfrm rot="5400000">
          <a:off x="2844963" y="98046"/>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50 ألف ريال</a:t>
          </a:r>
        </a:p>
      </dsp:txBody>
      <dsp:txXfrm rot="-5400000">
        <a:off x="839457" y="2141604"/>
        <a:ext cx="4752456" cy="703391"/>
      </dsp:txXfrm>
    </dsp:sp>
    <dsp:sp modelId="{30C06460-DD20-48EA-B9CF-3F9B04015F3D}">
      <dsp:nvSpPr>
        <dsp:cNvPr id="0" name=""/>
        <dsp:cNvSpPr/>
      </dsp:nvSpPr>
      <dsp:spPr>
        <a:xfrm rot="5400000">
          <a:off x="-179883" y="3335138"/>
          <a:ext cx="1199223" cy="839456"/>
        </a:xfrm>
        <a:prstGeom prst="chevron">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1">
            <a:lnSpc>
              <a:spcPct val="90000"/>
            </a:lnSpc>
            <a:spcBef>
              <a:spcPct val="0"/>
            </a:spcBef>
            <a:spcAft>
              <a:spcPct val="35000"/>
            </a:spcAft>
            <a:buNone/>
          </a:pPr>
          <a:r>
            <a:rPr lang="ar-SA" sz="1400" kern="1200" dirty="0"/>
            <a:t>المركز الرابع</a:t>
          </a:r>
        </a:p>
      </dsp:txBody>
      <dsp:txXfrm rot="-5400000">
        <a:off x="1" y="3574982"/>
        <a:ext cx="839456" cy="359767"/>
      </dsp:txXfrm>
    </dsp:sp>
    <dsp:sp modelId="{D0A8FC46-170D-435E-A08D-037693673498}">
      <dsp:nvSpPr>
        <dsp:cNvPr id="0" name=""/>
        <dsp:cNvSpPr/>
      </dsp:nvSpPr>
      <dsp:spPr>
        <a:xfrm rot="5400000">
          <a:off x="2844963" y="1149748"/>
          <a:ext cx="779495" cy="4790508"/>
        </a:xfrm>
        <a:prstGeom prst="round2Same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20 ألف ريال</a:t>
          </a:r>
        </a:p>
      </dsp:txBody>
      <dsp:txXfrm rot="-5400000">
        <a:off x="839457" y="3193306"/>
        <a:ext cx="4752456" cy="7033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BE86-5205-4EE2-B427-510A0FBC9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18044409-25FA-4489-BC4A-EE719E1F8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84B6A59A-00D4-4FFF-B557-C8D26F81A44E}"/>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60A3F248-98F6-4F68-A558-55381DE018D8}"/>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D31B3003-C3CD-4165-B30A-D2B43CEA5AF7}"/>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203895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3BC8-8783-4806-B422-9C8FDD987AF8}"/>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20622278-4E31-4CBF-AC93-9A43B65B7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CDDE1702-15D0-4ACF-9479-E1F5E07425A9}"/>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58F0D3CA-5FA2-4D48-9EE3-49B7A3CADA6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932859C3-BBEC-457C-AE4F-2FA3EED7B990}"/>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407825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43BA66-DF9A-4C88-8839-DD80ABC301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306E8298-C641-43BA-9466-77A4CACA7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0AE6F76-8B92-4CC5-BC89-3EB84B883B6B}"/>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483EDD09-07C3-4BA6-A2A9-663850F3569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7636DB37-4F5B-47D0-913D-5105783C3630}"/>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193997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9108-7786-4CFA-931A-AF30B54396AC}"/>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F9EB5518-4807-4145-8FBC-866CAB8DE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12296031-A133-4ECF-93D8-3E9F85EA783C}"/>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7B118B2F-EE1F-4740-94C5-7CE8DD5D618B}"/>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A5173069-957C-4316-B62A-FA10C193B962}"/>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70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0DE4-21BC-41BA-BBEB-E0F088A5B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2FDD8E72-CFB1-4EAD-AF97-F7F328FF5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C0E435-312D-433A-8F07-B61652B5CED2}"/>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499D4EF1-0438-48F1-8269-4A415C37562C}"/>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id="{1D2A8979-7C38-4458-A26D-6E69C0DD8E0E}"/>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72635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F72E-4B88-4707-B341-C5CEA0A82770}"/>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BF3AB606-BFF2-4F0A-8EAC-9F8AB33323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59E06BC7-3CD3-4664-96C3-26CB04C46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2D3482CD-A0CA-4936-BD02-D5F853D16C73}"/>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6" name="Footer Placeholder 5">
            <a:extLst>
              <a:ext uri="{FF2B5EF4-FFF2-40B4-BE49-F238E27FC236}">
                <a16:creationId xmlns:a16="http://schemas.microsoft.com/office/drawing/2014/main" id="{9C7FF92E-89C3-48F9-86A8-4DB40AF0038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522EE1DA-606A-4442-AC48-2F27F421EC90}"/>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15963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897C-FF97-4A48-8F2D-B2C9E775A422}"/>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26871B76-F133-47A3-A360-CC96355D2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AEAD0-F9DB-42E0-A43B-84B0157DED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74C567DE-711D-4D8C-8FC1-E0E88C33F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CCA67C-02E3-4331-ADA8-2890C093F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1D8C134B-69E4-4DA3-97AE-6D7C27FF7D9B}"/>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8" name="Footer Placeholder 7">
            <a:extLst>
              <a:ext uri="{FF2B5EF4-FFF2-40B4-BE49-F238E27FC236}">
                <a16:creationId xmlns:a16="http://schemas.microsoft.com/office/drawing/2014/main" id="{B7630D16-9BF0-4C0F-BC6A-7508C59DC073}"/>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id="{0FF1AD34-96FB-446B-8AAA-101561A8D1F7}"/>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200910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F535-432D-427B-BA7B-52820EDA891B}"/>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45D26847-B28C-4A83-998C-FE68DF848A5C}"/>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4" name="Footer Placeholder 3">
            <a:extLst>
              <a:ext uri="{FF2B5EF4-FFF2-40B4-BE49-F238E27FC236}">
                <a16:creationId xmlns:a16="http://schemas.microsoft.com/office/drawing/2014/main" id="{B29F695A-2C88-4DAA-BD30-3B344B37A6ED}"/>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id="{9BB73E77-6555-4934-A26E-D41516498441}"/>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218476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FB501-FDB2-437D-8C41-FB7B969E0A6B}"/>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3" name="Footer Placeholder 2">
            <a:extLst>
              <a:ext uri="{FF2B5EF4-FFF2-40B4-BE49-F238E27FC236}">
                <a16:creationId xmlns:a16="http://schemas.microsoft.com/office/drawing/2014/main" id="{BE51518E-ABAF-47DB-98C5-9A6AB218CB86}"/>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id="{C128DF0F-F89C-45B4-9CC0-35D525AA7DBB}"/>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419634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303C-3E2D-4A62-8E75-806CE40E2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A2B56F8E-B72C-46D4-95F8-BF4D101F0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C0D105FD-C4DB-4B61-8664-281241553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7F0F2-EF3D-4AA0-B41B-CF2237FDF60A}"/>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6" name="Footer Placeholder 5">
            <a:extLst>
              <a:ext uri="{FF2B5EF4-FFF2-40B4-BE49-F238E27FC236}">
                <a16:creationId xmlns:a16="http://schemas.microsoft.com/office/drawing/2014/main" id="{616DBA5B-E199-440C-AD36-647DFCB0B6A4}"/>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42FEE261-5180-4BF7-8424-F710138749A6}"/>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358131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16E3-473C-46BD-8E04-9874734FC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17BA3493-42EF-4A69-AE3F-A12984383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09F3AF2B-F664-474E-AEA0-8B08D75B1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FB8C8-C0E0-4AD0-8D04-D5D8DBB3DE7E}"/>
              </a:ext>
            </a:extLst>
          </p:cNvPr>
          <p:cNvSpPr>
            <a:spLocks noGrp="1"/>
          </p:cNvSpPr>
          <p:nvPr>
            <p:ph type="dt" sz="half" idx="10"/>
          </p:nvPr>
        </p:nvSpPr>
        <p:spPr/>
        <p:txBody>
          <a:bodyPr/>
          <a:lstStyle/>
          <a:p>
            <a:fld id="{FC616155-C8D4-4A4F-B9C8-9C242856DAF1}" type="datetimeFigureOut">
              <a:rPr lang="ar-SA" smtClean="0"/>
              <a:t>27 رمضان، 1443</a:t>
            </a:fld>
            <a:endParaRPr lang="ar-SA"/>
          </a:p>
        </p:txBody>
      </p:sp>
      <p:sp>
        <p:nvSpPr>
          <p:cNvPr id="6" name="Footer Placeholder 5">
            <a:extLst>
              <a:ext uri="{FF2B5EF4-FFF2-40B4-BE49-F238E27FC236}">
                <a16:creationId xmlns:a16="http://schemas.microsoft.com/office/drawing/2014/main" id="{7CD457FF-C7ED-44FA-8A3E-3DB9A7A790C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id="{64CEB870-83BF-462C-83B4-FCEA630EE460}"/>
              </a:ext>
            </a:extLst>
          </p:cNvPr>
          <p:cNvSpPr>
            <a:spLocks noGrp="1"/>
          </p:cNvSpPr>
          <p:nvPr>
            <p:ph type="sldNum" sz="quarter" idx="12"/>
          </p:nvPr>
        </p:nvSpPr>
        <p:spPr/>
        <p:txBody>
          <a:bodyPr/>
          <a:lstStyle/>
          <a:p>
            <a:fld id="{8589BA0A-F486-4BC0-8043-F6DF6550C1A2}" type="slidenum">
              <a:rPr lang="ar-SA" smtClean="0"/>
              <a:t>‹#›</a:t>
            </a:fld>
            <a:endParaRPr lang="ar-SA"/>
          </a:p>
        </p:txBody>
      </p:sp>
    </p:spTree>
    <p:extLst>
      <p:ext uri="{BB962C8B-B14F-4D97-AF65-F5344CB8AC3E}">
        <p14:creationId xmlns:p14="http://schemas.microsoft.com/office/powerpoint/2010/main" val="6415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E9D4B-9D6D-4702-9236-BD7DEDD8B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DBA84513-577E-4A20-9C4F-030FF1A80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568459B6-D6E0-401E-BFCE-EE24D281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16155-C8D4-4A4F-B9C8-9C242856DAF1}" type="datetimeFigureOut">
              <a:rPr lang="ar-SA" smtClean="0"/>
              <a:t>27 رمضان، 1443</a:t>
            </a:fld>
            <a:endParaRPr lang="ar-SA"/>
          </a:p>
        </p:txBody>
      </p:sp>
      <p:sp>
        <p:nvSpPr>
          <p:cNvPr id="5" name="Footer Placeholder 4">
            <a:extLst>
              <a:ext uri="{FF2B5EF4-FFF2-40B4-BE49-F238E27FC236}">
                <a16:creationId xmlns:a16="http://schemas.microsoft.com/office/drawing/2014/main" id="{784810C8-EA81-4CF9-A027-A2D1AC1FD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id="{E411F0E7-C84B-4236-8B03-20A4E245F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9BA0A-F486-4BC0-8043-F6DF6550C1A2}" type="slidenum">
              <a:rPr lang="ar-SA" smtClean="0"/>
              <a:t>‹#›</a:t>
            </a:fld>
            <a:endParaRPr lang="ar-SA"/>
          </a:p>
        </p:txBody>
      </p:sp>
    </p:spTree>
    <p:extLst>
      <p:ext uri="{BB962C8B-B14F-4D97-AF65-F5344CB8AC3E}">
        <p14:creationId xmlns:p14="http://schemas.microsoft.com/office/powerpoint/2010/main" val="235525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twitter.com/fawaz_dr?ref_src=twsrc%5Egoogle%7Ctwcamp%5Eserp%7Ctwgr%5Eauthor" TargetMode="External"/><Relationship Id="rId2" Type="http://schemas.openxmlformats.org/officeDocument/2006/relationships/hyperlink" Target="https://twitter.com/linuxscout?ref_src=twsrc%5Egoogle%7Ctwcamp%5Eserp%7Ctwgr%5Eauthor" TargetMode="External"/><Relationship Id="rId1" Type="http://schemas.openxmlformats.org/officeDocument/2006/relationships/slideLayout" Target="../slideLayouts/slideLayout1.xml"/><Relationship Id="rId5" Type="http://schemas.openxmlformats.org/officeDocument/2006/relationships/hyperlink" Target="mailto:mjarrar@birzeit.edu" TargetMode="External"/><Relationship Id="rId4" Type="http://schemas.openxmlformats.org/officeDocument/2006/relationships/hyperlink" Target="https://www.birzeit.edu/ar/faculty-staff/mstf-jr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2008981"/>
            <a:ext cx="9144000" cy="2840037"/>
          </a:xfrm>
        </p:spPr>
        <p:txBody>
          <a:bodyPr>
            <a:normAutofit fontScale="90000"/>
          </a:bodyPr>
          <a:lstStyle/>
          <a:p>
            <a:r>
              <a:rPr lang="ar-SA" dirty="0" err="1"/>
              <a:t>برمجان</a:t>
            </a:r>
            <a:r>
              <a:rPr lang="ar-SA" dirty="0"/>
              <a:t> العربية </a:t>
            </a:r>
            <a:br>
              <a:rPr lang="ar-SA" dirty="0"/>
            </a:br>
            <a:br>
              <a:rPr lang="ar-SA" dirty="0"/>
            </a:br>
            <a:r>
              <a:rPr lang="ar-SA" dirty="0"/>
              <a:t>دليل المشارك</a:t>
            </a:r>
            <a:br>
              <a:rPr lang="ar-SA" dirty="0"/>
            </a:br>
            <a:r>
              <a:rPr lang="ar-SA" dirty="0">
                <a:highlight>
                  <a:srgbClr val="FFFF00"/>
                </a:highlight>
              </a:rPr>
              <a:t>( مسودة )</a:t>
            </a:r>
          </a:p>
        </p:txBody>
      </p:sp>
    </p:spTree>
    <p:extLst>
      <p:ext uri="{BB962C8B-B14F-4D97-AF65-F5344CB8AC3E}">
        <p14:creationId xmlns:p14="http://schemas.microsoft.com/office/powerpoint/2010/main" val="311141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385875"/>
            <a:ext cx="9144000" cy="1297153"/>
          </a:xfrm>
        </p:spPr>
        <p:txBody>
          <a:bodyPr>
            <a:normAutofit/>
          </a:bodyPr>
          <a:lstStyle/>
          <a:p>
            <a:pPr algn="r"/>
            <a:r>
              <a:rPr lang="ar-SA" dirty="0"/>
              <a:t>1- جوائز التحدي</a:t>
            </a:r>
            <a:endParaRPr lang="ar-SA" sz="2200" dirty="0"/>
          </a:p>
        </p:txBody>
      </p:sp>
      <p:graphicFrame>
        <p:nvGraphicFramePr>
          <p:cNvPr id="5" name="Diagram 4">
            <a:extLst>
              <a:ext uri="{FF2B5EF4-FFF2-40B4-BE49-F238E27FC236}">
                <a16:creationId xmlns:a16="http://schemas.microsoft.com/office/drawing/2014/main" id="{ECDA7094-AA17-4984-B753-DF4C4A069708}"/>
              </a:ext>
            </a:extLst>
          </p:cNvPr>
          <p:cNvGraphicFramePr/>
          <p:nvPr>
            <p:extLst>
              <p:ext uri="{D42A27DB-BD31-4B8C-83A1-F6EECF244321}">
                <p14:modId xmlns:p14="http://schemas.microsoft.com/office/powerpoint/2010/main" val="3168556435"/>
              </p:ext>
            </p:extLst>
          </p:nvPr>
        </p:nvGraphicFramePr>
        <p:xfrm>
          <a:off x="3281017" y="2117498"/>
          <a:ext cx="5629965" cy="4354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43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0"/>
            <a:ext cx="9144000" cy="1089526"/>
          </a:xfrm>
        </p:spPr>
        <p:txBody>
          <a:bodyPr>
            <a:normAutofit/>
          </a:bodyPr>
          <a:lstStyle/>
          <a:p>
            <a:pPr lvl="0" algn="r" rtl="1">
              <a:spcAft>
                <a:spcPts val="0"/>
              </a:spcAft>
              <a:buSzPts val="1000"/>
              <a:tabLst>
                <a:tab pos="457200" algn="l"/>
              </a:tabLst>
            </a:pPr>
            <a:r>
              <a:rPr lang="ar-SA" dirty="0"/>
              <a:t>2- معايير التحكيم:</a:t>
            </a:r>
            <a:endParaRPr lang="ar-SA" sz="2200" dirty="0"/>
          </a:p>
        </p:txBody>
      </p:sp>
      <p:sp>
        <p:nvSpPr>
          <p:cNvPr id="3" name="TextBox 2">
            <a:extLst>
              <a:ext uri="{FF2B5EF4-FFF2-40B4-BE49-F238E27FC236}">
                <a16:creationId xmlns:a16="http://schemas.microsoft.com/office/drawing/2014/main" id="{39E94693-667A-6446-92E5-E954B5361273}"/>
              </a:ext>
            </a:extLst>
          </p:cNvPr>
          <p:cNvSpPr txBox="1"/>
          <p:nvPr/>
        </p:nvSpPr>
        <p:spPr>
          <a:xfrm>
            <a:off x="848895" y="1089526"/>
            <a:ext cx="10494210" cy="5693866"/>
          </a:xfrm>
          <a:prstGeom prst="rect">
            <a:avLst/>
          </a:prstGeom>
          <a:noFill/>
        </p:spPr>
        <p:txBody>
          <a:bodyPr wrap="square" rtlCol="0">
            <a:spAutoFit/>
          </a:bodyPr>
          <a:lstStyle/>
          <a:p>
            <a:pPr algn="r" rtl="1"/>
            <a:r>
              <a:rPr lang="ar-SA" sz="1400" b="1" dirty="0"/>
              <a:t>سيتم تقييم المشاريع بعد الفرز الأولي في ضوء المعايير الآتية، مع وزن كل معيار من الدرجة النهائية عند تحكيم المشاركة: </a:t>
            </a:r>
            <a:endParaRPr lang="en-SA" sz="1400" dirty="0"/>
          </a:p>
          <a:p>
            <a:pPr lvl="0" algn="r" rtl="1"/>
            <a:r>
              <a:rPr lang="ar-SA" sz="1400" dirty="0"/>
              <a:t>دقة التطبيق في تقديم النتائج والمخرجات:</a:t>
            </a:r>
            <a:endParaRPr lang="en-SA" sz="1400" dirty="0"/>
          </a:p>
          <a:p>
            <a:pPr algn="r" rtl="1"/>
            <a:r>
              <a:rPr lang="ar-SA" sz="1400" dirty="0"/>
              <a:t>هل نتائج (مخرجات) نموذج الذكاء الاصطناعي المستخدم في التطبيق دقيقة؟ </a:t>
            </a:r>
            <a:endParaRPr lang="en-SA" sz="1400" dirty="0"/>
          </a:p>
          <a:p>
            <a:pPr algn="r" rtl="1"/>
            <a:r>
              <a:rPr lang="ar-SA" sz="1400" dirty="0"/>
              <a:t>هل عالج النموذج المقترح المشكلة بأقل عدد من الأخطاء؟</a:t>
            </a:r>
            <a:endParaRPr lang="en-SA" sz="1400" dirty="0"/>
          </a:p>
          <a:p>
            <a:pPr algn="r" rtl="1"/>
            <a:r>
              <a:rPr lang="en-US" sz="1400" dirty="0"/>
              <a:t> </a:t>
            </a:r>
            <a:endParaRPr lang="en-SA" sz="1400" dirty="0"/>
          </a:p>
          <a:p>
            <a:pPr lvl="0" algn="r" rtl="1"/>
            <a:r>
              <a:rPr lang="ar-SA" sz="1400" dirty="0"/>
              <a:t>استيعاب النموذج لأكبر قدر من المجالات:</a:t>
            </a:r>
            <a:endParaRPr lang="en-SA" sz="1400" dirty="0"/>
          </a:p>
          <a:p>
            <a:pPr algn="r" rtl="1"/>
            <a:r>
              <a:rPr lang="ar-SA" sz="1400" dirty="0"/>
              <a:t>هل هناك تنوع في المجالات التي يعالجها التطبيق؟</a:t>
            </a:r>
            <a:endParaRPr lang="en-SA" sz="1400" dirty="0"/>
          </a:p>
          <a:p>
            <a:pPr algn="r" rtl="1"/>
            <a:r>
              <a:rPr lang="ar-SA" sz="1400" dirty="0"/>
              <a:t>هل تَضَمَّن التطبيق أكثر من مجال في المسار المختار؟</a:t>
            </a:r>
            <a:endParaRPr lang="en-SA" sz="1400" dirty="0"/>
          </a:p>
          <a:p>
            <a:pPr algn="r" rtl="1"/>
            <a:r>
              <a:rPr lang="en-US" sz="1400" dirty="0"/>
              <a:t> </a:t>
            </a:r>
            <a:endParaRPr lang="en-SA" sz="1400" dirty="0"/>
          </a:p>
          <a:p>
            <a:pPr lvl="0" algn="r" rtl="1"/>
            <a:r>
              <a:rPr lang="ar-SA" sz="1400" dirty="0"/>
              <a:t>قابلية النموذج للتطوير والتعديل:</a:t>
            </a:r>
            <a:endParaRPr lang="en-SA" sz="1400" dirty="0"/>
          </a:p>
          <a:p>
            <a:pPr algn="r" rtl="1"/>
            <a:r>
              <a:rPr lang="ar-SA" sz="1400" dirty="0"/>
              <a:t>هل يمكن للتطبيق التوسع بعد إطلاق النموذج؟</a:t>
            </a:r>
            <a:endParaRPr lang="en-SA" sz="1400" dirty="0"/>
          </a:p>
          <a:p>
            <a:pPr algn="r" rtl="1"/>
            <a:r>
              <a:rPr lang="ar-SA" sz="1400" dirty="0"/>
              <a:t>هل يمكن للتطبيق الوصول إلى فئات أو جهات جديدة؟</a:t>
            </a:r>
            <a:endParaRPr lang="en-SA" sz="1400" dirty="0"/>
          </a:p>
          <a:p>
            <a:pPr algn="r" rtl="1"/>
            <a:r>
              <a:rPr lang="en-US" sz="1400" dirty="0"/>
              <a:t> </a:t>
            </a:r>
            <a:endParaRPr lang="en-SA" sz="1400" dirty="0"/>
          </a:p>
          <a:p>
            <a:pPr lvl="0" algn="r" rtl="1"/>
            <a:r>
              <a:rPr lang="ar-SA" sz="1400" dirty="0"/>
              <a:t>سلاسة تجربة المستخدم:</a:t>
            </a:r>
            <a:endParaRPr lang="en-SA" sz="1400" dirty="0"/>
          </a:p>
          <a:p>
            <a:pPr algn="r" rtl="1"/>
            <a:r>
              <a:rPr lang="ar-SA" sz="1400" dirty="0"/>
              <a:t>هل مدخلات التطبيق واضحة للمستخدم؟</a:t>
            </a:r>
            <a:endParaRPr lang="en-SA" sz="1400" dirty="0"/>
          </a:p>
          <a:p>
            <a:pPr algn="r" rtl="1"/>
            <a:r>
              <a:rPr lang="ar-SA" sz="1400" dirty="0"/>
              <a:t>هل رُتّب ظهور المعلومات للمستخدم حسب الأهمية؟</a:t>
            </a:r>
            <a:endParaRPr lang="en-SA" sz="1400" dirty="0"/>
          </a:p>
          <a:p>
            <a:pPr algn="r" rtl="1"/>
            <a:r>
              <a:rPr lang="en-US" sz="1400" dirty="0"/>
              <a:t> </a:t>
            </a:r>
            <a:endParaRPr lang="en-SA" sz="1400" dirty="0"/>
          </a:p>
          <a:p>
            <a:pPr lvl="0" algn="r" rtl="1"/>
            <a:r>
              <a:rPr lang="ar-SA" sz="1400" dirty="0"/>
              <a:t>الأثر والقيمة المضافة للفكرة:</a:t>
            </a:r>
            <a:endParaRPr lang="en-SA" sz="1400" dirty="0"/>
          </a:p>
          <a:p>
            <a:pPr algn="r" rtl="1"/>
            <a:r>
              <a:rPr lang="ar-SA" sz="1400" dirty="0"/>
              <a:t>هل هناك قيمة مضافة واضحة للتطبيق؟</a:t>
            </a:r>
            <a:endParaRPr lang="en-SA" sz="1400" dirty="0"/>
          </a:p>
          <a:p>
            <a:pPr algn="r" rtl="1"/>
            <a:r>
              <a:rPr lang="ar-SA" sz="1400" dirty="0"/>
              <a:t>هل يُعالج التطبيق المشكلة أو يساهم في حلها؟</a:t>
            </a:r>
            <a:endParaRPr lang="en-SA" sz="1400" dirty="0"/>
          </a:p>
          <a:p>
            <a:pPr algn="r" rtl="1"/>
            <a:r>
              <a:rPr lang="en-US" sz="1400" dirty="0"/>
              <a:t> </a:t>
            </a:r>
            <a:endParaRPr lang="en-SA" sz="1400" dirty="0"/>
          </a:p>
          <a:p>
            <a:pPr lvl="0" algn="r" rtl="1"/>
            <a:r>
              <a:rPr lang="ar-SA" sz="1400" dirty="0"/>
              <a:t>نضوج الفكرة برمجيًّا :</a:t>
            </a:r>
            <a:endParaRPr lang="en-SA" sz="1400" dirty="0"/>
          </a:p>
          <a:p>
            <a:pPr algn="r" rtl="1"/>
            <a:r>
              <a:rPr lang="ar-SA" sz="1400" dirty="0"/>
              <a:t> هل أنجز الفريق بناء نموذج أولي للفكرة؟</a:t>
            </a:r>
            <a:endParaRPr lang="en-SA" sz="1400" dirty="0"/>
          </a:p>
          <a:p>
            <a:pPr algn="r" rtl="1"/>
            <a:r>
              <a:rPr lang="ar-SA" sz="1400" dirty="0"/>
              <a:t>هل تعمل جميع وظائف البرنامج بشكل صحيح؟</a:t>
            </a:r>
            <a:endParaRPr lang="en-SA" sz="1400" dirty="0"/>
          </a:p>
          <a:p>
            <a:pPr algn="r" rtl="1"/>
            <a:r>
              <a:rPr lang="ar-SA" sz="1400" dirty="0"/>
              <a:t>هل يمتلك فريق العمل مؤهلات جيدة تمكنه من مواصلة العمل على التطبيق؟</a:t>
            </a:r>
            <a:endParaRPr lang="en-SA" sz="1400" dirty="0"/>
          </a:p>
          <a:p>
            <a:pPr algn="r" rtl="1"/>
            <a:r>
              <a:rPr lang="ar-SA" sz="1400" dirty="0"/>
              <a:t>هل وظَّف فريق العمل التقنية بشكل جديد ومناسب لحل المشكلة؟</a:t>
            </a:r>
            <a:endParaRPr lang="en-SA" sz="1400" dirty="0"/>
          </a:p>
        </p:txBody>
      </p:sp>
    </p:spTree>
    <p:extLst>
      <p:ext uri="{BB962C8B-B14F-4D97-AF65-F5344CB8AC3E}">
        <p14:creationId xmlns:p14="http://schemas.microsoft.com/office/powerpoint/2010/main" val="25986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4632725"/>
          </a:xfrm>
        </p:spPr>
        <p:txBody>
          <a:bodyPr>
            <a:normAutofit/>
          </a:bodyPr>
          <a:lstStyle/>
          <a:p>
            <a:pPr algn="r"/>
            <a:r>
              <a:rPr lang="ar-SA" dirty="0"/>
              <a:t>تحديات </a:t>
            </a:r>
            <a:r>
              <a:rPr lang="ar-SA" dirty="0" err="1"/>
              <a:t>البرمجان</a:t>
            </a:r>
            <a:r>
              <a:rPr lang="ar-SA" dirty="0"/>
              <a:t>:</a:t>
            </a:r>
            <a:br>
              <a:rPr lang="en-US" dirty="0"/>
            </a:br>
            <a:br>
              <a:rPr lang="ar-SA" dirty="0"/>
            </a:br>
            <a:r>
              <a:rPr lang="ar-SA" sz="3600" dirty="0"/>
              <a:t>التحدي الثاني: تحدي المعجِّم</a:t>
            </a:r>
            <a:br>
              <a:rPr lang="ar-SA" sz="3600" dirty="0"/>
            </a:br>
            <a:r>
              <a:rPr lang="ar-SA" sz="3600" dirty="0"/>
              <a:t>تحدي يهدف إلى بناء تقنية حاسوبية أساسية</a:t>
            </a:r>
            <a:endParaRPr lang="ar-SA" sz="2200" dirty="0"/>
          </a:p>
        </p:txBody>
      </p:sp>
    </p:spTree>
    <p:extLst>
      <p:ext uri="{BB962C8B-B14F-4D97-AF65-F5344CB8AC3E}">
        <p14:creationId xmlns:p14="http://schemas.microsoft.com/office/powerpoint/2010/main" val="364102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965157" y="355230"/>
            <a:ext cx="9144000" cy="1445426"/>
          </a:xfrm>
        </p:spPr>
        <p:txBody>
          <a:bodyPr>
            <a:normAutofit/>
          </a:bodyPr>
          <a:lstStyle/>
          <a:p>
            <a:pPr algn="r" rtl="1"/>
            <a:r>
              <a:rPr lang="ar-SA" dirty="0"/>
              <a:t>تحدي المعجِّم:</a:t>
            </a:r>
            <a:br>
              <a:rPr lang="en-US" dirty="0"/>
            </a:br>
            <a:r>
              <a:rPr lang="ar-SA" sz="1800" dirty="0">
                <a:solidFill>
                  <a:prstClr val="black"/>
                </a:solidFill>
                <a:latin typeface="TimesNewRomanPSMT"/>
              </a:rPr>
              <a:t>يعمل المتسابق على تطوير نموذج آلي يعتمد على تقنيات الذكاء الاصطناعي والمعاجم، مع توضيح مدخلات النموذج ومخرجاته للعمل في المهام المتعلقة بالمعاجم ومعالجتها آليًّا. ومن أمثلة هذه المهام:</a:t>
            </a:r>
            <a:endParaRPr lang="ar-SA" sz="2200" dirty="0"/>
          </a:p>
        </p:txBody>
      </p:sp>
      <p:sp>
        <p:nvSpPr>
          <p:cNvPr id="4" name="TextBox 3">
            <a:extLst>
              <a:ext uri="{FF2B5EF4-FFF2-40B4-BE49-F238E27FC236}">
                <a16:creationId xmlns:a16="http://schemas.microsoft.com/office/drawing/2014/main" id="{A0CA9AD2-BDD9-23FC-BB0A-DC3E3311360F}"/>
              </a:ext>
            </a:extLst>
          </p:cNvPr>
          <p:cNvSpPr txBox="1"/>
          <p:nvPr/>
        </p:nvSpPr>
        <p:spPr>
          <a:xfrm>
            <a:off x="1082843" y="1936122"/>
            <a:ext cx="10026315" cy="4708981"/>
          </a:xfrm>
          <a:prstGeom prst="rect">
            <a:avLst/>
          </a:prstGeom>
          <a:noFill/>
        </p:spPr>
        <p:txBody>
          <a:bodyPr wrap="square">
            <a:spAutoFit/>
          </a:bodyPr>
          <a:lstStyle/>
          <a:p>
            <a:pPr algn="r" rtl="1"/>
            <a:r>
              <a:rPr lang="ar-SA" sz="1500" dirty="0">
                <a:solidFill>
                  <a:prstClr val="black"/>
                </a:solidFill>
                <a:latin typeface="Symbol" pitchFamily="2" charset="2"/>
              </a:rPr>
              <a:t>• </a:t>
            </a:r>
            <a:r>
              <a:rPr lang="ar-SA" sz="1500" dirty="0">
                <a:solidFill>
                  <a:prstClr val="black"/>
                </a:solidFill>
                <a:latin typeface="TimesNewRomanPSMT"/>
              </a:rPr>
              <a:t>استخراج الأصل المعجمي </a:t>
            </a:r>
            <a:r>
              <a:rPr lang="en-US" sz="1500" dirty="0">
                <a:solidFill>
                  <a:prstClr val="black"/>
                </a:solidFill>
                <a:latin typeface="TimesNewRomanPSMT"/>
              </a:rPr>
              <a:t>Lemma (</a:t>
            </a:r>
            <a:r>
              <a:rPr lang="ar-SA" sz="1500" dirty="0">
                <a:solidFill>
                  <a:prstClr val="black"/>
                </a:solidFill>
                <a:latin typeface="TimesNewRomanPSMT"/>
              </a:rPr>
              <a:t>الكلمة الأصلية التي تمثل المدخل المعجمي).</a:t>
            </a:r>
          </a:p>
          <a:p>
            <a:pPr algn="r" rtl="1"/>
            <a:r>
              <a:rPr lang="ar-SA" sz="1500" dirty="0">
                <a:solidFill>
                  <a:prstClr val="black"/>
                </a:solidFill>
                <a:latin typeface="TimesNewRomanPSMT"/>
              </a:rPr>
              <a:t>مثال: المدخل/ مدارس، المخرج/ مدرسة</a:t>
            </a:r>
          </a:p>
          <a:p>
            <a:pPr algn="r" rtl="1"/>
            <a:r>
              <a:rPr lang="ar-SA" sz="1500" dirty="0">
                <a:solidFill>
                  <a:prstClr val="black"/>
                </a:solidFill>
                <a:latin typeface="Symbol" pitchFamily="2" charset="2"/>
              </a:rPr>
              <a:t>• </a:t>
            </a:r>
            <a:r>
              <a:rPr lang="ar-SA" sz="1500" dirty="0">
                <a:solidFill>
                  <a:prstClr val="black"/>
                </a:solidFill>
                <a:latin typeface="TimesNewRomanPSMT"/>
              </a:rPr>
              <a:t>اختيار الدلالة/ المعنى الصحيح من ضمن قائمة معاني الكلمة، بناءً على السياق.</a:t>
            </a:r>
          </a:p>
          <a:p>
            <a:pPr algn="r" rtl="1"/>
            <a:r>
              <a:rPr lang="ar-SA" sz="1500" dirty="0">
                <a:solidFill>
                  <a:prstClr val="black"/>
                </a:solidFill>
                <a:latin typeface="TimesNewRomanPSMT"/>
              </a:rPr>
              <a:t>مثال: المدخلات: 1- الجملة/ هذه الفتاة مصيبة. 2- الكلمة/ مصيبة. المخرج/ على صواب.</a:t>
            </a:r>
          </a:p>
          <a:p>
            <a:pPr marL="285750" indent="-285750" algn="r" rtl="1">
              <a:buFont typeface="Symbol" pitchFamily="2" charset="2"/>
              <a:buChar char="•"/>
            </a:pPr>
            <a:r>
              <a:rPr lang="ar-SA" sz="1500" dirty="0">
                <a:solidFill>
                  <a:prstClr val="black"/>
                </a:solidFill>
                <a:latin typeface="TimesNewRomanPSMT"/>
              </a:rPr>
              <a:t>استخلاص العلاقات الدلالية آليًّا (على سبيل المثال: الترادف، التضاد، الخ).</a:t>
            </a:r>
          </a:p>
          <a:p>
            <a:pPr algn="r" rtl="1"/>
            <a:r>
              <a:rPr lang="ar-SA" sz="1500" dirty="0">
                <a:solidFill>
                  <a:prstClr val="black"/>
                </a:solidFill>
                <a:latin typeface="TimesNewRomanPSMT"/>
              </a:rPr>
              <a:t>مثال في استخلاص المترادفات: المدخل/ جميل، المخرج/ وسيم.</a:t>
            </a:r>
            <a:endParaRPr lang="ar-SA" sz="1500" dirty="0">
              <a:solidFill>
                <a:prstClr val="black"/>
              </a:solidFill>
              <a:latin typeface="Symbol" pitchFamily="2" charset="2"/>
            </a:endParaRPr>
          </a:p>
          <a:p>
            <a:pPr marL="285750" indent="-285750" algn="r" rtl="1">
              <a:buFont typeface="Symbol" pitchFamily="2" charset="2"/>
              <a:buChar char="•"/>
            </a:pPr>
            <a:r>
              <a:rPr lang="ar-SA" sz="1500" dirty="0">
                <a:solidFill>
                  <a:prstClr val="black"/>
                </a:solidFill>
                <a:latin typeface="TimesNewRomanPSMT"/>
              </a:rPr>
              <a:t>استخراج أقسام الكلام (</a:t>
            </a:r>
            <a:r>
              <a:rPr lang="en-US" sz="1500" dirty="0">
                <a:solidFill>
                  <a:prstClr val="black"/>
                </a:solidFill>
                <a:latin typeface="TimesNewRomanPSMT"/>
              </a:rPr>
              <a:t>POS).</a:t>
            </a:r>
            <a:endParaRPr lang="ar-SA" sz="1500" dirty="0">
              <a:solidFill>
                <a:prstClr val="black"/>
              </a:solidFill>
              <a:latin typeface="TimesNewRomanPSMT"/>
            </a:endParaRPr>
          </a:p>
          <a:p>
            <a:pPr algn="r" rtl="1"/>
            <a:r>
              <a:rPr lang="ar-SA" sz="1500" dirty="0">
                <a:solidFill>
                  <a:prstClr val="black"/>
                </a:solidFill>
                <a:latin typeface="TimesNewRomanPSMT"/>
              </a:rPr>
              <a:t>مثال: المدخلات/ الجملة/ نام يزيد على السرير. الكلمة/ يزيد. المخرج: اسم.</a:t>
            </a:r>
            <a:endParaRPr lang="ar-SA" sz="1500" dirty="0">
              <a:solidFill>
                <a:prstClr val="black"/>
              </a:solidFill>
              <a:latin typeface="Symbol" pitchFamily="2" charset="2"/>
            </a:endParaRPr>
          </a:p>
          <a:p>
            <a:pPr marL="285750" indent="-285750" algn="r" rtl="1">
              <a:buFont typeface="Symbol" pitchFamily="2" charset="2"/>
              <a:buChar char="•"/>
            </a:pPr>
            <a:r>
              <a:rPr lang="ar-SA" sz="1500" dirty="0">
                <a:solidFill>
                  <a:prstClr val="black"/>
                </a:solidFill>
                <a:latin typeface="TimesNewRomanPSMT"/>
              </a:rPr>
              <a:t>استخراج التلازم اللغوي (التصاحب المقيد): كلمتان متضامتان بتكرار معين. </a:t>
            </a:r>
          </a:p>
          <a:p>
            <a:pPr algn="r" rtl="1"/>
            <a:r>
              <a:rPr lang="ar-SA" sz="1500" dirty="0">
                <a:solidFill>
                  <a:prstClr val="black"/>
                </a:solidFill>
                <a:latin typeface="TimesNewRomanPSMT"/>
              </a:rPr>
              <a:t>مثال: المدخل/ وأشار الباحث إلى أن الأمر قد أثار مخاوف … . المخرج/ أشار الباحث.</a:t>
            </a:r>
            <a:endParaRPr lang="ar-SA" sz="1500" dirty="0">
              <a:solidFill>
                <a:prstClr val="black"/>
              </a:solidFill>
              <a:latin typeface="Symbol" pitchFamily="2" charset="2"/>
            </a:endParaRPr>
          </a:p>
          <a:p>
            <a:pPr marL="285750" indent="-285750" algn="r" rtl="1">
              <a:buFont typeface="Symbol" pitchFamily="2" charset="2"/>
              <a:buChar char="•"/>
            </a:pPr>
            <a:r>
              <a:rPr lang="ar-SA" sz="1500" dirty="0">
                <a:solidFill>
                  <a:prstClr val="black"/>
                </a:solidFill>
                <a:latin typeface="TimesNewRomanPSMT"/>
              </a:rPr>
              <a:t>استخراج التصاحب اللغوي (التصاحب الحر): توارد كلمة مع كلمة أخرى بتكرار معين دون اشتراط تجاورهما التام.</a:t>
            </a:r>
          </a:p>
          <a:p>
            <a:pPr algn="r" rtl="1"/>
            <a:r>
              <a:rPr lang="ar-SA" sz="1500" dirty="0">
                <a:solidFill>
                  <a:prstClr val="black"/>
                </a:solidFill>
                <a:latin typeface="TimesNewRomanPSMT"/>
              </a:rPr>
              <a:t>مثال: المدخل/ بيعت الأسلحة في السوق السوداء. المخرج/ بيعت – السوق.</a:t>
            </a:r>
          </a:p>
          <a:p>
            <a:pPr marL="285750" indent="-285750" algn="r" rtl="1">
              <a:buFont typeface="Symbol" pitchFamily="2" charset="2"/>
              <a:buChar char="•"/>
            </a:pPr>
            <a:r>
              <a:rPr lang="ar-SA" sz="1500" dirty="0">
                <a:solidFill>
                  <a:prstClr val="black"/>
                </a:solidFill>
                <a:latin typeface="TimesNewRomanPSMT"/>
              </a:rPr>
              <a:t>التعبيرات الاصطلاحية: نوع من أنواع التلازم يمثل عبارةً لا يُفهم معناها الكُلِّي بمجرد فهم معاني مفرداتها، وعادة ما يكون لها مدخلا معجميًا مستقلا. </a:t>
            </a:r>
          </a:p>
          <a:p>
            <a:pPr algn="r" rtl="1"/>
            <a:r>
              <a:rPr lang="ar-SA" sz="1500" dirty="0">
                <a:solidFill>
                  <a:prstClr val="black"/>
                </a:solidFill>
                <a:latin typeface="TimesNewRomanPSMT"/>
              </a:rPr>
              <a:t>مثال: المدخل/ على المسلم إخراج زكاة الفطر. المخرج/ زكاة الفطر. </a:t>
            </a:r>
          </a:p>
          <a:p>
            <a:pPr algn="r" rtl="1"/>
            <a:r>
              <a:rPr lang="ar-SA" sz="1500" dirty="0">
                <a:solidFill>
                  <a:prstClr val="black"/>
                </a:solidFill>
                <a:latin typeface="TimesNewRomanPSMT"/>
              </a:rPr>
              <a:t>مثال: المدخل/ بيعت الأسلحة في السوق السوداء. المخرج/ السوق السوداء.</a:t>
            </a:r>
            <a:endParaRPr lang="ar-SA" sz="1500" dirty="0">
              <a:solidFill>
                <a:prstClr val="black"/>
              </a:solidFill>
              <a:latin typeface="Symbol" pitchFamily="2" charset="2"/>
            </a:endParaRPr>
          </a:p>
          <a:p>
            <a:pPr marL="285750" indent="-285750" algn="r" rtl="1">
              <a:buFont typeface="Symbol" pitchFamily="2" charset="2"/>
              <a:buChar char="•"/>
            </a:pPr>
            <a:r>
              <a:rPr lang="ar-SA" sz="1500" dirty="0">
                <a:solidFill>
                  <a:prstClr val="black"/>
                </a:solidFill>
                <a:latin typeface="TimesNewRomanPSMT"/>
              </a:rPr>
              <a:t>المساعدة اللغوية في التنبؤ بالمتلازمات والمتصاحبات والتعبيرات الاصطلاحية.</a:t>
            </a:r>
          </a:p>
          <a:p>
            <a:pPr algn="r" rtl="1"/>
            <a:r>
              <a:rPr lang="ar-SA" sz="1500" dirty="0">
                <a:solidFill>
                  <a:prstClr val="black"/>
                </a:solidFill>
                <a:latin typeface="TimesNewRomanPSMT"/>
              </a:rPr>
              <a:t>مثال: المدخل/ بيعت الأسلحة في السوق ... المخرج/ بيعت الأسلحة في السوق السوداء.</a:t>
            </a:r>
            <a:endParaRPr lang="ar-SA" sz="1500" dirty="0">
              <a:solidFill>
                <a:prstClr val="black"/>
              </a:solidFill>
              <a:latin typeface="Symbol" pitchFamily="2" charset="2"/>
            </a:endParaRPr>
          </a:p>
          <a:p>
            <a:pPr marL="285750" indent="-285750" algn="r" rtl="1">
              <a:buFont typeface="Symbol" pitchFamily="2" charset="2"/>
              <a:buChar char="•"/>
            </a:pPr>
            <a:r>
              <a:rPr lang="ar-SA" sz="1500" dirty="0">
                <a:solidFill>
                  <a:prstClr val="black"/>
                </a:solidFill>
                <a:latin typeface="TimesNewRomanPSMT"/>
              </a:rPr>
              <a:t>المساعدة اللغوية في تصحيح المتلازمات والمتصاحبات والتعبيرات الاصطلاحية.</a:t>
            </a:r>
          </a:p>
          <a:p>
            <a:pPr algn="r" rtl="1"/>
            <a:r>
              <a:rPr lang="ar-SA" sz="1500" dirty="0">
                <a:solidFill>
                  <a:prstClr val="black"/>
                </a:solidFill>
                <a:latin typeface="TimesNewRomanPSMT"/>
              </a:rPr>
              <a:t>مثال: المدخل/ صعدت جبلا طويلا المخرج/ صعدت جبلا شاهقًا.</a:t>
            </a:r>
          </a:p>
          <a:p>
            <a:pPr algn="r" rtl="1"/>
            <a:r>
              <a:rPr lang="ar-SA" sz="1500" dirty="0">
                <a:solidFill>
                  <a:prstClr val="black"/>
                </a:solidFill>
                <a:latin typeface="TimesNewRomanPSMT"/>
              </a:rPr>
              <a:t>مثال: المدخل/ على المسلم إعطاء زكاة الفطر المخرج/ على المسلم إخراج زكاة الفطر.</a:t>
            </a:r>
            <a:endParaRPr lang="en-SA" sz="1500" dirty="0"/>
          </a:p>
        </p:txBody>
      </p:sp>
    </p:spTree>
    <p:extLst>
      <p:ext uri="{BB962C8B-B14F-4D97-AF65-F5344CB8AC3E}">
        <p14:creationId xmlns:p14="http://schemas.microsoft.com/office/powerpoint/2010/main" val="376434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965157" y="355230"/>
            <a:ext cx="9144000" cy="1445426"/>
          </a:xfrm>
        </p:spPr>
        <p:txBody>
          <a:bodyPr>
            <a:normAutofit/>
          </a:bodyPr>
          <a:lstStyle/>
          <a:p>
            <a:pPr algn="r" rtl="1"/>
            <a:r>
              <a:rPr lang="ar-SA" dirty="0"/>
              <a:t>تحدي المعجِّم:</a:t>
            </a:r>
            <a:br>
              <a:rPr lang="en-US" dirty="0"/>
            </a:br>
            <a:br>
              <a:rPr lang="ar-SA" sz="1800" dirty="0">
                <a:solidFill>
                  <a:prstClr val="black"/>
                </a:solidFill>
                <a:latin typeface="TimesNewRomanPSMT"/>
              </a:rPr>
            </a:br>
            <a:r>
              <a:rPr lang="ar-SA" sz="1800" dirty="0">
                <a:solidFill>
                  <a:prstClr val="black"/>
                </a:solidFill>
                <a:latin typeface="TimesNewRomanPSMT"/>
              </a:rPr>
              <a:t>المخرجات المطلوب تسليمها قبل التحكيم:</a:t>
            </a:r>
            <a:endParaRPr lang="ar-SA" sz="2200" dirty="0"/>
          </a:p>
        </p:txBody>
      </p:sp>
      <p:sp>
        <p:nvSpPr>
          <p:cNvPr id="5" name="TextBox 4">
            <a:extLst>
              <a:ext uri="{FF2B5EF4-FFF2-40B4-BE49-F238E27FC236}">
                <a16:creationId xmlns:a16="http://schemas.microsoft.com/office/drawing/2014/main" id="{8F187E3E-4C93-7B1D-5DCF-A73DD45FAC22}"/>
              </a:ext>
            </a:extLst>
          </p:cNvPr>
          <p:cNvSpPr txBox="1"/>
          <p:nvPr/>
        </p:nvSpPr>
        <p:spPr>
          <a:xfrm>
            <a:off x="768684" y="2413337"/>
            <a:ext cx="10340473" cy="2031325"/>
          </a:xfrm>
          <a:prstGeom prst="rect">
            <a:avLst/>
          </a:prstGeom>
          <a:noFill/>
        </p:spPr>
        <p:txBody>
          <a:bodyPr wrap="square">
            <a:spAutoFit/>
          </a:bodyPr>
          <a:lstStyle/>
          <a:p>
            <a:pPr marL="285750" indent="-285750" algn="r" rtl="1">
              <a:buFont typeface="Arial" panose="020B0604020202020204" pitchFamily="34" charset="0"/>
              <a:buChar char="•"/>
            </a:pPr>
            <a:r>
              <a:rPr lang="ar-SA" sz="1800" dirty="0">
                <a:solidFill>
                  <a:prstClr val="black"/>
                </a:solidFill>
                <a:latin typeface="TimesNewRomanPSMT"/>
              </a:rPr>
              <a:t>نموذج الذكاء الاصطناعي المدرَّب على أداء المهمة في المسار الذي تم اختياره، وسهل التشغيل بحيث يمكن تجربته من المحكمين ( يُرفع على </a:t>
            </a:r>
            <a:r>
              <a:rPr lang="en-US" sz="1800" dirty="0" err="1">
                <a:solidFill>
                  <a:prstClr val="black"/>
                </a:solidFill>
                <a:latin typeface="TimesNewRomanPSMT"/>
              </a:rPr>
              <a:t>Huggingface</a:t>
            </a:r>
            <a:r>
              <a:rPr lang="en-US" sz="1800" dirty="0">
                <a:solidFill>
                  <a:prstClr val="black"/>
                </a:solidFill>
                <a:latin typeface="TimesNewRomanPSMT"/>
              </a:rPr>
              <a:t> ، </a:t>
            </a:r>
            <a:r>
              <a:rPr lang="ar-SA" sz="1800" dirty="0">
                <a:solidFill>
                  <a:prstClr val="black"/>
                </a:solidFill>
                <a:latin typeface="TimesNewRomanPSMT"/>
              </a:rPr>
              <a:t>أو يمكن أن يكون على </a:t>
            </a:r>
            <a:r>
              <a:rPr lang="en-US" sz="1800" dirty="0">
                <a:solidFill>
                  <a:prstClr val="black"/>
                </a:solidFill>
                <a:latin typeface="TimesNewRomanPSMT"/>
              </a:rPr>
              <a:t>Google </a:t>
            </a:r>
            <a:r>
              <a:rPr lang="en-US" sz="1800" dirty="0" err="1">
                <a:solidFill>
                  <a:prstClr val="black"/>
                </a:solidFill>
                <a:latin typeface="TimesNewRomanPSMT"/>
              </a:rPr>
              <a:t>colab</a:t>
            </a:r>
            <a:r>
              <a:rPr lang="en-US" sz="1800" dirty="0">
                <a:solidFill>
                  <a:prstClr val="black"/>
                </a:solidFill>
                <a:latin typeface="TimesNewRomanPSMT"/>
              </a:rPr>
              <a:t>، </a:t>
            </a:r>
            <a:r>
              <a:rPr lang="ar-SA" sz="1800" dirty="0">
                <a:solidFill>
                  <a:prstClr val="black"/>
                </a:solidFill>
                <a:latin typeface="TimesNewRomanPSMT"/>
              </a:rPr>
              <a:t>أو </a:t>
            </a:r>
            <a:r>
              <a:rPr lang="en-US" sz="1800" dirty="0" err="1">
                <a:solidFill>
                  <a:prstClr val="black"/>
                </a:solidFill>
                <a:latin typeface="TimesNewRomanPSMT"/>
              </a:rPr>
              <a:t>kaggel</a:t>
            </a:r>
            <a:r>
              <a:rPr lang="en-US" sz="1800" dirty="0">
                <a:solidFill>
                  <a:prstClr val="black"/>
                </a:solidFill>
                <a:latin typeface="TimesNewRomanPSMT"/>
              </a:rPr>
              <a:t>؛ </a:t>
            </a:r>
            <a:r>
              <a:rPr lang="ar-SA" sz="1800" dirty="0">
                <a:solidFill>
                  <a:prstClr val="black"/>
                </a:solidFill>
                <a:latin typeface="TimesNewRomanPSMT"/>
              </a:rPr>
              <a:t>لقياس دقة الحل المقدم).</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 </a:t>
            </a:r>
            <a:r>
              <a:rPr lang="ar-SA" sz="1800" dirty="0">
                <a:solidFill>
                  <a:prstClr val="black"/>
                </a:solidFill>
                <a:latin typeface="TimesNewRomanPSMT"/>
              </a:rPr>
              <a:t>البيانات المستخدمة.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الكود الخاص بتطوير نموذج الذكاء الاصطناعي.</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عرض يشرح الفكرة شرحًا كاملًا متضمنًا: (المشكلة - الحل - نموذج الذكاء الاصطناعي المستخدم في الحل مع أمثلة للمدخلات والمخرجات - البيانات المستخدمة - الأثر في استخدام هذا الحل - لماذا هذا الحل مختلف عن البقية؟).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 </a:t>
            </a:r>
            <a:r>
              <a:rPr lang="ar-SA" sz="1800" dirty="0">
                <a:solidFill>
                  <a:prstClr val="black"/>
                </a:solidFill>
                <a:latin typeface="TimesNewRomanPSMT"/>
              </a:rPr>
              <a:t>فيديو يشرح فكرة المشروع لمدة نصف دقيقة</a:t>
            </a:r>
            <a:endParaRPr lang="en-SA" dirty="0"/>
          </a:p>
        </p:txBody>
      </p:sp>
    </p:spTree>
    <p:extLst>
      <p:ext uri="{BB962C8B-B14F-4D97-AF65-F5344CB8AC3E}">
        <p14:creationId xmlns:p14="http://schemas.microsoft.com/office/powerpoint/2010/main" val="198031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385875"/>
            <a:ext cx="9144000" cy="1297153"/>
          </a:xfrm>
        </p:spPr>
        <p:txBody>
          <a:bodyPr>
            <a:normAutofit/>
          </a:bodyPr>
          <a:lstStyle/>
          <a:p>
            <a:pPr algn="r"/>
            <a:r>
              <a:rPr lang="ar-SA" dirty="0"/>
              <a:t>1- جوائز التحدي</a:t>
            </a:r>
            <a:endParaRPr lang="ar-SA" sz="2200" dirty="0"/>
          </a:p>
        </p:txBody>
      </p:sp>
      <p:graphicFrame>
        <p:nvGraphicFramePr>
          <p:cNvPr id="5" name="Diagram 4">
            <a:extLst>
              <a:ext uri="{FF2B5EF4-FFF2-40B4-BE49-F238E27FC236}">
                <a16:creationId xmlns:a16="http://schemas.microsoft.com/office/drawing/2014/main" id="{ECDA7094-AA17-4984-B753-DF4C4A069708}"/>
              </a:ext>
            </a:extLst>
          </p:cNvPr>
          <p:cNvGraphicFramePr/>
          <p:nvPr/>
        </p:nvGraphicFramePr>
        <p:xfrm>
          <a:off x="3281017" y="2117498"/>
          <a:ext cx="5629965" cy="4354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62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0"/>
            <a:ext cx="9144000" cy="1089526"/>
          </a:xfrm>
        </p:spPr>
        <p:txBody>
          <a:bodyPr>
            <a:normAutofit/>
          </a:bodyPr>
          <a:lstStyle/>
          <a:p>
            <a:pPr lvl="0" algn="r" rtl="1">
              <a:spcAft>
                <a:spcPts val="0"/>
              </a:spcAft>
              <a:buSzPts val="1000"/>
              <a:tabLst>
                <a:tab pos="457200" algn="l"/>
              </a:tabLst>
            </a:pPr>
            <a:r>
              <a:rPr lang="ar-SA" dirty="0"/>
              <a:t>2- معايير التحكيم:</a:t>
            </a:r>
            <a:endParaRPr lang="ar-SA" sz="2200" dirty="0"/>
          </a:p>
        </p:txBody>
      </p:sp>
      <p:sp>
        <p:nvSpPr>
          <p:cNvPr id="4" name="TextBox 3">
            <a:extLst>
              <a:ext uri="{FF2B5EF4-FFF2-40B4-BE49-F238E27FC236}">
                <a16:creationId xmlns:a16="http://schemas.microsoft.com/office/drawing/2014/main" id="{23CBCB7F-D22E-1C45-8BF8-F06D28DEAA5D}"/>
              </a:ext>
            </a:extLst>
          </p:cNvPr>
          <p:cNvSpPr txBox="1"/>
          <p:nvPr/>
        </p:nvSpPr>
        <p:spPr>
          <a:xfrm>
            <a:off x="848895" y="1089526"/>
            <a:ext cx="10494210" cy="5693866"/>
          </a:xfrm>
          <a:prstGeom prst="rect">
            <a:avLst/>
          </a:prstGeom>
          <a:noFill/>
        </p:spPr>
        <p:txBody>
          <a:bodyPr wrap="square" rtlCol="0">
            <a:spAutoFit/>
          </a:bodyPr>
          <a:lstStyle/>
          <a:p>
            <a:pPr algn="r" rtl="1"/>
            <a:r>
              <a:rPr lang="ar-SA" sz="1400" b="1" dirty="0"/>
              <a:t>سيتم تقييم المشاريع بعد الفرز الأولي في ضوء المعايير الآتية، مع وزن كل معيار من الدرجة النهائية عند تحكيم المشاركة: </a:t>
            </a:r>
            <a:endParaRPr lang="en-SA" sz="1400" dirty="0"/>
          </a:p>
          <a:p>
            <a:pPr lvl="0" algn="r" rtl="1"/>
            <a:r>
              <a:rPr lang="ar-SA" sz="1400" dirty="0"/>
              <a:t>دقة التطبيق في تقديم النتائج والمخرجات:</a:t>
            </a:r>
            <a:endParaRPr lang="en-SA" sz="1400" dirty="0"/>
          </a:p>
          <a:p>
            <a:pPr algn="r" rtl="1"/>
            <a:r>
              <a:rPr lang="ar-SA" sz="1400" dirty="0"/>
              <a:t>هل نتائج (مخرجات) نموذج الذكاء الاصطناعي المستخدم في التطبيق دقيقة؟ </a:t>
            </a:r>
            <a:endParaRPr lang="en-SA" sz="1400" dirty="0"/>
          </a:p>
          <a:p>
            <a:pPr algn="r" rtl="1"/>
            <a:r>
              <a:rPr lang="ar-SA" sz="1400" dirty="0"/>
              <a:t>هل عالج النموذج المقترح المشكلة بأقل عدد من الأخطاء؟</a:t>
            </a:r>
            <a:endParaRPr lang="en-SA" sz="1400" dirty="0"/>
          </a:p>
          <a:p>
            <a:pPr algn="r" rtl="1"/>
            <a:r>
              <a:rPr lang="en-US" sz="1400" dirty="0"/>
              <a:t> </a:t>
            </a:r>
            <a:endParaRPr lang="en-SA" sz="1400" dirty="0"/>
          </a:p>
          <a:p>
            <a:pPr lvl="0" algn="r" rtl="1"/>
            <a:r>
              <a:rPr lang="ar-SA" sz="1400" dirty="0"/>
              <a:t>استيعاب النموذج لأكبر قدر من المجالات :</a:t>
            </a:r>
            <a:endParaRPr lang="en-SA" sz="1400" dirty="0"/>
          </a:p>
          <a:p>
            <a:pPr algn="r" rtl="1"/>
            <a:r>
              <a:rPr lang="ar-SA" sz="1400" dirty="0"/>
              <a:t>هل هناك تنوع في المجالات التي يعالجها التطبيق؟</a:t>
            </a:r>
            <a:endParaRPr lang="en-SA" sz="1400" dirty="0"/>
          </a:p>
          <a:p>
            <a:pPr algn="r" rtl="1"/>
            <a:r>
              <a:rPr lang="ar-SA" sz="1400" dirty="0"/>
              <a:t>هل تَضَمَّن التطبيق أكثر من مجال في المسار المختار؟</a:t>
            </a:r>
            <a:endParaRPr lang="en-SA" sz="1400" dirty="0"/>
          </a:p>
          <a:p>
            <a:pPr algn="r" rtl="1"/>
            <a:r>
              <a:rPr lang="en-US" sz="1400" dirty="0"/>
              <a:t> </a:t>
            </a:r>
            <a:endParaRPr lang="en-SA" sz="1400" dirty="0"/>
          </a:p>
          <a:p>
            <a:pPr lvl="0" algn="r" rtl="1"/>
            <a:r>
              <a:rPr lang="ar-SA" sz="1400" dirty="0"/>
              <a:t>قابلية النموذج للتطوير والتعديل:</a:t>
            </a:r>
            <a:endParaRPr lang="en-SA" sz="1400" dirty="0"/>
          </a:p>
          <a:p>
            <a:pPr algn="r" rtl="1"/>
            <a:r>
              <a:rPr lang="ar-SA" sz="1400" dirty="0"/>
              <a:t>هل يمكن للتطبيق التوسع بعد إطلاق النموذج؟</a:t>
            </a:r>
            <a:endParaRPr lang="en-SA" sz="1400" dirty="0"/>
          </a:p>
          <a:p>
            <a:pPr algn="r" rtl="1"/>
            <a:r>
              <a:rPr lang="ar-SA" sz="1400" dirty="0"/>
              <a:t>هل يمكن للتطبيق الوصول إلى فئات أو جهات جديدة؟</a:t>
            </a:r>
            <a:endParaRPr lang="en-SA" sz="1400" dirty="0"/>
          </a:p>
          <a:p>
            <a:pPr algn="r" rtl="1"/>
            <a:r>
              <a:rPr lang="en-US" sz="1400" dirty="0"/>
              <a:t> </a:t>
            </a:r>
            <a:endParaRPr lang="en-SA" sz="1400" dirty="0"/>
          </a:p>
          <a:p>
            <a:pPr lvl="0" algn="r" rtl="1"/>
            <a:r>
              <a:rPr lang="ar-SA" sz="1400" dirty="0"/>
              <a:t>سلاسة تجربة المستخدم:</a:t>
            </a:r>
            <a:endParaRPr lang="en-SA" sz="1400" dirty="0"/>
          </a:p>
          <a:p>
            <a:pPr algn="r" rtl="1"/>
            <a:r>
              <a:rPr lang="ar-SA" sz="1400" dirty="0"/>
              <a:t>هل مدخلات التطبيق واضحة للمستخدم؟</a:t>
            </a:r>
            <a:endParaRPr lang="en-SA" sz="1400" dirty="0"/>
          </a:p>
          <a:p>
            <a:pPr algn="r" rtl="1"/>
            <a:r>
              <a:rPr lang="ar-SA" sz="1400" dirty="0"/>
              <a:t>هل رُتّب ظهور المعلومات للمستخدم حسب الأهمية؟</a:t>
            </a:r>
            <a:endParaRPr lang="en-SA" sz="1400" dirty="0"/>
          </a:p>
          <a:p>
            <a:pPr algn="r" rtl="1"/>
            <a:r>
              <a:rPr lang="en-US" sz="1400" dirty="0"/>
              <a:t> </a:t>
            </a:r>
            <a:endParaRPr lang="en-SA" sz="1400" dirty="0"/>
          </a:p>
          <a:p>
            <a:pPr lvl="0" algn="r" rtl="1"/>
            <a:r>
              <a:rPr lang="ar-SA" sz="1400" dirty="0"/>
              <a:t>الأثر والقيمة المضافة للفكرة :</a:t>
            </a:r>
            <a:endParaRPr lang="en-SA" sz="1400" dirty="0"/>
          </a:p>
          <a:p>
            <a:pPr algn="r" rtl="1"/>
            <a:r>
              <a:rPr lang="ar-SA" sz="1400" dirty="0"/>
              <a:t>هل هناك قيمة مضافة واضحة للتطبيق؟</a:t>
            </a:r>
            <a:endParaRPr lang="en-SA" sz="1400" dirty="0"/>
          </a:p>
          <a:p>
            <a:pPr algn="r" rtl="1"/>
            <a:r>
              <a:rPr lang="ar-SA" sz="1400" dirty="0"/>
              <a:t>هل يُعالج التطبيق المشكلة أو يساهم في حلها؟</a:t>
            </a:r>
            <a:endParaRPr lang="en-SA" sz="1400" dirty="0"/>
          </a:p>
          <a:p>
            <a:pPr algn="r" rtl="1"/>
            <a:r>
              <a:rPr lang="en-US" sz="1400" dirty="0"/>
              <a:t> </a:t>
            </a:r>
            <a:endParaRPr lang="en-SA" sz="1400" dirty="0"/>
          </a:p>
          <a:p>
            <a:pPr lvl="0" algn="r" rtl="1"/>
            <a:r>
              <a:rPr lang="ar-SA" sz="1400" dirty="0"/>
              <a:t>نضوج الفكرة برمجيًّا:</a:t>
            </a:r>
            <a:endParaRPr lang="en-SA" sz="1400" dirty="0"/>
          </a:p>
          <a:p>
            <a:pPr algn="r" rtl="1"/>
            <a:r>
              <a:rPr lang="ar-SA" sz="1400" dirty="0"/>
              <a:t> هل أنجز الفريق بناء نموذج أولي للفكرة؟</a:t>
            </a:r>
            <a:endParaRPr lang="en-SA" sz="1400" dirty="0"/>
          </a:p>
          <a:p>
            <a:pPr algn="r" rtl="1"/>
            <a:r>
              <a:rPr lang="ar-SA" sz="1400" dirty="0"/>
              <a:t>هل تعمل جميع وظائف البرنامج بشكل صحيح؟</a:t>
            </a:r>
            <a:endParaRPr lang="en-SA" sz="1400" dirty="0"/>
          </a:p>
          <a:p>
            <a:pPr algn="r" rtl="1"/>
            <a:r>
              <a:rPr lang="ar-SA" sz="1400" dirty="0"/>
              <a:t>هل يمتلك فريق العمل مؤهلات جيدة تمكنه من مواصلة العمل على التطبيق؟</a:t>
            </a:r>
            <a:endParaRPr lang="en-SA" sz="1400" dirty="0"/>
          </a:p>
          <a:p>
            <a:pPr algn="r" rtl="1"/>
            <a:r>
              <a:rPr lang="ar-SA" sz="1400" dirty="0"/>
              <a:t>هل وظَّف فريق العمل التقنية بشكل جديد ومناسب لحل المشكلة؟</a:t>
            </a:r>
            <a:endParaRPr lang="en-SA" sz="1400" dirty="0"/>
          </a:p>
        </p:txBody>
      </p:sp>
    </p:spTree>
    <p:extLst>
      <p:ext uri="{BB962C8B-B14F-4D97-AF65-F5344CB8AC3E}">
        <p14:creationId xmlns:p14="http://schemas.microsoft.com/office/powerpoint/2010/main" val="396679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4632725"/>
          </a:xfrm>
        </p:spPr>
        <p:txBody>
          <a:bodyPr>
            <a:normAutofit/>
          </a:bodyPr>
          <a:lstStyle/>
          <a:p>
            <a:pPr algn="r"/>
            <a:r>
              <a:rPr lang="ar-SA" dirty="0"/>
              <a:t>تحديات </a:t>
            </a:r>
            <a:r>
              <a:rPr lang="ar-SA" dirty="0" err="1"/>
              <a:t>البرمجان</a:t>
            </a:r>
            <a:r>
              <a:rPr lang="ar-SA" dirty="0"/>
              <a:t>:</a:t>
            </a:r>
            <a:br>
              <a:rPr lang="en-US" dirty="0"/>
            </a:br>
            <a:br>
              <a:rPr lang="ar-SA" dirty="0"/>
            </a:br>
            <a:r>
              <a:rPr lang="ar-SA" sz="3600" dirty="0"/>
              <a:t>التحدي الثالث: تحدي الألعاب اللغوية للأطفال</a:t>
            </a:r>
            <a:br>
              <a:rPr lang="ar-SA" sz="3600" dirty="0"/>
            </a:br>
            <a:r>
              <a:rPr lang="ar-SA" sz="3600" dirty="0"/>
              <a:t>تحدي يهدف إلى بناء وتطوير لعبة لغوية تهدف إلى تنمية المفردات والتراكيب اللغوية للأطفال</a:t>
            </a:r>
            <a:endParaRPr lang="ar-SA" sz="2200" dirty="0"/>
          </a:p>
        </p:txBody>
      </p:sp>
    </p:spTree>
    <p:extLst>
      <p:ext uri="{BB962C8B-B14F-4D97-AF65-F5344CB8AC3E}">
        <p14:creationId xmlns:p14="http://schemas.microsoft.com/office/powerpoint/2010/main" val="84092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1612531"/>
          </a:xfrm>
        </p:spPr>
        <p:txBody>
          <a:bodyPr>
            <a:normAutofit/>
          </a:bodyPr>
          <a:lstStyle/>
          <a:p>
            <a:pPr algn="r" rtl="1"/>
            <a:r>
              <a:rPr lang="ar-SA" dirty="0"/>
              <a:t>تحدي الألعاب اللغوية للأطفال:</a:t>
            </a:r>
            <a:br>
              <a:rPr lang="en-US" dirty="0"/>
            </a:br>
            <a:r>
              <a:rPr lang="ar-SA" sz="1800" dirty="0">
                <a:solidFill>
                  <a:prstClr val="black"/>
                </a:solidFill>
                <a:latin typeface="TimesNewRomanPSMT"/>
              </a:rPr>
              <a:t>في هذا التحدي تستطيع العمل على كل ما يتعلق بالألعاب اللغوية على سبيل المثال:</a:t>
            </a:r>
            <a:endParaRPr lang="ar-SA" sz="2200" dirty="0"/>
          </a:p>
        </p:txBody>
      </p:sp>
      <p:sp>
        <p:nvSpPr>
          <p:cNvPr id="4" name="TextBox 3">
            <a:extLst>
              <a:ext uri="{FF2B5EF4-FFF2-40B4-BE49-F238E27FC236}">
                <a16:creationId xmlns:a16="http://schemas.microsoft.com/office/drawing/2014/main" id="{D82EDC3A-04EE-625F-2C33-AA946D9A3E2E}"/>
              </a:ext>
            </a:extLst>
          </p:cNvPr>
          <p:cNvSpPr txBox="1"/>
          <p:nvPr/>
        </p:nvSpPr>
        <p:spPr>
          <a:xfrm>
            <a:off x="4568658" y="3101812"/>
            <a:ext cx="6099342" cy="2031325"/>
          </a:xfrm>
          <a:prstGeom prst="rect">
            <a:avLst/>
          </a:prstGeom>
          <a:noFill/>
        </p:spPr>
        <p:txBody>
          <a:bodyPr wrap="square">
            <a:spAutoFit/>
          </a:bodyPr>
          <a:lstStyle/>
          <a:p>
            <a:pPr marL="285750" indent="-285750" algn="r" rtl="1">
              <a:buFont typeface="Symbol" pitchFamily="2" charset="2"/>
              <a:buChar char="•"/>
            </a:pPr>
            <a:r>
              <a:rPr lang="ar-SA" sz="1800" dirty="0">
                <a:solidFill>
                  <a:prstClr val="black"/>
                </a:solidFill>
                <a:latin typeface="TimesNewRomanPSMT"/>
              </a:rPr>
              <a:t>إثراء المفردات اللغوية</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Symbol" pitchFamily="2" charset="2"/>
              </a:rPr>
              <a:t> </a:t>
            </a:r>
            <a:r>
              <a:rPr lang="ar-SA" sz="1800" dirty="0">
                <a:solidFill>
                  <a:prstClr val="black"/>
                </a:solidFill>
                <a:latin typeface="TimesNewRomanPSMT"/>
              </a:rPr>
              <a:t>إثراء التراكيب</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TimesNewRomanPSMT"/>
              </a:rPr>
              <a:t>تحسين نطق الأصوات</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TimesNewRomanPSMT"/>
              </a:rPr>
              <a:t>المقابل الفصيح</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Symbol" pitchFamily="2" charset="2"/>
              </a:rPr>
              <a:t> </a:t>
            </a:r>
            <a:r>
              <a:rPr lang="ar-SA" sz="1800" dirty="0">
                <a:solidFill>
                  <a:prstClr val="black"/>
                </a:solidFill>
                <a:latin typeface="TimesNewRomanPSMT"/>
              </a:rPr>
              <a:t>تحسين الخط</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TimesNewRomanPSMT"/>
              </a:rPr>
              <a:t>تحسين الإملاء</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Symbol" pitchFamily="2" charset="2"/>
              </a:rPr>
              <a:t> </a:t>
            </a:r>
            <a:r>
              <a:rPr lang="ar-SA" sz="1800" dirty="0">
                <a:solidFill>
                  <a:prstClr val="black"/>
                </a:solidFill>
                <a:latin typeface="TimesNewRomanPSMT"/>
              </a:rPr>
              <a:t>أي مجال آخر يعزز الجوانب اللغوية لدى الطفل </a:t>
            </a:r>
            <a:endParaRPr lang="en-SA" dirty="0"/>
          </a:p>
        </p:txBody>
      </p:sp>
    </p:spTree>
    <p:extLst>
      <p:ext uri="{BB962C8B-B14F-4D97-AF65-F5344CB8AC3E}">
        <p14:creationId xmlns:p14="http://schemas.microsoft.com/office/powerpoint/2010/main" val="151792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1612531"/>
          </a:xfrm>
        </p:spPr>
        <p:txBody>
          <a:bodyPr>
            <a:normAutofit/>
          </a:bodyPr>
          <a:lstStyle/>
          <a:p>
            <a:pPr algn="r" rtl="1"/>
            <a:r>
              <a:rPr lang="ar-SA" dirty="0"/>
              <a:t>تحدي الألعاب اللغوية للأطفال:</a:t>
            </a:r>
            <a:br>
              <a:rPr lang="en-US" dirty="0"/>
            </a:br>
            <a:br>
              <a:rPr lang="ar-SA" sz="1800" dirty="0">
                <a:solidFill>
                  <a:prstClr val="black"/>
                </a:solidFill>
                <a:latin typeface="TimesNewRomanPSMT"/>
              </a:rPr>
            </a:br>
            <a:r>
              <a:rPr lang="ar-SA" sz="1800" dirty="0">
                <a:solidFill>
                  <a:prstClr val="black"/>
                </a:solidFill>
                <a:latin typeface="TimesNewRomanPSMT"/>
              </a:rPr>
              <a:t>المخرجات المطلوب تسليمها قبل التحكيم:</a:t>
            </a:r>
            <a:endParaRPr lang="ar-SA" sz="2200" dirty="0"/>
          </a:p>
        </p:txBody>
      </p:sp>
      <p:sp>
        <p:nvSpPr>
          <p:cNvPr id="4" name="TextBox 3">
            <a:extLst>
              <a:ext uri="{FF2B5EF4-FFF2-40B4-BE49-F238E27FC236}">
                <a16:creationId xmlns:a16="http://schemas.microsoft.com/office/drawing/2014/main" id="{D82EDC3A-04EE-625F-2C33-AA946D9A3E2E}"/>
              </a:ext>
            </a:extLst>
          </p:cNvPr>
          <p:cNvSpPr txBox="1"/>
          <p:nvPr/>
        </p:nvSpPr>
        <p:spPr>
          <a:xfrm>
            <a:off x="1102895" y="3101811"/>
            <a:ext cx="9565105" cy="1754326"/>
          </a:xfrm>
          <a:prstGeom prst="rect">
            <a:avLst/>
          </a:prstGeom>
          <a:noFill/>
        </p:spPr>
        <p:txBody>
          <a:bodyPr wrap="square">
            <a:spAutoFit/>
          </a:bodyPr>
          <a:lstStyle/>
          <a:p>
            <a:pPr marL="285750" indent="-285750" algn="r" rtl="1">
              <a:buFont typeface="Symbol" pitchFamily="2" charset="2"/>
              <a:buChar char="•"/>
            </a:pPr>
            <a:r>
              <a:rPr lang="ar-SA" sz="1800" dirty="0">
                <a:solidFill>
                  <a:prstClr val="black"/>
                </a:solidFill>
                <a:latin typeface="TimesNewRomanPSMT"/>
              </a:rPr>
              <a:t>نموذج أولي للعبة (على سبيل المثال: تطبيق ويب أو جوال يُرفع لتجربته مباشرة من المحكمين).</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Symbol" pitchFamily="2" charset="2"/>
              </a:rPr>
              <a:t> </a:t>
            </a:r>
            <a:r>
              <a:rPr lang="ar-SA" sz="1800" dirty="0">
                <a:solidFill>
                  <a:prstClr val="black"/>
                </a:solidFill>
                <a:latin typeface="TimesNewRomanPSMT"/>
              </a:rPr>
              <a:t>الكود الخاص باللعبة.</a:t>
            </a:r>
            <a:endParaRPr lang="ar-SA" dirty="0">
              <a:solidFill>
                <a:prstClr val="black"/>
              </a:solidFill>
              <a:latin typeface="Symbol" pitchFamily="2" charset="2"/>
            </a:endParaRPr>
          </a:p>
          <a:p>
            <a:pPr marL="285750" indent="-285750" algn="r" rtl="1">
              <a:buFont typeface="Symbol" pitchFamily="2" charset="2"/>
              <a:buChar char="•"/>
            </a:pPr>
            <a:r>
              <a:rPr lang="ar-SA" sz="1800" dirty="0">
                <a:solidFill>
                  <a:prstClr val="black"/>
                </a:solidFill>
                <a:latin typeface="TimesNewRomanPSMT"/>
              </a:rPr>
              <a:t>البيانات في حال الاستخدام.</a:t>
            </a:r>
          </a:p>
          <a:p>
            <a:pPr marL="285750" indent="-285750" algn="r" rtl="1">
              <a:buFont typeface="Symbol" pitchFamily="2" charset="2"/>
              <a:buChar char="•"/>
            </a:pPr>
            <a:r>
              <a:rPr lang="ar-SA" sz="1800" dirty="0">
                <a:solidFill>
                  <a:prstClr val="black"/>
                </a:solidFill>
                <a:latin typeface="TimesNewRomanPSMT"/>
              </a:rPr>
              <a:t>عرض يشرح الفكرة شرحًا كاملًا متضمنًا: (المشكلة - الحل - الأثر في استخدام هذا الحل - نموذج الذكاء الاصطناعي المستخدم في الحل - البيانات المستخدمة إن وجدت - لماذا هذا الحل مختلف عن البقية؟)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 </a:t>
            </a:r>
            <a:r>
              <a:rPr lang="ar-SA" sz="1800" dirty="0">
                <a:solidFill>
                  <a:prstClr val="black"/>
                </a:solidFill>
                <a:latin typeface="TimesNewRomanPSMT"/>
              </a:rPr>
              <a:t>فيديو يشرح المشروع لمدة نصف دقيقة.</a:t>
            </a:r>
            <a:endParaRPr lang="en-SA" dirty="0"/>
          </a:p>
        </p:txBody>
      </p:sp>
    </p:spTree>
    <p:extLst>
      <p:ext uri="{BB962C8B-B14F-4D97-AF65-F5344CB8AC3E}">
        <p14:creationId xmlns:p14="http://schemas.microsoft.com/office/powerpoint/2010/main" val="44179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967119" y="708198"/>
            <a:ext cx="9520031" cy="2840037"/>
          </a:xfrm>
        </p:spPr>
        <p:txBody>
          <a:bodyPr>
            <a:normAutofit fontScale="90000"/>
          </a:bodyPr>
          <a:lstStyle/>
          <a:p>
            <a:pPr algn="r"/>
            <a:r>
              <a:rPr lang="ar-SA" dirty="0"/>
              <a:t>المحتويات:</a:t>
            </a:r>
            <a:br>
              <a:rPr lang="ar-SA" dirty="0"/>
            </a:br>
            <a:br>
              <a:rPr lang="ar-SA" dirty="0"/>
            </a:br>
            <a:r>
              <a:rPr lang="ar-SA" sz="2200" dirty="0"/>
              <a:t>1- عن </a:t>
            </a:r>
            <a:r>
              <a:rPr lang="ar-SA" sz="2200" dirty="0" err="1"/>
              <a:t>البرمجان</a:t>
            </a:r>
            <a:r>
              <a:rPr lang="ar-SA" sz="2200" dirty="0"/>
              <a:t>    </a:t>
            </a:r>
            <a:br>
              <a:rPr lang="ar-SA" sz="2200" dirty="0"/>
            </a:br>
            <a:r>
              <a:rPr lang="ar-SA" sz="2200" dirty="0"/>
              <a:t>2- الخط الزمني للمشارك</a:t>
            </a:r>
            <a:br>
              <a:rPr lang="ar-SA" sz="2200" dirty="0"/>
            </a:br>
            <a:r>
              <a:rPr lang="ar-SA" sz="2200" dirty="0"/>
              <a:t>3- آلية عرض المشاريع على لجنة التحكيم.</a:t>
            </a:r>
            <a:br>
              <a:rPr lang="ar-SA" sz="2200" dirty="0"/>
            </a:br>
            <a:r>
              <a:rPr lang="ar-SA" sz="2200" dirty="0"/>
              <a:t>4- تعليمات وإرشادات قبل الفرز.</a:t>
            </a:r>
            <a:br>
              <a:rPr lang="ar-SA" sz="2200" dirty="0"/>
            </a:br>
            <a:r>
              <a:rPr lang="ar-SA" sz="2200" dirty="0"/>
              <a:t>5- الأجندة.</a:t>
            </a:r>
          </a:p>
        </p:txBody>
      </p:sp>
    </p:spTree>
    <p:extLst>
      <p:ext uri="{BB962C8B-B14F-4D97-AF65-F5344CB8AC3E}">
        <p14:creationId xmlns:p14="http://schemas.microsoft.com/office/powerpoint/2010/main" val="268924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385875"/>
            <a:ext cx="9144000" cy="1297153"/>
          </a:xfrm>
        </p:spPr>
        <p:txBody>
          <a:bodyPr>
            <a:normAutofit/>
          </a:bodyPr>
          <a:lstStyle/>
          <a:p>
            <a:pPr algn="r"/>
            <a:r>
              <a:rPr lang="ar-SA" dirty="0"/>
              <a:t>1- جوائز التحدي</a:t>
            </a:r>
            <a:endParaRPr lang="ar-SA" sz="2200" dirty="0"/>
          </a:p>
        </p:txBody>
      </p:sp>
      <p:grpSp>
        <p:nvGrpSpPr>
          <p:cNvPr id="14" name="Group 13">
            <a:extLst>
              <a:ext uri="{FF2B5EF4-FFF2-40B4-BE49-F238E27FC236}">
                <a16:creationId xmlns:a16="http://schemas.microsoft.com/office/drawing/2014/main" id="{47363960-5DD3-47DC-BB2C-3749B01B1568}"/>
              </a:ext>
            </a:extLst>
          </p:cNvPr>
          <p:cNvGrpSpPr/>
          <p:nvPr/>
        </p:nvGrpSpPr>
        <p:grpSpPr>
          <a:xfrm>
            <a:off x="3281017" y="2117498"/>
            <a:ext cx="5629965" cy="4354478"/>
            <a:chOff x="3281017" y="2117498"/>
            <a:chExt cx="5629965" cy="4354478"/>
          </a:xfrm>
        </p:grpSpPr>
        <p:sp>
          <p:nvSpPr>
            <p:cNvPr id="15" name="Freeform: Shape 14">
              <a:extLst>
                <a:ext uri="{FF2B5EF4-FFF2-40B4-BE49-F238E27FC236}">
                  <a16:creationId xmlns:a16="http://schemas.microsoft.com/office/drawing/2014/main" id="{23FAFCB0-DAD7-415C-BDC2-B98826593026}"/>
                </a:ext>
              </a:extLst>
            </p:cNvPr>
            <p:cNvSpPr/>
            <p:nvPr/>
          </p:nvSpPr>
          <p:spPr>
            <a:xfrm>
              <a:off x="3281017" y="2117645"/>
              <a:ext cx="839457" cy="1199224"/>
            </a:xfrm>
            <a:custGeom>
              <a:avLst/>
              <a:gdLst>
                <a:gd name="connsiteX0" fmla="*/ 0 w 1199223"/>
                <a:gd name="connsiteY0" fmla="*/ 0 h 839456"/>
                <a:gd name="connsiteX1" fmla="*/ 779495 w 1199223"/>
                <a:gd name="connsiteY1" fmla="*/ 0 h 839456"/>
                <a:gd name="connsiteX2" fmla="*/ 1199223 w 1199223"/>
                <a:gd name="connsiteY2" fmla="*/ 419728 h 839456"/>
                <a:gd name="connsiteX3" fmla="*/ 779495 w 1199223"/>
                <a:gd name="connsiteY3" fmla="*/ 839456 h 839456"/>
                <a:gd name="connsiteX4" fmla="*/ 0 w 1199223"/>
                <a:gd name="connsiteY4" fmla="*/ 839456 h 839456"/>
                <a:gd name="connsiteX5" fmla="*/ 419728 w 1199223"/>
                <a:gd name="connsiteY5" fmla="*/ 419728 h 839456"/>
                <a:gd name="connsiteX6" fmla="*/ 0 w 1199223"/>
                <a:gd name="connsiteY6" fmla="*/ 0 h 83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223" h="839456">
                  <a:moveTo>
                    <a:pt x="1199222" y="0"/>
                  </a:moveTo>
                  <a:lnTo>
                    <a:pt x="1199222" y="545646"/>
                  </a:lnTo>
                  <a:lnTo>
                    <a:pt x="599612" y="839456"/>
                  </a:lnTo>
                  <a:lnTo>
                    <a:pt x="1" y="545646"/>
                  </a:lnTo>
                  <a:lnTo>
                    <a:pt x="1" y="0"/>
                  </a:lnTo>
                  <a:lnTo>
                    <a:pt x="599612" y="293810"/>
                  </a:lnTo>
                  <a:lnTo>
                    <a:pt x="1199222"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526" tIns="429253" rIns="9525" bIns="429254"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الأول</a:t>
              </a:r>
            </a:p>
          </p:txBody>
        </p:sp>
        <p:sp>
          <p:nvSpPr>
            <p:cNvPr id="16" name="Freeform: Shape 15">
              <a:extLst>
                <a:ext uri="{FF2B5EF4-FFF2-40B4-BE49-F238E27FC236}">
                  <a16:creationId xmlns:a16="http://schemas.microsoft.com/office/drawing/2014/main" id="{CBCBDB29-081B-4B62-A631-D8A6F17FA5E3}"/>
                </a:ext>
              </a:extLst>
            </p:cNvPr>
            <p:cNvSpPr/>
            <p:nvPr/>
          </p:nvSpPr>
          <p:spPr>
            <a:xfrm>
              <a:off x="4120473" y="2117498"/>
              <a:ext cx="4790509" cy="779496"/>
            </a:xfrm>
            <a:custGeom>
              <a:avLst/>
              <a:gdLst>
                <a:gd name="connsiteX0" fmla="*/ 129918 w 779495"/>
                <a:gd name="connsiteY0" fmla="*/ 0 h 4790508"/>
                <a:gd name="connsiteX1" fmla="*/ 649577 w 779495"/>
                <a:gd name="connsiteY1" fmla="*/ 0 h 4790508"/>
                <a:gd name="connsiteX2" fmla="*/ 779495 w 779495"/>
                <a:gd name="connsiteY2" fmla="*/ 129918 h 4790508"/>
                <a:gd name="connsiteX3" fmla="*/ 779495 w 779495"/>
                <a:gd name="connsiteY3" fmla="*/ 4790508 h 4790508"/>
                <a:gd name="connsiteX4" fmla="*/ 779495 w 779495"/>
                <a:gd name="connsiteY4" fmla="*/ 4790508 h 4790508"/>
                <a:gd name="connsiteX5" fmla="*/ 0 w 779495"/>
                <a:gd name="connsiteY5" fmla="*/ 4790508 h 4790508"/>
                <a:gd name="connsiteX6" fmla="*/ 0 w 779495"/>
                <a:gd name="connsiteY6" fmla="*/ 4790508 h 4790508"/>
                <a:gd name="connsiteX7" fmla="*/ 0 w 779495"/>
                <a:gd name="connsiteY7" fmla="*/ 129918 h 4790508"/>
                <a:gd name="connsiteX8" fmla="*/ 129918 w 779495"/>
                <a:gd name="connsiteY8" fmla="*/ 0 h 479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495" h="4790508">
                  <a:moveTo>
                    <a:pt x="779495" y="798433"/>
                  </a:moveTo>
                  <a:lnTo>
                    <a:pt x="779495" y="3992075"/>
                  </a:lnTo>
                  <a:cubicBezTo>
                    <a:pt x="779495" y="4433037"/>
                    <a:pt x="770030" y="4790505"/>
                    <a:pt x="758355" y="4790505"/>
                  </a:cubicBezTo>
                  <a:lnTo>
                    <a:pt x="0" y="4790505"/>
                  </a:lnTo>
                  <a:lnTo>
                    <a:pt x="0" y="4790505"/>
                  </a:lnTo>
                  <a:lnTo>
                    <a:pt x="0" y="3"/>
                  </a:lnTo>
                  <a:lnTo>
                    <a:pt x="0" y="3"/>
                  </a:lnTo>
                  <a:lnTo>
                    <a:pt x="758355" y="3"/>
                  </a:lnTo>
                  <a:cubicBezTo>
                    <a:pt x="770030" y="3"/>
                    <a:pt x="779495" y="357471"/>
                    <a:pt x="779495" y="798433"/>
                  </a:cubicBezTo>
                  <a:close/>
                </a:path>
              </a:pathLst>
            </a:custGeom>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4481" tIns="63452" rIns="63452" bIns="63453"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150 ألف ريال</a:t>
              </a:r>
            </a:p>
          </p:txBody>
        </p:sp>
        <p:sp>
          <p:nvSpPr>
            <p:cNvPr id="17" name="Freeform: Shape 16">
              <a:extLst>
                <a:ext uri="{FF2B5EF4-FFF2-40B4-BE49-F238E27FC236}">
                  <a16:creationId xmlns:a16="http://schemas.microsoft.com/office/drawing/2014/main" id="{5357AF44-167C-4789-B91F-87C94C30AD0D}"/>
                </a:ext>
              </a:extLst>
            </p:cNvPr>
            <p:cNvSpPr/>
            <p:nvPr/>
          </p:nvSpPr>
          <p:spPr>
            <a:xfrm>
              <a:off x="3281017" y="3169348"/>
              <a:ext cx="839457" cy="1199224"/>
            </a:xfrm>
            <a:custGeom>
              <a:avLst/>
              <a:gdLst>
                <a:gd name="connsiteX0" fmla="*/ 0 w 1199223"/>
                <a:gd name="connsiteY0" fmla="*/ 0 h 839456"/>
                <a:gd name="connsiteX1" fmla="*/ 779495 w 1199223"/>
                <a:gd name="connsiteY1" fmla="*/ 0 h 839456"/>
                <a:gd name="connsiteX2" fmla="*/ 1199223 w 1199223"/>
                <a:gd name="connsiteY2" fmla="*/ 419728 h 839456"/>
                <a:gd name="connsiteX3" fmla="*/ 779495 w 1199223"/>
                <a:gd name="connsiteY3" fmla="*/ 839456 h 839456"/>
                <a:gd name="connsiteX4" fmla="*/ 0 w 1199223"/>
                <a:gd name="connsiteY4" fmla="*/ 839456 h 839456"/>
                <a:gd name="connsiteX5" fmla="*/ 419728 w 1199223"/>
                <a:gd name="connsiteY5" fmla="*/ 419728 h 839456"/>
                <a:gd name="connsiteX6" fmla="*/ 0 w 1199223"/>
                <a:gd name="connsiteY6" fmla="*/ 0 h 83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223" h="839456">
                  <a:moveTo>
                    <a:pt x="1199222" y="0"/>
                  </a:moveTo>
                  <a:lnTo>
                    <a:pt x="1199222" y="545646"/>
                  </a:lnTo>
                  <a:lnTo>
                    <a:pt x="599612" y="839456"/>
                  </a:lnTo>
                  <a:lnTo>
                    <a:pt x="1" y="545646"/>
                  </a:lnTo>
                  <a:lnTo>
                    <a:pt x="1" y="0"/>
                  </a:lnTo>
                  <a:lnTo>
                    <a:pt x="599612" y="293810"/>
                  </a:lnTo>
                  <a:lnTo>
                    <a:pt x="1199222"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526" tIns="429253" rIns="9525" bIns="429254"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الثاني</a:t>
              </a:r>
            </a:p>
          </p:txBody>
        </p:sp>
        <p:sp>
          <p:nvSpPr>
            <p:cNvPr id="18" name="Freeform: Shape 17">
              <a:extLst>
                <a:ext uri="{FF2B5EF4-FFF2-40B4-BE49-F238E27FC236}">
                  <a16:creationId xmlns:a16="http://schemas.microsoft.com/office/drawing/2014/main" id="{A6E4E074-823F-433E-996D-056A7EEC6964}"/>
                </a:ext>
              </a:extLst>
            </p:cNvPr>
            <p:cNvSpPr/>
            <p:nvPr/>
          </p:nvSpPr>
          <p:spPr>
            <a:xfrm>
              <a:off x="4120473" y="3169349"/>
              <a:ext cx="4790509" cy="779496"/>
            </a:xfrm>
            <a:custGeom>
              <a:avLst/>
              <a:gdLst>
                <a:gd name="connsiteX0" fmla="*/ 129918 w 779495"/>
                <a:gd name="connsiteY0" fmla="*/ 0 h 4790508"/>
                <a:gd name="connsiteX1" fmla="*/ 649577 w 779495"/>
                <a:gd name="connsiteY1" fmla="*/ 0 h 4790508"/>
                <a:gd name="connsiteX2" fmla="*/ 779495 w 779495"/>
                <a:gd name="connsiteY2" fmla="*/ 129918 h 4790508"/>
                <a:gd name="connsiteX3" fmla="*/ 779495 w 779495"/>
                <a:gd name="connsiteY3" fmla="*/ 4790508 h 4790508"/>
                <a:gd name="connsiteX4" fmla="*/ 779495 w 779495"/>
                <a:gd name="connsiteY4" fmla="*/ 4790508 h 4790508"/>
                <a:gd name="connsiteX5" fmla="*/ 0 w 779495"/>
                <a:gd name="connsiteY5" fmla="*/ 4790508 h 4790508"/>
                <a:gd name="connsiteX6" fmla="*/ 0 w 779495"/>
                <a:gd name="connsiteY6" fmla="*/ 4790508 h 4790508"/>
                <a:gd name="connsiteX7" fmla="*/ 0 w 779495"/>
                <a:gd name="connsiteY7" fmla="*/ 129918 h 4790508"/>
                <a:gd name="connsiteX8" fmla="*/ 129918 w 779495"/>
                <a:gd name="connsiteY8" fmla="*/ 0 h 479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495" h="4790508">
                  <a:moveTo>
                    <a:pt x="779495" y="798433"/>
                  </a:moveTo>
                  <a:lnTo>
                    <a:pt x="779495" y="3992075"/>
                  </a:lnTo>
                  <a:cubicBezTo>
                    <a:pt x="779495" y="4433037"/>
                    <a:pt x="770030" y="4790505"/>
                    <a:pt x="758355" y="4790505"/>
                  </a:cubicBezTo>
                  <a:lnTo>
                    <a:pt x="0" y="4790505"/>
                  </a:lnTo>
                  <a:lnTo>
                    <a:pt x="0" y="4790505"/>
                  </a:lnTo>
                  <a:lnTo>
                    <a:pt x="0" y="3"/>
                  </a:lnTo>
                  <a:lnTo>
                    <a:pt x="0" y="3"/>
                  </a:lnTo>
                  <a:lnTo>
                    <a:pt x="758355" y="3"/>
                  </a:lnTo>
                  <a:cubicBezTo>
                    <a:pt x="770030" y="3"/>
                    <a:pt x="779495" y="357471"/>
                    <a:pt x="779495" y="798433"/>
                  </a:cubicBezTo>
                  <a:close/>
                </a:path>
              </a:pathLst>
            </a:custGeom>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4481" tIns="63452" rIns="63452" bIns="63453"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80 ألف ريال</a:t>
              </a:r>
            </a:p>
          </p:txBody>
        </p:sp>
        <p:sp>
          <p:nvSpPr>
            <p:cNvPr id="19" name="Freeform: Shape 18">
              <a:extLst>
                <a:ext uri="{FF2B5EF4-FFF2-40B4-BE49-F238E27FC236}">
                  <a16:creationId xmlns:a16="http://schemas.microsoft.com/office/drawing/2014/main" id="{482749F5-207A-4BC4-9F31-9499C2D62482}"/>
                </a:ext>
              </a:extLst>
            </p:cNvPr>
            <p:cNvSpPr/>
            <p:nvPr/>
          </p:nvSpPr>
          <p:spPr>
            <a:xfrm>
              <a:off x="3281017" y="4221050"/>
              <a:ext cx="839457" cy="1199224"/>
            </a:xfrm>
            <a:custGeom>
              <a:avLst/>
              <a:gdLst>
                <a:gd name="connsiteX0" fmla="*/ 0 w 1199223"/>
                <a:gd name="connsiteY0" fmla="*/ 0 h 839456"/>
                <a:gd name="connsiteX1" fmla="*/ 779495 w 1199223"/>
                <a:gd name="connsiteY1" fmla="*/ 0 h 839456"/>
                <a:gd name="connsiteX2" fmla="*/ 1199223 w 1199223"/>
                <a:gd name="connsiteY2" fmla="*/ 419728 h 839456"/>
                <a:gd name="connsiteX3" fmla="*/ 779495 w 1199223"/>
                <a:gd name="connsiteY3" fmla="*/ 839456 h 839456"/>
                <a:gd name="connsiteX4" fmla="*/ 0 w 1199223"/>
                <a:gd name="connsiteY4" fmla="*/ 839456 h 839456"/>
                <a:gd name="connsiteX5" fmla="*/ 419728 w 1199223"/>
                <a:gd name="connsiteY5" fmla="*/ 419728 h 839456"/>
                <a:gd name="connsiteX6" fmla="*/ 0 w 1199223"/>
                <a:gd name="connsiteY6" fmla="*/ 0 h 83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223" h="839456">
                  <a:moveTo>
                    <a:pt x="1199222" y="0"/>
                  </a:moveTo>
                  <a:lnTo>
                    <a:pt x="1199222" y="545646"/>
                  </a:lnTo>
                  <a:lnTo>
                    <a:pt x="599612" y="839456"/>
                  </a:lnTo>
                  <a:lnTo>
                    <a:pt x="1" y="545646"/>
                  </a:lnTo>
                  <a:lnTo>
                    <a:pt x="1" y="0"/>
                  </a:lnTo>
                  <a:lnTo>
                    <a:pt x="599612" y="293810"/>
                  </a:lnTo>
                  <a:lnTo>
                    <a:pt x="1199222"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526" tIns="429253" rIns="9525" bIns="429254" numCol="1" spcCol="1270" anchor="ctr" anchorCtr="0">
              <a:noAutofit/>
            </a:bodyPr>
            <a:lstStyle/>
            <a:p>
              <a:pPr marL="0" lvl="0" indent="0" algn="ctr" defTabSz="666750" rtl="1">
                <a:lnSpc>
                  <a:spcPct val="90000"/>
                </a:lnSpc>
                <a:spcBef>
                  <a:spcPct val="0"/>
                </a:spcBef>
                <a:spcAft>
                  <a:spcPct val="35000"/>
                </a:spcAft>
                <a:buNone/>
              </a:pPr>
              <a:r>
                <a:rPr lang="ar-SA" sz="1500" kern="1200" dirty="0"/>
                <a:t>المركز الثالث</a:t>
              </a:r>
            </a:p>
          </p:txBody>
        </p:sp>
        <p:sp>
          <p:nvSpPr>
            <p:cNvPr id="20" name="Freeform: Shape 19">
              <a:extLst>
                <a:ext uri="{FF2B5EF4-FFF2-40B4-BE49-F238E27FC236}">
                  <a16:creationId xmlns:a16="http://schemas.microsoft.com/office/drawing/2014/main" id="{DAD90444-B599-4D90-BD80-1CC4AFA9A15F}"/>
                </a:ext>
              </a:extLst>
            </p:cNvPr>
            <p:cNvSpPr/>
            <p:nvPr/>
          </p:nvSpPr>
          <p:spPr>
            <a:xfrm>
              <a:off x="4120473" y="4221050"/>
              <a:ext cx="4790509" cy="779496"/>
            </a:xfrm>
            <a:custGeom>
              <a:avLst/>
              <a:gdLst>
                <a:gd name="connsiteX0" fmla="*/ 129918 w 779495"/>
                <a:gd name="connsiteY0" fmla="*/ 0 h 4790508"/>
                <a:gd name="connsiteX1" fmla="*/ 649577 w 779495"/>
                <a:gd name="connsiteY1" fmla="*/ 0 h 4790508"/>
                <a:gd name="connsiteX2" fmla="*/ 779495 w 779495"/>
                <a:gd name="connsiteY2" fmla="*/ 129918 h 4790508"/>
                <a:gd name="connsiteX3" fmla="*/ 779495 w 779495"/>
                <a:gd name="connsiteY3" fmla="*/ 4790508 h 4790508"/>
                <a:gd name="connsiteX4" fmla="*/ 779495 w 779495"/>
                <a:gd name="connsiteY4" fmla="*/ 4790508 h 4790508"/>
                <a:gd name="connsiteX5" fmla="*/ 0 w 779495"/>
                <a:gd name="connsiteY5" fmla="*/ 4790508 h 4790508"/>
                <a:gd name="connsiteX6" fmla="*/ 0 w 779495"/>
                <a:gd name="connsiteY6" fmla="*/ 4790508 h 4790508"/>
                <a:gd name="connsiteX7" fmla="*/ 0 w 779495"/>
                <a:gd name="connsiteY7" fmla="*/ 129918 h 4790508"/>
                <a:gd name="connsiteX8" fmla="*/ 129918 w 779495"/>
                <a:gd name="connsiteY8" fmla="*/ 0 h 479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495" h="4790508">
                  <a:moveTo>
                    <a:pt x="779495" y="798433"/>
                  </a:moveTo>
                  <a:lnTo>
                    <a:pt x="779495" y="3992075"/>
                  </a:lnTo>
                  <a:cubicBezTo>
                    <a:pt x="779495" y="4433037"/>
                    <a:pt x="770030" y="4790505"/>
                    <a:pt x="758355" y="4790505"/>
                  </a:cubicBezTo>
                  <a:lnTo>
                    <a:pt x="0" y="4790505"/>
                  </a:lnTo>
                  <a:lnTo>
                    <a:pt x="0" y="4790505"/>
                  </a:lnTo>
                  <a:lnTo>
                    <a:pt x="0" y="3"/>
                  </a:lnTo>
                  <a:lnTo>
                    <a:pt x="0" y="3"/>
                  </a:lnTo>
                  <a:lnTo>
                    <a:pt x="758355" y="3"/>
                  </a:lnTo>
                  <a:cubicBezTo>
                    <a:pt x="770030" y="3"/>
                    <a:pt x="779495" y="357471"/>
                    <a:pt x="779495" y="798433"/>
                  </a:cubicBezTo>
                  <a:close/>
                </a:path>
              </a:pathLst>
            </a:custGeom>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4481" tIns="63452" rIns="63452" bIns="63453"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50 ألف ريال</a:t>
              </a:r>
            </a:p>
          </p:txBody>
        </p:sp>
        <p:sp>
          <p:nvSpPr>
            <p:cNvPr id="21" name="Freeform: Shape 20">
              <a:extLst>
                <a:ext uri="{FF2B5EF4-FFF2-40B4-BE49-F238E27FC236}">
                  <a16:creationId xmlns:a16="http://schemas.microsoft.com/office/drawing/2014/main" id="{64596C60-5194-4535-89D9-A8ECF9A4C541}"/>
                </a:ext>
              </a:extLst>
            </p:cNvPr>
            <p:cNvSpPr/>
            <p:nvPr/>
          </p:nvSpPr>
          <p:spPr>
            <a:xfrm>
              <a:off x="3281017" y="5272752"/>
              <a:ext cx="839457" cy="1199224"/>
            </a:xfrm>
            <a:custGeom>
              <a:avLst/>
              <a:gdLst>
                <a:gd name="connsiteX0" fmla="*/ 0 w 1199223"/>
                <a:gd name="connsiteY0" fmla="*/ 0 h 839456"/>
                <a:gd name="connsiteX1" fmla="*/ 779495 w 1199223"/>
                <a:gd name="connsiteY1" fmla="*/ 0 h 839456"/>
                <a:gd name="connsiteX2" fmla="*/ 1199223 w 1199223"/>
                <a:gd name="connsiteY2" fmla="*/ 419728 h 839456"/>
                <a:gd name="connsiteX3" fmla="*/ 779495 w 1199223"/>
                <a:gd name="connsiteY3" fmla="*/ 839456 h 839456"/>
                <a:gd name="connsiteX4" fmla="*/ 0 w 1199223"/>
                <a:gd name="connsiteY4" fmla="*/ 839456 h 839456"/>
                <a:gd name="connsiteX5" fmla="*/ 419728 w 1199223"/>
                <a:gd name="connsiteY5" fmla="*/ 419728 h 839456"/>
                <a:gd name="connsiteX6" fmla="*/ 0 w 1199223"/>
                <a:gd name="connsiteY6" fmla="*/ 0 h 83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223" h="839456">
                  <a:moveTo>
                    <a:pt x="1199222" y="0"/>
                  </a:moveTo>
                  <a:lnTo>
                    <a:pt x="1199222" y="545646"/>
                  </a:lnTo>
                  <a:lnTo>
                    <a:pt x="599612" y="839456"/>
                  </a:lnTo>
                  <a:lnTo>
                    <a:pt x="1" y="545646"/>
                  </a:lnTo>
                  <a:lnTo>
                    <a:pt x="1" y="0"/>
                  </a:lnTo>
                  <a:lnTo>
                    <a:pt x="599612" y="293810"/>
                  </a:lnTo>
                  <a:lnTo>
                    <a:pt x="1199222" y="0"/>
                  </a:lnTo>
                  <a:close/>
                </a:path>
              </a:pathLst>
            </a:custGeom>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891" tIns="428618" rIns="8890" bIns="428619" numCol="1" spcCol="1270" anchor="ctr" anchorCtr="0">
              <a:noAutofit/>
            </a:bodyPr>
            <a:lstStyle/>
            <a:p>
              <a:pPr marL="0" lvl="0" indent="0" algn="ctr" defTabSz="622300" rtl="1">
                <a:lnSpc>
                  <a:spcPct val="90000"/>
                </a:lnSpc>
                <a:spcBef>
                  <a:spcPct val="0"/>
                </a:spcBef>
                <a:spcAft>
                  <a:spcPct val="35000"/>
                </a:spcAft>
                <a:buNone/>
              </a:pPr>
              <a:r>
                <a:rPr lang="ar-SA" sz="1400" kern="1200" dirty="0"/>
                <a:t>المركز الرابع</a:t>
              </a:r>
            </a:p>
          </p:txBody>
        </p:sp>
        <p:sp>
          <p:nvSpPr>
            <p:cNvPr id="22" name="Freeform: Shape 21">
              <a:extLst>
                <a:ext uri="{FF2B5EF4-FFF2-40B4-BE49-F238E27FC236}">
                  <a16:creationId xmlns:a16="http://schemas.microsoft.com/office/drawing/2014/main" id="{D3B8CD81-4B03-4C20-8549-05CC3CDE98B3}"/>
                </a:ext>
              </a:extLst>
            </p:cNvPr>
            <p:cNvSpPr/>
            <p:nvPr/>
          </p:nvSpPr>
          <p:spPr>
            <a:xfrm>
              <a:off x="4120473" y="5272752"/>
              <a:ext cx="4790509" cy="779496"/>
            </a:xfrm>
            <a:custGeom>
              <a:avLst/>
              <a:gdLst>
                <a:gd name="connsiteX0" fmla="*/ 129918 w 779495"/>
                <a:gd name="connsiteY0" fmla="*/ 0 h 4790508"/>
                <a:gd name="connsiteX1" fmla="*/ 649577 w 779495"/>
                <a:gd name="connsiteY1" fmla="*/ 0 h 4790508"/>
                <a:gd name="connsiteX2" fmla="*/ 779495 w 779495"/>
                <a:gd name="connsiteY2" fmla="*/ 129918 h 4790508"/>
                <a:gd name="connsiteX3" fmla="*/ 779495 w 779495"/>
                <a:gd name="connsiteY3" fmla="*/ 4790508 h 4790508"/>
                <a:gd name="connsiteX4" fmla="*/ 779495 w 779495"/>
                <a:gd name="connsiteY4" fmla="*/ 4790508 h 4790508"/>
                <a:gd name="connsiteX5" fmla="*/ 0 w 779495"/>
                <a:gd name="connsiteY5" fmla="*/ 4790508 h 4790508"/>
                <a:gd name="connsiteX6" fmla="*/ 0 w 779495"/>
                <a:gd name="connsiteY6" fmla="*/ 4790508 h 4790508"/>
                <a:gd name="connsiteX7" fmla="*/ 0 w 779495"/>
                <a:gd name="connsiteY7" fmla="*/ 129918 h 4790508"/>
                <a:gd name="connsiteX8" fmla="*/ 129918 w 779495"/>
                <a:gd name="connsiteY8" fmla="*/ 0 h 479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9495" h="4790508">
                  <a:moveTo>
                    <a:pt x="779495" y="798433"/>
                  </a:moveTo>
                  <a:lnTo>
                    <a:pt x="779495" y="3992075"/>
                  </a:lnTo>
                  <a:cubicBezTo>
                    <a:pt x="779495" y="4433037"/>
                    <a:pt x="770030" y="4790505"/>
                    <a:pt x="758355" y="4790505"/>
                  </a:cubicBezTo>
                  <a:lnTo>
                    <a:pt x="0" y="4790505"/>
                  </a:lnTo>
                  <a:lnTo>
                    <a:pt x="0" y="4790505"/>
                  </a:lnTo>
                  <a:lnTo>
                    <a:pt x="0" y="3"/>
                  </a:lnTo>
                  <a:lnTo>
                    <a:pt x="0" y="3"/>
                  </a:lnTo>
                  <a:lnTo>
                    <a:pt x="758355" y="3"/>
                  </a:lnTo>
                  <a:cubicBezTo>
                    <a:pt x="770030" y="3"/>
                    <a:pt x="779495" y="357471"/>
                    <a:pt x="779495" y="798433"/>
                  </a:cubicBezTo>
                  <a:close/>
                </a:path>
              </a:pathLst>
            </a:custGeom>
          </p:spPr>
          <p:style>
            <a:lnRef idx="2">
              <a:schemeClr val="accent3">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4481" tIns="63452" rIns="63452" bIns="63453" numCol="1" spcCol="1270" anchor="ctr" anchorCtr="0">
              <a:noAutofit/>
            </a:bodyPr>
            <a:lstStyle/>
            <a:p>
              <a:pPr marL="285750" lvl="1" indent="-285750" algn="ctr" defTabSz="1778000" rtl="1">
                <a:lnSpc>
                  <a:spcPct val="90000"/>
                </a:lnSpc>
                <a:spcBef>
                  <a:spcPct val="0"/>
                </a:spcBef>
                <a:spcAft>
                  <a:spcPct val="15000"/>
                </a:spcAft>
                <a:buFontTx/>
                <a:buNone/>
              </a:pPr>
              <a:r>
                <a:rPr lang="ar-SA" sz="4000" kern="1200" dirty="0"/>
                <a:t>20 ألف ريال</a:t>
              </a:r>
            </a:p>
          </p:txBody>
        </p:sp>
      </p:grpSp>
    </p:spTree>
    <p:extLst>
      <p:ext uri="{BB962C8B-B14F-4D97-AF65-F5344CB8AC3E}">
        <p14:creationId xmlns:p14="http://schemas.microsoft.com/office/powerpoint/2010/main" val="275223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0"/>
            <a:ext cx="9144000" cy="1089526"/>
          </a:xfrm>
        </p:spPr>
        <p:txBody>
          <a:bodyPr>
            <a:normAutofit/>
          </a:bodyPr>
          <a:lstStyle/>
          <a:p>
            <a:pPr lvl="0" algn="r" rtl="1">
              <a:spcAft>
                <a:spcPts val="0"/>
              </a:spcAft>
              <a:buSzPts val="1000"/>
              <a:tabLst>
                <a:tab pos="457200" algn="l"/>
              </a:tabLst>
            </a:pPr>
            <a:r>
              <a:rPr lang="ar-SA" dirty="0"/>
              <a:t>2- معايير التحكيم:</a:t>
            </a:r>
            <a:endParaRPr lang="ar-SA" sz="2200" dirty="0"/>
          </a:p>
        </p:txBody>
      </p:sp>
      <p:sp>
        <p:nvSpPr>
          <p:cNvPr id="3" name="TextBox 2">
            <a:extLst>
              <a:ext uri="{FF2B5EF4-FFF2-40B4-BE49-F238E27FC236}">
                <a16:creationId xmlns:a16="http://schemas.microsoft.com/office/drawing/2014/main" id="{39E94693-667A-6446-92E5-E954B5361273}"/>
              </a:ext>
            </a:extLst>
          </p:cNvPr>
          <p:cNvSpPr txBox="1"/>
          <p:nvPr/>
        </p:nvSpPr>
        <p:spPr>
          <a:xfrm>
            <a:off x="547954" y="1251572"/>
            <a:ext cx="10494210" cy="5478423"/>
          </a:xfrm>
          <a:prstGeom prst="rect">
            <a:avLst/>
          </a:prstGeom>
          <a:noFill/>
        </p:spPr>
        <p:txBody>
          <a:bodyPr wrap="square" rtlCol="0">
            <a:spAutoFit/>
          </a:bodyPr>
          <a:lstStyle/>
          <a:p>
            <a:pPr algn="r" rtl="1"/>
            <a:r>
              <a:rPr lang="ar-SA" sz="1000" b="1" dirty="0"/>
              <a:t>سيتم تقييم المشاريع بعد الفرز الأولي في ضوء المعايير الآتية، مع وزن كل معيار من الدرجة النهائية عند تحكيم المشاركة: </a:t>
            </a:r>
            <a:endParaRPr lang="en-SA" sz="1000" dirty="0"/>
          </a:p>
          <a:p>
            <a:pPr lvl="0" algn="r" rtl="1"/>
            <a:r>
              <a:rPr lang="ar-SA" sz="1000" dirty="0"/>
              <a:t>دقة التطبيق في تقديم النتائج والمخرجات: </a:t>
            </a:r>
            <a:endParaRPr lang="en-SA" sz="1000" dirty="0"/>
          </a:p>
          <a:p>
            <a:pPr algn="r" rtl="1"/>
            <a:r>
              <a:rPr lang="ar-SA" sz="1000" dirty="0"/>
              <a:t>ويقصد بها دقة اللعبة المطبقة في إخراج نتائج صحيحة خالية من الأخطاء. </a:t>
            </a:r>
            <a:endParaRPr lang="en-SA" sz="1000" dirty="0"/>
          </a:p>
          <a:p>
            <a:pPr algn="r" rtl="1"/>
            <a:r>
              <a:rPr lang="en-US" sz="1000" dirty="0"/>
              <a:t> </a:t>
            </a:r>
            <a:endParaRPr lang="en-SA" sz="1000" dirty="0"/>
          </a:p>
          <a:p>
            <a:pPr lvl="0" algn="r" rtl="1"/>
            <a:r>
              <a:rPr lang="ar-SA" sz="1000" dirty="0"/>
              <a:t>استيعاب اللعبة لأكبر قدر من المجالات:</a:t>
            </a:r>
            <a:endParaRPr lang="en-SA" sz="1000" dirty="0"/>
          </a:p>
          <a:p>
            <a:pPr algn="r" rtl="1"/>
            <a:r>
              <a:rPr lang="ar-SA" sz="1000" dirty="0"/>
              <a:t>يفضل تنوع المجالات التي يعالجها التطبيق، بحيث يُضَّمن أكثرَ من مجال في المسار المختار، ولا ينحصر أداء التطبيق في مجال واحد فقط.  </a:t>
            </a:r>
            <a:endParaRPr lang="en-SA" sz="1000" dirty="0"/>
          </a:p>
          <a:p>
            <a:pPr algn="r" rtl="1"/>
            <a:r>
              <a:rPr lang="en-US" sz="1000" b="1" dirty="0"/>
              <a:t> </a:t>
            </a:r>
            <a:endParaRPr lang="en-SA" sz="1000" dirty="0"/>
          </a:p>
          <a:p>
            <a:pPr lvl="0" algn="r" rtl="1"/>
            <a:r>
              <a:rPr lang="ar-SA" sz="1000" dirty="0"/>
              <a:t>قابلية اللعبة للتطوير والتعديل:</a:t>
            </a:r>
            <a:endParaRPr lang="en-SA" sz="1000" dirty="0"/>
          </a:p>
          <a:p>
            <a:pPr algn="r" rtl="1"/>
            <a:r>
              <a:rPr lang="ar-SA" sz="1000" dirty="0"/>
              <a:t>هل يمكن للعبة التوسع بعد إطلاق النموذج؟</a:t>
            </a:r>
            <a:endParaRPr lang="en-SA" sz="1000" dirty="0"/>
          </a:p>
          <a:p>
            <a:pPr algn="r" rtl="1"/>
            <a:r>
              <a:rPr lang="ar-SA" sz="1000" dirty="0"/>
              <a:t>هل يمكن للعبة الوصول إلى فئات أو جهات جديدة؟</a:t>
            </a:r>
            <a:endParaRPr lang="en-SA" sz="1000" dirty="0"/>
          </a:p>
          <a:p>
            <a:pPr algn="r" rtl="1"/>
            <a:r>
              <a:rPr lang="en-US" sz="1000" b="1" dirty="0"/>
              <a:t> </a:t>
            </a:r>
            <a:endParaRPr lang="en-SA" sz="1000" dirty="0"/>
          </a:p>
          <a:p>
            <a:pPr lvl="0" algn="r" rtl="1"/>
            <a:r>
              <a:rPr lang="ar-SA" sz="1000" dirty="0"/>
              <a:t>سلاسة تجربة المستخدم:</a:t>
            </a:r>
            <a:endParaRPr lang="en-SA" sz="1000" dirty="0"/>
          </a:p>
          <a:p>
            <a:pPr algn="r" rtl="1"/>
            <a:r>
              <a:rPr lang="ar-SA" sz="1000" dirty="0"/>
              <a:t>هل التطبيق سهل ومناسب للاستخدام للفئة العمرية المستهدفة؟</a:t>
            </a:r>
            <a:endParaRPr lang="en-SA" sz="1000" dirty="0"/>
          </a:p>
          <a:p>
            <a:pPr algn="r" rtl="1"/>
            <a:r>
              <a:rPr lang="ar-SA" sz="1000" dirty="0"/>
              <a:t>هل استخدم فريق العمل الخطوط بشكل جيد؟</a:t>
            </a:r>
            <a:endParaRPr lang="en-SA" sz="1000" dirty="0"/>
          </a:p>
          <a:p>
            <a:pPr algn="r" rtl="1"/>
            <a:r>
              <a:rPr lang="ar-SA" sz="1000" dirty="0"/>
              <a:t>هل استخدم نمطًا موحدًا للتصميم، كالألوان والرسومات والخطوط؟</a:t>
            </a:r>
            <a:endParaRPr lang="en-SA" sz="1000" dirty="0"/>
          </a:p>
          <a:p>
            <a:pPr algn="r" rtl="1"/>
            <a:r>
              <a:rPr lang="ar-SA" sz="1000" dirty="0"/>
              <a:t>هل رتَّب فريق العمل ظهور المعلومات في واجهة التطبيق حسب الأهمية؟</a:t>
            </a:r>
            <a:endParaRPr lang="en-SA" sz="1000" dirty="0"/>
          </a:p>
          <a:p>
            <a:pPr algn="r" rtl="1"/>
            <a:r>
              <a:rPr lang="en-US" sz="1000" dirty="0"/>
              <a:t> </a:t>
            </a:r>
            <a:endParaRPr lang="en-SA" sz="1000" dirty="0"/>
          </a:p>
          <a:p>
            <a:pPr lvl="0" algn="r" rtl="1"/>
            <a:r>
              <a:rPr lang="ar-SA" sz="1000" dirty="0"/>
              <a:t>الأثر والقيمة المضافة للفكرة:</a:t>
            </a:r>
            <a:endParaRPr lang="en-SA" sz="1000" dirty="0"/>
          </a:p>
          <a:p>
            <a:pPr algn="r" rtl="1"/>
            <a:r>
              <a:rPr lang="ar-SA" sz="1000" dirty="0"/>
              <a:t>هل هناك قيمة لغوية مضافة واضحة للّعبة؟</a:t>
            </a:r>
            <a:endParaRPr lang="en-SA" sz="1000" dirty="0"/>
          </a:p>
          <a:p>
            <a:pPr algn="r" rtl="1"/>
            <a:r>
              <a:rPr lang="ar-SA" sz="1000" dirty="0"/>
              <a:t>هل تُعالج اللعبة مشكلة لغوية أو تساهم في حلها؟</a:t>
            </a:r>
            <a:endParaRPr lang="en-SA" sz="1000" dirty="0"/>
          </a:p>
          <a:p>
            <a:pPr algn="r" rtl="1"/>
            <a:r>
              <a:rPr lang="en-US" sz="1000" b="1" dirty="0"/>
              <a:t> </a:t>
            </a:r>
            <a:endParaRPr lang="en-SA" sz="1000" dirty="0"/>
          </a:p>
          <a:p>
            <a:pPr lvl="0" algn="r" rtl="1"/>
            <a:r>
              <a:rPr lang="ar-SA" sz="1000" dirty="0"/>
              <a:t>نضوج الفكرة برمجيًّا:</a:t>
            </a:r>
            <a:endParaRPr lang="en-SA" sz="1000" dirty="0"/>
          </a:p>
          <a:p>
            <a:pPr algn="r" rtl="1"/>
            <a:r>
              <a:rPr lang="ar-SA" sz="1000" dirty="0"/>
              <a:t>هل أنجز الفريق بناء نموذج أولي للعبة؟</a:t>
            </a:r>
            <a:endParaRPr lang="en-SA" sz="1000" dirty="0"/>
          </a:p>
          <a:p>
            <a:pPr algn="r" rtl="1"/>
            <a:r>
              <a:rPr lang="ar-SA" sz="1000" dirty="0"/>
              <a:t>هل تعمل جميع وظائف البرنامج بشكل صحيح؟</a:t>
            </a:r>
            <a:endParaRPr lang="en-SA" sz="1000" dirty="0"/>
          </a:p>
          <a:p>
            <a:pPr algn="r" rtl="1"/>
            <a:r>
              <a:rPr lang="ar-SA" sz="1000" dirty="0"/>
              <a:t>هل يمتلك فريق العمل مؤهلات جيدة تمكنه من مواصلة العمل على تطوير اللعبة؟</a:t>
            </a:r>
            <a:endParaRPr lang="en-SA" sz="1000" dirty="0"/>
          </a:p>
          <a:p>
            <a:pPr algn="r" rtl="1"/>
            <a:r>
              <a:rPr lang="ar-SA" sz="1000" dirty="0"/>
              <a:t>هل وظَّف فريق العمل التقنية بشكل جديد ومناسب لحل المشكلة؟</a:t>
            </a:r>
            <a:endParaRPr lang="en-SA" sz="1000" dirty="0"/>
          </a:p>
          <a:p>
            <a:pPr algn="r" rtl="1"/>
            <a:r>
              <a:rPr lang="en-US" sz="1000" dirty="0"/>
              <a:t> </a:t>
            </a:r>
            <a:endParaRPr lang="en-SA" sz="1000" dirty="0"/>
          </a:p>
          <a:p>
            <a:pPr lvl="0" algn="r" rtl="1"/>
            <a:r>
              <a:rPr lang="ar-SA" sz="1000" dirty="0"/>
              <a:t>مدى إبداعية الفكرة:</a:t>
            </a:r>
            <a:endParaRPr lang="en-SA" sz="1000" dirty="0"/>
          </a:p>
          <a:p>
            <a:pPr algn="r" rtl="1"/>
            <a:r>
              <a:rPr lang="ar-SA" sz="1000" dirty="0"/>
              <a:t>                هل اللعبة المقدمة جديدة في مجال الألعاب اللغوية؟ هل هي مبتكرة؟</a:t>
            </a:r>
            <a:endParaRPr lang="en-SA" sz="1000" dirty="0"/>
          </a:p>
          <a:p>
            <a:pPr algn="r" rtl="1"/>
            <a:r>
              <a:rPr lang="ar-SA" sz="1000" dirty="0"/>
              <a:t>                هل وظّف الذكاء الاصطناعي بشكل جديد ومبتكر عند تصميم اللعبة؟­­­­­­ </a:t>
            </a:r>
            <a:endParaRPr lang="en-SA" sz="1000" dirty="0"/>
          </a:p>
          <a:p>
            <a:pPr algn="r" rtl="1"/>
            <a:r>
              <a:rPr lang="en-US" sz="1000" b="1" dirty="0"/>
              <a:t> </a:t>
            </a:r>
            <a:endParaRPr lang="en-SA" sz="1000" dirty="0"/>
          </a:p>
          <a:p>
            <a:pPr lvl="0" algn="r" rtl="1"/>
            <a:r>
              <a:rPr lang="ar-SA" sz="1000" dirty="0"/>
              <a:t>سلامة البيانات المستخدمة: </a:t>
            </a:r>
            <a:endParaRPr lang="en-SA" sz="1000" dirty="0"/>
          </a:p>
          <a:p>
            <a:pPr algn="r" rtl="1"/>
            <a:r>
              <a:rPr lang="ar-SA" sz="1000" dirty="0"/>
              <a:t>هل المحتوى اللغوي صحيح، أي خالٍ من الأخطاء الإملائية والنحوية والصَّرفية؟</a:t>
            </a:r>
            <a:endParaRPr lang="en-SA" sz="1000" dirty="0"/>
          </a:p>
          <a:p>
            <a:pPr algn="r" rtl="1"/>
            <a:r>
              <a:rPr lang="ar-SA" sz="1000" dirty="0"/>
              <a:t>هل المحتوى اللغوي مناسب لمستوى الفئة المستهدفة من اللعبة؟</a:t>
            </a:r>
            <a:endParaRPr lang="en-SA" sz="1000" dirty="0"/>
          </a:p>
          <a:p>
            <a:pPr algn="r" rtl="1"/>
            <a:r>
              <a:rPr lang="ar-SA" sz="1000" dirty="0"/>
              <a:t>هل المحتوى العلمي صحيح ومناسب للفئة العمرية المستهدفة؟</a:t>
            </a:r>
            <a:endParaRPr lang="en-SA" sz="1000" dirty="0"/>
          </a:p>
        </p:txBody>
      </p:sp>
    </p:spTree>
    <p:extLst>
      <p:ext uri="{BB962C8B-B14F-4D97-AF65-F5344CB8AC3E}">
        <p14:creationId xmlns:p14="http://schemas.microsoft.com/office/powerpoint/2010/main" val="385452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2BFE-A8BD-DC44-B446-712F9DCDAB04}"/>
              </a:ext>
            </a:extLst>
          </p:cNvPr>
          <p:cNvSpPr>
            <a:spLocks noGrp="1"/>
          </p:cNvSpPr>
          <p:nvPr>
            <p:ph type="title"/>
          </p:nvPr>
        </p:nvSpPr>
        <p:spPr/>
        <p:txBody>
          <a:bodyPr/>
          <a:lstStyle/>
          <a:p>
            <a:pPr algn="r"/>
            <a:r>
              <a:rPr lang="ar-SA" dirty="0"/>
              <a:t>جوائز خاصة</a:t>
            </a:r>
            <a:endParaRPr lang="en-SA" dirty="0"/>
          </a:p>
        </p:txBody>
      </p:sp>
      <p:sp>
        <p:nvSpPr>
          <p:cNvPr id="3" name="Content Placeholder 2">
            <a:extLst>
              <a:ext uri="{FF2B5EF4-FFF2-40B4-BE49-F238E27FC236}">
                <a16:creationId xmlns:a16="http://schemas.microsoft.com/office/drawing/2014/main" id="{5696ACAD-4248-3842-8F18-6ACA9FA073D5}"/>
              </a:ext>
            </a:extLst>
          </p:cNvPr>
          <p:cNvSpPr>
            <a:spLocks noGrp="1"/>
          </p:cNvSpPr>
          <p:nvPr>
            <p:ph idx="1"/>
          </p:nvPr>
        </p:nvSpPr>
        <p:spPr/>
        <p:txBody>
          <a:bodyPr/>
          <a:lstStyle/>
          <a:p>
            <a:pPr algn="r" rtl="1"/>
            <a:r>
              <a:rPr lang="ar-SA" dirty="0"/>
              <a:t>بقية المبلغ المخصص للجوائز، سيكون جوائز متنوعة بمقدار ١٠ آلاف لكل جائزة، بمجموع ١٠٠ ألف، على التالي:</a:t>
            </a:r>
            <a:endParaRPr lang="en-SA" dirty="0"/>
          </a:p>
          <a:p>
            <a:pPr lvl="0" algn="r" rtl="1"/>
            <a:r>
              <a:rPr lang="ar-SA" dirty="0"/>
              <a:t>٢× الفكرة الابتكارية (واعدة تجاريًا، إبداعية).</a:t>
            </a:r>
            <a:endParaRPr lang="en-SA" dirty="0"/>
          </a:p>
          <a:p>
            <a:pPr lvl="0" algn="r" rtl="1"/>
            <a:r>
              <a:rPr lang="ar-SA" dirty="0"/>
              <a:t>٢× جاذبية العرض التسويقي (بناء على تصويت الجمهور).</a:t>
            </a:r>
            <a:endParaRPr lang="en-SA" dirty="0"/>
          </a:p>
          <a:p>
            <a:pPr lvl="0" algn="r" rtl="1"/>
            <a:r>
              <a:rPr lang="ar-SA" dirty="0"/>
              <a:t>٢× تجربة المستخدم (الواجهة الرسومية، سهولة الاستخدام).</a:t>
            </a:r>
            <a:endParaRPr lang="en-SA" dirty="0"/>
          </a:p>
          <a:p>
            <a:pPr lvl="0" algn="r" rtl="1"/>
            <a:r>
              <a:rPr lang="ar-SA" dirty="0"/>
              <a:t>٢× جودة البيانات اللغوية (تصميم، حجم، دقة، توصيف، توسيم، استثمار البيانات، يشترط من عمل الفريق الخ).</a:t>
            </a:r>
            <a:endParaRPr lang="en-SA" dirty="0"/>
          </a:p>
          <a:p>
            <a:pPr lvl="0" algn="r" rtl="1"/>
            <a:r>
              <a:rPr lang="ar-SA" dirty="0"/>
              <a:t>٢× الكود الأنظف (تنظيم الكود، مقروئيته، الشرح المصاحب، إلخ).</a:t>
            </a:r>
            <a:endParaRPr lang="en-SA" dirty="0"/>
          </a:p>
          <a:p>
            <a:pPr marL="228600" indent="-228600" algn="r" defTabSz="914400" rtl="1" eaLnBrk="1" latinLnBrk="0" hangingPunct="1">
              <a:lnSpc>
                <a:spcPct val="90000"/>
              </a:lnSpc>
              <a:spcBef>
                <a:spcPts val="1000"/>
              </a:spcBef>
              <a:buFont typeface="Arial" panose="020B0604020202020204" pitchFamily="34" charset="0"/>
              <a:buChar char="•"/>
            </a:pPr>
            <a:endParaRPr lang="en-SA" dirty="0"/>
          </a:p>
        </p:txBody>
      </p:sp>
    </p:spTree>
    <p:extLst>
      <p:ext uri="{BB962C8B-B14F-4D97-AF65-F5344CB8AC3E}">
        <p14:creationId xmlns:p14="http://schemas.microsoft.com/office/powerpoint/2010/main" val="374882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2C05C67-74B4-0120-0410-EE84F0D6198A}"/>
              </a:ext>
            </a:extLst>
          </p:cNvPr>
          <p:cNvSpPr txBox="1"/>
          <p:nvPr/>
        </p:nvSpPr>
        <p:spPr>
          <a:xfrm>
            <a:off x="2745540" y="462828"/>
            <a:ext cx="8617618" cy="4939814"/>
          </a:xfrm>
          <a:prstGeom prst="rect">
            <a:avLst/>
          </a:prstGeom>
          <a:noFill/>
        </p:spPr>
        <p:txBody>
          <a:bodyPr wrap="square">
            <a:spAutoFit/>
          </a:bodyPr>
          <a:lstStyle/>
          <a:p>
            <a:pPr algn="r" rtl="1"/>
            <a:r>
              <a:rPr lang="ar-SA" sz="2500" b="1" dirty="0">
                <a:effectLst/>
                <a:latin typeface="Calibri" panose="020F0502020204030204" pitchFamily="34" charset="0"/>
                <a:ea typeface="Calibri" panose="020F0502020204030204" pitchFamily="34" charset="0"/>
                <a:cs typeface="Sakkal Majalla" panose="02000000000000000000" pitchFamily="2" charset="-78"/>
              </a:rPr>
              <a:t>معايير تحكيم الجوائز الخاصة في برمجان العربية:</a:t>
            </a:r>
            <a:endParaRPr lang="en-SA" sz="2500" dirty="0">
              <a:effectLst/>
              <a:latin typeface="Calibri" panose="020F0502020204030204" pitchFamily="34" charset="0"/>
              <a:ea typeface="Calibri" panose="020F0502020204030204" pitchFamily="34" charset="0"/>
              <a:cs typeface="Calibri" panose="020F0502020204030204" pitchFamily="34" charset="0"/>
            </a:endParaRPr>
          </a:p>
          <a:p>
            <a:r>
              <a:rPr lang="en-SA" sz="1800" dirty="0">
                <a:effectLst/>
                <a:latin typeface="Sakkal Majalla" panose="02000000000000000000" pitchFamily="2" charset="-78"/>
                <a:ea typeface="Calibri" panose="020F0502020204030204" pitchFamily="34" charset="0"/>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ar-SA" sz="2000" b="1" dirty="0">
                <a:effectLst/>
                <a:latin typeface="Calibri" panose="020F0502020204030204" pitchFamily="34" charset="0"/>
                <a:ea typeface="Sakkal Majalla" panose="02000000000000000000" pitchFamily="2" charset="-78"/>
                <a:cs typeface="Sakkal Majalla" panose="02000000000000000000" pitchFamily="2" charset="-78"/>
              </a:rPr>
              <a:t>معايير تحكيم جائزة الفكرة الابتكارية:</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buFont typeface="+mj-lt"/>
              <a:buAutoNum type="arabicPeriod"/>
            </a:pPr>
            <a:r>
              <a:rPr lang="ar-SA" sz="1800" u="none" strike="noStrike"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الإبداع في اختيار فكرة تثري مجال التحدي.</a:t>
            </a:r>
            <a:endParaRPr lang="en-SA"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buFont typeface="+mj-lt"/>
              <a:buAutoNum type="arabicPeriod"/>
            </a:pPr>
            <a:r>
              <a:rPr lang="ar-SA" sz="1800" u="none" strike="noStrike"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الابتكار في تنفيذ فكرة المشروع المقترح، مع تقديم حلول مختلفة.</a:t>
            </a:r>
            <a:endParaRPr lang="en-SA"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buFont typeface="+mj-lt"/>
              <a:buAutoNum type="arabicPeriod"/>
            </a:pPr>
            <a:r>
              <a:rPr lang="ar-SA" sz="1800" u="none" strike="noStrike"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الإضافة النوعية للمعالجة الآلية للغة العربية</a:t>
            </a:r>
            <a:r>
              <a:rPr lang="en-SA" sz="1800" b="1" u="none" strike="noStrike" dirty="0">
                <a:solidFill>
                  <a:srgbClr val="000000"/>
                </a:solidFill>
                <a:effectLst/>
                <a:latin typeface="Sakkal Majalla" panose="02000000000000000000" pitchFamily="2" charset="-78"/>
                <a:ea typeface="Sakkal Majalla" panose="02000000000000000000" pitchFamily="2" charset="-78"/>
                <a:cs typeface="Calibri" panose="020F0502020204030204" pitchFamily="34" charset="0"/>
              </a:rPr>
              <a:t>.</a:t>
            </a:r>
            <a:endParaRPr lang="en-SA"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buFont typeface="+mj-lt"/>
              <a:buAutoNum type="arabicPeriod"/>
            </a:pPr>
            <a:r>
              <a:rPr lang="ar-SA" sz="1800" u="none" strike="noStrike"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توظيف تقنيات الذكاء الاصطناعي في المجال المستهدف. </a:t>
            </a:r>
          </a:p>
          <a:p>
            <a:pPr marL="342900" lvl="0" indent="-342900" algn="r" rtl="1">
              <a:buFont typeface="+mj-lt"/>
              <a:buAutoNum type="arabicPeriod"/>
            </a:pPr>
            <a:endParaRPr lang="ar-SA" dirty="0">
              <a:solidFill>
                <a:srgbClr val="000000"/>
              </a:solidFill>
              <a:latin typeface="Calibri" panose="020F0502020204030204" pitchFamily="34" charset="0"/>
              <a:ea typeface="Sakkal Majalla" panose="02000000000000000000" pitchFamily="2" charset="-78"/>
              <a:cs typeface="Sakkal Majalla" panose="02000000000000000000" pitchFamily="2" charset="-78"/>
            </a:endParaRPr>
          </a:p>
          <a:p>
            <a:pPr marL="342900" lvl="0" indent="-342900" algn="r" rtl="1">
              <a:buFont typeface="+mj-lt"/>
              <a:buAutoNum type="arabicPeriod"/>
            </a:pPr>
            <a:endParaRPr lang="ar-SA" dirty="0">
              <a:solidFill>
                <a:srgbClr val="000000"/>
              </a:solidFill>
              <a:latin typeface="Calibri" panose="020F0502020204030204" pitchFamily="34" charset="0"/>
              <a:ea typeface="Sakkal Majalla" panose="02000000000000000000" pitchFamily="2" charset="-78"/>
              <a:cs typeface="Sakkal Majalla" panose="02000000000000000000" pitchFamily="2" charset="-78"/>
            </a:endParaRPr>
          </a:p>
          <a:p>
            <a:pPr algn="r" rtl="1"/>
            <a:r>
              <a:rPr lang="ar-SA" sz="2000" b="1" dirty="0">
                <a:effectLst/>
                <a:latin typeface="Calibri" panose="020F0502020204030204" pitchFamily="34" charset="0"/>
                <a:ea typeface="Sakkal Majalla" panose="02000000000000000000" pitchFamily="2" charset="-78"/>
                <a:cs typeface="Sakkal Majalla" panose="02000000000000000000" pitchFamily="2" charset="-78"/>
              </a:rPr>
              <a:t>معايير تحكيم جائزة الشفرة المصدرية الأنظف:</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استخدام أسماء متغيرات  ذات معنى واتباع المعايير والأعراف المستخدمة (</a:t>
            </a:r>
            <a:r>
              <a:rPr lang="en-SA" sz="1800" b="1" u="none" strike="noStrike" dirty="0">
                <a:effectLst/>
                <a:latin typeface="Sakkal Majalla" panose="02000000000000000000" pitchFamily="2" charset="-78"/>
                <a:ea typeface="Sakkal Majalla" panose="02000000000000000000" pitchFamily="2" charset="-78"/>
                <a:cs typeface="Calibri" panose="020F0502020204030204" pitchFamily="34" charset="0"/>
              </a:rPr>
              <a:t>conventions</a:t>
            </a:r>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 في لغة البرمجة.</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 استخدام التعليقات </a:t>
            </a:r>
            <a:r>
              <a:rPr lang="en-SA" sz="1800" b="1" u="none" strike="noStrike" dirty="0">
                <a:effectLst/>
                <a:latin typeface="Sakkal Majalla" panose="02000000000000000000" pitchFamily="2" charset="-78"/>
                <a:ea typeface="Sakkal Majalla" panose="02000000000000000000" pitchFamily="2" charset="-78"/>
                <a:cs typeface="Calibri" panose="020F0502020204030204" pitchFamily="34" charset="0"/>
              </a:rPr>
              <a:t>comments</a:t>
            </a:r>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 بشكل مناسب (الدوال: وصف عملها/مدخلات/مخرجات)</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عدم وجود تكرار في الشفرة المصدرية (استخدام الدوال) وتنظيم المشروع وتقسيمه لعدة ملفات حسب المهام الأساسية. </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سهولة قراءة الشفرة المصدرية وفهمها.</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algn="r" rtl="1"/>
            <a:r>
              <a:rPr lang="en-SA" sz="1800" b="1" dirty="0">
                <a:effectLst/>
                <a:latin typeface="Sakkal Majalla" panose="02000000000000000000" pitchFamily="2" charset="-78"/>
                <a:ea typeface="Sakkal Majalla" panose="02000000000000000000" pitchFamily="2" charset="-78"/>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r" rtl="1">
              <a:buFont typeface="+mj-lt"/>
              <a:buAutoNum type="arabicPeriod"/>
            </a:pPr>
            <a:endParaRPr lang="en-SA"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algn="r" rtl="1"/>
            <a:r>
              <a:rPr lang="en-SA" sz="1800" b="1" dirty="0">
                <a:solidFill>
                  <a:srgbClr val="000000"/>
                </a:solidFill>
                <a:effectLst/>
                <a:latin typeface="Sakkal Majalla" panose="02000000000000000000" pitchFamily="2" charset="-78"/>
                <a:ea typeface="Sakkal Majalla" panose="02000000000000000000" pitchFamily="2" charset="-78"/>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272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2C05C67-74B4-0120-0410-EE84F0D6198A}"/>
              </a:ext>
            </a:extLst>
          </p:cNvPr>
          <p:cNvSpPr txBox="1"/>
          <p:nvPr/>
        </p:nvSpPr>
        <p:spPr>
          <a:xfrm>
            <a:off x="2745540" y="462828"/>
            <a:ext cx="8617618" cy="6078587"/>
          </a:xfrm>
          <a:prstGeom prst="rect">
            <a:avLst/>
          </a:prstGeom>
          <a:noFill/>
        </p:spPr>
        <p:txBody>
          <a:bodyPr wrap="square">
            <a:spAutoFit/>
          </a:bodyPr>
          <a:lstStyle/>
          <a:p>
            <a:pPr algn="r" rtl="1"/>
            <a:r>
              <a:rPr lang="ar-SA" sz="2500" b="1" dirty="0">
                <a:effectLst/>
                <a:latin typeface="Calibri" panose="020F0502020204030204" pitchFamily="34" charset="0"/>
                <a:ea typeface="Calibri" panose="020F0502020204030204" pitchFamily="34" charset="0"/>
                <a:cs typeface="Sakkal Majalla" panose="02000000000000000000" pitchFamily="2" charset="-78"/>
              </a:rPr>
              <a:t>معايير تحكيم الجوائز الخاصة في برمجان العربية:</a:t>
            </a:r>
            <a:endParaRPr lang="en-SA" sz="25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en-SA" sz="1800" dirty="0">
                <a:effectLst/>
                <a:latin typeface="Sakkal Majalla" panose="02000000000000000000" pitchFamily="2" charset="-78"/>
                <a:ea typeface="Calibri" panose="020F0502020204030204" pitchFamily="34" charset="0"/>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ar-SA" sz="2000" b="1" dirty="0">
                <a:effectLst/>
                <a:latin typeface="Calibri" panose="020F0502020204030204" pitchFamily="34" charset="0"/>
                <a:ea typeface="Sakkal Majalla" panose="02000000000000000000" pitchFamily="2" charset="-78"/>
                <a:cs typeface="Sakkal Majalla" panose="02000000000000000000" pitchFamily="2" charset="-78"/>
              </a:rPr>
              <a:t>معايير تحكيم جائزة جودة البيانات : </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التوسيم: تناسب عدد الموسمين لكل مثال مع وجود معايير واضحة للتوسيم.</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الموازنة: مراعاة توزيع البيانات بحيث تغطي جميع الأصناف المستهدفة بشكل متوازن .</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دقة البيانات (صحة و موثوقية المصدر، اكتمال البيانات (احتواؤها على وصف البيانات، صحة البيانات).</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u="none" strike="noStrike" dirty="0">
                <a:effectLst/>
                <a:latin typeface="Calibri" panose="020F0502020204030204" pitchFamily="34" charset="0"/>
                <a:ea typeface="Sakkal Majalla" panose="02000000000000000000" pitchFamily="2" charset="-78"/>
                <a:cs typeface="Sakkal Majalla" panose="02000000000000000000" pitchFamily="2" charset="-78"/>
              </a:rPr>
              <a:t>حجم البيانات ويفضل أن يكون حجم البيانات كافياً لتدريب النموذج.</a:t>
            </a:r>
            <a:endParaRPr lang="en-SA" sz="1800" u="none" strike="noStrike" dirty="0">
              <a:effectLst/>
              <a:latin typeface="Calibri" panose="020F0502020204030204" pitchFamily="34" charset="0"/>
              <a:ea typeface="Calibri" panose="020F0502020204030204" pitchFamily="34" charset="0"/>
              <a:cs typeface="Calibri" panose="020F0502020204030204" pitchFamily="34" charset="0"/>
            </a:endParaRPr>
          </a:p>
          <a:p>
            <a:pPr algn="r" rtl="1"/>
            <a:r>
              <a:rPr lang="en-SA" sz="1800" b="1" dirty="0">
                <a:effectLst/>
                <a:latin typeface="Sakkal Majalla" panose="02000000000000000000" pitchFamily="2" charset="-78"/>
                <a:ea typeface="Sakkal Majalla" panose="02000000000000000000" pitchFamily="2" charset="-78"/>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ar-SA" sz="2000" b="1" dirty="0">
                <a:effectLst/>
                <a:latin typeface="Calibri" panose="020F0502020204030204" pitchFamily="34" charset="0"/>
                <a:ea typeface="Sakkal Majalla" panose="02000000000000000000" pitchFamily="2" charset="-78"/>
                <a:cs typeface="Sakkal Majalla" panose="02000000000000000000" pitchFamily="2" charset="-78"/>
              </a:rPr>
              <a:t>معايير تحكيم جائزة جاذبية العرض: </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ar-SA" sz="1800" dirty="0">
                <a:effectLst/>
                <a:latin typeface="Calibri" panose="020F0502020204030204" pitchFamily="34" charset="0"/>
                <a:ea typeface="Sakkal Majalla" panose="02000000000000000000" pitchFamily="2" charset="-78"/>
                <a:cs typeface="Sakkal Majalla" panose="02000000000000000000" pitchFamily="2" charset="-78"/>
              </a:rPr>
              <a:t>يجب أن يلتزم الفريق عند عرض مشاركته بالوقت المخصص له، و أي فريق يتجاوز المدة السموحة فسيستعبد من  الفوز جائزة جاذبية العرض..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وضوح صوت المقدم للمستمعين وتزامنه مع المحتوى المعروض.</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استخدام أسلوب التشويق في عرض محتوى التطبيق مثل الاستهلال بمقدمة مشوقة عن هدف التطبيق أو المشكلة المستهدفة.</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التسلسل المنطقي للمادة المعروضة</a:t>
            </a:r>
            <a:r>
              <a:rPr lang="en-SA" sz="1800" b="1" dirty="0">
                <a:solidFill>
                  <a:srgbClr val="000000"/>
                </a:solidFill>
                <a:effectLst/>
                <a:latin typeface="Sakkal Majalla" panose="02000000000000000000" pitchFamily="2" charset="-78"/>
                <a:ea typeface="Sakkal Majalla" panose="02000000000000000000" pitchFamily="2" charset="-78"/>
                <a:cs typeface="Calibri" panose="020F0502020204030204" pitchFamily="34" charset="0"/>
              </a:rPr>
              <a:t>.</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استخدام عرض تقديمي  و يرعي فيها المواصفات الية:</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Noto Sans Symbols"/>
                <a:ea typeface="Sakkal Majalla" panose="02000000000000000000" pitchFamily="2" charset="-78"/>
                <a:cs typeface="Sakkal Majalla" panose="02000000000000000000" pitchFamily="2" charset="-78"/>
              </a:rPr>
              <a:t>تناسق الألوان و الخطوط و التصميم المستخدم في شرائح العرض.</a:t>
            </a:r>
            <a:endParaRPr lang="en-SA" sz="1800" dirty="0">
              <a:effectLst/>
              <a:latin typeface="Noto Sans Symbols"/>
              <a:ea typeface="Noto Sans Symbols"/>
              <a:cs typeface="Noto Sans Symbols"/>
            </a:endParaRPr>
          </a:p>
          <a:p>
            <a:pPr lvl="0" algn="r" rtl="1"/>
            <a:r>
              <a:rPr lang="ar-SA" sz="1800" dirty="0">
                <a:solidFill>
                  <a:srgbClr val="000000"/>
                </a:solidFill>
                <a:effectLst/>
                <a:latin typeface="Noto Sans Symbols"/>
                <a:ea typeface="Sakkal Majalla" panose="02000000000000000000" pitchFamily="2" charset="-78"/>
                <a:cs typeface="Sakkal Majalla" panose="02000000000000000000" pitchFamily="2" charset="-78"/>
              </a:rPr>
              <a:t>جودة الصور مناسبة للعرض ( حجم الصور </a:t>
            </a:r>
            <a:r>
              <a:rPr lang="ar-SA" sz="1800" dirty="0">
                <a:effectLst/>
                <a:latin typeface="Noto Sans Symbols"/>
                <a:ea typeface="Sakkal Majalla" panose="02000000000000000000" pitchFamily="2" charset="-78"/>
                <a:cs typeface="Sakkal Majalla" panose="02000000000000000000" pitchFamily="2" charset="-78"/>
              </a:rPr>
              <a:t>و</a:t>
            </a:r>
            <a:r>
              <a:rPr lang="ar-SA" sz="1800" dirty="0">
                <a:solidFill>
                  <a:srgbClr val="000000"/>
                </a:solidFill>
                <a:effectLst/>
                <a:latin typeface="Noto Sans Symbols"/>
                <a:ea typeface="Sakkal Majalla" panose="02000000000000000000" pitchFamily="2" charset="-78"/>
                <a:cs typeface="Sakkal Majalla" panose="02000000000000000000" pitchFamily="2" charset="-78"/>
              </a:rPr>
              <a:t>دقتها).</a:t>
            </a:r>
            <a:endParaRPr lang="en-SA" sz="1800" dirty="0">
              <a:effectLst/>
              <a:latin typeface="Noto Sans Symbols"/>
              <a:ea typeface="Noto Sans Symbols"/>
              <a:cs typeface="Noto Sans Symbols"/>
            </a:endParaRPr>
          </a:p>
          <a:p>
            <a:pPr lvl="0" algn="r" rtl="1"/>
            <a:r>
              <a:rPr lang="ar-SA" sz="1800" dirty="0">
                <a:solidFill>
                  <a:srgbClr val="000000"/>
                </a:solidFill>
                <a:effectLst/>
                <a:latin typeface="Noto Sans Symbols"/>
                <a:ea typeface="Sakkal Majalla" panose="02000000000000000000" pitchFamily="2" charset="-78"/>
                <a:cs typeface="Sakkal Majalla" panose="02000000000000000000" pitchFamily="2" charset="-78"/>
              </a:rPr>
              <a:t>ترابط المحتوى مع عنوان الشريحة.</a:t>
            </a:r>
            <a:endParaRPr lang="en-SA" sz="1800" dirty="0">
              <a:effectLst/>
              <a:latin typeface="Noto Sans Symbols"/>
              <a:ea typeface="Noto Sans Symbols"/>
              <a:cs typeface="Noto Sans Symbols"/>
            </a:endParaRPr>
          </a:p>
          <a:p>
            <a:pPr lvl="0" algn="r" rtl="1"/>
            <a:r>
              <a:rPr lang="ar-SA" sz="1800" dirty="0">
                <a:solidFill>
                  <a:srgbClr val="000000"/>
                </a:solidFill>
                <a:effectLst/>
                <a:latin typeface="Noto Sans Symbols"/>
                <a:ea typeface="Sakkal Majalla" panose="02000000000000000000" pitchFamily="2" charset="-78"/>
                <a:cs typeface="Sakkal Majalla" panose="02000000000000000000" pitchFamily="2" charset="-78"/>
              </a:rPr>
              <a:t>كمية المحتوى مناسبة في الشريحة مع تفضيل عدم قراءة المحتوى كما هو عند العرض. </a:t>
            </a:r>
            <a:endParaRPr lang="en-SA" sz="1800" dirty="0">
              <a:effectLst/>
              <a:latin typeface="Noto Sans Symbols"/>
              <a:ea typeface="Noto Sans Symbols"/>
              <a:cs typeface="Noto Sans Symbols"/>
            </a:endParaRPr>
          </a:p>
          <a:p>
            <a:pPr algn="r" rtl="1"/>
            <a:r>
              <a:rPr lang="en-SA" sz="1800" b="1" dirty="0">
                <a:solidFill>
                  <a:srgbClr val="000000"/>
                </a:solidFill>
                <a:effectLst/>
                <a:latin typeface="Sakkal Majalla" panose="02000000000000000000" pitchFamily="2" charset="-78"/>
                <a:ea typeface="Sakkal Majalla" panose="02000000000000000000" pitchFamily="2" charset="-78"/>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en-SA"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784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2C05C67-74B4-0120-0410-EE84F0D6198A}"/>
              </a:ext>
            </a:extLst>
          </p:cNvPr>
          <p:cNvSpPr txBox="1"/>
          <p:nvPr/>
        </p:nvSpPr>
        <p:spPr>
          <a:xfrm>
            <a:off x="2745540" y="462828"/>
            <a:ext cx="8617618" cy="3247043"/>
          </a:xfrm>
          <a:prstGeom prst="rect">
            <a:avLst/>
          </a:prstGeom>
          <a:noFill/>
        </p:spPr>
        <p:txBody>
          <a:bodyPr wrap="square">
            <a:spAutoFit/>
          </a:bodyPr>
          <a:lstStyle/>
          <a:p>
            <a:pPr algn="r" rtl="1"/>
            <a:r>
              <a:rPr lang="ar-SA" sz="2500" b="1" dirty="0">
                <a:effectLst/>
                <a:latin typeface="Calibri" panose="020F0502020204030204" pitchFamily="34" charset="0"/>
                <a:ea typeface="Calibri" panose="020F0502020204030204" pitchFamily="34" charset="0"/>
                <a:cs typeface="Sakkal Majalla" panose="02000000000000000000" pitchFamily="2" charset="-78"/>
              </a:rPr>
              <a:t>معايير تحكيم الجوائز الخاصة في برمجان العربية:</a:t>
            </a:r>
            <a:endParaRPr lang="en-SA" sz="25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en-SA" sz="1800" dirty="0">
                <a:effectLst/>
                <a:latin typeface="Sakkal Majalla" panose="02000000000000000000" pitchFamily="2" charset="-78"/>
                <a:ea typeface="Calibri" panose="020F0502020204030204" pitchFamily="34" charset="0"/>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r>
              <a:rPr lang="ar-SA" sz="2000" b="1" dirty="0">
                <a:effectLst/>
                <a:latin typeface="Calibri" panose="020F0502020204030204" pitchFamily="34" charset="0"/>
                <a:ea typeface="Sakkal Majalla" panose="02000000000000000000" pitchFamily="2" charset="-78"/>
                <a:cs typeface="Sakkal Majalla" panose="02000000000000000000" pitchFamily="2" charset="-78"/>
              </a:rPr>
              <a:t>معايير تحكيم جائزة تجربة المستخدم: </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جاهزية التطبيق واكتمال خصائصه الوظيفية واكتمال المكونات الأساسية في واجهة التطبيق:</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كاحتواء الصفحة على عنوان خاص وشريط علوي للصفحات الرئيسية وشريط سفلي لمعلومات التواصل في حال </a:t>
            </a:r>
            <a:r>
              <a:rPr lang="ar-SA" sz="1800" dirty="0">
                <a:effectLst/>
                <a:latin typeface="Calibri" panose="020F0502020204030204" pitchFamily="34" charset="0"/>
                <a:ea typeface="Sakkal Majalla" panose="02000000000000000000" pitchFamily="2" charset="-78"/>
                <a:cs typeface="Sakkal Majalla" panose="02000000000000000000" pitchFamily="2" charset="-78"/>
              </a:rPr>
              <a:t>إ</a:t>
            </a:r>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ذا كان التطبيق على الويب. أما تطبيقات الجوال فتحتوي أيقونة تصفح الصفحات في أعلى كل واجهة وأيقونة التراجع أو العودة الى الخلف.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المحتوى: تفرد كل واجهة بمحتوى خاص و عدم تكرارها واستخدام لغة واضحة ومفهومة للمستخدم.</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استخدام تصميم و ألوان موحدة بكل واجهات التطبيق.</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gn="r" rtl="1"/>
            <a:r>
              <a:rPr lang="ar-SA" sz="18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إمكانية التنقل بين محتويات التطبيق بسهولة وسهولة الوصول الى المعلومة كتوفير خاصية البحث في التطبيق مثلاً. </a:t>
            </a:r>
            <a:endParaRPr lang="en-S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SA" sz="1800" b="1" dirty="0">
                <a:solidFill>
                  <a:srgbClr val="000000"/>
                </a:solidFill>
                <a:effectLst/>
                <a:latin typeface="Sakkal Majalla" panose="02000000000000000000" pitchFamily="2" charset="-78"/>
                <a:ea typeface="Sakkal Majalla" panose="02000000000000000000" pitchFamily="2" charset="-78"/>
                <a:cs typeface="Calibri" panose="020F0502020204030204" pitchFamily="34" charset="0"/>
              </a:rPr>
              <a:t> </a:t>
            </a:r>
            <a:endParaRPr lang="en-SA" sz="1800" dirty="0">
              <a:effectLst/>
              <a:latin typeface="Calibri" panose="020F0502020204030204" pitchFamily="34" charset="0"/>
              <a:ea typeface="Calibri" panose="020F0502020204030204" pitchFamily="34" charset="0"/>
              <a:cs typeface="Calibri" panose="020F0502020204030204" pitchFamily="34" charset="0"/>
            </a:endParaRPr>
          </a:p>
          <a:p>
            <a:pPr algn="r" rtl="1"/>
            <a:endParaRPr lang="en-SA"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83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4632725"/>
          </a:xfrm>
        </p:spPr>
        <p:txBody>
          <a:bodyPr>
            <a:normAutofit fontScale="90000"/>
          </a:bodyPr>
          <a:lstStyle/>
          <a:p>
            <a:pPr algn="r" rtl="1"/>
            <a:r>
              <a:rPr lang="ar-SA" dirty="0"/>
              <a:t>الخط الزمني </a:t>
            </a:r>
            <a:r>
              <a:rPr lang="ar-SA" dirty="0" err="1"/>
              <a:t>للبرمجان</a:t>
            </a:r>
            <a:r>
              <a:rPr lang="ar-SA" dirty="0"/>
              <a:t>:</a:t>
            </a:r>
            <a:br>
              <a:rPr lang="en-US" dirty="0"/>
            </a:br>
            <a:br>
              <a:rPr lang="ar-SA" dirty="0"/>
            </a:br>
            <a:r>
              <a:rPr lang="ar-SA" sz="3600" dirty="0"/>
              <a:t>6/3/2022   الإطلاق والتسجيل</a:t>
            </a:r>
            <a:br>
              <a:rPr lang="ar-SA" sz="3600" dirty="0"/>
            </a:br>
            <a:r>
              <a:rPr lang="ar-SA" sz="3600" dirty="0"/>
              <a:t>6/5/2022   انتهاء التسجيل</a:t>
            </a:r>
            <a:br>
              <a:rPr lang="ar-SA" sz="3600" dirty="0"/>
            </a:br>
            <a:r>
              <a:rPr lang="ar-SA" sz="3600" dirty="0"/>
              <a:t>25/5/2022   بدء البرمجان</a:t>
            </a:r>
            <a:br>
              <a:rPr lang="ar-SA" sz="3600" dirty="0"/>
            </a:br>
            <a:r>
              <a:rPr lang="ar-SA" sz="3600" dirty="0"/>
              <a:t>26/5/2022   حلقات النقاش الإرشادية</a:t>
            </a:r>
            <a:br>
              <a:rPr lang="ar-SA" sz="3600" dirty="0"/>
            </a:br>
            <a:r>
              <a:rPr lang="ar-SA" sz="3600" dirty="0"/>
              <a:t>28/5/2022   التحكيم المرحلي</a:t>
            </a:r>
            <a:br>
              <a:rPr lang="ar-SA" sz="3600" dirty="0"/>
            </a:br>
            <a:r>
              <a:rPr lang="ar-SA" sz="3600" dirty="0"/>
              <a:t>29/5/2022   التحكيم النهائي</a:t>
            </a:r>
            <a:br>
              <a:rPr lang="ar-SA" sz="3600" dirty="0"/>
            </a:br>
            <a:r>
              <a:rPr lang="en-US" sz="3600" dirty="0">
                <a:latin typeface="Times New Roman" panose="02020603050405020304" pitchFamily="18" charset="0"/>
                <a:cs typeface="Times New Roman" panose="02020603050405020304" pitchFamily="18" charset="0"/>
              </a:rPr>
              <a:t>18/6/2022</a:t>
            </a:r>
            <a:r>
              <a:rPr lang="ar-SA" sz="3600" dirty="0"/>
              <a:t>  الحفل الختامي</a:t>
            </a:r>
            <a:endParaRPr lang="ar-SA" sz="2200" dirty="0"/>
          </a:p>
        </p:txBody>
      </p:sp>
    </p:spTree>
    <p:extLst>
      <p:ext uri="{BB962C8B-B14F-4D97-AF65-F5344CB8AC3E}">
        <p14:creationId xmlns:p14="http://schemas.microsoft.com/office/powerpoint/2010/main" val="314151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2362"/>
            <a:ext cx="9144000" cy="2840037"/>
          </a:xfrm>
        </p:spPr>
        <p:txBody>
          <a:bodyPr/>
          <a:lstStyle/>
          <a:p>
            <a:r>
              <a:rPr lang="ar-SA" dirty="0"/>
              <a:t>2- الخط الزمني للمشارك</a:t>
            </a:r>
          </a:p>
        </p:txBody>
      </p:sp>
    </p:spTree>
    <p:extLst>
      <p:ext uri="{BB962C8B-B14F-4D97-AF65-F5344CB8AC3E}">
        <p14:creationId xmlns:p14="http://schemas.microsoft.com/office/powerpoint/2010/main" val="57246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9593A619-328A-43C5-B176-31340BCF50EE}"/>
              </a:ext>
            </a:extLst>
          </p:cNvPr>
          <p:cNvGraphicFramePr>
            <a:graphicFrameLocks noGrp="1"/>
          </p:cNvGraphicFramePr>
          <p:nvPr>
            <p:ph idx="1"/>
            <p:extLst>
              <p:ext uri="{D42A27DB-BD31-4B8C-83A1-F6EECF244321}">
                <p14:modId xmlns:p14="http://schemas.microsoft.com/office/powerpoint/2010/main" val="1786210910"/>
              </p:ext>
            </p:extLst>
          </p:nvPr>
        </p:nvGraphicFramePr>
        <p:xfrm>
          <a:off x="870088" y="543560"/>
          <a:ext cx="10451823" cy="5770880"/>
        </p:xfrm>
        <a:graphic>
          <a:graphicData uri="http://schemas.openxmlformats.org/drawingml/2006/table">
            <a:tbl>
              <a:tblPr rtl="1" firstRow="1" bandRow="1">
                <a:tableStyleId>{5C22544A-7EE6-4342-B048-85BDC9FD1C3A}</a:tableStyleId>
              </a:tblPr>
              <a:tblGrid>
                <a:gridCol w="5106641">
                  <a:extLst>
                    <a:ext uri="{9D8B030D-6E8A-4147-A177-3AD203B41FA5}">
                      <a16:colId xmlns:a16="http://schemas.microsoft.com/office/drawing/2014/main" val="2870353688"/>
                    </a:ext>
                  </a:extLst>
                </a:gridCol>
                <a:gridCol w="2623931">
                  <a:extLst>
                    <a:ext uri="{9D8B030D-6E8A-4147-A177-3AD203B41FA5}">
                      <a16:colId xmlns:a16="http://schemas.microsoft.com/office/drawing/2014/main" val="1594235592"/>
                    </a:ext>
                  </a:extLst>
                </a:gridCol>
                <a:gridCol w="2721251">
                  <a:extLst>
                    <a:ext uri="{9D8B030D-6E8A-4147-A177-3AD203B41FA5}">
                      <a16:colId xmlns:a16="http://schemas.microsoft.com/office/drawing/2014/main" val="3675182220"/>
                    </a:ext>
                  </a:extLst>
                </a:gridCol>
              </a:tblGrid>
              <a:tr h="370840">
                <a:tc>
                  <a:txBody>
                    <a:bodyPr/>
                    <a:lstStyle/>
                    <a:p>
                      <a:pPr algn="ctr" rtl="1"/>
                      <a:r>
                        <a:rPr lang="ar-SA" sz="1800" dirty="0"/>
                        <a:t>المهام</a:t>
                      </a:r>
                    </a:p>
                  </a:txBody>
                  <a:tcPr anchor="ctr"/>
                </a:tc>
                <a:tc>
                  <a:txBody>
                    <a:bodyPr/>
                    <a:lstStyle/>
                    <a:p>
                      <a:pPr algn="ctr" rtl="1"/>
                      <a:r>
                        <a:rPr lang="ar-SA" sz="1800" dirty="0"/>
                        <a:t>التاريخ</a:t>
                      </a:r>
                    </a:p>
                  </a:txBody>
                  <a:tcPr anchor="ctr"/>
                </a:tc>
                <a:tc>
                  <a:txBody>
                    <a:bodyPr/>
                    <a:lstStyle/>
                    <a:p>
                      <a:pPr algn="ctr" rtl="1"/>
                      <a:r>
                        <a:rPr lang="ar-SA" sz="1800" dirty="0"/>
                        <a:t>المرحلة</a:t>
                      </a:r>
                    </a:p>
                  </a:txBody>
                  <a:tcPr anchor="ctr"/>
                </a:tc>
                <a:extLst>
                  <a:ext uri="{0D108BD9-81ED-4DB2-BD59-A6C34878D82A}">
                    <a16:rowId xmlns:a16="http://schemas.microsoft.com/office/drawing/2014/main" val="695654940"/>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انتهاء التسجيل</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6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305487084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تشكيل الفرق وإرسال الافكار</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من 7 مايو إلى 9 مايو.</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2345486433"/>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مرحلة فرز الأفكار</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10 مايو 2022 – 19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3648053454"/>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إعلان الفرق المشاركة</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20 مايو 2022 </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424430552"/>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إسناد الفرق إلى المرشدين</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600" dirty="0"/>
                        <a:t>23</a:t>
                      </a:r>
                      <a:r>
                        <a:rPr lang="ar-SA" sz="1600" dirty="0"/>
                        <a:t>مايو </a:t>
                      </a:r>
                      <a:r>
                        <a:rPr lang="en-US" sz="1600" dirty="0"/>
                        <a:t>2022</a:t>
                      </a:r>
                      <a:endParaRPr lang="ar-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3941896983"/>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جلسة إرشادية مع المرشد الخاص بكل فريق لمدة ساعة وبدء العمل على أفكارهم</a:t>
                      </a:r>
                    </a:p>
                  </a:txBody>
                  <a:tcPr anchor="ct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z="1600" dirty="0"/>
                        <a:t>تاريخ 24 مايو </a:t>
                      </a:r>
                    </a:p>
                  </a:txBody>
                  <a:tcPr anchor="ctr">
                    <a:solidFill>
                      <a:schemeClr val="accent1">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z="1600" dirty="0"/>
                        <a:t>جلسات النقاش الإرشادية الاولى</a:t>
                      </a:r>
                    </a:p>
                    <a:p>
                      <a:pPr marL="0" marR="0" lvl="0" indent="0" algn="r" defTabSz="914400" rtl="0"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accent1">
                        <a:lumMod val="20000"/>
                        <a:lumOff val="80000"/>
                      </a:schemeClr>
                    </a:solidFill>
                  </a:tcPr>
                </a:tc>
                <a:extLst>
                  <a:ext uri="{0D108BD9-81ED-4DB2-BD59-A6C34878D82A}">
                    <a16:rowId xmlns:a16="http://schemas.microsoft.com/office/drawing/2014/main" val="318446329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الورش العلمية </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21 إلى 24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1600" dirty="0"/>
                    </a:p>
                  </a:txBody>
                  <a:tcPr anchor="ctr">
                    <a:solidFill>
                      <a:schemeClr val="bg1">
                        <a:lumMod val="85000"/>
                      </a:schemeClr>
                    </a:solidFill>
                  </a:tcPr>
                </a:tc>
                <a:extLst>
                  <a:ext uri="{0D108BD9-81ED-4DB2-BD59-A6C34878D82A}">
                    <a16:rowId xmlns:a16="http://schemas.microsoft.com/office/drawing/2014/main" val="136803025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اللقاء التعريفي</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25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بدء </a:t>
                      </a:r>
                      <a:r>
                        <a:rPr lang="ar-SA" sz="1600" dirty="0" err="1"/>
                        <a:t>البرمجان</a:t>
                      </a:r>
                      <a:endParaRPr lang="ar-SA" sz="1600" dirty="0"/>
                    </a:p>
                  </a:txBody>
                  <a:tcPr anchor="ctr">
                    <a:solidFill>
                      <a:schemeClr val="accent1">
                        <a:lumMod val="20000"/>
                        <a:lumOff val="80000"/>
                      </a:schemeClr>
                    </a:solidFill>
                  </a:tcPr>
                </a:tc>
                <a:extLst>
                  <a:ext uri="{0D108BD9-81ED-4DB2-BD59-A6C34878D82A}">
                    <a16:rowId xmlns:a16="http://schemas.microsoft.com/office/drawing/2014/main" val="370911654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جلسة إرشادية مع المرشد الخاص بكل فريق لمدة ساعة لصقل الأفكار</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26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جلسات النقاش الإرشادية الثانية</a:t>
                      </a:r>
                    </a:p>
                  </a:txBody>
                  <a:tcPr anchor="ctr">
                    <a:solidFill>
                      <a:schemeClr val="bg1">
                        <a:lumMod val="85000"/>
                      </a:schemeClr>
                    </a:solidFill>
                  </a:tcPr>
                </a:tc>
                <a:extLst>
                  <a:ext uri="{0D108BD9-81ED-4DB2-BD59-A6C34878D82A}">
                    <a16:rowId xmlns:a16="http://schemas.microsoft.com/office/drawing/2014/main" val="326049181"/>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جلسة الإرشاد الثالثة متعلقة بطريقة عرض الفكرة</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27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جلسات الإرشاد الثالثة وإنهاء المشاريع</a:t>
                      </a:r>
                    </a:p>
                  </a:txBody>
                  <a:tcPr anchor="ctr">
                    <a:solidFill>
                      <a:schemeClr val="accent1">
                        <a:lumMod val="20000"/>
                        <a:lumOff val="80000"/>
                      </a:schemeClr>
                    </a:solidFill>
                  </a:tcPr>
                </a:tc>
                <a:extLst>
                  <a:ext uri="{0D108BD9-81ED-4DB2-BD59-A6C34878D82A}">
                    <a16:rowId xmlns:a16="http://schemas.microsoft.com/office/drawing/2014/main" val="2700883073"/>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تسليم المشاريع الساعة 12 ظهرًا</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28 مايو 2022</a:t>
                      </a:r>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التحكيم المرحلي</a:t>
                      </a:r>
                    </a:p>
                  </a:txBody>
                  <a:tcPr anchor="ctr">
                    <a:solidFill>
                      <a:schemeClr val="bg1">
                        <a:lumMod val="85000"/>
                      </a:schemeClr>
                    </a:solidFill>
                  </a:tcPr>
                </a:tc>
                <a:extLst>
                  <a:ext uri="{0D108BD9-81ED-4DB2-BD59-A6C34878D82A}">
                    <a16:rowId xmlns:a16="http://schemas.microsoft.com/office/drawing/2014/main" val="741251225"/>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التحكيم المرحلي (تحكيم مفتوح بلجنة حكام خاصة لكل مسار)</a:t>
                      </a: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SA" sz="1600" dirty="0"/>
                    </a:p>
                  </a:txBody>
                  <a:tcPr anchor="ctr">
                    <a:solidFill>
                      <a:schemeClr val="bg1">
                        <a:lumMod val="85000"/>
                      </a:schemeClr>
                    </a:solidFill>
                  </a:tcPr>
                </a:tc>
                <a:extLst>
                  <a:ext uri="{0D108BD9-81ED-4DB2-BD59-A6C34878D82A}">
                    <a16:rowId xmlns:a16="http://schemas.microsoft.com/office/drawing/2014/main" val="1271529194"/>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تحكيم مغلق لكل فريق</a:t>
                      </a: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29 مايو 2022</a:t>
                      </a: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التحكيم النهائي</a:t>
                      </a:r>
                      <a:endParaRPr lang="en-SA" sz="1600" dirty="0"/>
                    </a:p>
                  </a:txBody>
                  <a:tcPr anchor="ctr">
                    <a:solidFill>
                      <a:schemeClr val="accent1">
                        <a:lumMod val="20000"/>
                        <a:lumOff val="80000"/>
                      </a:schemeClr>
                    </a:solidFill>
                  </a:tcPr>
                </a:tc>
                <a:extLst>
                  <a:ext uri="{0D108BD9-81ED-4DB2-BD59-A6C34878D82A}">
                    <a16:rowId xmlns:a16="http://schemas.microsoft.com/office/drawing/2014/main" val="798068324"/>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18 يونيو 2022</a:t>
                      </a:r>
                      <a:endParaRPr lang="en-SA" sz="1600" dirty="0"/>
                    </a:p>
                  </a:txBody>
                  <a:tcPr anchor="ctr">
                    <a:solidFill>
                      <a:schemeClr val="accent1">
                        <a:lumMod val="20000"/>
                        <a:lumOff val="80000"/>
                      </a:schemeClr>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600" dirty="0"/>
                        <a:t>الحفل الختامي</a:t>
                      </a:r>
                      <a:endParaRPr lang="en-SA" sz="1600" dirty="0"/>
                    </a:p>
                  </a:txBody>
                  <a:tcPr anchor="ctr">
                    <a:solidFill>
                      <a:schemeClr val="bg1">
                        <a:lumMod val="85000"/>
                      </a:schemeClr>
                    </a:solidFill>
                  </a:tcPr>
                </a:tc>
                <a:extLst>
                  <a:ext uri="{0D108BD9-81ED-4DB2-BD59-A6C34878D82A}">
                    <a16:rowId xmlns:a16="http://schemas.microsoft.com/office/drawing/2014/main" val="3959421997"/>
                  </a:ext>
                </a:extLst>
              </a:tr>
            </a:tbl>
          </a:graphicData>
        </a:graphic>
      </p:graphicFrame>
    </p:spTree>
    <p:extLst>
      <p:ext uri="{BB962C8B-B14F-4D97-AF65-F5344CB8AC3E}">
        <p14:creationId xmlns:p14="http://schemas.microsoft.com/office/powerpoint/2010/main" val="3802646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A76E-FD7F-9A4F-8F3D-753BEA7CD42C}"/>
              </a:ext>
            </a:extLst>
          </p:cNvPr>
          <p:cNvSpPr>
            <a:spLocks noGrp="1"/>
          </p:cNvSpPr>
          <p:nvPr>
            <p:ph type="title"/>
          </p:nvPr>
        </p:nvSpPr>
        <p:spPr>
          <a:xfrm>
            <a:off x="838200" y="365126"/>
            <a:ext cx="10515600" cy="977538"/>
          </a:xfrm>
        </p:spPr>
        <p:txBody>
          <a:bodyPr/>
          <a:lstStyle/>
          <a:p>
            <a:pPr algn="r"/>
            <a:r>
              <a:rPr lang="ar-SA" dirty="0"/>
              <a:t>الأدوات والأنظمة المستخدمة</a:t>
            </a:r>
            <a:endParaRPr lang="en-SA" dirty="0"/>
          </a:p>
        </p:txBody>
      </p:sp>
      <p:sp>
        <p:nvSpPr>
          <p:cNvPr id="3" name="Content Placeholder 2">
            <a:extLst>
              <a:ext uri="{FF2B5EF4-FFF2-40B4-BE49-F238E27FC236}">
                <a16:creationId xmlns:a16="http://schemas.microsoft.com/office/drawing/2014/main" id="{CFA0A287-4CC0-F047-A102-E5630467C711}"/>
              </a:ext>
            </a:extLst>
          </p:cNvPr>
          <p:cNvSpPr>
            <a:spLocks noGrp="1"/>
          </p:cNvSpPr>
          <p:nvPr>
            <p:ph idx="1"/>
          </p:nvPr>
        </p:nvSpPr>
        <p:spPr>
          <a:xfrm>
            <a:off x="838200" y="1558166"/>
            <a:ext cx="10515600" cy="5167312"/>
          </a:xfrm>
        </p:spPr>
        <p:txBody>
          <a:bodyPr>
            <a:normAutofit lnSpcReduction="10000"/>
          </a:bodyPr>
          <a:lstStyle/>
          <a:p>
            <a:pPr marL="0" indent="0" algn="r" rtl="1">
              <a:buNone/>
            </a:pPr>
            <a:r>
              <a:rPr lang="ar-SA" dirty="0">
                <a:highlight>
                  <a:srgbClr val="FFFF00"/>
                </a:highlight>
              </a:rPr>
              <a:t>(</a:t>
            </a:r>
            <a:r>
              <a:rPr lang="en-US" dirty="0" err="1">
                <a:highlight>
                  <a:srgbClr val="FFFF00"/>
                </a:highlight>
              </a:rPr>
              <a:t>arabicthon@ksaa.gov.sa</a:t>
            </a:r>
            <a:r>
              <a:rPr lang="ar-SA" dirty="0">
                <a:highlight>
                  <a:srgbClr val="FFFF00"/>
                </a:highlight>
              </a:rPr>
              <a:t>) </a:t>
            </a:r>
          </a:p>
          <a:p>
            <a:pPr marL="0" indent="0" algn="r" defTabSz="914400" rtl="1" eaLnBrk="1" latinLnBrk="0" hangingPunct="1">
              <a:lnSpc>
                <a:spcPct val="90000"/>
              </a:lnSpc>
              <a:spcBef>
                <a:spcPts val="1000"/>
              </a:spcBef>
              <a:buNone/>
            </a:pPr>
            <a:r>
              <a:rPr lang="ar-SA" dirty="0"/>
              <a:t>للرد على الأسئلة والاستفسارات </a:t>
            </a:r>
          </a:p>
          <a:p>
            <a:pPr marL="0" indent="0" algn="r" defTabSz="914400" rtl="1" eaLnBrk="1" latinLnBrk="0" hangingPunct="1">
              <a:lnSpc>
                <a:spcPct val="90000"/>
              </a:lnSpc>
              <a:spcBef>
                <a:spcPts val="1000"/>
              </a:spcBef>
              <a:buNone/>
            </a:pPr>
            <a:r>
              <a:rPr lang="ar-SA" dirty="0"/>
              <a:t>( الزوم ) </a:t>
            </a:r>
          </a:p>
          <a:p>
            <a:pPr marL="0" indent="0" algn="r" defTabSz="914400" rtl="1" eaLnBrk="1" latinLnBrk="0" hangingPunct="1">
              <a:lnSpc>
                <a:spcPct val="90000"/>
              </a:lnSpc>
              <a:spcBef>
                <a:spcPts val="1000"/>
              </a:spcBef>
              <a:buNone/>
            </a:pPr>
            <a:r>
              <a:rPr lang="ar-SA" dirty="0"/>
              <a:t>لحضور ورش العمل والمحاضرات  + العرض على لجنة التحكيم </a:t>
            </a:r>
          </a:p>
          <a:p>
            <a:pPr marL="0" indent="0" algn="r" defTabSz="914400" rtl="1" eaLnBrk="1" latinLnBrk="0" hangingPunct="1">
              <a:lnSpc>
                <a:spcPct val="90000"/>
              </a:lnSpc>
              <a:spcBef>
                <a:spcPts val="1000"/>
              </a:spcBef>
              <a:buNone/>
            </a:pPr>
            <a:r>
              <a:rPr lang="ar-SA" dirty="0"/>
              <a:t>( السلاك ) </a:t>
            </a:r>
          </a:p>
          <a:p>
            <a:pPr marL="0" indent="0" algn="r" defTabSz="914400" rtl="1" eaLnBrk="1" latinLnBrk="0" hangingPunct="1">
              <a:lnSpc>
                <a:spcPct val="90000"/>
              </a:lnSpc>
              <a:spcBef>
                <a:spcPts val="1000"/>
              </a:spcBef>
              <a:buNone/>
            </a:pPr>
            <a:r>
              <a:rPr lang="ar-SA" dirty="0"/>
              <a:t>لتكوين الفرق </a:t>
            </a:r>
          </a:p>
          <a:p>
            <a:pPr marL="0" indent="0" algn="r" rtl="1">
              <a:buNone/>
            </a:pPr>
            <a:r>
              <a:rPr lang="ar-SA" dirty="0"/>
              <a:t>(</a:t>
            </a:r>
            <a:r>
              <a:rPr lang="en-US" dirty="0" err="1"/>
              <a:t>Devpost</a:t>
            </a:r>
            <a:r>
              <a:rPr lang="ar-SA" dirty="0"/>
              <a:t> )</a:t>
            </a:r>
          </a:p>
          <a:p>
            <a:pPr marL="0" indent="0" algn="r" rtl="1">
              <a:buNone/>
            </a:pPr>
            <a:r>
              <a:rPr lang="ar-SA" dirty="0">
                <a:highlight>
                  <a:srgbClr val="FFFF00"/>
                </a:highlight>
              </a:rPr>
              <a:t>لتجهيز التسليم للمشاريع لتحدي المعجم و تحدي الشعر العربي </a:t>
            </a:r>
          </a:p>
          <a:p>
            <a:pPr marL="0" indent="0" algn="r" rtl="1">
              <a:buNone/>
            </a:pPr>
            <a:r>
              <a:rPr lang="ar-SA" dirty="0">
                <a:highlight>
                  <a:srgbClr val="FFFF00"/>
                </a:highlight>
              </a:rPr>
              <a:t>(</a:t>
            </a:r>
            <a:r>
              <a:rPr lang="en-US" dirty="0" err="1">
                <a:highlight>
                  <a:srgbClr val="FFFF00"/>
                </a:highlight>
              </a:rPr>
              <a:t>Github</a:t>
            </a:r>
            <a:r>
              <a:rPr lang="ar-SA" dirty="0">
                <a:highlight>
                  <a:srgbClr val="FFFF00"/>
                </a:highlight>
              </a:rPr>
              <a:t>)</a:t>
            </a:r>
          </a:p>
          <a:p>
            <a:pPr marL="0" indent="0" algn="r" rtl="1">
              <a:buNone/>
            </a:pPr>
            <a:r>
              <a:rPr lang="ar-SA" dirty="0">
                <a:highlight>
                  <a:srgbClr val="FFFF00"/>
                </a:highlight>
              </a:rPr>
              <a:t>رفع الكود على منصة ال </a:t>
            </a:r>
            <a:r>
              <a:rPr lang="en-US" dirty="0" err="1">
                <a:highlight>
                  <a:srgbClr val="FFFF00"/>
                </a:highlight>
              </a:rPr>
              <a:t>Github</a:t>
            </a:r>
            <a:r>
              <a:rPr lang="en-US" dirty="0">
                <a:highlight>
                  <a:srgbClr val="FFFF00"/>
                </a:highlight>
              </a:rPr>
              <a:t> </a:t>
            </a:r>
            <a:r>
              <a:rPr lang="ar-SA" dirty="0">
                <a:highlight>
                  <a:srgbClr val="FFFF00"/>
                </a:highlight>
              </a:rPr>
              <a:t>و رفع ال </a:t>
            </a:r>
            <a:r>
              <a:rPr lang="en-US" dirty="0">
                <a:highlight>
                  <a:srgbClr val="FFFF00"/>
                </a:highlight>
              </a:rPr>
              <a:t>APK </a:t>
            </a:r>
            <a:r>
              <a:rPr lang="ar-SA" dirty="0">
                <a:highlight>
                  <a:srgbClr val="FFFF00"/>
                </a:highlight>
              </a:rPr>
              <a:t>على منصة ال </a:t>
            </a:r>
            <a:r>
              <a:rPr lang="en-US" dirty="0" err="1">
                <a:highlight>
                  <a:srgbClr val="FFFF00"/>
                </a:highlight>
              </a:rPr>
              <a:t>Devpost</a:t>
            </a:r>
            <a:r>
              <a:rPr lang="ar-SA" dirty="0">
                <a:highlight>
                  <a:srgbClr val="FFFF00"/>
                </a:highlight>
              </a:rPr>
              <a:t> لتحدي الألعاب اللغوية </a:t>
            </a:r>
            <a:r>
              <a:rPr lang="ar-SA" dirty="0" err="1">
                <a:highlight>
                  <a:srgbClr val="FFFF00"/>
                </a:highlight>
              </a:rPr>
              <a:t>للاطفال</a:t>
            </a:r>
            <a:endParaRPr lang="ar-SA" dirty="0">
              <a:highlight>
                <a:srgbClr val="FFFF00"/>
              </a:highlight>
            </a:endParaRPr>
          </a:p>
        </p:txBody>
      </p:sp>
    </p:spTree>
    <p:extLst>
      <p:ext uri="{BB962C8B-B14F-4D97-AF65-F5344CB8AC3E}">
        <p14:creationId xmlns:p14="http://schemas.microsoft.com/office/powerpoint/2010/main" val="402980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2362"/>
            <a:ext cx="9144000" cy="2840037"/>
          </a:xfrm>
        </p:spPr>
        <p:txBody>
          <a:bodyPr/>
          <a:lstStyle/>
          <a:p>
            <a:r>
              <a:rPr lang="ar-SA" dirty="0"/>
              <a:t>1- عن </a:t>
            </a:r>
            <a:r>
              <a:rPr lang="ar-SA" dirty="0" err="1"/>
              <a:t>البرمجان</a:t>
            </a:r>
            <a:endParaRPr lang="ar-SA" dirty="0"/>
          </a:p>
        </p:txBody>
      </p:sp>
    </p:spTree>
    <p:extLst>
      <p:ext uri="{BB962C8B-B14F-4D97-AF65-F5344CB8AC3E}">
        <p14:creationId xmlns:p14="http://schemas.microsoft.com/office/powerpoint/2010/main" val="106683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2362"/>
            <a:ext cx="9144000" cy="2840037"/>
          </a:xfrm>
        </p:spPr>
        <p:txBody>
          <a:bodyPr/>
          <a:lstStyle/>
          <a:p>
            <a:r>
              <a:rPr lang="ar-SA" dirty="0"/>
              <a:t>3- العرض أمام لجنة التحكيم</a:t>
            </a:r>
          </a:p>
        </p:txBody>
      </p:sp>
    </p:spTree>
    <p:extLst>
      <p:ext uri="{BB962C8B-B14F-4D97-AF65-F5344CB8AC3E}">
        <p14:creationId xmlns:p14="http://schemas.microsoft.com/office/powerpoint/2010/main" val="1848923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16F2-2EC0-CC48-A4D8-B1A729074C43}"/>
              </a:ext>
            </a:extLst>
          </p:cNvPr>
          <p:cNvSpPr>
            <a:spLocks noGrp="1"/>
          </p:cNvSpPr>
          <p:nvPr>
            <p:ph type="title"/>
          </p:nvPr>
        </p:nvSpPr>
        <p:spPr/>
        <p:txBody>
          <a:bodyPr/>
          <a:lstStyle/>
          <a:p>
            <a:pPr algn="r"/>
            <a:r>
              <a:rPr lang="ar-SA" dirty="0"/>
              <a:t>آلية عرض المشاريع على لجنة التحكيم:</a:t>
            </a:r>
            <a:endParaRPr lang="en-SA" dirty="0"/>
          </a:p>
        </p:txBody>
      </p:sp>
      <p:sp>
        <p:nvSpPr>
          <p:cNvPr id="3" name="Content Placeholder 2">
            <a:extLst>
              <a:ext uri="{FF2B5EF4-FFF2-40B4-BE49-F238E27FC236}">
                <a16:creationId xmlns:a16="http://schemas.microsoft.com/office/drawing/2014/main" id="{049E53B7-81E5-1B41-9B82-64CB80142DCE}"/>
              </a:ext>
            </a:extLst>
          </p:cNvPr>
          <p:cNvSpPr>
            <a:spLocks noGrp="1"/>
          </p:cNvSpPr>
          <p:nvPr>
            <p:ph idx="1"/>
          </p:nvPr>
        </p:nvSpPr>
        <p:spPr/>
        <p:txBody>
          <a:bodyPr/>
          <a:lstStyle/>
          <a:p>
            <a:pPr marL="0" indent="0" algn="r" defTabSz="914400" rtl="1" eaLnBrk="1" latinLnBrk="0" hangingPunct="1">
              <a:lnSpc>
                <a:spcPct val="90000"/>
              </a:lnSpc>
              <a:spcBef>
                <a:spcPts val="1000"/>
              </a:spcBef>
              <a:buNone/>
            </a:pPr>
            <a:r>
              <a:rPr lang="ar-SA" dirty="0"/>
              <a:t>١- سيتم اعتماد منصة ( زوم ) كوسيلة لعرض المشاريع المشاركة على لجنة التحكيم </a:t>
            </a:r>
          </a:p>
          <a:p>
            <a:pPr marL="0" indent="0" algn="r" defTabSz="914400" rtl="1" eaLnBrk="1" latinLnBrk="0" hangingPunct="1">
              <a:lnSpc>
                <a:spcPct val="90000"/>
              </a:lnSpc>
              <a:spcBef>
                <a:spcPts val="1000"/>
              </a:spcBef>
              <a:buNone/>
            </a:pPr>
            <a:r>
              <a:rPr lang="ar-SA" dirty="0"/>
              <a:t>٢-سيتم إرسال رابط للمشاركين عن طريق البريد السلاك </a:t>
            </a:r>
          </a:p>
          <a:p>
            <a:pPr marL="0" indent="0" algn="r" defTabSz="914400" rtl="1" eaLnBrk="1" latinLnBrk="0" hangingPunct="1">
              <a:lnSpc>
                <a:spcPct val="90000"/>
              </a:lnSpc>
              <a:spcBef>
                <a:spcPts val="1000"/>
              </a:spcBef>
              <a:buNone/>
            </a:pPr>
            <a:r>
              <a:rPr lang="ar-SA" dirty="0"/>
              <a:t>٣-سيقوم المشارك بشرح مشروعه لمدة ( ٥ ) دقائق يليها تعليق لجنة التحكيم والأسئلة إن وجد.</a:t>
            </a:r>
          </a:p>
          <a:p>
            <a:pPr marL="0" indent="0" algn="r" defTabSz="914400" rtl="1" eaLnBrk="1" latinLnBrk="0" hangingPunct="1">
              <a:lnSpc>
                <a:spcPct val="90000"/>
              </a:lnSpc>
              <a:spcBef>
                <a:spcPts val="1000"/>
              </a:spcBef>
              <a:buNone/>
            </a:pPr>
            <a:r>
              <a:rPr lang="ar-SA" dirty="0"/>
              <a:t>٤-يجب على المشارك مشاركة نموذج العرض الخاص بالمشروع وفتح الكاميرا الخاصة به ليكون على تواصل مع اللجنة أثناء العرض علماً بأن </a:t>
            </a:r>
            <a:r>
              <a:rPr lang="ar-SA"/>
              <a:t>هناك ( ٣ ) </a:t>
            </a:r>
            <a:r>
              <a:rPr lang="ar-SA" dirty="0"/>
              <a:t>دقائق للأسئلة من قبل اللجنة ( بإمكان المشارك اختيار أحد أعضاء الفريق لينوب عنه أثناء عرض المشروع).</a:t>
            </a:r>
          </a:p>
        </p:txBody>
      </p:sp>
    </p:spTree>
    <p:extLst>
      <p:ext uri="{BB962C8B-B14F-4D97-AF65-F5344CB8AC3E}">
        <p14:creationId xmlns:p14="http://schemas.microsoft.com/office/powerpoint/2010/main" val="157509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2362"/>
            <a:ext cx="9144000" cy="2840037"/>
          </a:xfrm>
        </p:spPr>
        <p:txBody>
          <a:bodyPr/>
          <a:lstStyle/>
          <a:p>
            <a:r>
              <a:rPr lang="ar-SA" dirty="0"/>
              <a:t>4- إرشادات وتعليمات قبل الفرز</a:t>
            </a:r>
          </a:p>
        </p:txBody>
      </p:sp>
    </p:spTree>
    <p:extLst>
      <p:ext uri="{BB962C8B-B14F-4D97-AF65-F5344CB8AC3E}">
        <p14:creationId xmlns:p14="http://schemas.microsoft.com/office/powerpoint/2010/main" val="793728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E2B0-79F4-4276-8616-127B9015672D}"/>
              </a:ext>
            </a:extLst>
          </p:cNvPr>
          <p:cNvSpPr>
            <a:spLocks noGrp="1"/>
          </p:cNvSpPr>
          <p:nvPr>
            <p:ph type="title"/>
          </p:nvPr>
        </p:nvSpPr>
        <p:spPr/>
        <p:txBody>
          <a:bodyPr/>
          <a:lstStyle/>
          <a:p>
            <a:pPr algn="r"/>
            <a:r>
              <a:rPr lang="ar-SA" dirty="0"/>
              <a:t>إرشادات حين تعبئة نموذج الأفكار:</a:t>
            </a:r>
            <a:endParaRPr lang="en-US" dirty="0"/>
          </a:p>
        </p:txBody>
      </p:sp>
      <p:sp>
        <p:nvSpPr>
          <p:cNvPr id="3" name="Content Placeholder 2">
            <a:extLst>
              <a:ext uri="{FF2B5EF4-FFF2-40B4-BE49-F238E27FC236}">
                <a16:creationId xmlns:a16="http://schemas.microsoft.com/office/drawing/2014/main" id="{3D20EBDC-8C29-734D-A6D0-F594302DB9FE}"/>
              </a:ext>
            </a:extLst>
          </p:cNvPr>
          <p:cNvSpPr>
            <a:spLocks noGrp="1"/>
          </p:cNvSpPr>
          <p:nvPr>
            <p:ph idx="1"/>
          </p:nvPr>
        </p:nvSpPr>
        <p:spPr/>
        <p:txBody>
          <a:bodyPr>
            <a:normAutofit fontScale="77500" lnSpcReduction="20000"/>
          </a:bodyPr>
          <a:lstStyle/>
          <a:p>
            <a:pPr lvl="0" algn="r" rtl="1"/>
            <a:r>
              <a:rPr lang="ar-SA" dirty="0"/>
              <a:t>تقديم نبذة عن الفكرة المبدئية من قِبَل الفرد أو الفريق المشارك:</a:t>
            </a:r>
          </a:p>
          <a:p>
            <a:pPr lvl="0" algn="r" rtl="1"/>
            <a:r>
              <a:rPr lang="ar-SA" dirty="0"/>
              <a:t>تقدّم الفكرة عبر عرض تقديمي لا يتجاوز مدته الثلاث دقائق، وبالإمكان أيضًا تقديم مقطع مرئي (فيديو) قصير ومصوّر، بشرط الالتزام بعرض النقاط الرئيسة الآتية:</a:t>
            </a:r>
          </a:p>
          <a:p>
            <a:pPr lvl="0" algn="r" rtl="1"/>
            <a:r>
              <a:rPr lang="ar-SA" dirty="0"/>
              <a:t>تحديد المسار والمجال.</a:t>
            </a:r>
          </a:p>
          <a:p>
            <a:pPr lvl="0" algn="r" rtl="1"/>
            <a:r>
              <a:rPr lang="ar-SA" dirty="0"/>
              <a:t>الهدف من المشروع.</a:t>
            </a:r>
          </a:p>
          <a:p>
            <a:pPr lvl="0" algn="r" rtl="1"/>
            <a:r>
              <a:rPr lang="ar-SA" dirty="0"/>
              <a:t>شرح المشكلة المستهدفة. </a:t>
            </a:r>
          </a:p>
          <a:p>
            <a:pPr lvl="0" algn="r" rtl="1"/>
            <a:r>
              <a:rPr lang="ar-SA" dirty="0"/>
              <a:t>تقديم الحل المقترح متضمنًا شرحًا مبسطًا عن تقنيات الذكاء الاصطناعي المراد استخدامها مع ذكر اسم التقنية مثال:(نماذج </a:t>
            </a:r>
            <a:r>
              <a:rPr lang="en-US" dirty="0"/>
              <a:t>BERT).</a:t>
            </a:r>
          </a:p>
          <a:p>
            <a:pPr lvl="0" algn="r" rtl="1"/>
            <a:r>
              <a:rPr lang="ar-SA" dirty="0"/>
              <a:t>نوع البيانات المراد استخدامها في المشروع، وفي حال استخدام بيانات خارجية يجب ذكر المصدر. </a:t>
            </a:r>
          </a:p>
          <a:p>
            <a:pPr lvl="0" algn="r" rtl="1"/>
            <a:r>
              <a:rPr lang="ar-SA" dirty="0"/>
              <a:t>بيانات فريق العمل، وتتضمن الاسم والتخصص الدقيق لكل عضو. </a:t>
            </a:r>
          </a:p>
          <a:p>
            <a:pPr lvl="0" algn="r" rtl="1"/>
            <a:r>
              <a:rPr lang="ar-SA" dirty="0"/>
              <a:t>توقيع كل متسابق ميثاقًا إلكترونيًّا يفيد بأصالة الفكرة وعدم استنساخها من مشاريع سابقة أو تطبيقات أخرى. </a:t>
            </a:r>
          </a:p>
          <a:p>
            <a:pPr lvl="0" algn="r" rtl="1"/>
            <a:r>
              <a:rPr lang="ar-SA" dirty="0"/>
              <a:t>تُقبل الأفكار الفردية بدايةً في </a:t>
            </a:r>
            <a:r>
              <a:rPr lang="ar-SA" dirty="0" err="1"/>
              <a:t>البرمجان</a:t>
            </a:r>
            <a:r>
              <a:rPr lang="ar-SA" dirty="0"/>
              <a:t>، ولكن عند اجتياز مرحلة الفرز يجب أن يكون فريق العمل ما بين 2 إلى 5 مشاركين (لغوي وحاسوبي في كل فريق على الأقل).</a:t>
            </a:r>
            <a:endParaRPr lang="en-SA" dirty="0"/>
          </a:p>
        </p:txBody>
      </p:sp>
    </p:spTree>
    <p:extLst>
      <p:ext uri="{BB962C8B-B14F-4D97-AF65-F5344CB8AC3E}">
        <p14:creationId xmlns:p14="http://schemas.microsoft.com/office/powerpoint/2010/main" val="3005894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A738-3A9D-4441-8433-E0C913F76C74}"/>
              </a:ext>
            </a:extLst>
          </p:cNvPr>
          <p:cNvSpPr>
            <a:spLocks noGrp="1"/>
          </p:cNvSpPr>
          <p:nvPr>
            <p:ph type="title"/>
          </p:nvPr>
        </p:nvSpPr>
        <p:spPr/>
        <p:txBody>
          <a:bodyPr/>
          <a:lstStyle/>
          <a:p>
            <a:pPr algn="r"/>
            <a:r>
              <a:rPr lang="ar-SA" sz="4400" b="1"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معايير الفرز:</a:t>
            </a:r>
            <a:endParaRPr lang="en-US" dirty="0"/>
          </a:p>
        </p:txBody>
      </p:sp>
      <p:sp>
        <p:nvSpPr>
          <p:cNvPr id="3" name="Content Placeholder 2">
            <a:extLst>
              <a:ext uri="{FF2B5EF4-FFF2-40B4-BE49-F238E27FC236}">
                <a16:creationId xmlns:a16="http://schemas.microsoft.com/office/drawing/2014/main" id="{BBBD7B1D-EB15-4C8D-AA37-A47B62A69302}"/>
              </a:ext>
            </a:extLst>
          </p:cNvPr>
          <p:cNvSpPr>
            <a:spLocks noGrp="1"/>
          </p:cNvSpPr>
          <p:nvPr>
            <p:ph idx="1"/>
          </p:nvPr>
        </p:nvSpPr>
        <p:spPr/>
        <p:txBody>
          <a:bodyPr/>
          <a:lstStyle/>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انطباق الشروط العامة للمشاركة: </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يجب أن تنطبق الشروط المذكورة أعلاه؛ وبناء وعليه تُستبعد المشاركات غير المكتملة الشروط.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اختيار المسار: </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مواءمة الفكرة (المشروع) لأحد مسارات </a:t>
            </a:r>
            <a:r>
              <a:rPr lang="ar-SA" sz="1200" dirty="0" err="1">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البرمجان</a:t>
            </a: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الثلاثة (مسار تحدى الشعر العربي، مسار تحدي المعجم، مسار تحدي الألعاب اللغوية للأطفال)، وسيستبعد أي مشروع لا ينتمي لأحد المسارات المطروحة.</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اختيار المجال:</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بيان المجال المختار، وبوسع المتسابق اختيار أحد المجالات الموضحة تحت كل مسار، أو غيرها على ألّا يخرج عن الموضوع العام للمسار.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تحديد الفكرة:</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أن تكون الفكرة المقترحة واضحة محددة، ولا </a:t>
            </a:r>
            <a:r>
              <a:rPr lang="ar-SA" sz="1200" dirty="0">
                <a:effectLst/>
                <a:latin typeface="Calibri" panose="020F0502020204030204" pitchFamily="34" charset="0"/>
                <a:ea typeface="Sakkal Majalla" panose="02000000000000000000" pitchFamily="2" charset="-78"/>
                <a:cs typeface="Sakkal Majalla" panose="02000000000000000000" pitchFamily="2" charset="-78"/>
              </a:rPr>
              <a:t>تُ</a:t>
            </a: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قبل الأفكار العامة وغير المحددة، فمثلًا فكرة: "تطبيق ألعاب للأطفال" هي فكرة عامة دون تخصيص الهدف وتحديده.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بيان المشكلة المستهدفة:</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أن توضح المشكلة المراد حلها أو المُساهَمُ في تحسينها.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القيمة المضافة لمجال الحوسبة اللغوية:</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أن يوضح المتسابق القيمة المضافة في مجال الحوسبة اللغوية الآلية مع بيان المخرج المتوقع للمشروع، مثلًا: تطبيق على الهاتف الذكي لتوليد الشعر، أو أداة لتوسيم البيانات </a:t>
            </a:r>
            <a:r>
              <a:rPr lang="ar-SA" sz="1200" dirty="0">
                <a:effectLst/>
                <a:latin typeface="Calibri" panose="020F0502020204030204" pitchFamily="34" charset="0"/>
                <a:ea typeface="Sakkal Majalla" panose="02000000000000000000" pitchFamily="2" charset="-78"/>
                <a:cs typeface="Sakkal Majalla" panose="02000000000000000000" pitchFamily="2" charset="-78"/>
              </a:rPr>
              <a:t>باستخدام تقنيات الذكاء الاصطناعي</a:t>
            </a:r>
            <a:r>
              <a:rPr lang="en-US" sz="1200" dirty="0">
                <a:solidFill>
                  <a:srgbClr val="000000"/>
                </a:solidFill>
                <a:effectLst/>
                <a:latin typeface="Sakkal Majalla" panose="02000000000000000000" pitchFamily="2" charset="-78"/>
                <a:ea typeface="Sakkal Majalla" panose="02000000000000000000" pitchFamily="2" charset="-78"/>
              </a:rPr>
              <a:t>.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استخدام تقنيات الذكاء الاصطناعي في الحل المقترح:</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أن يبين المتسابق التقنيات الرئيسة في الحل المقترح</a:t>
            </a:r>
            <a:r>
              <a:rPr lang="ar-SA" sz="1200" dirty="0">
                <a:effectLst/>
                <a:latin typeface="Calibri" panose="020F0502020204030204" pitchFamily="34" charset="0"/>
                <a:ea typeface="Sakkal Majalla" panose="02000000000000000000" pitchFamily="2" charset="-78"/>
                <a:cs typeface="Sakkal Majalla" panose="02000000000000000000" pitchFamily="2" charset="-78"/>
              </a:rPr>
              <a:t>، وتستبعد المشاركات الخالية من تطوير</a:t>
            </a: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تقنيات ذكاء اصطناعي، وهذا في مساري الشعر العربي والمعجم فقط.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قابلية الفكرة للتطبيق:</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أن تكون الفكرة قابلة للتنفيذ</a:t>
            </a:r>
            <a:r>
              <a:rPr lang="ar-SA" sz="1200" dirty="0">
                <a:effectLst/>
                <a:latin typeface="Calibri" panose="020F0502020204030204" pitchFamily="34" charset="0"/>
                <a:ea typeface="Sakkal Majalla" panose="02000000000000000000" pitchFamily="2" charset="-78"/>
                <a:cs typeface="Sakkal Majalla" panose="02000000000000000000" pitchFamily="2" charset="-78"/>
              </a:rPr>
              <a:t>، وعند</a:t>
            </a: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استحالة تنفيذ الفكرة لعدم توفر التقنيات المقترحة أو البيانات المطلوبة فستُستبعد المشاركة.</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الأصالة والإبداع بالنسبة للمتقدمين: </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ويقصد بها مدى انفراد إبداع الفكرة وانفرادها عن غيرها.  ويشترط أن تكون فكرة المشروع من إنتاج أعضاء الفريق خلال المشاركة في </a:t>
            </a:r>
            <a:r>
              <a:rPr lang="ar-SA" sz="1200" dirty="0" err="1">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البرمجان</a:t>
            </a: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وتستبعد المشاريع التي سبق أن شارك بها في السابق أو في مناسبات مشابهة. </a:t>
            </a:r>
            <a:endParaRPr lang="en-US" sz="1200" dirty="0">
              <a:effectLst/>
              <a:latin typeface="Calibri" panose="020F0502020204030204" pitchFamily="34" charset="0"/>
              <a:ea typeface="Calibri" panose="020F0502020204030204" pitchFamily="34" charset="0"/>
            </a:endParaRPr>
          </a:p>
          <a:p>
            <a:pPr marL="342900" marR="0" lvl="0" indent="-342900" algn="r" rtl="1">
              <a:spcBef>
                <a:spcPts val="0"/>
              </a:spcBef>
              <a:spcAft>
                <a:spcPts val="0"/>
              </a:spcAft>
              <a:buFont typeface="Symbol" panose="05050102010706020507" pitchFamily="18" charset="2"/>
              <a:buChar char=""/>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الملكية الفكرية:</a:t>
            </a:r>
            <a:r>
              <a:rPr lang="ar-SA" sz="1200" b="1" i="1"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 </a:t>
            </a:r>
            <a:endParaRPr lang="en-US" sz="1200" dirty="0">
              <a:effectLst/>
              <a:latin typeface="Calibri" panose="020F0502020204030204" pitchFamily="34" charset="0"/>
              <a:ea typeface="Calibri" panose="020F0502020204030204" pitchFamily="34" charset="0"/>
            </a:endParaRPr>
          </a:p>
          <a:p>
            <a:pPr marL="742950" marR="0" lvl="1" indent="-285750" algn="r" rtl="1">
              <a:spcBef>
                <a:spcPts val="0"/>
              </a:spcBef>
              <a:spcAft>
                <a:spcPts val="0"/>
              </a:spcAft>
              <a:buFont typeface="Courier New" panose="02070309020205020404" pitchFamily="49" charset="0"/>
              <a:buChar char="o"/>
            </a:pPr>
            <a:r>
              <a:rPr lang="ar-SA" sz="1200" dirty="0">
                <a:solidFill>
                  <a:srgbClr val="000000"/>
                </a:solidFill>
                <a:effectLst/>
                <a:latin typeface="Calibri" panose="020F0502020204030204" pitchFamily="34" charset="0"/>
                <a:ea typeface="Sakkal Majalla" panose="02000000000000000000" pitchFamily="2" charset="-78"/>
                <a:cs typeface="Sakkal Majalla" panose="02000000000000000000" pitchFamily="2" charset="-78"/>
              </a:rPr>
              <a:t>عدم استخدام محتوى يتعارض مع قوانين حقوق الملكية الفكرية.</a:t>
            </a:r>
            <a:endParaRPr lang="en-US" sz="12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916331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2362"/>
            <a:ext cx="9144000" cy="2840037"/>
          </a:xfrm>
        </p:spPr>
        <p:txBody>
          <a:bodyPr/>
          <a:lstStyle/>
          <a:p>
            <a:r>
              <a:rPr lang="ar-SA" dirty="0"/>
              <a:t>5- ورش العمل</a:t>
            </a:r>
          </a:p>
        </p:txBody>
      </p:sp>
    </p:spTree>
    <p:extLst>
      <p:ext uri="{BB962C8B-B14F-4D97-AF65-F5344CB8AC3E}">
        <p14:creationId xmlns:p14="http://schemas.microsoft.com/office/powerpoint/2010/main" val="3530451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76831E-D4E5-4B3C-B2FB-F0CC30CE1B59}"/>
              </a:ext>
            </a:extLst>
          </p:cNvPr>
          <p:cNvSpPr>
            <a:spLocks noGrp="1"/>
          </p:cNvSpPr>
          <p:nvPr>
            <p:ph type="ctrTitle"/>
          </p:nvPr>
        </p:nvSpPr>
        <p:spPr>
          <a:xfrm>
            <a:off x="1170039" y="-109226"/>
            <a:ext cx="9144000" cy="759446"/>
          </a:xfrm>
        </p:spPr>
        <p:txBody>
          <a:bodyPr>
            <a:normAutofit/>
          </a:bodyPr>
          <a:lstStyle/>
          <a:p>
            <a:pPr algn="ctr" rtl="1">
              <a:lnSpc>
                <a:spcPct val="107000"/>
              </a:lnSpc>
              <a:spcAft>
                <a:spcPts val="800"/>
              </a:spcAft>
            </a:pPr>
            <a:r>
              <a:rPr lang="ar-SA" sz="3600" dirty="0">
                <a:effectLst/>
                <a:latin typeface="Calibri" panose="020F0502020204030204" pitchFamily="34" charset="0"/>
                <a:ea typeface="Calibri" panose="020F0502020204030204" pitchFamily="34" charset="0"/>
                <a:cs typeface="Arial" panose="020B0604020202020204" pitchFamily="34" charset="0"/>
              </a:rPr>
              <a:t>ورش العمل المقترحة من اللجنة العلمية</a:t>
            </a: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94BBCD11-8C5D-4051-A332-AE781F6C67FC}"/>
              </a:ext>
            </a:extLst>
          </p:cNvPr>
          <p:cNvGraphicFramePr>
            <a:graphicFrameLocks noGrp="1"/>
          </p:cNvGraphicFramePr>
          <p:nvPr>
            <p:extLst>
              <p:ext uri="{D42A27DB-BD31-4B8C-83A1-F6EECF244321}">
                <p14:modId xmlns:p14="http://schemas.microsoft.com/office/powerpoint/2010/main" val="2006086237"/>
              </p:ext>
            </p:extLst>
          </p:nvPr>
        </p:nvGraphicFramePr>
        <p:xfrm>
          <a:off x="355078" y="488174"/>
          <a:ext cx="11296648" cy="6239131"/>
        </p:xfrm>
        <a:graphic>
          <a:graphicData uri="http://schemas.openxmlformats.org/drawingml/2006/table">
            <a:tbl>
              <a:tblPr rtl="1" firstRow="1" firstCol="1" bandRow="1">
                <a:tableStyleId>{5940675A-B579-460E-94D1-54222C63F5DA}</a:tableStyleId>
              </a:tblPr>
              <a:tblGrid>
                <a:gridCol w="716372">
                  <a:extLst>
                    <a:ext uri="{9D8B030D-6E8A-4147-A177-3AD203B41FA5}">
                      <a16:colId xmlns:a16="http://schemas.microsoft.com/office/drawing/2014/main" val="1065041753"/>
                    </a:ext>
                  </a:extLst>
                </a:gridCol>
                <a:gridCol w="4457929">
                  <a:extLst>
                    <a:ext uri="{9D8B030D-6E8A-4147-A177-3AD203B41FA5}">
                      <a16:colId xmlns:a16="http://schemas.microsoft.com/office/drawing/2014/main" val="3490622499"/>
                    </a:ext>
                  </a:extLst>
                </a:gridCol>
                <a:gridCol w="2601211">
                  <a:extLst>
                    <a:ext uri="{9D8B030D-6E8A-4147-A177-3AD203B41FA5}">
                      <a16:colId xmlns:a16="http://schemas.microsoft.com/office/drawing/2014/main" val="3808486728"/>
                    </a:ext>
                  </a:extLst>
                </a:gridCol>
                <a:gridCol w="940168">
                  <a:extLst>
                    <a:ext uri="{9D8B030D-6E8A-4147-A177-3AD203B41FA5}">
                      <a16:colId xmlns:a16="http://schemas.microsoft.com/office/drawing/2014/main" val="1986338964"/>
                    </a:ext>
                  </a:extLst>
                </a:gridCol>
                <a:gridCol w="2580968">
                  <a:extLst>
                    <a:ext uri="{9D8B030D-6E8A-4147-A177-3AD203B41FA5}">
                      <a16:colId xmlns:a16="http://schemas.microsoft.com/office/drawing/2014/main" val="3019904116"/>
                    </a:ext>
                  </a:extLst>
                </a:gridCol>
              </a:tblGrid>
              <a:tr h="206944">
                <a:tc>
                  <a:txBody>
                    <a:bodyPr/>
                    <a:lstStyle/>
                    <a:p>
                      <a:pPr marL="0" marR="0" algn="r" rtl="1">
                        <a:lnSpc>
                          <a:spcPct val="107000"/>
                        </a:lnSpc>
                        <a:spcBef>
                          <a:spcPts val="0"/>
                        </a:spcBef>
                        <a:spcAft>
                          <a:spcPts val="0"/>
                        </a:spcAft>
                      </a:pPr>
                      <a:r>
                        <a:rPr lang="ar-SA" sz="1400" dirty="0">
                          <a:effectLst/>
                        </a:rPr>
                        <a:t>الرقم</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ctr" rtl="1">
                        <a:lnSpc>
                          <a:spcPct val="107000"/>
                        </a:lnSpc>
                        <a:spcBef>
                          <a:spcPts val="0"/>
                        </a:spcBef>
                        <a:spcAft>
                          <a:spcPts val="0"/>
                        </a:spcAft>
                      </a:pPr>
                      <a:r>
                        <a:rPr lang="ar-SA" sz="1400">
                          <a:effectLst/>
                        </a:rPr>
                        <a:t>العنوان</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ctr" rtl="1">
                        <a:lnSpc>
                          <a:spcPct val="107000"/>
                        </a:lnSpc>
                        <a:spcBef>
                          <a:spcPts val="0"/>
                        </a:spcBef>
                        <a:spcAft>
                          <a:spcPts val="0"/>
                        </a:spcAft>
                      </a:pPr>
                      <a:r>
                        <a:rPr lang="ar-SA" sz="1400" dirty="0">
                          <a:effectLst/>
                        </a:rPr>
                        <a:t>المحاضر</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ctr" rtl="1">
                        <a:lnSpc>
                          <a:spcPct val="107000"/>
                        </a:lnSpc>
                        <a:spcBef>
                          <a:spcPts val="0"/>
                        </a:spcBef>
                        <a:spcAft>
                          <a:spcPts val="0"/>
                        </a:spcAft>
                      </a:pPr>
                      <a:r>
                        <a:rPr lang="ar-SA" sz="1400">
                          <a:effectLst/>
                        </a:rPr>
                        <a:t>نوعها</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ctr" rtl="1">
                        <a:lnSpc>
                          <a:spcPct val="107000"/>
                        </a:lnSpc>
                        <a:spcBef>
                          <a:spcPts val="0"/>
                        </a:spcBef>
                        <a:spcAft>
                          <a:spcPts val="0"/>
                        </a:spcAft>
                      </a:pPr>
                      <a:r>
                        <a:rPr lang="ar-SA" sz="1400" dirty="0">
                          <a:effectLst/>
                        </a:rPr>
                        <a:t>يوم وتاريخ الإقامة</a:t>
                      </a:r>
                      <a:endParaRPr lang="en-US" sz="1400" dirty="0">
                        <a:effectLst/>
                        <a:latin typeface="Calibri" panose="020F0502020204030204" pitchFamily="34" charset="0"/>
                        <a:ea typeface="Calibri" panose="020F0502020204030204" pitchFamily="34" charset="0"/>
                      </a:endParaRPr>
                    </a:p>
                  </a:txBody>
                  <a:tcPr marL="46924" marR="46924" marT="0" marB="0"/>
                </a:tc>
                <a:extLst>
                  <a:ext uri="{0D108BD9-81ED-4DB2-BD59-A6C34878D82A}">
                    <a16:rowId xmlns:a16="http://schemas.microsoft.com/office/drawing/2014/main" val="4159528500"/>
                  </a:ext>
                </a:extLst>
              </a:tr>
              <a:tr h="448802">
                <a:tc>
                  <a:txBody>
                    <a:bodyPr/>
                    <a:lstStyle/>
                    <a:p>
                      <a:pPr marL="0" marR="228600" lvl="0" indent="0" algn="r" rtl="1">
                        <a:lnSpc>
                          <a:spcPct val="107000"/>
                        </a:lnSpc>
                        <a:spcBef>
                          <a:spcPts val="0"/>
                        </a:spcBef>
                        <a:spcAft>
                          <a:spcPts val="800"/>
                        </a:spcAft>
                        <a:buFontTx/>
                        <a:buNone/>
                      </a:pPr>
                      <a:r>
                        <a:rPr lang="ar-SA" sz="1400" dirty="0">
                          <a:effectLst/>
                        </a:rPr>
                        <a:t>1</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لمحة عن المشاريع مفتوحة المصدر لمعالجة اللغة العربية</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a:effectLst/>
                        </a:rPr>
                        <a:t>د. طه زروقي</a:t>
                      </a:r>
                      <a:endParaRPr lang="en-US" sz="1400">
                        <a:effectLst/>
                      </a:endParaRPr>
                    </a:p>
                    <a:p>
                      <a:pPr marL="0" marR="0" algn="r" rtl="1">
                        <a:lnSpc>
                          <a:spcPct val="107000"/>
                        </a:lnSpc>
                        <a:spcBef>
                          <a:spcPts val="0"/>
                        </a:spcBef>
                        <a:spcAft>
                          <a:spcPts val="0"/>
                        </a:spcAft>
                      </a:pPr>
                      <a:r>
                        <a:rPr lang="en-US" sz="1400" u="sng">
                          <a:effectLst/>
                          <a:hlinkClick r:id="rId2"/>
                        </a:rPr>
                        <a:t>https://twitter.com/linuxscout?ref_src=twsrc%5Egoogle%7Ctwcamp%5Eserp%7Ctwgr%5Eauthor</a:t>
                      </a:r>
                      <a:r>
                        <a:rPr lang="en-US" sz="1400">
                          <a:effectLst/>
                        </a:rPr>
                        <a:t> </a:t>
                      </a:r>
                      <a:endParaRPr lang="en-US" sz="140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a:effectLst/>
                        </a:rPr>
                        <a:t>عامة</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a:effectLst/>
                        </a:rPr>
                        <a:t>الأحد - 14 مايو 2022</a:t>
                      </a:r>
                      <a:endParaRPr lang="en-US" sz="140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extLst>
                  <a:ext uri="{0D108BD9-81ED-4DB2-BD59-A6C34878D82A}">
                    <a16:rowId xmlns:a16="http://schemas.microsoft.com/office/drawing/2014/main" val="3994202305"/>
                  </a:ext>
                </a:extLst>
              </a:tr>
              <a:tr h="918322">
                <a:tc>
                  <a:txBody>
                    <a:bodyPr/>
                    <a:lstStyle/>
                    <a:p>
                      <a:pPr marL="0" marR="228600" lvl="0" indent="0" algn="r" rtl="1">
                        <a:lnSpc>
                          <a:spcPct val="107000"/>
                        </a:lnSpc>
                        <a:spcBef>
                          <a:spcPts val="0"/>
                        </a:spcBef>
                        <a:spcAft>
                          <a:spcPts val="800"/>
                        </a:spcAft>
                        <a:buFont typeface="+mj-lt"/>
                        <a:buNone/>
                      </a:pPr>
                      <a:r>
                        <a:rPr lang="ar-SA" sz="1400" dirty="0">
                          <a:effectLst/>
                        </a:rPr>
                        <a:t>2</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العروض وموسيقى الشعر</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د. فواز </a:t>
                      </a:r>
                      <a:r>
                        <a:rPr lang="ar-SA" sz="1400" dirty="0" err="1">
                          <a:effectLst/>
                        </a:rPr>
                        <a:t>اللعبون</a:t>
                      </a:r>
                      <a:endParaRPr lang="en-US" sz="1400" dirty="0">
                        <a:effectLst/>
                      </a:endParaRPr>
                    </a:p>
                    <a:p>
                      <a:pPr marL="0" marR="0" algn="r" rtl="1">
                        <a:lnSpc>
                          <a:spcPct val="107000"/>
                        </a:lnSpc>
                        <a:spcBef>
                          <a:spcPts val="0"/>
                        </a:spcBef>
                        <a:spcAft>
                          <a:spcPts val="0"/>
                        </a:spcAft>
                      </a:pPr>
                      <a:r>
                        <a:rPr lang="ar-SA" sz="1400" dirty="0">
                          <a:effectLst/>
                        </a:rPr>
                        <a:t> </a:t>
                      </a:r>
                      <a:endParaRPr lang="en-US" sz="1400" dirty="0">
                        <a:effectLst/>
                      </a:endParaRPr>
                    </a:p>
                    <a:p>
                      <a:pPr marL="0" marR="0" algn="r" rtl="1">
                        <a:lnSpc>
                          <a:spcPct val="107000"/>
                        </a:lnSpc>
                        <a:spcBef>
                          <a:spcPts val="0"/>
                        </a:spcBef>
                        <a:spcAft>
                          <a:spcPts val="0"/>
                        </a:spcAft>
                      </a:pPr>
                      <a:r>
                        <a:rPr lang="en-US" sz="1400" u="sng" dirty="0">
                          <a:effectLst/>
                          <a:hlinkClick r:id="rId3"/>
                        </a:rPr>
                        <a:t>https://twitter.com/fawaz_dr?ref_src=twsrc%5Egoogle%7Ctwcamp%5Eserp%7Ctwgr%5Eauthor</a:t>
                      </a:r>
                      <a:r>
                        <a:rPr lang="en-US" sz="1400" dirty="0">
                          <a:effectLst/>
                        </a:rPr>
                        <a:t> </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a:effectLst/>
                        </a:rPr>
                        <a:t>عامة</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الإثنين - 15 مايو 2022</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extLst>
                  <a:ext uri="{0D108BD9-81ED-4DB2-BD59-A6C34878D82A}">
                    <a16:rowId xmlns:a16="http://schemas.microsoft.com/office/drawing/2014/main" val="968677746"/>
                  </a:ext>
                </a:extLst>
              </a:tr>
              <a:tr h="801033">
                <a:tc>
                  <a:txBody>
                    <a:bodyPr/>
                    <a:lstStyle/>
                    <a:p>
                      <a:pPr marL="0" marR="228600" lvl="0" indent="0" algn="r" rtl="1">
                        <a:lnSpc>
                          <a:spcPct val="107000"/>
                        </a:lnSpc>
                        <a:spcBef>
                          <a:spcPts val="0"/>
                        </a:spcBef>
                        <a:spcAft>
                          <a:spcPts val="0"/>
                        </a:spcAft>
                        <a:buFont typeface="+mj-lt"/>
                        <a:buNone/>
                      </a:pPr>
                      <a:r>
                        <a:rPr lang="ar-SA" sz="1400" dirty="0">
                          <a:effectLst/>
                        </a:rPr>
                        <a:t>3</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تقنيات المعاجم واستخراج الأصل المعجمي والمعنى الصحيح.</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50000"/>
                        </a:lnSpc>
                        <a:spcBef>
                          <a:spcPts val="0"/>
                        </a:spcBef>
                        <a:spcAft>
                          <a:spcPts val="0"/>
                        </a:spcAft>
                      </a:pPr>
                      <a:r>
                        <a:rPr lang="ar-SA" sz="1400" dirty="0">
                          <a:effectLst/>
                        </a:rPr>
                        <a:t>د. مصطفى جرار</a:t>
                      </a:r>
                      <a:endParaRPr lang="en-US" sz="1400" dirty="0">
                        <a:effectLst/>
                      </a:endParaRPr>
                    </a:p>
                    <a:p>
                      <a:pPr marL="0" marR="0" algn="r" rtl="1">
                        <a:lnSpc>
                          <a:spcPct val="150000"/>
                        </a:lnSpc>
                        <a:spcBef>
                          <a:spcPts val="0"/>
                        </a:spcBef>
                        <a:spcAft>
                          <a:spcPts val="0"/>
                        </a:spcAft>
                      </a:pPr>
                      <a:r>
                        <a:rPr lang="en-US" sz="1400" u="sng" dirty="0">
                          <a:effectLst/>
                          <a:hlinkClick r:id="rId4"/>
                        </a:rPr>
                        <a:t>https://www.birzeit.edu/ar/faculty-staff/mstf-jrr</a:t>
                      </a:r>
                      <a:r>
                        <a:rPr lang="en-US" sz="1400" dirty="0">
                          <a:effectLst/>
                        </a:rPr>
                        <a:t> </a:t>
                      </a:r>
                    </a:p>
                    <a:p>
                      <a:pPr marL="0" marR="0" algn="l" rtl="0">
                        <a:lnSpc>
                          <a:spcPct val="107000"/>
                        </a:lnSpc>
                        <a:spcBef>
                          <a:spcPts val="0"/>
                        </a:spcBef>
                        <a:spcAft>
                          <a:spcPts val="0"/>
                        </a:spcAft>
                      </a:pPr>
                      <a:r>
                        <a:rPr lang="en-US" sz="1400" u="sng" dirty="0">
                          <a:effectLst/>
                          <a:hlinkClick r:id="rId5"/>
                        </a:rPr>
                        <a:t>mjarrar@birzeit.edu</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a:effectLst/>
                        </a:rPr>
                        <a:t>خاصة</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الثلاثاء - 16 مايو 2022</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extLst>
                  <a:ext uri="{0D108BD9-81ED-4DB2-BD59-A6C34878D82A}">
                    <a16:rowId xmlns:a16="http://schemas.microsoft.com/office/drawing/2014/main" val="660584407"/>
                  </a:ext>
                </a:extLst>
              </a:tr>
              <a:tr h="179840">
                <a:tc>
                  <a:txBody>
                    <a:bodyPr/>
                    <a:lstStyle/>
                    <a:p>
                      <a:pPr marL="0" marR="228600" lvl="0" indent="0" algn="r" rtl="1">
                        <a:lnSpc>
                          <a:spcPct val="107000"/>
                        </a:lnSpc>
                        <a:spcBef>
                          <a:spcPts val="0"/>
                        </a:spcBef>
                        <a:spcAft>
                          <a:spcPts val="0"/>
                        </a:spcAft>
                        <a:buFont typeface="+mj-lt"/>
                        <a:buNone/>
                      </a:pPr>
                      <a:r>
                        <a:rPr lang="ar-SA" sz="1400" dirty="0">
                          <a:effectLst/>
                        </a:rPr>
                        <a:t>4</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a:effectLst/>
                        </a:rPr>
                        <a:t>الألعاب اللغوية.</a:t>
                      </a:r>
                      <a:endParaRPr lang="en-US" sz="140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50000"/>
                        </a:lnSpc>
                        <a:spcBef>
                          <a:spcPts val="0"/>
                        </a:spcBef>
                        <a:spcAft>
                          <a:spcPts val="0"/>
                        </a:spcAft>
                      </a:pPr>
                      <a:r>
                        <a:rPr lang="ar-SA" sz="1400" dirty="0">
                          <a:effectLst/>
                        </a:rPr>
                        <a:t>روان </a:t>
                      </a:r>
                      <a:r>
                        <a:rPr lang="ar-SA" sz="1400" dirty="0" err="1">
                          <a:effectLst/>
                        </a:rPr>
                        <a:t>المعثم</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dirty="0">
                          <a:effectLst/>
                        </a:rPr>
                        <a:t>خاصة</a:t>
                      </a:r>
                      <a:endParaRPr lang="en-US" sz="1400" dirty="0">
                        <a:effectLst/>
                        <a:latin typeface="Calibri" panose="020F0502020204030204" pitchFamily="34" charset="0"/>
                        <a:ea typeface="Calibri" panose="020F0502020204030204" pitchFamily="34" charset="0"/>
                      </a:endParaRPr>
                    </a:p>
                  </a:txBody>
                  <a:tcPr marL="46924" marR="46924" marT="0" marB="0"/>
                </a:tc>
                <a:tc>
                  <a:txBody>
                    <a:bodyPr/>
                    <a:lstStyle/>
                    <a:p>
                      <a:pPr marL="0" marR="0" algn="r" rtl="1">
                        <a:lnSpc>
                          <a:spcPct val="107000"/>
                        </a:lnSpc>
                        <a:spcBef>
                          <a:spcPts val="0"/>
                        </a:spcBef>
                        <a:spcAft>
                          <a:spcPts val="0"/>
                        </a:spcAft>
                      </a:pPr>
                      <a:r>
                        <a:rPr lang="ar-SA" sz="1400" dirty="0">
                          <a:effectLst/>
                        </a:rPr>
                        <a:t>الأربعاء - 17 مايو 2022</a:t>
                      </a:r>
                      <a:endParaRPr lang="en-US" sz="1400" dirty="0">
                        <a:effectLst/>
                        <a:latin typeface="Calibri" panose="020F0502020204030204" pitchFamily="34" charset="0"/>
                        <a:ea typeface="Calibri" panose="020F0502020204030204" pitchFamily="34" charset="0"/>
                      </a:endParaRPr>
                    </a:p>
                  </a:txBody>
                  <a:tcPr marL="46924" marR="46924" marT="0" marB="0">
                    <a:solidFill>
                      <a:schemeClr val="accent2">
                        <a:lumMod val="20000"/>
                        <a:lumOff val="80000"/>
                      </a:schemeClr>
                    </a:solidFill>
                  </a:tcPr>
                </a:tc>
                <a:extLst>
                  <a:ext uri="{0D108BD9-81ED-4DB2-BD59-A6C34878D82A}">
                    <a16:rowId xmlns:a16="http://schemas.microsoft.com/office/drawing/2014/main" val="2778201160"/>
                  </a:ext>
                </a:extLst>
              </a:tr>
              <a:tr h="179840">
                <a:tc>
                  <a:txBody>
                    <a:bodyPr/>
                    <a:lstStyle/>
                    <a:p>
                      <a:pPr marL="0" marR="0" lvl="0" indent="0" algn="r" rtl="1">
                        <a:lnSpc>
                          <a:spcPct val="107000"/>
                        </a:lnSpc>
                        <a:spcBef>
                          <a:spcPts val="0"/>
                        </a:spcBef>
                        <a:spcAft>
                          <a:spcPts val="0"/>
                        </a:spcAft>
                        <a:buFont typeface="+mj-lt"/>
                        <a:buNone/>
                      </a:pPr>
                      <a:r>
                        <a:rPr lang="ar-SA" sz="1100" dirty="0">
                          <a:effectLst/>
                        </a:rPr>
                        <a:t>5</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rtl="1">
                        <a:lnSpc>
                          <a:spcPct val="107000"/>
                        </a:lnSpc>
                        <a:spcBef>
                          <a:spcPts val="0"/>
                        </a:spcBef>
                        <a:spcAft>
                          <a:spcPts val="0"/>
                        </a:spcAft>
                      </a:pPr>
                      <a:r>
                        <a:rPr lang="ar-SA" sz="1400" kern="1200" dirty="0">
                          <a:solidFill>
                            <a:schemeClr val="dk1"/>
                          </a:solidFill>
                          <a:effectLst/>
                        </a:rPr>
                        <a:t>تطبيقات التعلم العميق في معالجة اللغة العربية </a:t>
                      </a:r>
                      <a:endParaRPr lang="en-US" sz="1400" kern="1200" dirty="0">
                        <a:solidFill>
                          <a:schemeClr val="dk1"/>
                        </a:solidFill>
                        <a:effectLst/>
                        <a:latin typeface="+mn-lt"/>
                        <a:ea typeface="+mn-ea"/>
                        <a:cs typeface="+mn-cs"/>
                      </a:endParaRPr>
                    </a:p>
                  </a:txBody>
                  <a:tcPr marL="68580" marR="68580" marT="0" marB="0"/>
                </a:tc>
                <a:tc>
                  <a:txBody>
                    <a:bodyPr/>
                    <a:lstStyle/>
                    <a:p>
                      <a:pPr marL="0" marR="0" algn="r" rtl="1">
                        <a:lnSpc>
                          <a:spcPct val="107000"/>
                        </a:lnSpc>
                        <a:spcBef>
                          <a:spcPts val="0"/>
                        </a:spcBef>
                        <a:spcAft>
                          <a:spcPts val="0"/>
                        </a:spcAft>
                      </a:pPr>
                      <a:r>
                        <a:rPr lang="en-US" sz="1400" kern="1200">
                          <a:solidFill>
                            <a:schemeClr val="dk1"/>
                          </a:solidFill>
                          <a:effectLst/>
                        </a:rPr>
                        <a:t> </a:t>
                      </a:r>
                    </a:p>
                    <a:p>
                      <a:pPr marL="0" marR="0" algn="r" rtl="1">
                        <a:lnSpc>
                          <a:spcPct val="107000"/>
                        </a:lnSpc>
                        <a:spcBef>
                          <a:spcPts val="0"/>
                        </a:spcBef>
                        <a:spcAft>
                          <a:spcPts val="0"/>
                        </a:spcAft>
                      </a:pPr>
                      <a:r>
                        <a:rPr lang="en-US" sz="1400" kern="1200">
                          <a:solidFill>
                            <a:schemeClr val="dk1"/>
                          </a:solidFill>
                          <a:effectLst/>
                        </a:rPr>
                        <a:t> </a:t>
                      </a:r>
                      <a:endParaRPr lang="en-US" sz="1400" kern="1200">
                        <a:solidFill>
                          <a:schemeClr val="dk1"/>
                        </a:solidFill>
                        <a:effectLst/>
                        <a:latin typeface="+mn-lt"/>
                        <a:ea typeface="+mn-ea"/>
                        <a:cs typeface="+mn-cs"/>
                      </a:endParaRPr>
                    </a:p>
                  </a:txBody>
                  <a:tcPr marL="68580" marR="68580"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kern="1200">
                          <a:solidFill>
                            <a:schemeClr val="dk1"/>
                          </a:solidFill>
                          <a:effectLst/>
                        </a:rPr>
                        <a:t>مسار الشعر العربي </a:t>
                      </a:r>
                      <a:endParaRPr lang="en-US" sz="1400" kern="1200">
                        <a:solidFill>
                          <a:schemeClr val="dk1"/>
                        </a:solidFill>
                        <a:effectLst/>
                      </a:endParaRPr>
                    </a:p>
                    <a:p>
                      <a:pPr marL="0" marR="0" algn="r" rtl="1">
                        <a:lnSpc>
                          <a:spcPct val="107000"/>
                        </a:lnSpc>
                        <a:spcBef>
                          <a:spcPts val="0"/>
                        </a:spcBef>
                        <a:spcAft>
                          <a:spcPts val="0"/>
                        </a:spcAft>
                      </a:pPr>
                      <a:r>
                        <a:rPr lang="ar-SA" sz="1400" kern="1200">
                          <a:solidFill>
                            <a:schemeClr val="dk1"/>
                          </a:solidFill>
                          <a:effectLst/>
                        </a:rPr>
                        <a:t>مسار المعجم</a:t>
                      </a:r>
                      <a:endParaRPr lang="en-US" sz="1400" kern="1200">
                        <a:solidFill>
                          <a:schemeClr val="dk1"/>
                        </a:solidFill>
                        <a:effectLst/>
                        <a:latin typeface="+mn-lt"/>
                        <a:ea typeface="+mn-ea"/>
                        <a:cs typeface="+mn-cs"/>
                      </a:endParaRPr>
                    </a:p>
                  </a:txBody>
                  <a:tcPr marL="68580" marR="68580" marT="0" marB="0"/>
                </a:tc>
                <a:tc>
                  <a:txBody>
                    <a:bodyPr/>
                    <a:lstStyle/>
                    <a:p>
                      <a:pPr marL="0" marR="0" algn="r" rtl="1">
                        <a:lnSpc>
                          <a:spcPct val="107000"/>
                        </a:lnSpc>
                        <a:spcBef>
                          <a:spcPts val="0"/>
                        </a:spcBef>
                        <a:spcAft>
                          <a:spcPts val="0"/>
                        </a:spcAft>
                      </a:pPr>
                      <a:r>
                        <a:rPr lang="ar-SA" sz="1400" kern="1200">
                          <a:solidFill>
                            <a:schemeClr val="dk1"/>
                          </a:solidFill>
                          <a:effectLst/>
                        </a:rPr>
                        <a:t>نقترح أن تتضمن الورشة تمارين عملية تتعلق بتصنيف و توليد النصوص.</a:t>
                      </a:r>
                      <a:endParaRPr lang="en-US" sz="1400" kern="1200">
                        <a:solidFill>
                          <a:schemeClr val="dk1"/>
                        </a:solidFill>
                        <a:effectLst/>
                        <a:latin typeface="+mn-lt"/>
                        <a:ea typeface="+mn-ea"/>
                        <a:cs typeface="+mn-cs"/>
                      </a:endParaRPr>
                    </a:p>
                  </a:txBody>
                  <a:tcPr marL="68580" marR="68580" marT="0" marB="0">
                    <a:solidFill>
                      <a:schemeClr val="accent2">
                        <a:lumMod val="20000"/>
                        <a:lumOff val="80000"/>
                      </a:schemeClr>
                    </a:solidFill>
                  </a:tcPr>
                </a:tc>
                <a:extLst>
                  <a:ext uri="{0D108BD9-81ED-4DB2-BD59-A6C34878D82A}">
                    <a16:rowId xmlns:a16="http://schemas.microsoft.com/office/drawing/2014/main" val="1177882383"/>
                  </a:ext>
                </a:extLst>
              </a:tr>
              <a:tr h="179840">
                <a:tc>
                  <a:txBody>
                    <a:bodyPr/>
                    <a:lstStyle/>
                    <a:p>
                      <a:pPr marL="0" marR="0" lvl="0" indent="0" algn="r" rtl="1">
                        <a:lnSpc>
                          <a:spcPct val="107000"/>
                        </a:lnSpc>
                        <a:spcBef>
                          <a:spcPts val="0"/>
                        </a:spcBef>
                        <a:spcAft>
                          <a:spcPts val="0"/>
                        </a:spcAft>
                        <a:buFont typeface="+mj-lt"/>
                        <a:buNone/>
                      </a:pPr>
                      <a:r>
                        <a:rPr lang="ar-SA" sz="1100" dirty="0">
                          <a:effectLst/>
                        </a:rPr>
                        <a:t>6</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rtl="1">
                        <a:lnSpc>
                          <a:spcPct val="150000"/>
                        </a:lnSpc>
                        <a:spcBef>
                          <a:spcPts val="0"/>
                        </a:spcBef>
                        <a:spcAft>
                          <a:spcPts val="0"/>
                        </a:spcAft>
                      </a:pPr>
                      <a:r>
                        <a:rPr lang="ar-SA" sz="1400" kern="1200">
                          <a:solidFill>
                            <a:schemeClr val="dk1"/>
                          </a:solidFill>
                          <a:effectLst/>
                        </a:rPr>
                        <a:t>مراحل بناء نماذج معالجة اللغة  باستخدام تعلم الاله</a:t>
                      </a:r>
                      <a:endParaRPr lang="en-US" sz="1400" kern="1200">
                        <a:solidFill>
                          <a:schemeClr val="dk1"/>
                        </a:solidFill>
                        <a:effectLst/>
                      </a:endParaRPr>
                    </a:p>
                    <a:p>
                      <a:pPr marL="0" marR="0" algn="r" rtl="1">
                        <a:lnSpc>
                          <a:spcPct val="107000"/>
                        </a:lnSpc>
                        <a:spcBef>
                          <a:spcPts val="0"/>
                        </a:spcBef>
                        <a:spcAft>
                          <a:spcPts val="0"/>
                        </a:spcAft>
                      </a:pPr>
                      <a:r>
                        <a:rPr lang="ar-SA" sz="1400" kern="1200">
                          <a:solidFill>
                            <a:schemeClr val="dk1"/>
                          </a:solidFill>
                          <a:effectLst/>
                        </a:rPr>
                        <a:t> </a:t>
                      </a:r>
                      <a:endParaRPr lang="en-US" sz="1400" kern="1200">
                        <a:solidFill>
                          <a:schemeClr val="dk1"/>
                        </a:solidFill>
                        <a:effectLst/>
                        <a:latin typeface="+mn-lt"/>
                        <a:ea typeface="+mn-ea"/>
                        <a:cs typeface="+mn-cs"/>
                      </a:endParaRPr>
                    </a:p>
                  </a:txBody>
                  <a:tcPr marL="68580" marR="68580" marT="0" marB="0"/>
                </a:tc>
                <a:tc>
                  <a:txBody>
                    <a:bodyPr/>
                    <a:lstStyle/>
                    <a:p>
                      <a:pPr marL="0" marR="0" algn="r" rtl="1">
                        <a:lnSpc>
                          <a:spcPct val="150000"/>
                        </a:lnSpc>
                        <a:spcBef>
                          <a:spcPts val="0"/>
                        </a:spcBef>
                        <a:spcAft>
                          <a:spcPts val="0"/>
                        </a:spcAft>
                      </a:pPr>
                      <a:r>
                        <a:rPr lang="ar-SA" sz="1400" kern="1200" dirty="0">
                          <a:solidFill>
                            <a:schemeClr val="dk1"/>
                          </a:solidFill>
                          <a:effectLst/>
                        </a:rPr>
                        <a:t>** د. عبدالمحسن الثبيتي</a:t>
                      </a:r>
                      <a:endParaRPr lang="en-US" sz="1400" kern="1200" dirty="0">
                        <a:solidFill>
                          <a:schemeClr val="dk1"/>
                        </a:solidFill>
                        <a:effectLst/>
                      </a:endParaRPr>
                    </a:p>
                    <a:p>
                      <a:pPr marL="0" marR="0" algn="r" rtl="1">
                        <a:lnSpc>
                          <a:spcPct val="107000"/>
                        </a:lnSpc>
                        <a:spcBef>
                          <a:spcPts val="0"/>
                        </a:spcBef>
                        <a:spcAft>
                          <a:spcPts val="0"/>
                        </a:spcAft>
                      </a:pPr>
                      <a:r>
                        <a:rPr lang="en-US" sz="1400" kern="1200" dirty="0">
                          <a:solidFill>
                            <a:schemeClr val="dk1"/>
                          </a:solidFill>
                          <a:effectLst/>
                        </a:rPr>
                        <a:t>0505516387 </a:t>
                      </a:r>
                      <a:endParaRPr lang="en-US" sz="1400" kern="1200" dirty="0">
                        <a:solidFill>
                          <a:schemeClr val="dk1"/>
                        </a:solidFill>
                        <a:effectLst/>
                        <a:latin typeface="+mn-lt"/>
                        <a:ea typeface="+mn-ea"/>
                        <a:cs typeface="+mn-cs"/>
                      </a:endParaRPr>
                    </a:p>
                  </a:txBody>
                  <a:tcPr marL="68580" marR="68580"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kern="1200" dirty="0">
                          <a:solidFill>
                            <a:schemeClr val="dk1"/>
                          </a:solidFill>
                          <a:effectLst/>
                        </a:rPr>
                        <a:t>كل المسارات</a:t>
                      </a:r>
                      <a:endParaRPr lang="en-US" sz="1400" kern="1200" dirty="0">
                        <a:solidFill>
                          <a:schemeClr val="dk1"/>
                        </a:solidFill>
                        <a:effectLst/>
                        <a:latin typeface="+mn-lt"/>
                        <a:ea typeface="+mn-ea"/>
                        <a:cs typeface="+mn-cs"/>
                      </a:endParaRPr>
                    </a:p>
                  </a:txBody>
                  <a:tcPr marL="68580" marR="68580" marT="0" marB="0"/>
                </a:tc>
                <a:tc>
                  <a:txBody>
                    <a:bodyPr/>
                    <a:lstStyle/>
                    <a:p>
                      <a:pPr marL="0" marR="0" algn="r" rtl="1">
                        <a:lnSpc>
                          <a:spcPct val="150000"/>
                        </a:lnSpc>
                        <a:spcBef>
                          <a:spcPts val="0"/>
                        </a:spcBef>
                        <a:spcAft>
                          <a:spcPts val="0"/>
                        </a:spcAft>
                      </a:pPr>
                      <a:r>
                        <a:rPr lang="ar-SA" sz="1400" kern="1200" dirty="0">
                          <a:solidFill>
                            <a:schemeClr val="dk1"/>
                          </a:solidFill>
                          <a:effectLst/>
                        </a:rPr>
                        <a:t>نقترح أن تتضمن الورشة المواضيع التالية: جمع البيانات، تنظيف البيانات، توسيم البيانات ، بناء نموذج باستخدام نماذج تعلم الاله </a:t>
                      </a:r>
                      <a:r>
                        <a:rPr lang="en-US" sz="1400" kern="1200" dirty="0">
                          <a:solidFill>
                            <a:schemeClr val="dk1"/>
                          </a:solidFill>
                          <a:effectLst/>
                        </a:rPr>
                        <a:t>ML</a:t>
                      </a:r>
                      <a:r>
                        <a:rPr lang="ar-SA" sz="1400" kern="1200" dirty="0">
                          <a:solidFill>
                            <a:schemeClr val="dk1"/>
                          </a:solidFill>
                          <a:effectLst/>
                        </a:rPr>
                        <a:t> و تقييم النموذج</a:t>
                      </a:r>
                      <a:endParaRPr lang="en-US" sz="1400" kern="1200" dirty="0">
                        <a:solidFill>
                          <a:schemeClr val="dk1"/>
                        </a:solidFill>
                        <a:effectLst/>
                        <a:latin typeface="+mn-lt"/>
                        <a:ea typeface="+mn-ea"/>
                        <a:cs typeface="+mn-cs"/>
                      </a:endParaRPr>
                    </a:p>
                  </a:txBody>
                  <a:tcPr marL="68580" marR="68580" marT="0" marB="0">
                    <a:solidFill>
                      <a:schemeClr val="accent2">
                        <a:lumMod val="20000"/>
                        <a:lumOff val="80000"/>
                      </a:schemeClr>
                    </a:solidFill>
                  </a:tcPr>
                </a:tc>
                <a:extLst>
                  <a:ext uri="{0D108BD9-81ED-4DB2-BD59-A6C34878D82A}">
                    <a16:rowId xmlns:a16="http://schemas.microsoft.com/office/drawing/2014/main" val="1288812605"/>
                  </a:ext>
                </a:extLst>
              </a:tr>
              <a:tr h="0">
                <a:tc>
                  <a:txBody>
                    <a:bodyPr/>
                    <a:lstStyle/>
                    <a:p>
                      <a:pPr marL="0" marR="0" lvl="0" indent="0" algn="r" rtl="1">
                        <a:lnSpc>
                          <a:spcPct val="107000"/>
                        </a:lnSpc>
                        <a:spcBef>
                          <a:spcPts val="0"/>
                        </a:spcBef>
                        <a:spcAft>
                          <a:spcPts val="0"/>
                        </a:spcAft>
                        <a:buFont typeface="+mj-lt"/>
                        <a:buNone/>
                      </a:pPr>
                      <a:r>
                        <a:rPr lang="ar-SA" sz="1100" dirty="0">
                          <a:effectLst/>
                        </a:rPr>
                        <a:t>7</a:t>
                      </a:r>
                      <a:endParaRPr lang="en-US" sz="11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gn="r" rtl="1">
                        <a:lnSpc>
                          <a:spcPct val="150000"/>
                        </a:lnSpc>
                        <a:spcBef>
                          <a:spcPts val="0"/>
                        </a:spcBef>
                        <a:spcAft>
                          <a:spcPts val="0"/>
                        </a:spcAft>
                      </a:pPr>
                      <a:r>
                        <a:rPr lang="ar-SA" sz="1400" kern="1200">
                          <a:solidFill>
                            <a:schemeClr val="dk1"/>
                          </a:solidFill>
                          <a:effectLst/>
                        </a:rPr>
                        <a:t>المعالجة الدلالية الآلية للغة العربية (بناء قواعد بيانات للعلاقات الدلالية بين المفردات)</a:t>
                      </a:r>
                      <a:endParaRPr lang="en-US" sz="1400" kern="1200">
                        <a:solidFill>
                          <a:schemeClr val="dk1"/>
                        </a:solidFill>
                        <a:effectLst/>
                        <a:latin typeface="+mn-lt"/>
                        <a:ea typeface="+mn-ea"/>
                        <a:cs typeface="+mn-cs"/>
                      </a:endParaRPr>
                    </a:p>
                  </a:txBody>
                  <a:tcPr marL="68580" marR="68580" marT="0" marB="0"/>
                </a:tc>
                <a:tc>
                  <a:txBody>
                    <a:bodyPr/>
                    <a:lstStyle/>
                    <a:p>
                      <a:pPr marL="0" marR="0" algn="r" rtl="1">
                        <a:lnSpc>
                          <a:spcPct val="150000"/>
                        </a:lnSpc>
                        <a:spcBef>
                          <a:spcPts val="0"/>
                        </a:spcBef>
                        <a:spcAft>
                          <a:spcPts val="0"/>
                        </a:spcAft>
                      </a:pPr>
                      <a:r>
                        <a:rPr lang="ar-SA" sz="1400" kern="1200" dirty="0">
                          <a:solidFill>
                            <a:schemeClr val="dk1"/>
                          </a:solidFill>
                          <a:effectLst/>
                        </a:rPr>
                        <a:t>د. عبدالحليم محمود أبو شوشة</a:t>
                      </a:r>
                      <a:endParaRPr lang="en-US" sz="1400" kern="1200" dirty="0">
                        <a:solidFill>
                          <a:schemeClr val="dk1"/>
                        </a:solidFill>
                        <a:effectLst/>
                      </a:endParaRPr>
                    </a:p>
                    <a:p>
                      <a:pPr marL="0" marR="0" algn="r" rtl="1">
                        <a:lnSpc>
                          <a:spcPct val="150000"/>
                        </a:lnSpc>
                        <a:spcBef>
                          <a:spcPts val="0"/>
                        </a:spcBef>
                        <a:spcAft>
                          <a:spcPts val="0"/>
                        </a:spcAft>
                      </a:pPr>
                      <a:r>
                        <a:rPr lang="ar-SA" sz="1400" kern="1200" dirty="0">
                          <a:solidFill>
                            <a:schemeClr val="dk1"/>
                          </a:solidFill>
                          <a:effectLst/>
                        </a:rPr>
                        <a:t>‏</a:t>
                      </a:r>
                      <a:r>
                        <a:rPr lang="en-US" sz="1400" kern="1200" dirty="0">
                          <a:solidFill>
                            <a:schemeClr val="dk1"/>
                          </a:solidFill>
                          <a:effectLst/>
                        </a:rPr>
                        <a:t>Ashousha2000@yahoo.com</a:t>
                      </a:r>
                      <a:endParaRPr lang="en-US" sz="1400" kern="1200" dirty="0">
                        <a:solidFill>
                          <a:schemeClr val="dk1"/>
                        </a:solidFill>
                        <a:effectLst/>
                        <a:latin typeface="+mn-lt"/>
                        <a:ea typeface="+mn-ea"/>
                        <a:cs typeface="+mn-cs"/>
                      </a:endParaRPr>
                    </a:p>
                  </a:txBody>
                  <a:tcPr marL="68580" marR="68580" marT="0" marB="0">
                    <a:solidFill>
                      <a:schemeClr val="accent2">
                        <a:lumMod val="20000"/>
                        <a:lumOff val="80000"/>
                      </a:schemeClr>
                    </a:solidFill>
                  </a:tcPr>
                </a:tc>
                <a:tc>
                  <a:txBody>
                    <a:bodyPr/>
                    <a:lstStyle/>
                    <a:p>
                      <a:pPr marL="0" marR="0" algn="r" rtl="1">
                        <a:lnSpc>
                          <a:spcPct val="107000"/>
                        </a:lnSpc>
                        <a:spcBef>
                          <a:spcPts val="0"/>
                        </a:spcBef>
                        <a:spcAft>
                          <a:spcPts val="0"/>
                        </a:spcAft>
                      </a:pPr>
                      <a:r>
                        <a:rPr lang="ar-SA" sz="1400" kern="1200">
                          <a:solidFill>
                            <a:schemeClr val="dk1"/>
                          </a:solidFill>
                          <a:effectLst/>
                        </a:rPr>
                        <a:t>مسار المعجم</a:t>
                      </a:r>
                      <a:endParaRPr lang="en-US" sz="1400" kern="1200">
                        <a:solidFill>
                          <a:schemeClr val="dk1"/>
                        </a:solidFill>
                        <a:effectLst/>
                        <a:latin typeface="+mn-lt"/>
                        <a:ea typeface="+mn-ea"/>
                        <a:cs typeface="+mn-cs"/>
                      </a:endParaRPr>
                    </a:p>
                  </a:txBody>
                  <a:tcPr marL="68580" marR="68580" marT="0" marB="0"/>
                </a:tc>
                <a:tc>
                  <a:txBody>
                    <a:bodyPr/>
                    <a:lstStyle/>
                    <a:p>
                      <a:pPr marL="0" marR="0" algn="r" rtl="1">
                        <a:lnSpc>
                          <a:spcPct val="150000"/>
                        </a:lnSpc>
                        <a:spcBef>
                          <a:spcPts val="0"/>
                        </a:spcBef>
                        <a:spcAft>
                          <a:spcPts val="0"/>
                        </a:spcAft>
                      </a:pPr>
                      <a:r>
                        <a:rPr lang="ar-SA" sz="1400" kern="1200" dirty="0">
                          <a:solidFill>
                            <a:schemeClr val="dk1"/>
                          </a:solidFill>
                          <a:effectLst/>
                        </a:rPr>
                        <a:t>نقترح أن تتضمن الورشة تمارين عملية لتطبيقات استخدام المعاجم في اللغة العربية</a:t>
                      </a:r>
                      <a:endParaRPr lang="en-US" sz="1400" kern="1200" dirty="0">
                        <a:solidFill>
                          <a:schemeClr val="dk1"/>
                        </a:solidFill>
                        <a:effectLst/>
                        <a:latin typeface="+mn-lt"/>
                        <a:ea typeface="+mn-ea"/>
                        <a:cs typeface="+mn-cs"/>
                      </a:endParaRPr>
                    </a:p>
                  </a:txBody>
                  <a:tcPr marL="68580" marR="68580" marT="0" marB="0">
                    <a:solidFill>
                      <a:schemeClr val="accent2">
                        <a:lumMod val="20000"/>
                        <a:lumOff val="80000"/>
                      </a:schemeClr>
                    </a:solidFill>
                  </a:tcPr>
                </a:tc>
                <a:extLst>
                  <a:ext uri="{0D108BD9-81ED-4DB2-BD59-A6C34878D82A}">
                    <a16:rowId xmlns:a16="http://schemas.microsoft.com/office/drawing/2014/main" val="269612592"/>
                  </a:ext>
                </a:extLst>
              </a:tr>
            </a:tbl>
          </a:graphicData>
        </a:graphic>
      </p:graphicFrame>
    </p:spTree>
    <p:extLst>
      <p:ext uri="{BB962C8B-B14F-4D97-AF65-F5344CB8AC3E}">
        <p14:creationId xmlns:p14="http://schemas.microsoft.com/office/powerpoint/2010/main" val="57951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827E4-53C4-4FC1-98AA-AB54A053CBD7}"/>
              </a:ext>
            </a:extLst>
          </p:cNvPr>
          <p:cNvSpPr>
            <a:spLocks noGrp="1"/>
          </p:cNvSpPr>
          <p:nvPr>
            <p:ph idx="1"/>
          </p:nvPr>
        </p:nvSpPr>
        <p:spPr/>
        <p:txBody>
          <a:bodyPr/>
          <a:lstStyle/>
          <a:p>
            <a:pPr marL="0" indent="0" algn="ctr">
              <a:buNone/>
            </a:pPr>
            <a:r>
              <a:rPr lang="ar-SA" dirty="0"/>
              <a:t>تضاف وسائل التواصل</a:t>
            </a:r>
            <a:endParaRPr lang="en-US" dirty="0"/>
          </a:p>
        </p:txBody>
      </p:sp>
    </p:spTree>
    <p:extLst>
      <p:ext uri="{BB962C8B-B14F-4D97-AF65-F5344CB8AC3E}">
        <p14:creationId xmlns:p14="http://schemas.microsoft.com/office/powerpoint/2010/main" val="261297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834886"/>
            <a:ext cx="9144000" cy="5075584"/>
          </a:xfrm>
        </p:spPr>
        <p:txBody>
          <a:bodyPr>
            <a:noAutofit/>
          </a:bodyPr>
          <a:lstStyle/>
          <a:p>
            <a:pPr algn="r"/>
            <a:r>
              <a:rPr lang="ar-SA" sz="5400" dirty="0"/>
              <a:t>عن </a:t>
            </a:r>
            <a:r>
              <a:rPr lang="ar-SA" sz="5400" dirty="0" err="1"/>
              <a:t>البرمجان</a:t>
            </a:r>
            <a:r>
              <a:rPr lang="ar-SA" sz="5400" dirty="0"/>
              <a:t>:</a:t>
            </a:r>
            <a:br>
              <a:rPr lang="ar-SA" sz="4000" dirty="0"/>
            </a:br>
            <a:br>
              <a:rPr lang="ar-SA" sz="4000" dirty="0"/>
            </a:br>
            <a:r>
              <a:rPr lang="ar-SA" sz="4000" b="0" i="0" dirty="0">
                <a:effectLst/>
                <a:latin typeface="Sakkal Majalla Regular"/>
              </a:rPr>
              <a:t>تحد تقني عالمي، موجّه إلى الطاقات والكـفاءات التقنية واللغـوية من مختلف دول العالم، يطلقه مجمع الملك سلمان العالمي للغة العربية؛ لابتكار حلول تقنية، ومنصات رقميّة، وتقديم أدوات متخصصة في معالجة اللغة العربية آليًّا، لتعزيز مكانة العربية بين لغات العالم الحية، وتوظيف التقنية لخدمتها.</a:t>
            </a:r>
            <a:endParaRPr lang="ar-SA" sz="4000" dirty="0"/>
          </a:p>
        </p:txBody>
      </p:sp>
    </p:spTree>
    <p:extLst>
      <p:ext uri="{BB962C8B-B14F-4D97-AF65-F5344CB8AC3E}">
        <p14:creationId xmlns:p14="http://schemas.microsoft.com/office/powerpoint/2010/main" val="358783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4632725"/>
          </a:xfrm>
        </p:spPr>
        <p:txBody>
          <a:bodyPr>
            <a:normAutofit fontScale="90000"/>
          </a:bodyPr>
          <a:lstStyle/>
          <a:p>
            <a:pPr algn="r"/>
            <a:r>
              <a:rPr lang="ar-SA" dirty="0"/>
              <a:t>أهداف </a:t>
            </a:r>
            <a:r>
              <a:rPr lang="ar-SA" dirty="0" err="1"/>
              <a:t>البرمجان</a:t>
            </a:r>
            <a:r>
              <a:rPr lang="ar-SA" dirty="0"/>
              <a:t>:</a:t>
            </a:r>
            <a:br>
              <a:rPr lang="en-US" dirty="0"/>
            </a:br>
            <a:br>
              <a:rPr lang="ar-SA" dirty="0"/>
            </a:br>
            <a:r>
              <a:rPr lang="ar-SA" sz="3600" dirty="0"/>
              <a:t>1- تشجيع الابتكار والتطوير وإذكاء روح المنافسة وتحفيز العقول لابتكار حلول معالجة اللغة العربية وحوسبتها</a:t>
            </a:r>
            <a:br>
              <a:rPr lang="ar-SA" sz="3600" dirty="0"/>
            </a:br>
            <a:r>
              <a:rPr lang="ar-SA" sz="3600" dirty="0"/>
              <a:t>2- رفع الوعي بأهمية مجال المعالجة الآلية للغة العربية والتعريف به وسبل المساهمة فيه</a:t>
            </a:r>
            <a:br>
              <a:rPr lang="ar-SA" sz="3600" dirty="0"/>
            </a:br>
            <a:r>
              <a:rPr lang="ar-SA" sz="3600" dirty="0"/>
              <a:t>3- بناء العلاقات بالمختصين في المجال محليًا ودوليًا والتعريف بهم وإبراز جهودهم</a:t>
            </a:r>
            <a:endParaRPr lang="ar-SA" sz="2200" dirty="0"/>
          </a:p>
        </p:txBody>
      </p:sp>
    </p:spTree>
    <p:extLst>
      <p:ext uri="{BB962C8B-B14F-4D97-AF65-F5344CB8AC3E}">
        <p14:creationId xmlns:p14="http://schemas.microsoft.com/office/powerpoint/2010/main" val="240132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1127995"/>
            <a:ext cx="9144000" cy="4632725"/>
          </a:xfrm>
        </p:spPr>
        <p:txBody>
          <a:bodyPr>
            <a:normAutofit/>
          </a:bodyPr>
          <a:lstStyle/>
          <a:p>
            <a:pPr algn="r"/>
            <a:br>
              <a:rPr lang="ar-SA" dirty="0"/>
            </a:br>
            <a:r>
              <a:rPr lang="ar-SA" dirty="0"/>
              <a:t>تحديات </a:t>
            </a:r>
            <a:r>
              <a:rPr lang="ar-SA" dirty="0" err="1"/>
              <a:t>البرمجان</a:t>
            </a:r>
            <a:r>
              <a:rPr lang="ar-SA" dirty="0"/>
              <a:t>:</a:t>
            </a:r>
            <a:br>
              <a:rPr lang="ar-SA" dirty="0"/>
            </a:br>
            <a:r>
              <a:rPr lang="ar-SA" dirty="0"/>
              <a:t>1- تحدي الشعر.</a:t>
            </a:r>
            <a:br>
              <a:rPr lang="ar-SA" dirty="0"/>
            </a:br>
            <a:r>
              <a:rPr lang="ar-SA" dirty="0"/>
              <a:t>2- تحدي المعجم.</a:t>
            </a:r>
            <a:br>
              <a:rPr lang="ar-SA" dirty="0"/>
            </a:br>
            <a:r>
              <a:rPr lang="ar-SA" dirty="0"/>
              <a:t>3- تحدي الألعاب اللغوية للأطفال</a:t>
            </a:r>
            <a:br>
              <a:rPr lang="en-US" dirty="0"/>
            </a:br>
            <a:endParaRPr lang="ar-SA" sz="2200" dirty="0"/>
          </a:p>
        </p:txBody>
      </p:sp>
    </p:spTree>
    <p:extLst>
      <p:ext uri="{BB962C8B-B14F-4D97-AF65-F5344CB8AC3E}">
        <p14:creationId xmlns:p14="http://schemas.microsoft.com/office/powerpoint/2010/main" val="235097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EF38-731F-4FAB-BD73-90548D0E1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6A0B-F964-465D-84BC-902FEA354381}"/>
              </a:ext>
            </a:extLst>
          </p:cNvPr>
          <p:cNvSpPr>
            <a:spLocks noGrp="1"/>
          </p:cNvSpPr>
          <p:nvPr>
            <p:ph idx="1"/>
          </p:nvPr>
        </p:nvSpPr>
        <p:spPr/>
        <p:txBody>
          <a:bodyPr/>
          <a:lstStyle/>
          <a:p>
            <a:br>
              <a:rPr lang="ar-SA" dirty="0"/>
            </a:br>
            <a:r>
              <a:rPr lang="ar-SA" sz="2800" dirty="0"/>
              <a:t>التحدي الأول: تحدي الشعر العربي</a:t>
            </a:r>
            <a:br>
              <a:rPr lang="ar-SA" sz="2800" dirty="0"/>
            </a:br>
            <a:r>
              <a:rPr lang="ar-SA" sz="2800" dirty="0"/>
              <a:t>تحدي يهدف إلى بناء نماذج آلية باستخدام تقنية الذكاء الاصطناعي</a:t>
            </a:r>
            <a:endParaRPr lang="en-US" dirty="0"/>
          </a:p>
        </p:txBody>
      </p:sp>
    </p:spTree>
    <p:extLst>
      <p:ext uri="{BB962C8B-B14F-4D97-AF65-F5344CB8AC3E}">
        <p14:creationId xmlns:p14="http://schemas.microsoft.com/office/powerpoint/2010/main" val="147841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524000" y="715314"/>
            <a:ext cx="9144000" cy="1412005"/>
          </a:xfrm>
        </p:spPr>
        <p:txBody>
          <a:bodyPr>
            <a:normAutofit/>
          </a:bodyPr>
          <a:lstStyle/>
          <a:p>
            <a:pPr algn="r"/>
            <a:r>
              <a:rPr lang="ar-SA" dirty="0"/>
              <a:t>تحدي الشعر العربي:</a:t>
            </a:r>
            <a:br>
              <a:rPr lang="en-US" dirty="0"/>
            </a:br>
            <a:r>
              <a:rPr lang="ar-SA" sz="1800" dirty="0">
                <a:solidFill>
                  <a:prstClr val="black"/>
                </a:solidFill>
                <a:latin typeface="TimesNewRomanPSMT"/>
              </a:rPr>
              <a:t>يعمل المتسابق على تطوير نموذج آلي يعتمد على تقنيات الذكاء الاصطناعي وبيانات الشعر العربي، مع توضيح مدخلات النموذج ومخرجاته؛ للعمل في المهام المتعلقة بالشعر العربي ومعالجته آليًّا. ومن أمثلة هذه المهام:</a:t>
            </a:r>
            <a:endParaRPr lang="ar-SA" sz="2200" dirty="0"/>
          </a:p>
        </p:txBody>
      </p:sp>
      <p:sp>
        <p:nvSpPr>
          <p:cNvPr id="4" name="TextBox 3">
            <a:extLst>
              <a:ext uri="{FF2B5EF4-FFF2-40B4-BE49-F238E27FC236}">
                <a16:creationId xmlns:a16="http://schemas.microsoft.com/office/drawing/2014/main" id="{BA57C923-96CD-36C2-27C3-58AC9E55F4F7}"/>
              </a:ext>
            </a:extLst>
          </p:cNvPr>
          <p:cNvSpPr txBox="1"/>
          <p:nvPr/>
        </p:nvSpPr>
        <p:spPr>
          <a:xfrm>
            <a:off x="4568658" y="2172368"/>
            <a:ext cx="6099342" cy="3970318"/>
          </a:xfrm>
          <a:prstGeom prst="rect">
            <a:avLst/>
          </a:prstGeom>
          <a:noFill/>
        </p:spPr>
        <p:txBody>
          <a:bodyPr wrap="square">
            <a:spAutoFit/>
          </a:bodyPr>
          <a:lstStyle/>
          <a:p>
            <a:pPr marL="285750" indent="-285750" algn="r" rtl="1">
              <a:buFont typeface="Arial" panose="020B0604020202020204" pitchFamily="34" charset="0"/>
              <a:buChar char="•"/>
            </a:pPr>
            <a:r>
              <a:rPr lang="ar-SA" sz="1800" dirty="0">
                <a:solidFill>
                  <a:prstClr val="black"/>
                </a:solidFill>
                <a:latin typeface="TimesNewRomanPSMT"/>
              </a:rPr>
              <a:t>تأليف الشعر آليًّا، بناء على موضوع وقافية محدديْن</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تأليف </a:t>
            </a:r>
            <a:r>
              <a:rPr lang="ar-SA" sz="1800" dirty="0">
                <a:solidFill>
                  <a:prstClr val="black"/>
                </a:solidFill>
                <a:latin typeface="TimesNewRomanPSMT"/>
              </a:rPr>
              <a:t>الشعر آليًّا، بناء على مطلع القصيدة أو صدر البيت</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التعرف على الوزن/البحر</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الكتابة العروضية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كتابة تفعيلات البيت</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التعرف على القافية أو حرف الروي</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إكمال الكلمة الأخيرة من البيت بناء على وزن وقافية معطييْن</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التعرف على البيت المكسور</a:t>
            </a:r>
            <a:endParaRPr lang="ar-SA" sz="1800"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تصحيح البيت المكسور</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التعرف على البيت الأصلي والمنتحل</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ا</a:t>
            </a:r>
            <a:r>
              <a:rPr lang="ar-SA" sz="1800" dirty="0">
                <a:solidFill>
                  <a:prstClr val="black"/>
                </a:solidFill>
                <a:latin typeface="TimesNewRomanPSMT"/>
              </a:rPr>
              <a:t>كتشاف البيت المكتوب آليًا</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اكتشاف الزحافات والعلل</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التعرف على موضوع مجموعة من الأبيات</a:t>
            </a:r>
          </a:p>
          <a:p>
            <a:pPr marL="285750" indent="-285750" algn="r" rtl="1">
              <a:buFont typeface="Arial" panose="020B0604020202020204" pitchFamily="34" charset="0"/>
              <a:buChar char="•"/>
            </a:pPr>
            <a:r>
              <a:rPr lang="ar-SA" sz="1800" dirty="0">
                <a:solidFill>
                  <a:prstClr val="black"/>
                </a:solidFill>
                <a:latin typeface="TimesNewRomanPSMT"/>
              </a:rPr>
              <a:t>أي وظائف أخرى متصلة بالشعر</a:t>
            </a:r>
            <a:endParaRPr lang="en-SA" dirty="0"/>
          </a:p>
        </p:txBody>
      </p:sp>
    </p:spTree>
    <p:extLst>
      <p:ext uri="{BB962C8B-B14F-4D97-AF65-F5344CB8AC3E}">
        <p14:creationId xmlns:p14="http://schemas.microsoft.com/office/powerpoint/2010/main" val="37444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F623-CC4E-45B1-B4E0-B8517DEF44AF}"/>
              </a:ext>
            </a:extLst>
          </p:cNvPr>
          <p:cNvSpPr>
            <a:spLocks noGrp="1"/>
          </p:cNvSpPr>
          <p:nvPr>
            <p:ph type="ctrTitle"/>
          </p:nvPr>
        </p:nvSpPr>
        <p:spPr>
          <a:xfrm>
            <a:off x="1965157" y="355230"/>
            <a:ext cx="9144000" cy="1445426"/>
          </a:xfrm>
        </p:spPr>
        <p:txBody>
          <a:bodyPr>
            <a:normAutofit/>
          </a:bodyPr>
          <a:lstStyle/>
          <a:p>
            <a:pPr algn="r" rtl="1"/>
            <a:r>
              <a:rPr lang="ar-SA" dirty="0"/>
              <a:t>تحدي الشعر العربي:</a:t>
            </a:r>
            <a:br>
              <a:rPr lang="en-US" dirty="0"/>
            </a:br>
            <a:br>
              <a:rPr lang="ar-SA" sz="1800" dirty="0">
                <a:solidFill>
                  <a:prstClr val="black"/>
                </a:solidFill>
                <a:latin typeface="TimesNewRomanPSMT"/>
              </a:rPr>
            </a:br>
            <a:r>
              <a:rPr lang="ar-SA" sz="1800" dirty="0">
                <a:solidFill>
                  <a:prstClr val="black"/>
                </a:solidFill>
                <a:latin typeface="TimesNewRomanPSMT"/>
              </a:rPr>
              <a:t>المخرجات المطلوب تسليمها قبل التحكيم:</a:t>
            </a:r>
            <a:endParaRPr lang="ar-SA" sz="2200" dirty="0"/>
          </a:p>
        </p:txBody>
      </p:sp>
      <p:sp>
        <p:nvSpPr>
          <p:cNvPr id="5" name="TextBox 4">
            <a:extLst>
              <a:ext uri="{FF2B5EF4-FFF2-40B4-BE49-F238E27FC236}">
                <a16:creationId xmlns:a16="http://schemas.microsoft.com/office/drawing/2014/main" id="{8F187E3E-4C93-7B1D-5DCF-A73DD45FAC22}"/>
              </a:ext>
            </a:extLst>
          </p:cNvPr>
          <p:cNvSpPr txBox="1"/>
          <p:nvPr/>
        </p:nvSpPr>
        <p:spPr>
          <a:xfrm>
            <a:off x="768684" y="2413337"/>
            <a:ext cx="10340473" cy="2031325"/>
          </a:xfrm>
          <a:prstGeom prst="rect">
            <a:avLst/>
          </a:prstGeom>
          <a:noFill/>
        </p:spPr>
        <p:txBody>
          <a:bodyPr wrap="square">
            <a:spAutoFit/>
          </a:bodyPr>
          <a:lstStyle/>
          <a:p>
            <a:pPr marL="285750" indent="-285750" algn="r" rtl="1">
              <a:buFont typeface="Arial" panose="020B0604020202020204" pitchFamily="34" charset="0"/>
              <a:buChar char="•"/>
            </a:pPr>
            <a:r>
              <a:rPr lang="ar-SA" sz="1800" dirty="0">
                <a:solidFill>
                  <a:prstClr val="black"/>
                </a:solidFill>
                <a:latin typeface="TimesNewRomanPSMT"/>
              </a:rPr>
              <a:t>نموذج الذكاء الاصطناعي المدرَّب على أداء المهمة في المسار الذي تم اختياره، وسهل التشغيل بحيث يمكن تجربته من المحكمين ( يُرفع على </a:t>
            </a:r>
            <a:r>
              <a:rPr lang="en-US" sz="1800" dirty="0" err="1">
                <a:solidFill>
                  <a:prstClr val="black"/>
                </a:solidFill>
                <a:latin typeface="TimesNewRomanPSMT"/>
              </a:rPr>
              <a:t>Huggingface</a:t>
            </a:r>
            <a:r>
              <a:rPr lang="en-US" sz="1800" dirty="0">
                <a:solidFill>
                  <a:prstClr val="black"/>
                </a:solidFill>
                <a:latin typeface="TimesNewRomanPSMT"/>
              </a:rPr>
              <a:t> ، </a:t>
            </a:r>
            <a:r>
              <a:rPr lang="ar-SA" sz="1800" dirty="0">
                <a:solidFill>
                  <a:prstClr val="black"/>
                </a:solidFill>
                <a:latin typeface="TimesNewRomanPSMT"/>
              </a:rPr>
              <a:t>أو يمكن أن يكون على </a:t>
            </a:r>
            <a:r>
              <a:rPr lang="en-US" sz="1800" dirty="0">
                <a:solidFill>
                  <a:prstClr val="black"/>
                </a:solidFill>
                <a:latin typeface="TimesNewRomanPSMT"/>
              </a:rPr>
              <a:t>Google </a:t>
            </a:r>
            <a:r>
              <a:rPr lang="en-US" sz="1800" dirty="0" err="1">
                <a:solidFill>
                  <a:prstClr val="black"/>
                </a:solidFill>
                <a:latin typeface="TimesNewRomanPSMT"/>
              </a:rPr>
              <a:t>colab</a:t>
            </a:r>
            <a:r>
              <a:rPr lang="en-US" sz="1800" dirty="0">
                <a:solidFill>
                  <a:prstClr val="black"/>
                </a:solidFill>
                <a:latin typeface="TimesNewRomanPSMT"/>
              </a:rPr>
              <a:t>، </a:t>
            </a:r>
            <a:r>
              <a:rPr lang="ar-SA" sz="1800" dirty="0">
                <a:solidFill>
                  <a:prstClr val="black"/>
                </a:solidFill>
                <a:latin typeface="TimesNewRomanPSMT"/>
              </a:rPr>
              <a:t>أو </a:t>
            </a:r>
            <a:r>
              <a:rPr lang="en-US" sz="1800" dirty="0" err="1">
                <a:solidFill>
                  <a:prstClr val="black"/>
                </a:solidFill>
                <a:latin typeface="TimesNewRomanPSMT"/>
              </a:rPr>
              <a:t>kaggel</a:t>
            </a:r>
            <a:r>
              <a:rPr lang="en-US" sz="1800" dirty="0">
                <a:solidFill>
                  <a:prstClr val="black"/>
                </a:solidFill>
                <a:latin typeface="TimesNewRomanPSMT"/>
              </a:rPr>
              <a:t>؛ </a:t>
            </a:r>
            <a:r>
              <a:rPr lang="ar-SA" sz="1800" dirty="0">
                <a:solidFill>
                  <a:prstClr val="black"/>
                </a:solidFill>
                <a:latin typeface="TimesNewRomanPSMT"/>
              </a:rPr>
              <a:t>لقياس دقة الحل المقدم).</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 </a:t>
            </a:r>
            <a:r>
              <a:rPr lang="ar-SA" sz="1800" dirty="0">
                <a:solidFill>
                  <a:prstClr val="black"/>
                </a:solidFill>
                <a:latin typeface="TimesNewRomanPSMT"/>
              </a:rPr>
              <a:t>البيانات المستخدمة.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الكود الخاص بتطوير نموذج الذكاء الاصطناعي.</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TimesNewRomanPSMT"/>
              </a:rPr>
              <a:t>عرض يشرح الفكرة شرحًا كاملًا متضمنًا: (المشكلة - الحل - نموذج الذكاء الاصطناعي المستخدم في الحل مع أمثلة للمدخلات والمخرجات - البيانات المستخدمة - الأثر في استخدام هذا الحل - لماذا هذا الحل مختلف عن البقية؟).</a:t>
            </a:r>
            <a:endParaRPr lang="ar-SA" dirty="0">
              <a:solidFill>
                <a:prstClr val="black"/>
              </a:solidFill>
              <a:latin typeface="Symbol" pitchFamily="2" charset="2"/>
            </a:endParaRPr>
          </a:p>
          <a:p>
            <a:pPr marL="285750" indent="-285750" algn="r" rtl="1">
              <a:buFont typeface="Arial" panose="020B0604020202020204" pitchFamily="34" charset="0"/>
              <a:buChar char="•"/>
            </a:pPr>
            <a:r>
              <a:rPr lang="ar-SA" sz="1800" dirty="0">
                <a:solidFill>
                  <a:prstClr val="black"/>
                </a:solidFill>
                <a:latin typeface="Symbol" pitchFamily="2" charset="2"/>
              </a:rPr>
              <a:t> </a:t>
            </a:r>
            <a:r>
              <a:rPr lang="ar-SA" sz="1800" dirty="0">
                <a:solidFill>
                  <a:prstClr val="black"/>
                </a:solidFill>
                <a:latin typeface="TimesNewRomanPSMT"/>
              </a:rPr>
              <a:t>فيديو يشرح فكرة المشروع لمدة نصف دقيقة</a:t>
            </a:r>
            <a:endParaRPr lang="en-SA" dirty="0"/>
          </a:p>
        </p:txBody>
      </p:sp>
    </p:spTree>
    <p:extLst>
      <p:ext uri="{BB962C8B-B14F-4D97-AF65-F5344CB8AC3E}">
        <p14:creationId xmlns:p14="http://schemas.microsoft.com/office/powerpoint/2010/main" val="189469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3337</Words>
  <Application>Microsoft Macintosh PowerPoint</Application>
  <PresentationFormat>Widescreen</PresentationFormat>
  <Paragraphs>381</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Courier New</vt:lpstr>
      <vt:lpstr>Noto Sans Symbols</vt:lpstr>
      <vt:lpstr>Sakkal Majalla</vt:lpstr>
      <vt:lpstr>Sakkal Majalla Regular</vt:lpstr>
      <vt:lpstr>Symbol</vt:lpstr>
      <vt:lpstr>Times New Roman</vt:lpstr>
      <vt:lpstr>TimesNewRomanPSMT</vt:lpstr>
      <vt:lpstr>Office Theme</vt:lpstr>
      <vt:lpstr>برمجان العربية   دليل المشارك ( مسودة )</vt:lpstr>
      <vt:lpstr>المحتويات:  1- عن البرمجان     2- الخط الزمني للمشارك 3- آلية عرض المشاريع على لجنة التحكيم. 4- تعليمات وإرشادات قبل الفرز. 5- الأجندة.</vt:lpstr>
      <vt:lpstr>1- عن البرمجان</vt:lpstr>
      <vt:lpstr>عن البرمجان:  تحد تقني عالمي، موجّه إلى الطاقات والكـفاءات التقنية واللغـوية من مختلف دول العالم، يطلقه مجمع الملك سلمان العالمي للغة العربية؛ لابتكار حلول تقنية، ومنصات رقميّة، وتقديم أدوات متخصصة في معالجة اللغة العربية آليًّا، لتعزيز مكانة العربية بين لغات العالم الحية، وتوظيف التقنية لخدمتها.</vt:lpstr>
      <vt:lpstr>أهداف البرمجان:  1- تشجيع الابتكار والتطوير وإذكاء روح المنافسة وتحفيز العقول لابتكار حلول معالجة اللغة العربية وحوسبتها 2- رفع الوعي بأهمية مجال المعالجة الآلية للغة العربية والتعريف به وسبل المساهمة فيه 3- بناء العلاقات بالمختصين في المجال محليًا ودوليًا والتعريف بهم وإبراز جهودهم</vt:lpstr>
      <vt:lpstr> تحديات البرمجان: 1- تحدي الشعر. 2- تحدي المعجم. 3- تحدي الألعاب اللغوية للأطفال </vt:lpstr>
      <vt:lpstr>PowerPoint Presentation</vt:lpstr>
      <vt:lpstr>تحدي الشعر العربي: يعمل المتسابق على تطوير نموذج آلي يعتمد على تقنيات الذكاء الاصطناعي وبيانات الشعر العربي، مع توضيح مدخلات النموذج ومخرجاته؛ للعمل في المهام المتعلقة بالشعر العربي ومعالجته آليًّا. ومن أمثلة هذه المهام:</vt:lpstr>
      <vt:lpstr>تحدي الشعر العربي:  المخرجات المطلوب تسليمها قبل التحكيم:</vt:lpstr>
      <vt:lpstr>1- جوائز التحدي</vt:lpstr>
      <vt:lpstr>2- معايير التحكيم:</vt:lpstr>
      <vt:lpstr>تحديات البرمجان:  التحدي الثاني: تحدي المعجِّم تحدي يهدف إلى بناء تقنية حاسوبية أساسية</vt:lpstr>
      <vt:lpstr>تحدي المعجِّم: يعمل المتسابق على تطوير نموذج آلي يعتمد على تقنيات الذكاء الاصطناعي والمعاجم، مع توضيح مدخلات النموذج ومخرجاته للعمل في المهام المتعلقة بالمعاجم ومعالجتها آليًّا. ومن أمثلة هذه المهام:</vt:lpstr>
      <vt:lpstr>تحدي المعجِّم:  المخرجات المطلوب تسليمها قبل التحكيم:</vt:lpstr>
      <vt:lpstr>1- جوائز التحدي</vt:lpstr>
      <vt:lpstr>2- معايير التحكيم:</vt:lpstr>
      <vt:lpstr>تحديات البرمجان:  التحدي الثالث: تحدي الألعاب اللغوية للأطفال تحدي يهدف إلى بناء وتطوير لعبة لغوية تهدف إلى تنمية المفردات والتراكيب اللغوية للأطفال</vt:lpstr>
      <vt:lpstr>تحدي الألعاب اللغوية للأطفال: في هذا التحدي تستطيع العمل على كل ما يتعلق بالألعاب اللغوية على سبيل المثال:</vt:lpstr>
      <vt:lpstr>تحدي الألعاب اللغوية للأطفال:  المخرجات المطلوب تسليمها قبل التحكيم:</vt:lpstr>
      <vt:lpstr>1- جوائز التحدي</vt:lpstr>
      <vt:lpstr>2- معايير التحكيم:</vt:lpstr>
      <vt:lpstr>جوائز خاصة</vt:lpstr>
      <vt:lpstr>PowerPoint Presentation</vt:lpstr>
      <vt:lpstr>PowerPoint Presentation</vt:lpstr>
      <vt:lpstr>PowerPoint Presentation</vt:lpstr>
      <vt:lpstr>الخط الزمني للبرمجان:  6/3/2022   الإطلاق والتسجيل 6/5/2022   انتهاء التسجيل 25/5/2022   بدء البرمجان 26/5/2022   حلقات النقاش الإرشادية 28/5/2022   التحكيم المرحلي 29/5/2022   التحكيم النهائي 18/6/2022  الحفل الختامي</vt:lpstr>
      <vt:lpstr>2- الخط الزمني للمشارك</vt:lpstr>
      <vt:lpstr>PowerPoint Presentation</vt:lpstr>
      <vt:lpstr>الأدوات والأنظمة المستخدمة</vt:lpstr>
      <vt:lpstr>3- العرض أمام لجنة التحكيم</vt:lpstr>
      <vt:lpstr>آلية عرض المشاريع على لجنة التحكيم:</vt:lpstr>
      <vt:lpstr>4- إرشادات وتعليمات قبل الفرز</vt:lpstr>
      <vt:lpstr>إرشادات حين تعبئة نموذج الأفكار:</vt:lpstr>
      <vt:lpstr>معايير الفرز:</vt:lpstr>
      <vt:lpstr>5- ورش العمل</vt:lpstr>
      <vt:lpstr>ورش العمل المقترحة من اللجنة العلمية</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شعار البرمجان</dc:title>
  <dc:creator>Fadwa SB</dc:creator>
  <cp:lastModifiedBy>Tomey Alqatri</cp:lastModifiedBy>
  <cp:revision>72</cp:revision>
  <dcterms:created xsi:type="dcterms:W3CDTF">2022-03-10T12:09:09Z</dcterms:created>
  <dcterms:modified xsi:type="dcterms:W3CDTF">2022-04-28T19:00:11Z</dcterms:modified>
</cp:coreProperties>
</file>