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3" r:id="rId6"/>
    <p:sldId id="262" r:id="rId7"/>
    <p:sldId id="264" r:id="rId8"/>
    <p:sldId id="265" r:id="rId9"/>
    <p:sldId id="266" r:id="rId10"/>
    <p:sldId id="268" r:id="rId11"/>
    <p:sldId id="267"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DF90B7-1A08-40A7-8FE7-61080C7AA21A}" v="324" dt="2022-05-09T20:24:09.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y Fashwan" userId="ed432fdb-48b2-4220-9d39-2eea93503efe" providerId="ADAL" clId="{F2DF90B7-1A08-40A7-8FE7-61080C7AA21A}"/>
    <pc:docChg chg="undo redo custSel addSld delSld modSld sldOrd">
      <pc:chgData name="Amany Fashwan" userId="ed432fdb-48b2-4220-9d39-2eea93503efe" providerId="ADAL" clId="{F2DF90B7-1A08-40A7-8FE7-61080C7AA21A}" dt="2022-05-09T20:43:03.025" v="4904" actId="1076"/>
      <pc:docMkLst>
        <pc:docMk/>
      </pc:docMkLst>
      <pc:sldChg chg="modSp mod">
        <pc:chgData name="Amany Fashwan" userId="ed432fdb-48b2-4220-9d39-2eea93503efe" providerId="ADAL" clId="{F2DF90B7-1A08-40A7-8FE7-61080C7AA21A}" dt="2022-05-09T20:40:34.262" v="4902" actId="20577"/>
        <pc:sldMkLst>
          <pc:docMk/>
          <pc:sldMk cId="3036782518" sldId="256"/>
        </pc:sldMkLst>
        <pc:spChg chg="mod">
          <ac:chgData name="Amany Fashwan" userId="ed432fdb-48b2-4220-9d39-2eea93503efe" providerId="ADAL" clId="{F2DF90B7-1A08-40A7-8FE7-61080C7AA21A}" dt="2022-05-09T20:05:25.081" v="4364" actId="14100"/>
          <ac:spMkLst>
            <pc:docMk/>
            <pc:sldMk cId="3036782518" sldId="256"/>
            <ac:spMk id="9" creationId="{BEF730FB-BFA1-46DE-B7B9-81AF202CFC51}"/>
          </ac:spMkLst>
        </pc:spChg>
        <pc:spChg chg="mod">
          <ac:chgData name="Amany Fashwan" userId="ed432fdb-48b2-4220-9d39-2eea93503efe" providerId="ADAL" clId="{F2DF90B7-1A08-40A7-8FE7-61080C7AA21A}" dt="2022-05-09T20:40:34.262" v="4902" actId="20577"/>
          <ac:spMkLst>
            <pc:docMk/>
            <pc:sldMk cId="3036782518" sldId="256"/>
            <ac:spMk id="11" creationId="{2A708EB4-EADC-496D-A781-8D10AA8346EC}"/>
          </ac:spMkLst>
        </pc:spChg>
      </pc:sldChg>
      <pc:sldChg chg="del">
        <pc:chgData name="Amany Fashwan" userId="ed432fdb-48b2-4220-9d39-2eea93503efe" providerId="ADAL" clId="{F2DF90B7-1A08-40A7-8FE7-61080C7AA21A}" dt="2022-05-09T18:16:30.504" v="0" actId="47"/>
        <pc:sldMkLst>
          <pc:docMk/>
          <pc:sldMk cId="551819684" sldId="257"/>
        </pc:sldMkLst>
      </pc:sldChg>
      <pc:sldChg chg="modSp mod">
        <pc:chgData name="Amany Fashwan" userId="ed432fdb-48b2-4220-9d39-2eea93503efe" providerId="ADAL" clId="{F2DF90B7-1A08-40A7-8FE7-61080C7AA21A}" dt="2022-05-09T19:37:55.211" v="3036" actId="20578"/>
        <pc:sldMkLst>
          <pc:docMk/>
          <pc:sldMk cId="132737245" sldId="258"/>
        </pc:sldMkLst>
        <pc:spChg chg="mod">
          <ac:chgData name="Amany Fashwan" userId="ed432fdb-48b2-4220-9d39-2eea93503efe" providerId="ADAL" clId="{F2DF90B7-1A08-40A7-8FE7-61080C7AA21A}" dt="2022-05-09T18:16:53.765" v="15" actId="108"/>
          <ac:spMkLst>
            <pc:docMk/>
            <pc:sldMk cId="132737245" sldId="258"/>
            <ac:spMk id="2" creationId="{EF084A37-53BB-41F5-8B2D-424BC6C3C264}"/>
          </ac:spMkLst>
        </pc:spChg>
        <pc:spChg chg="mod">
          <ac:chgData name="Amany Fashwan" userId="ed432fdb-48b2-4220-9d39-2eea93503efe" providerId="ADAL" clId="{F2DF90B7-1A08-40A7-8FE7-61080C7AA21A}" dt="2022-05-09T19:37:55.211" v="3036" actId="20578"/>
          <ac:spMkLst>
            <pc:docMk/>
            <pc:sldMk cId="132737245" sldId="258"/>
            <ac:spMk id="3" creationId="{89EB676B-49B4-4D84-B29C-4A553B92F603}"/>
          </ac:spMkLst>
        </pc:spChg>
      </pc:sldChg>
      <pc:sldChg chg="modSp new mod">
        <pc:chgData name="Amany Fashwan" userId="ed432fdb-48b2-4220-9d39-2eea93503efe" providerId="ADAL" clId="{F2DF90B7-1A08-40A7-8FE7-61080C7AA21A}" dt="2022-05-09T20:40:47.079" v="4903" actId="20577"/>
        <pc:sldMkLst>
          <pc:docMk/>
          <pc:sldMk cId="3323413810" sldId="259"/>
        </pc:sldMkLst>
        <pc:spChg chg="mod">
          <ac:chgData name="Amany Fashwan" userId="ed432fdb-48b2-4220-9d39-2eea93503efe" providerId="ADAL" clId="{F2DF90B7-1A08-40A7-8FE7-61080C7AA21A}" dt="2022-05-09T18:31:37.088" v="966" actId="1076"/>
          <ac:spMkLst>
            <pc:docMk/>
            <pc:sldMk cId="3323413810" sldId="259"/>
            <ac:spMk id="2" creationId="{9FA23B9B-DAB2-4BEF-8345-E2B1CAC1D907}"/>
          </ac:spMkLst>
        </pc:spChg>
        <pc:spChg chg="mod">
          <ac:chgData name="Amany Fashwan" userId="ed432fdb-48b2-4220-9d39-2eea93503efe" providerId="ADAL" clId="{F2DF90B7-1A08-40A7-8FE7-61080C7AA21A}" dt="2022-05-09T20:40:47.079" v="4903" actId="20577"/>
          <ac:spMkLst>
            <pc:docMk/>
            <pc:sldMk cId="3323413810" sldId="259"/>
            <ac:spMk id="3" creationId="{A4B1DBB5-6743-439F-A974-E78BD8FC0BFC}"/>
          </ac:spMkLst>
        </pc:spChg>
      </pc:sldChg>
      <pc:sldChg chg="new del">
        <pc:chgData name="Amany Fashwan" userId="ed432fdb-48b2-4220-9d39-2eea93503efe" providerId="ADAL" clId="{F2DF90B7-1A08-40A7-8FE7-61080C7AA21A}" dt="2022-05-09T18:47:43.918" v="1507" actId="47"/>
        <pc:sldMkLst>
          <pc:docMk/>
          <pc:sldMk cId="1762727900" sldId="260"/>
        </pc:sldMkLst>
      </pc:sldChg>
      <pc:sldChg chg="addSp delSp modSp add mod modAnim">
        <pc:chgData name="Amany Fashwan" userId="ed432fdb-48b2-4220-9d39-2eea93503efe" providerId="ADAL" clId="{F2DF90B7-1A08-40A7-8FE7-61080C7AA21A}" dt="2022-05-09T20:06:51.436" v="4391" actId="20577"/>
        <pc:sldMkLst>
          <pc:docMk/>
          <pc:sldMk cId="3625617844" sldId="261"/>
        </pc:sldMkLst>
        <pc:spChg chg="mod">
          <ac:chgData name="Amany Fashwan" userId="ed432fdb-48b2-4220-9d39-2eea93503efe" providerId="ADAL" clId="{F2DF90B7-1A08-40A7-8FE7-61080C7AA21A}" dt="2022-05-09T20:06:51.436" v="4391" actId="20577"/>
          <ac:spMkLst>
            <pc:docMk/>
            <pc:sldMk cId="3625617844" sldId="261"/>
            <ac:spMk id="3" creationId="{A4B1DBB5-6743-439F-A974-E78BD8FC0BFC}"/>
          </ac:spMkLst>
        </pc:spChg>
        <pc:graphicFrameChg chg="add del mod">
          <ac:chgData name="Amany Fashwan" userId="ed432fdb-48b2-4220-9d39-2eea93503efe" providerId="ADAL" clId="{F2DF90B7-1A08-40A7-8FE7-61080C7AA21A}" dt="2022-05-09T18:40:18.022" v="1352"/>
          <ac:graphicFrameMkLst>
            <pc:docMk/>
            <pc:sldMk cId="3625617844" sldId="261"/>
            <ac:graphicFrameMk id="4" creationId="{E1E9A6FB-B403-41C1-945E-2A13E4BBE8F5}"/>
          </ac:graphicFrameMkLst>
        </pc:graphicFrameChg>
        <pc:graphicFrameChg chg="add del mod">
          <ac:chgData name="Amany Fashwan" userId="ed432fdb-48b2-4220-9d39-2eea93503efe" providerId="ADAL" clId="{F2DF90B7-1A08-40A7-8FE7-61080C7AA21A}" dt="2022-05-09T18:40:18.022" v="1352"/>
          <ac:graphicFrameMkLst>
            <pc:docMk/>
            <pc:sldMk cId="3625617844" sldId="261"/>
            <ac:graphicFrameMk id="5" creationId="{D9FB0E62-5574-497C-81F9-6ED71B449410}"/>
          </ac:graphicFrameMkLst>
        </pc:graphicFrameChg>
        <pc:graphicFrameChg chg="add del mod">
          <ac:chgData name="Amany Fashwan" userId="ed432fdb-48b2-4220-9d39-2eea93503efe" providerId="ADAL" clId="{F2DF90B7-1A08-40A7-8FE7-61080C7AA21A}" dt="2022-05-09T18:40:18.022" v="1352"/>
          <ac:graphicFrameMkLst>
            <pc:docMk/>
            <pc:sldMk cId="3625617844" sldId="261"/>
            <ac:graphicFrameMk id="6" creationId="{353E8374-453A-4CBD-825B-81A3A9773EC1}"/>
          </ac:graphicFrameMkLst>
        </pc:graphicFrameChg>
        <pc:graphicFrameChg chg="add del mod">
          <ac:chgData name="Amany Fashwan" userId="ed432fdb-48b2-4220-9d39-2eea93503efe" providerId="ADAL" clId="{F2DF90B7-1A08-40A7-8FE7-61080C7AA21A}" dt="2022-05-09T18:47:35.170" v="1502" actId="478"/>
          <ac:graphicFrameMkLst>
            <pc:docMk/>
            <pc:sldMk cId="3625617844" sldId="261"/>
            <ac:graphicFrameMk id="7" creationId="{DC847149-7478-47FE-91A2-4990724EF6C9}"/>
          </ac:graphicFrameMkLst>
        </pc:graphicFrameChg>
        <pc:graphicFrameChg chg="add del mod">
          <ac:chgData name="Amany Fashwan" userId="ed432fdb-48b2-4220-9d39-2eea93503efe" providerId="ADAL" clId="{F2DF90B7-1A08-40A7-8FE7-61080C7AA21A}" dt="2022-05-09T18:47:36.770" v="1504" actId="478"/>
          <ac:graphicFrameMkLst>
            <pc:docMk/>
            <pc:sldMk cId="3625617844" sldId="261"/>
            <ac:graphicFrameMk id="8" creationId="{5ED4E18D-5F18-4327-9B4A-E504A5904D82}"/>
          </ac:graphicFrameMkLst>
        </pc:graphicFrameChg>
        <pc:graphicFrameChg chg="add del mod">
          <ac:chgData name="Amany Fashwan" userId="ed432fdb-48b2-4220-9d39-2eea93503efe" providerId="ADAL" clId="{F2DF90B7-1A08-40A7-8FE7-61080C7AA21A}" dt="2022-05-09T18:47:38.345" v="1505" actId="478"/>
          <ac:graphicFrameMkLst>
            <pc:docMk/>
            <pc:sldMk cId="3625617844" sldId="261"/>
            <ac:graphicFrameMk id="9" creationId="{2CD5442E-738A-4606-BF1D-C039C83F23B7}"/>
          </ac:graphicFrameMkLst>
        </pc:graphicFrameChg>
      </pc:sldChg>
      <pc:sldChg chg="addSp delSp modSp add del mod modAnim">
        <pc:chgData name="Amany Fashwan" userId="ed432fdb-48b2-4220-9d39-2eea93503efe" providerId="ADAL" clId="{F2DF90B7-1A08-40A7-8FE7-61080C7AA21A}" dt="2022-05-09T18:47:40.425" v="1506" actId="47"/>
        <pc:sldMkLst>
          <pc:docMk/>
          <pc:sldMk cId="2479334433" sldId="262"/>
        </pc:sldMkLst>
        <pc:spChg chg="mod">
          <ac:chgData name="Amany Fashwan" userId="ed432fdb-48b2-4220-9d39-2eea93503efe" providerId="ADAL" clId="{F2DF90B7-1A08-40A7-8FE7-61080C7AA21A}" dt="2022-05-09T18:47:22.540" v="1495" actId="21"/>
          <ac:spMkLst>
            <pc:docMk/>
            <pc:sldMk cId="2479334433" sldId="262"/>
            <ac:spMk id="3" creationId="{A4B1DBB5-6743-439F-A974-E78BD8FC0BFC}"/>
          </ac:spMkLst>
        </pc:spChg>
        <pc:graphicFrameChg chg="del mod">
          <ac:chgData name="Amany Fashwan" userId="ed432fdb-48b2-4220-9d39-2eea93503efe" providerId="ADAL" clId="{F2DF90B7-1A08-40A7-8FE7-61080C7AA21A}" dt="2022-05-09T18:45:50.003" v="1408" actId="478"/>
          <ac:graphicFrameMkLst>
            <pc:docMk/>
            <pc:sldMk cId="2479334433" sldId="262"/>
            <ac:graphicFrameMk id="7" creationId="{DC847149-7478-47FE-91A2-4990724EF6C9}"/>
          </ac:graphicFrameMkLst>
        </pc:graphicFrameChg>
        <pc:graphicFrameChg chg="del">
          <ac:chgData name="Amany Fashwan" userId="ed432fdb-48b2-4220-9d39-2eea93503efe" providerId="ADAL" clId="{F2DF90B7-1A08-40A7-8FE7-61080C7AA21A}" dt="2022-05-09T18:45:48.192" v="1406" actId="478"/>
          <ac:graphicFrameMkLst>
            <pc:docMk/>
            <pc:sldMk cId="2479334433" sldId="262"/>
            <ac:graphicFrameMk id="8" creationId="{5ED4E18D-5F18-4327-9B4A-E504A5904D82}"/>
          </ac:graphicFrameMkLst>
        </pc:graphicFrameChg>
        <pc:graphicFrameChg chg="del">
          <ac:chgData name="Amany Fashwan" userId="ed432fdb-48b2-4220-9d39-2eea93503efe" providerId="ADAL" clId="{F2DF90B7-1A08-40A7-8FE7-61080C7AA21A}" dt="2022-05-09T18:45:52.625" v="1409" actId="478"/>
          <ac:graphicFrameMkLst>
            <pc:docMk/>
            <pc:sldMk cId="2479334433" sldId="262"/>
            <ac:graphicFrameMk id="9" creationId="{2CD5442E-738A-4606-BF1D-C039C83F23B7}"/>
          </ac:graphicFrameMkLst>
        </pc:graphicFrameChg>
        <pc:graphicFrameChg chg="add del mod">
          <ac:chgData name="Amany Fashwan" userId="ed432fdb-48b2-4220-9d39-2eea93503efe" providerId="ADAL" clId="{F2DF90B7-1A08-40A7-8FE7-61080C7AA21A}" dt="2022-05-09T18:46:39.135" v="1490"/>
          <ac:graphicFrameMkLst>
            <pc:docMk/>
            <pc:sldMk cId="2479334433" sldId="262"/>
            <ac:graphicFrameMk id="10" creationId="{7D27B3DE-6333-4D7C-900D-2104DE3FC926}"/>
          </ac:graphicFrameMkLst>
        </pc:graphicFrameChg>
        <pc:graphicFrameChg chg="add del mod">
          <ac:chgData name="Amany Fashwan" userId="ed432fdb-48b2-4220-9d39-2eea93503efe" providerId="ADAL" clId="{F2DF90B7-1A08-40A7-8FE7-61080C7AA21A}" dt="2022-05-09T18:46:39.135" v="1490"/>
          <ac:graphicFrameMkLst>
            <pc:docMk/>
            <pc:sldMk cId="2479334433" sldId="262"/>
            <ac:graphicFrameMk id="11" creationId="{651EB494-EA41-465A-883C-B3343A1C90CC}"/>
          </ac:graphicFrameMkLst>
        </pc:graphicFrameChg>
        <pc:graphicFrameChg chg="add mod">
          <ac:chgData name="Amany Fashwan" userId="ed432fdb-48b2-4220-9d39-2eea93503efe" providerId="ADAL" clId="{F2DF90B7-1A08-40A7-8FE7-61080C7AA21A}" dt="2022-05-09T18:46:47.378" v="1492" actId="1076"/>
          <ac:graphicFrameMkLst>
            <pc:docMk/>
            <pc:sldMk cId="2479334433" sldId="262"/>
            <ac:graphicFrameMk id="12" creationId="{25A95522-B26D-4D6C-AF3B-BDA44D694A6B}"/>
          </ac:graphicFrameMkLst>
        </pc:graphicFrameChg>
        <pc:graphicFrameChg chg="add mod">
          <ac:chgData name="Amany Fashwan" userId="ed432fdb-48b2-4220-9d39-2eea93503efe" providerId="ADAL" clId="{F2DF90B7-1A08-40A7-8FE7-61080C7AA21A}" dt="2022-05-09T18:46:47.378" v="1492" actId="1076"/>
          <ac:graphicFrameMkLst>
            <pc:docMk/>
            <pc:sldMk cId="2479334433" sldId="262"/>
            <ac:graphicFrameMk id="13" creationId="{ACDEE5EF-19F1-4B34-B668-114CD5612147}"/>
          </ac:graphicFrameMkLst>
        </pc:graphicFrameChg>
      </pc:sldChg>
      <pc:sldChg chg="modSp add mod">
        <pc:chgData name="Amany Fashwan" userId="ed432fdb-48b2-4220-9d39-2eea93503efe" providerId="ADAL" clId="{F2DF90B7-1A08-40A7-8FE7-61080C7AA21A}" dt="2022-05-09T19:19:54.051" v="3035" actId="20577"/>
        <pc:sldMkLst>
          <pc:docMk/>
          <pc:sldMk cId="3912201803" sldId="262"/>
        </pc:sldMkLst>
        <pc:spChg chg="mod">
          <ac:chgData name="Amany Fashwan" userId="ed432fdb-48b2-4220-9d39-2eea93503efe" providerId="ADAL" clId="{F2DF90B7-1A08-40A7-8FE7-61080C7AA21A}" dt="2022-05-09T18:50:48.803" v="1716" actId="20577"/>
          <ac:spMkLst>
            <pc:docMk/>
            <pc:sldMk cId="3912201803" sldId="262"/>
            <ac:spMk id="2" creationId="{9FA23B9B-DAB2-4BEF-8345-E2B1CAC1D907}"/>
          </ac:spMkLst>
        </pc:spChg>
        <pc:spChg chg="mod">
          <ac:chgData name="Amany Fashwan" userId="ed432fdb-48b2-4220-9d39-2eea93503efe" providerId="ADAL" clId="{F2DF90B7-1A08-40A7-8FE7-61080C7AA21A}" dt="2022-05-09T19:19:54.051" v="3035" actId="20577"/>
          <ac:spMkLst>
            <pc:docMk/>
            <pc:sldMk cId="3912201803" sldId="262"/>
            <ac:spMk id="3" creationId="{A4B1DBB5-6743-439F-A974-E78BD8FC0BFC}"/>
          </ac:spMkLst>
        </pc:spChg>
      </pc:sldChg>
      <pc:sldChg chg="modSp add mod ord">
        <pc:chgData name="Amany Fashwan" userId="ed432fdb-48b2-4220-9d39-2eea93503efe" providerId="ADAL" clId="{F2DF90B7-1A08-40A7-8FE7-61080C7AA21A}" dt="2022-05-09T20:07:20.264" v="4395" actId="6549"/>
        <pc:sldMkLst>
          <pc:docMk/>
          <pc:sldMk cId="1123001681" sldId="263"/>
        </pc:sldMkLst>
        <pc:spChg chg="mod">
          <ac:chgData name="Amany Fashwan" userId="ed432fdb-48b2-4220-9d39-2eea93503efe" providerId="ADAL" clId="{F2DF90B7-1A08-40A7-8FE7-61080C7AA21A}" dt="2022-05-09T18:58:31.650" v="2319" actId="20577"/>
          <ac:spMkLst>
            <pc:docMk/>
            <pc:sldMk cId="1123001681" sldId="263"/>
            <ac:spMk id="2" creationId="{9FA23B9B-DAB2-4BEF-8345-E2B1CAC1D907}"/>
          </ac:spMkLst>
        </pc:spChg>
        <pc:spChg chg="mod">
          <ac:chgData name="Amany Fashwan" userId="ed432fdb-48b2-4220-9d39-2eea93503efe" providerId="ADAL" clId="{F2DF90B7-1A08-40A7-8FE7-61080C7AA21A}" dt="2022-05-09T20:07:20.264" v="4395" actId="6549"/>
          <ac:spMkLst>
            <pc:docMk/>
            <pc:sldMk cId="1123001681" sldId="263"/>
            <ac:spMk id="3" creationId="{A4B1DBB5-6743-439F-A974-E78BD8FC0BFC}"/>
          </ac:spMkLst>
        </pc:spChg>
      </pc:sldChg>
      <pc:sldChg chg="addSp delSp modSp add mod">
        <pc:chgData name="Amany Fashwan" userId="ed432fdb-48b2-4220-9d39-2eea93503efe" providerId="ADAL" clId="{F2DF90B7-1A08-40A7-8FE7-61080C7AA21A}" dt="2022-05-09T20:43:03.025" v="4904" actId="1076"/>
        <pc:sldMkLst>
          <pc:docMk/>
          <pc:sldMk cId="813104553" sldId="264"/>
        </pc:sldMkLst>
        <pc:spChg chg="mod">
          <ac:chgData name="Amany Fashwan" userId="ed432fdb-48b2-4220-9d39-2eea93503efe" providerId="ADAL" clId="{F2DF90B7-1A08-40A7-8FE7-61080C7AA21A}" dt="2022-05-09T19:04:48.588" v="2584" actId="20577"/>
          <ac:spMkLst>
            <pc:docMk/>
            <pc:sldMk cId="813104553" sldId="264"/>
            <ac:spMk id="2" creationId="{9FA23B9B-DAB2-4BEF-8345-E2B1CAC1D907}"/>
          </ac:spMkLst>
        </pc:spChg>
        <pc:spChg chg="mod">
          <ac:chgData name="Amany Fashwan" userId="ed432fdb-48b2-4220-9d39-2eea93503efe" providerId="ADAL" clId="{F2DF90B7-1A08-40A7-8FE7-61080C7AA21A}" dt="2022-05-09T19:39:45.663" v="3197" actId="20577"/>
          <ac:spMkLst>
            <pc:docMk/>
            <pc:sldMk cId="813104553" sldId="264"/>
            <ac:spMk id="3" creationId="{A4B1DBB5-6743-439F-A974-E78BD8FC0BFC}"/>
          </ac:spMkLst>
        </pc:spChg>
        <pc:graphicFrameChg chg="add del mod">
          <ac:chgData name="Amany Fashwan" userId="ed432fdb-48b2-4220-9d39-2eea93503efe" providerId="ADAL" clId="{F2DF90B7-1A08-40A7-8FE7-61080C7AA21A}" dt="2022-05-09T19:40:07.615" v="3199"/>
          <ac:graphicFrameMkLst>
            <pc:docMk/>
            <pc:sldMk cId="813104553" sldId="264"/>
            <ac:graphicFrameMk id="4" creationId="{AE6DD913-0B7C-476B-8AD6-2791DDB6069D}"/>
          </ac:graphicFrameMkLst>
        </pc:graphicFrameChg>
        <pc:graphicFrameChg chg="add mod modGraphic">
          <ac:chgData name="Amany Fashwan" userId="ed432fdb-48b2-4220-9d39-2eea93503efe" providerId="ADAL" clId="{F2DF90B7-1A08-40A7-8FE7-61080C7AA21A}" dt="2022-05-09T20:43:03.025" v="4904" actId="1076"/>
          <ac:graphicFrameMkLst>
            <pc:docMk/>
            <pc:sldMk cId="813104553" sldId="264"/>
            <ac:graphicFrameMk id="5" creationId="{1F6E1F61-A55F-4C9F-AD7F-ED93B1A5E0E7}"/>
          </ac:graphicFrameMkLst>
        </pc:graphicFrameChg>
      </pc:sldChg>
      <pc:sldChg chg="addSp delSp modSp add mod">
        <pc:chgData name="Amany Fashwan" userId="ed432fdb-48b2-4220-9d39-2eea93503efe" providerId="ADAL" clId="{F2DF90B7-1A08-40A7-8FE7-61080C7AA21A}" dt="2022-05-09T20:09:37.847" v="4396" actId="11"/>
        <pc:sldMkLst>
          <pc:docMk/>
          <pc:sldMk cId="240556271" sldId="265"/>
        </pc:sldMkLst>
        <pc:spChg chg="mod">
          <ac:chgData name="Amany Fashwan" userId="ed432fdb-48b2-4220-9d39-2eea93503efe" providerId="ADAL" clId="{F2DF90B7-1A08-40A7-8FE7-61080C7AA21A}" dt="2022-05-09T20:09:37.847" v="4396" actId="11"/>
          <ac:spMkLst>
            <pc:docMk/>
            <pc:sldMk cId="240556271" sldId="265"/>
            <ac:spMk id="3" creationId="{A4B1DBB5-6743-439F-A974-E78BD8FC0BFC}"/>
          </ac:spMkLst>
        </pc:spChg>
        <pc:graphicFrameChg chg="add mod modGraphic">
          <ac:chgData name="Amany Fashwan" userId="ed432fdb-48b2-4220-9d39-2eea93503efe" providerId="ADAL" clId="{F2DF90B7-1A08-40A7-8FE7-61080C7AA21A}" dt="2022-05-09T19:52:14.867" v="3735" actId="242"/>
          <ac:graphicFrameMkLst>
            <pc:docMk/>
            <pc:sldMk cId="240556271" sldId="265"/>
            <ac:graphicFrameMk id="4" creationId="{C51A6250-5D71-46BE-A4A5-A6A08FB9F6F2}"/>
          </ac:graphicFrameMkLst>
        </pc:graphicFrameChg>
        <pc:graphicFrameChg chg="del">
          <ac:chgData name="Amany Fashwan" userId="ed432fdb-48b2-4220-9d39-2eea93503efe" providerId="ADAL" clId="{F2DF90B7-1A08-40A7-8FE7-61080C7AA21A}" dt="2022-05-09T19:44:04.864" v="3383" actId="478"/>
          <ac:graphicFrameMkLst>
            <pc:docMk/>
            <pc:sldMk cId="240556271" sldId="265"/>
            <ac:graphicFrameMk id="5" creationId="{1F6E1F61-A55F-4C9F-AD7F-ED93B1A5E0E7}"/>
          </ac:graphicFrameMkLst>
        </pc:graphicFrameChg>
      </pc:sldChg>
      <pc:sldChg chg="delSp modSp add mod">
        <pc:chgData name="Amany Fashwan" userId="ed432fdb-48b2-4220-9d39-2eea93503efe" providerId="ADAL" clId="{F2DF90B7-1A08-40A7-8FE7-61080C7AA21A}" dt="2022-05-09T19:54:54.166" v="3816" actId="122"/>
        <pc:sldMkLst>
          <pc:docMk/>
          <pc:sldMk cId="757397941" sldId="266"/>
        </pc:sldMkLst>
        <pc:spChg chg="mod">
          <ac:chgData name="Amany Fashwan" userId="ed432fdb-48b2-4220-9d39-2eea93503efe" providerId="ADAL" clId="{F2DF90B7-1A08-40A7-8FE7-61080C7AA21A}" dt="2022-05-09T19:54:54.166" v="3816" actId="122"/>
          <ac:spMkLst>
            <pc:docMk/>
            <pc:sldMk cId="757397941" sldId="266"/>
            <ac:spMk id="3" creationId="{A4B1DBB5-6743-439F-A974-E78BD8FC0BFC}"/>
          </ac:spMkLst>
        </pc:spChg>
        <pc:graphicFrameChg chg="del">
          <ac:chgData name="Amany Fashwan" userId="ed432fdb-48b2-4220-9d39-2eea93503efe" providerId="ADAL" clId="{F2DF90B7-1A08-40A7-8FE7-61080C7AA21A}" dt="2022-05-09T19:53:33.444" v="3777" actId="478"/>
          <ac:graphicFrameMkLst>
            <pc:docMk/>
            <pc:sldMk cId="757397941" sldId="266"/>
            <ac:graphicFrameMk id="4" creationId="{C51A6250-5D71-46BE-A4A5-A6A08FB9F6F2}"/>
          </ac:graphicFrameMkLst>
        </pc:graphicFrameChg>
      </pc:sldChg>
      <pc:sldChg chg="delSp modSp add mod">
        <pc:chgData name="Amany Fashwan" userId="ed432fdb-48b2-4220-9d39-2eea93503efe" providerId="ADAL" clId="{F2DF90B7-1A08-40A7-8FE7-61080C7AA21A}" dt="2022-05-09T20:20:36.953" v="4687" actId="20577"/>
        <pc:sldMkLst>
          <pc:docMk/>
          <pc:sldMk cId="1056456922" sldId="267"/>
        </pc:sldMkLst>
        <pc:spChg chg="mod">
          <ac:chgData name="Amany Fashwan" userId="ed432fdb-48b2-4220-9d39-2eea93503efe" providerId="ADAL" clId="{F2DF90B7-1A08-40A7-8FE7-61080C7AA21A}" dt="2022-05-09T20:16:49.353" v="4489" actId="20577"/>
          <ac:spMkLst>
            <pc:docMk/>
            <pc:sldMk cId="1056456922" sldId="267"/>
            <ac:spMk id="2" creationId="{9FA23B9B-DAB2-4BEF-8345-E2B1CAC1D907}"/>
          </ac:spMkLst>
        </pc:spChg>
        <pc:spChg chg="mod">
          <ac:chgData name="Amany Fashwan" userId="ed432fdb-48b2-4220-9d39-2eea93503efe" providerId="ADAL" clId="{F2DF90B7-1A08-40A7-8FE7-61080C7AA21A}" dt="2022-05-09T20:20:36.953" v="4687" actId="20577"/>
          <ac:spMkLst>
            <pc:docMk/>
            <pc:sldMk cId="1056456922" sldId="267"/>
            <ac:spMk id="3" creationId="{A4B1DBB5-6743-439F-A974-E78BD8FC0BFC}"/>
          </ac:spMkLst>
        </pc:spChg>
        <pc:graphicFrameChg chg="del">
          <ac:chgData name="Amany Fashwan" userId="ed432fdb-48b2-4220-9d39-2eea93503efe" providerId="ADAL" clId="{F2DF90B7-1A08-40A7-8FE7-61080C7AA21A}" dt="2022-05-09T19:55:39.464" v="3819" actId="478"/>
          <ac:graphicFrameMkLst>
            <pc:docMk/>
            <pc:sldMk cId="1056456922" sldId="267"/>
            <ac:graphicFrameMk id="4" creationId="{C51A6250-5D71-46BE-A4A5-A6A08FB9F6F2}"/>
          </ac:graphicFrameMkLst>
        </pc:graphicFrameChg>
      </pc:sldChg>
      <pc:sldChg chg="addSp modSp add mod ord modAnim">
        <pc:chgData name="Amany Fashwan" userId="ed432fdb-48b2-4220-9d39-2eea93503efe" providerId="ADAL" clId="{F2DF90B7-1A08-40A7-8FE7-61080C7AA21A}" dt="2022-05-09T20:16:30.918" v="4468" actId="11"/>
        <pc:sldMkLst>
          <pc:docMk/>
          <pc:sldMk cId="2549857070" sldId="268"/>
        </pc:sldMkLst>
        <pc:spChg chg="mod">
          <ac:chgData name="Amany Fashwan" userId="ed432fdb-48b2-4220-9d39-2eea93503efe" providerId="ADAL" clId="{F2DF90B7-1A08-40A7-8FE7-61080C7AA21A}" dt="2022-05-09T20:10:22.143" v="4398" actId="20577"/>
          <ac:spMkLst>
            <pc:docMk/>
            <pc:sldMk cId="2549857070" sldId="268"/>
            <ac:spMk id="3" creationId="{A4B1DBB5-6743-439F-A974-E78BD8FC0BFC}"/>
          </ac:spMkLst>
        </pc:spChg>
        <pc:spChg chg="add mod">
          <ac:chgData name="Amany Fashwan" userId="ed432fdb-48b2-4220-9d39-2eea93503efe" providerId="ADAL" clId="{F2DF90B7-1A08-40A7-8FE7-61080C7AA21A}" dt="2022-05-09T20:15:45.525" v="4439" actId="1036"/>
          <ac:spMkLst>
            <pc:docMk/>
            <pc:sldMk cId="2549857070" sldId="268"/>
            <ac:spMk id="5" creationId="{39151FE9-26D5-4DB5-91B8-20040BDAA3BC}"/>
          </ac:spMkLst>
        </pc:spChg>
        <pc:spChg chg="add mod">
          <ac:chgData name="Amany Fashwan" userId="ed432fdb-48b2-4220-9d39-2eea93503efe" providerId="ADAL" clId="{F2DF90B7-1A08-40A7-8FE7-61080C7AA21A}" dt="2022-05-09T20:15:45.525" v="4439" actId="1036"/>
          <ac:spMkLst>
            <pc:docMk/>
            <pc:sldMk cId="2549857070" sldId="268"/>
            <ac:spMk id="6" creationId="{64E41ACE-1450-407C-A0CB-8DC5F4B162C6}"/>
          </ac:spMkLst>
        </pc:spChg>
        <pc:spChg chg="add mod">
          <ac:chgData name="Amany Fashwan" userId="ed432fdb-48b2-4220-9d39-2eea93503efe" providerId="ADAL" clId="{F2DF90B7-1A08-40A7-8FE7-61080C7AA21A}" dt="2022-05-09T20:16:30.918" v="4468" actId="11"/>
          <ac:spMkLst>
            <pc:docMk/>
            <pc:sldMk cId="2549857070" sldId="268"/>
            <ac:spMk id="8" creationId="{CA2B1137-1122-4077-B8B2-B36FC2D93831}"/>
          </ac:spMkLst>
        </pc:spChg>
        <pc:graphicFrameChg chg="add mod modGraphic">
          <ac:chgData name="Amany Fashwan" userId="ed432fdb-48b2-4220-9d39-2eea93503efe" providerId="ADAL" clId="{F2DF90B7-1A08-40A7-8FE7-61080C7AA21A}" dt="2022-05-09T20:15:45.525" v="4439" actId="1036"/>
          <ac:graphicFrameMkLst>
            <pc:docMk/>
            <pc:sldMk cId="2549857070" sldId="268"/>
            <ac:graphicFrameMk id="4" creationId="{6A752231-5BFE-464E-AB11-D64240D546D7}"/>
          </ac:graphicFrameMkLst>
        </pc:graphicFrameChg>
      </pc:sldChg>
      <pc:sldChg chg="addSp modSp add mod">
        <pc:chgData name="Amany Fashwan" userId="ed432fdb-48b2-4220-9d39-2eea93503efe" providerId="ADAL" clId="{F2DF90B7-1A08-40A7-8FE7-61080C7AA21A}" dt="2022-05-09T20:22:14.953" v="4784" actId="6549"/>
        <pc:sldMkLst>
          <pc:docMk/>
          <pc:sldMk cId="4153731181" sldId="269"/>
        </pc:sldMkLst>
        <pc:spChg chg="mod">
          <ac:chgData name="Amany Fashwan" userId="ed432fdb-48b2-4220-9d39-2eea93503efe" providerId="ADAL" clId="{F2DF90B7-1A08-40A7-8FE7-61080C7AA21A}" dt="2022-05-09T20:22:14.953" v="4784" actId="6549"/>
          <ac:spMkLst>
            <pc:docMk/>
            <pc:sldMk cId="4153731181" sldId="269"/>
            <ac:spMk id="3" creationId="{A4B1DBB5-6743-439F-A974-E78BD8FC0BFC}"/>
          </ac:spMkLst>
        </pc:spChg>
        <pc:picChg chg="add mod">
          <ac:chgData name="Amany Fashwan" userId="ed432fdb-48b2-4220-9d39-2eea93503efe" providerId="ADAL" clId="{F2DF90B7-1A08-40A7-8FE7-61080C7AA21A}" dt="2022-05-09T20:21:55.304" v="4747" actId="1076"/>
          <ac:picMkLst>
            <pc:docMk/>
            <pc:sldMk cId="4153731181" sldId="269"/>
            <ac:picMk id="4" creationId="{99573B15-6AEA-4A5A-9DEA-7B2C61F56D89}"/>
          </ac:picMkLst>
        </pc:picChg>
      </pc:sldChg>
      <pc:sldChg chg="addSp delSp modSp add mod">
        <pc:chgData name="Amany Fashwan" userId="ed432fdb-48b2-4220-9d39-2eea93503efe" providerId="ADAL" clId="{F2DF90B7-1A08-40A7-8FE7-61080C7AA21A}" dt="2022-05-09T20:23:17.395" v="4832"/>
        <pc:sldMkLst>
          <pc:docMk/>
          <pc:sldMk cId="121704646" sldId="270"/>
        </pc:sldMkLst>
        <pc:spChg chg="mod">
          <ac:chgData name="Amany Fashwan" userId="ed432fdb-48b2-4220-9d39-2eea93503efe" providerId="ADAL" clId="{F2DF90B7-1A08-40A7-8FE7-61080C7AA21A}" dt="2022-05-09T20:22:41.728" v="4821" actId="20577"/>
          <ac:spMkLst>
            <pc:docMk/>
            <pc:sldMk cId="121704646" sldId="270"/>
            <ac:spMk id="3" creationId="{A4B1DBB5-6743-439F-A974-E78BD8FC0BFC}"/>
          </ac:spMkLst>
        </pc:spChg>
        <pc:picChg chg="del">
          <ac:chgData name="Amany Fashwan" userId="ed432fdb-48b2-4220-9d39-2eea93503efe" providerId="ADAL" clId="{F2DF90B7-1A08-40A7-8FE7-61080C7AA21A}" dt="2022-05-09T20:22:57.410" v="4822" actId="478"/>
          <ac:picMkLst>
            <pc:docMk/>
            <pc:sldMk cId="121704646" sldId="270"/>
            <ac:picMk id="4" creationId="{99573B15-6AEA-4A5A-9DEA-7B2C61F56D89}"/>
          </ac:picMkLst>
        </pc:picChg>
        <pc:picChg chg="add mod">
          <ac:chgData name="Amany Fashwan" userId="ed432fdb-48b2-4220-9d39-2eea93503efe" providerId="ADAL" clId="{F2DF90B7-1A08-40A7-8FE7-61080C7AA21A}" dt="2022-05-09T20:23:15.344" v="4830" actId="1076"/>
          <ac:picMkLst>
            <pc:docMk/>
            <pc:sldMk cId="121704646" sldId="270"/>
            <ac:picMk id="5" creationId="{5E75FCFD-FEAF-4FD5-AE3D-BFC0E3B8B778}"/>
          </ac:picMkLst>
        </pc:picChg>
        <pc:picChg chg="add mod">
          <ac:chgData name="Amany Fashwan" userId="ed432fdb-48b2-4220-9d39-2eea93503efe" providerId="ADAL" clId="{F2DF90B7-1A08-40A7-8FE7-61080C7AA21A}" dt="2022-05-09T20:23:17.395" v="4832"/>
          <ac:picMkLst>
            <pc:docMk/>
            <pc:sldMk cId="121704646" sldId="270"/>
            <ac:picMk id="6" creationId="{27FDF8C0-81F8-41C2-8C3D-C6F1EE2F3D3A}"/>
          </ac:picMkLst>
        </pc:picChg>
      </pc:sldChg>
      <pc:sldChg chg="addSp delSp modSp add mod">
        <pc:chgData name="Amany Fashwan" userId="ed432fdb-48b2-4220-9d39-2eea93503efe" providerId="ADAL" clId="{F2DF90B7-1A08-40A7-8FE7-61080C7AA21A}" dt="2022-05-09T20:24:18.931" v="4896" actId="1076"/>
        <pc:sldMkLst>
          <pc:docMk/>
          <pc:sldMk cId="413308838" sldId="271"/>
        </pc:sldMkLst>
        <pc:spChg chg="mod">
          <ac:chgData name="Amany Fashwan" userId="ed432fdb-48b2-4220-9d39-2eea93503efe" providerId="ADAL" clId="{F2DF90B7-1A08-40A7-8FE7-61080C7AA21A}" dt="2022-05-09T20:23:48.535" v="4889" actId="20577"/>
          <ac:spMkLst>
            <pc:docMk/>
            <pc:sldMk cId="413308838" sldId="271"/>
            <ac:spMk id="3" creationId="{A4B1DBB5-6743-439F-A974-E78BD8FC0BFC}"/>
          </ac:spMkLst>
        </pc:spChg>
        <pc:picChg chg="del">
          <ac:chgData name="Amany Fashwan" userId="ed432fdb-48b2-4220-9d39-2eea93503efe" providerId="ADAL" clId="{F2DF90B7-1A08-40A7-8FE7-61080C7AA21A}" dt="2022-05-09T20:23:50.883" v="4890" actId="478"/>
          <ac:picMkLst>
            <pc:docMk/>
            <pc:sldMk cId="413308838" sldId="271"/>
            <ac:picMk id="5" creationId="{5E75FCFD-FEAF-4FD5-AE3D-BFC0E3B8B778}"/>
          </ac:picMkLst>
        </pc:picChg>
        <pc:picChg chg="add mod">
          <ac:chgData name="Amany Fashwan" userId="ed432fdb-48b2-4220-9d39-2eea93503efe" providerId="ADAL" clId="{F2DF90B7-1A08-40A7-8FE7-61080C7AA21A}" dt="2022-05-09T20:24:18.931" v="4896" actId="1076"/>
          <ac:picMkLst>
            <pc:docMk/>
            <pc:sldMk cId="413308838" sldId="271"/>
            <ac:picMk id="6" creationId="{AF1ADEC3-13D6-4D77-812A-DB802A3852F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ciencedirect.com/science/article/pii/S187705092101201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iencedirect.com/science/article/pii/S187705092101201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0FC2-BEA1-4EB0-AE85-B450D065940B}"/>
              </a:ext>
            </a:extLst>
          </p:cNvPr>
          <p:cNvSpPr>
            <a:spLocks noGrp="1"/>
          </p:cNvSpPr>
          <p:nvPr>
            <p:ph type="ctrTitle"/>
          </p:nvPr>
        </p:nvSpPr>
        <p:spPr>
          <a:xfrm>
            <a:off x="1294486" y="1901595"/>
            <a:ext cx="9214343" cy="1979097"/>
          </a:xfrm>
        </p:spPr>
        <p:txBody>
          <a:bodyPr/>
          <a:lstStyle/>
          <a:p>
            <a:pPr algn="ctr"/>
            <a:r>
              <a:rPr lang="ar-EG" sz="66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التحليل الصرفي والوسم الصرفي للكلمات في العامية المصرية</a:t>
            </a:r>
            <a:endParaRPr lang="en-US" sz="66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9" name="Subtitle 8">
            <a:extLst>
              <a:ext uri="{FF2B5EF4-FFF2-40B4-BE49-F238E27FC236}">
                <a16:creationId xmlns:a16="http://schemas.microsoft.com/office/drawing/2014/main" id="{BEF730FB-BFA1-46DE-B7B9-81AF202CFC51}"/>
              </a:ext>
            </a:extLst>
          </p:cNvPr>
          <p:cNvSpPr>
            <a:spLocks noGrp="1"/>
          </p:cNvSpPr>
          <p:nvPr>
            <p:ph type="subTitle" idx="1"/>
          </p:nvPr>
        </p:nvSpPr>
        <p:spPr>
          <a:xfrm>
            <a:off x="6301079" y="4597380"/>
            <a:ext cx="4870025" cy="1576006"/>
          </a:xfrm>
        </p:spPr>
        <p:txBody>
          <a:bodyPr>
            <a:normAutofit fontScale="77500" lnSpcReduction="20000"/>
          </a:bodyPr>
          <a:lstStyle/>
          <a:p>
            <a:pPr algn="ctr"/>
            <a:r>
              <a:rPr lang="ar-EG" b="1" dirty="0">
                <a:solidFill>
                  <a:schemeClr val="accent2"/>
                </a:solidFill>
                <a:effectLst>
                  <a:outerShdw blurRad="38100" dist="38100" dir="2700000" algn="tl">
                    <a:srgbClr val="000000">
                      <a:alpha val="43137"/>
                    </a:srgbClr>
                  </a:outerShdw>
                </a:effectLst>
              </a:rPr>
              <a:t>أماني فشوان</a:t>
            </a:r>
          </a:p>
          <a:p>
            <a:pPr algn="ctr"/>
            <a:r>
              <a:rPr lang="ar-EG" b="1" dirty="0">
                <a:solidFill>
                  <a:schemeClr val="accent3">
                    <a:lumMod val="60000"/>
                    <a:lumOff val="40000"/>
                  </a:schemeClr>
                </a:solidFill>
                <a:effectLst>
                  <a:outerShdw blurRad="38100" dist="38100" dir="2700000" algn="tl">
                    <a:srgbClr val="000000">
                      <a:alpha val="43137"/>
                    </a:srgbClr>
                  </a:outerShdw>
                </a:effectLst>
              </a:rPr>
              <a:t>ماجستير في علم اللغة الحاسوبي</a:t>
            </a:r>
          </a:p>
          <a:p>
            <a:pPr algn="ctr"/>
            <a:r>
              <a:rPr lang="ar-EG" b="1" dirty="0">
                <a:solidFill>
                  <a:schemeClr val="accent3">
                    <a:lumMod val="60000"/>
                    <a:lumOff val="40000"/>
                  </a:schemeClr>
                </a:solidFill>
                <a:effectLst>
                  <a:outerShdw blurRad="38100" dist="38100" dir="2700000" algn="tl">
                    <a:srgbClr val="000000">
                      <a:alpha val="43137"/>
                    </a:srgbClr>
                  </a:outerShdw>
                </a:effectLst>
              </a:rPr>
              <a:t>كلية الآداب – قسم اللسانيات والصوتيات - جامعة الأسكندرية</a:t>
            </a:r>
            <a:endParaRPr lang="en-US" b="1" dirty="0">
              <a:solidFill>
                <a:schemeClr val="accent3">
                  <a:lumMod val="60000"/>
                  <a:lumOff val="40000"/>
                </a:schemeClr>
              </a:solidFill>
              <a:effectLst>
                <a:outerShdw blurRad="38100" dist="38100" dir="2700000" algn="tl">
                  <a:srgbClr val="000000">
                    <a:alpha val="43137"/>
                  </a:srgbClr>
                </a:outerShdw>
              </a:effectLst>
            </a:endParaRPr>
          </a:p>
          <a:p>
            <a:pPr algn="ctr"/>
            <a:r>
              <a:rPr lang="ar-EG" b="1" dirty="0">
                <a:solidFill>
                  <a:schemeClr val="accent3">
                    <a:lumMod val="60000"/>
                    <a:lumOff val="40000"/>
                  </a:schemeClr>
                </a:solidFill>
                <a:effectLst>
                  <a:outerShdw blurRad="38100" dist="38100" dir="2700000" algn="tl">
                    <a:srgbClr val="000000">
                      <a:alpha val="43137"/>
                    </a:srgbClr>
                  </a:outerShdw>
                </a:effectLst>
              </a:rPr>
              <a:t>باحثة دكتوراة في اللسانيات الحاسوبية</a:t>
            </a:r>
          </a:p>
          <a:p>
            <a:pPr algn="ctr"/>
            <a:r>
              <a:rPr lang="ar-EG" b="1" dirty="0">
                <a:solidFill>
                  <a:schemeClr val="accent3">
                    <a:lumMod val="60000"/>
                    <a:lumOff val="40000"/>
                  </a:schemeClr>
                </a:solidFill>
                <a:effectLst>
                  <a:outerShdw blurRad="38100" dist="38100" dir="2700000" algn="tl">
                    <a:srgbClr val="000000">
                      <a:alpha val="43137"/>
                    </a:srgbClr>
                  </a:outerShdw>
                </a:effectLst>
              </a:rPr>
              <a:t>كلية الآداب – قسم اللسانيات والصوتيات - جامعة الأسكندرية</a:t>
            </a:r>
            <a:endParaRPr lang="en-US" b="1" dirty="0">
              <a:solidFill>
                <a:schemeClr val="accent3">
                  <a:lumMod val="60000"/>
                  <a:lumOff val="40000"/>
                </a:schemeClr>
              </a:solidFill>
              <a:effectLst>
                <a:outerShdw blurRad="38100" dist="38100" dir="2700000" algn="tl">
                  <a:srgbClr val="000000">
                    <a:alpha val="43137"/>
                  </a:srgbClr>
                </a:outerShdw>
              </a:effectLst>
            </a:endParaRPr>
          </a:p>
        </p:txBody>
      </p:sp>
      <p:sp>
        <p:nvSpPr>
          <p:cNvPr id="10" name="Title 1">
            <a:extLst>
              <a:ext uri="{FF2B5EF4-FFF2-40B4-BE49-F238E27FC236}">
                <a16:creationId xmlns:a16="http://schemas.microsoft.com/office/drawing/2014/main" id="{01248452-10D4-43A9-800B-507E77DCD4A3}"/>
              </a:ext>
            </a:extLst>
          </p:cNvPr>
          <p:cNvSpPr txBox="1">
            <a:spLocks/>
          </p:cNvSpPr>
          <p:nvPr/>
        </p:nvSpPr>
        <p:spPr>
          <a:xfrm>
            <a:off x="1294486" y="52721"/>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مسار المعجم</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11" name="Subtitle 8">
            <a:extLst>
              <a:ext uri="{FF2B5EF4-FFF2-40B4-BE49-F238E27FC236}">
                <a16:creationId xmlns:a16="http://schemas.microsoft.com/office/drawing/2014/main" id="{2A708EB4-EADC-496D-A781-8D10AA8346EC}"/>
              </a:ext>
            </a:extLst>
          </p:cNvPr>
          <p:cNvSpPr txBox="1">
            <a:spLocks/>
          </p:cNvSpPr>
          <p:nvPr/>
        </p:nvSpPr>
        <p:spPr>
          <a:xfrm>
            <a:off x="506776" y="4542293"/>
            <a:ext cx="5589224" cy="197909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ar-EG" sz="1600" b="1" dirty="0">
                <a:solidFill>
                  <a:schemeClr val="accent2"/>
                </a:solidFill>
                <a:effectLst>
                  <a:outerShdw blurRad="38100" dist="38100" dir="2700000" algn="tl">
                    <a:srgbClr val="000000">
                      <a:alpha val="43137"/>
                    </a:srgbClr>
                  </a:outerShdw>
                </a:effectLst>
              </a:rPr>
              <a:t>محمد النجار</a:t>
            </a:r>
          </a:p>
          <a:p>
            <a:pPr algn="ctr"/>
            <a:r>
              <a:rPr lang="ar-EG" sz="1600" b="1" dirty="0">
                <a:solidFill>
                  <a:schemeClr val="accent3">
                    <a:lumMod val="60000"/>
                    <a:lumOff val="40000"/>
                  </a:schemeClr>
                </a:solidFill>
                <a:effectLst>
                  <a:outerShdw blurRad="38100" dist="38100" dir="2700000" algn="tl">
                    <a:srgbClr val="000000">
                      <a:alpha val="43137"/>
                    </a:srgbClr>
                  </a:outerShdw>
                </a:effectLst>
              </a:rPr>
              <a:t>ماجستير في علم اللغة </a:t>
            </a:r>
          </a:p>
          <a:p>
            <a:pPr algn="ctr"/>
            <a:r>
              <a:rPr lang="ar-EG" sz="1600" b="1" dirty="0">
                <a:solidFill>
                  <a:schemeClr val="accent3">
                    <a:lumMod val="60000"/>
                    <a:lumOff val="40000"/>
                  </a:schemeClr>
                </a:solidFill>
                <a:effectLst>
                  <a:outerShdw blurRad="38100" dist="38100" dir="2700000" algn="tl">
                    <a:srgbClr val="000000">
                      <a:alpha val="43137"/>
                    </a:srgbClr>
                  </a:outerShdw>
                </a:effectLst>
              </a:rPr>
              <a:t>كلية الآداب – جامعة الأسكندرية</a:t>
            </a:r>
          </a:p>
          <a:p>
            <a:pPr algn="ctr"/>
            <a:r>
              <a:rPr lang="ar-EG" sz="1600" b="1" dirty="0">
                <a:solidFill>
                  <a:schemeClr val="accent3">
                    <a:lumMod val="60000"/>
                    <a:lumOff val="40000"/>
                  </a:schemeClr>
                </a:solidFill>
                <a:effectLst>
                  <a:outerShdw blurRad="38100" dist="38100" dir="2700000" algn="tl">
                    <a:srgbClr val="000000">
                      <a:alpha val="43137"/>
                    </a:srgbClr>
                  </a:outerShdw>
                </a:effectLst>
              </a:rPr>
              <a:t>ماجستير نظم معلومات</a:t>
            </a:r>
          </a:p>
          <a:p>
            <a:pPr algn="ctr"/>
            <a:r>
              <a:rPr lang="ar-EG" sz="1600" b="1" dirty="0">
                <a:solidFill>
                  <a:schemeClr val="accent3">
                    <a:lumMod val="60000"/>
                    <a:lumOff val="40000"/>
                  </a:schemeClr>
                </a:solidFill>
                <a:effectLst>
                  <a:outerShdw blurRad="38100" dist="38100" dir="2700000" algn="tl">
                    <a:srgbClr val="000000">
                      <a:alpha val="43137"/>
                    </a:srgbClr>
                  </a:outerShdw>
                </a:effectLst>
              </a:rPr>
              <a:t>كلية الحاسبات وتكنولوجيا المعلومات - الأكاديمة العربية للعلوم والتكنولوجيا</a:t>
            </a:r>
            <a:endParaRPr lang="en-US" sz="1600" b="1" dirty="0">
              <a:solidFill>
                <a:schemeClr val="accent3">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36782518"/>
      </p:ext>
    </p:extLst>
  </p:cSld>
  <p:clrMapOvr>
    <a:masterClrMapping/>
  </p:clrMapOvr>
  <mc:AlternateContent xmlns:mc="http://schemas.openxmlformats.org/markup-compatibility/2006" xmlns:p14="http://schemas.microsoft.com/office/powerpoint/2010/main">
    <mc:Choice Requires="p14">
      <p:transition spd="slow" p14:dur="2000" advTm="16482"/>
    </mc:Choice>
    <mc:Fallback xmlns="">
      <p:transition spd="slow" advTm="164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855431" y="0"/>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المنهجية المتبعة لحل المشكلة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572878" y="1381751"/>
            <a:ext cx="11490592" cy="5476249"/>
          </a:xfrm>
        </p:spPr>
        <p:txBody>
          <a:bodyPr>
            <a:normAutofit/>
          </a:bodyPr>
          <a:lstStyle/>
          <a:p>
            <a:pPr marL="457200" lvl="0" indent="-457200" algn="just" rtl="1">
              <a:lnSpc>
                <a:spcPct val="107000"/>
              </a:lnSpc>
              <a:spcAft>
                <a:spcPts val="800"/>
              </a:spcAft>
              <a:buFont typeface="+mj-lt"/>
              <a:buAutoNum type="arabicPeriod" startAt="3"/>
            </a:pPr>
            <a:r>
              <a:rPr lang="ar-SA" sz="2400" dirty="0">
                <a:effectLst/>
                <a:latin typeface="Calibri" panose="020F0502020204030204" pitchFamily="34" charset="0"/>
                <a:ea typeface="Calibri" panose="020F0502020204030204" pitchFamily="34" charset="0"/>
                <a:cs typeface="Arial" panose="020B0604020202020204" pitchFamily="34" charset="0"/>
              </a:rPr>
              <a:t>بناء محلل صرفي للعامية المصرية يحوي العديد من المعلومات المختلفة وكذا الجذع بالعامية والمصرية وما يقابله من جذع بالفصحى لما له من أهمية في العديد من الدراسات اللغوية وفي تعليم العربية للناطقين بغيرها، حيث تعد العامية المصرية من أكثر اللهجات رغبة في التعلم.</a:t>
            </a:r>
            <a:endParaRPr lang="ar-EG" sz="2400"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rtl="1">
              <a:lnSpc>
                <a:spcPct val="107000"/>
              </a:lnSpc>
              <a:spcAft>
                <a:spcPts val="800"/>
              </a:spcAft>
              <a:buNone/>
            </a:pPr>
            <a:r>
              <a:rPr lang="ar-EG" sz="2400" dirty="0">
                <a:solidFill>
                  <a:srgbClr val="FFFF00"/>
                </a:solidFill>
                <a:latin typeface="Calibri" panose="020F0502020204030204" pitchFamily="34" charset="0"/>
                <a:ea typeface="Calibri" panose="020F0502020204030204" pitchFamily="34" charset="0"/>
                <a:cs typeface="Arial" panose="020B0604020202020204" pitchFamily="34" charset="0"/>
              </a:rPr>
              <a:t>من أجل بناء ذلك المحلل سيتم اتباع نفس المنهجية المتبعة في بناء المحلل الصرفي تيم باك وولتر كونه من أفضل المحللات الصرفية من حيث المنهجية حيث يعتمد على الـ</a:t>
            </a:r>
            <a:r>
              <a:rPr lang="en-US" sz="2400" dirty="0">
                <a:solidFill>
                  <a:srgbClr val="FFFF00"/>
                </a:solidFill>
                <a:latin typeface="Calibri" panose="020F0502020204030204" pitchFamily="34" charset="0"/>
                <a:ea typeface="Calibri" panose="020F0502020204030204" pitchFamily="34" charset="0"/>
                <a:cs typeface="Arial" panose="020B0604020202020204" pitchFamily="34" charset="0"/>
              </a:rPr>
              <a:t> Concatenative approach </a:t>
            </a:r>
            <a:r>
              <a:rPr lang="ar-EG" sz="2400" dirty="0">
                <a:solidFill>
                  <a:srgbClr val="FFFF00"/>
                </a:solidFill>
                <a:latin typeface="Calibri" panose="020F0502020204030204" pitchFamily="34" charset="0"/>
                <a:ea typeface="Calibri" panose="020F0502020204030204" pitchFamily="34" charset="0"/>
                <a:cs typeface="Arial" panose="020B0604020202020204" pitchFamily="34" charset="0"/>
              </a:rPr>
              <a:t>مع بعض الاختلافات.</a:t>
            </a:r>
          </a:p>
          <a:p>
            <a:pPr marL="0" lvl="0" indent="0" algn="just" rtl="1">
              <a:lnSpc>
                <a:spcPct val="107000"/>
              </a:lnSpc>
              <a:spcAft>
                <a:spcPts val="800"/>
              </a:spcAft>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6A752231-5BFE-464E-AB11-D64240D546D7}"/>
              </a:ext>
            </a:extLst>
          </p:cNvPr>
          <p:cNvGraphicFramePr>
            <a:graphicFrameLocks noGrp="1"/>
          </p:cNvGraphicFramePr>
          <p:nvPr>
            <p:extLst>
              <p:ext uri="{D42A27DB-BD31-4B8C-83A1-F6EECF244321}">
                <p14:modId xmlns:p14="http://schemas.microsoft.com/office/powerpoint/2010/main" val="2291128323"/>
              </p:ext>
            </p:extLst>
          </p:nvPr>
        </p:nvGraphicFramePr>
        <p:xfrm>
          <a:off x="1772952" y="3658684"/>
          <a:ext cx="10055989" cy="1752600"/>
        </p:xfrm>
        <a:graphic>
          <a:graphicData uri="http://schemas.openxmlformats.org/drawingml/2006/table">
            <a:tbl>
              <a:tblPr firstRow="1" bandRow="1">
                <a:tableStyleId>{C083E6E3-FA7D-4D7B-A595-EF9225AFEA82}</a:tableStyleId>
              </a:tblPr>
              <a:tblGrid>
                <a:gridCol w="1443973">
                  <a:extLst>
                    <a:ext uri="{9D8B030D-6E8A-4147-A177-3AD203B41FA5}">
                      <a16:colId xmlns:a16="http://schemas.microsoft.com/office/drawing/2014/main" val="1192619067"/>
                    </a:ext>
                  </a:extLst>
                </a:gridCol>
                <a:gridCol w="1265361">
                  <a:extLst>
                    <a:ext uri="{9D8B030D-6E8A-4147-A177-3AD203B41FA5}">
                      <a16:colId xmlns:a16="http://schemas.microsoft.com/office/drawing/2014/main" val="1598903690"/>
                    </a:ext>
                  </a:extLst>
                </a:gridCol>
                <a:gridCol w="1354667">
                  <a:extLst>
                    <a:ext uri="{9D8B030D-6E8A-4147-A177-3AD203B41FA5}">
                      <a16:colId xmlns:a16="http://schemas.microsoft.com/office/drawing/2014/main" val="4099923310"/>
                    </a:ext>
                  </a:extLst>
                </a:gridCol>
                <a:gridCol w="2084175">
                  <a:extLst>
                    <a:ext uri="{9D8B030D-6E8A-4147-A177-3AD203B41FA5}">
                      <a16:colId xmlns:a16="http://schemas.microsoft.com/office/drawing/2014/main" val="3060381838"/>
                    </a:ext>
                  </a:extLst>
                </a:gridCol>
                <a:gridCol w="1894355">
                  <a:extLst>
                    <a:ext uri="{9D8B030D-6E8A-4147-A177-3AD203B41FA5}">
                      <a16:colId xmlns:a16="http://schemas.microsoft.com/office/drawing/2014/main" val="1334676032"/>
                    </a:ext>
                  </a:extLst>
                </a:gridCol>
                <a:gridCol w="2013458">
                  <a:extLst>
                    <a:ext uri="{9D8B030D-6E8A-4147-A177-3AD203B41FA5}">
                      <a16:colId xmlns:a16="http://schemas.microsoft.com/office/drawing/2014/main" val="3887530341"/>
                    </a:ext>
                  </a:extLst>
                </a:gridCol>
              </a:tblGrid>
              <a:tr h="370840">
                <a:tc>
                  <a:txBody>
                    <a:bodyPr/>
                    <a:lstStyle/>
                    <a:p>
                      <a:r>
                        <a:rPr lang="en-US" dirty="0">
                          <a:solidFill>
                            <a:srgbClr val="C00000"/>
                          </a:solidFill>
                        </a:rPr>
                        <a:t>Prefix1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rgbClr val="C00000"/>
                          </a:solidFill>
                        </a:rPr>
                        <a:t>Prefix2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rgbClr val="C00000"/>
                          </a:solidFill>
                        </a:rPr>
                        <a:t>Prefix2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rgbClr val="C00000"/>
                          </a:solidFill>
                        </a:rPr>
                        <a:t>Stem/Tag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rgbClr val="C00000"/>
                          </a:solidFill>
                        </a:rPr>
                        <a:t>Sufix1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rgbClr val="C00000"/>
                          </a:solidFill>
                        </a:rPr>
                        <a:t>sufix2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6446469"/>
                  </a:ext>
                </a:extLst>
              </a:tr>
              <a:tr h="370840">
                <a:tc>
                  <a:txBody>
                    <a:bodyPr/>
                    <a:lstStyle/>
                    <a:p>
                      <a:r>
                        <a:rPr lang="en-US" dirty="0" err="1"/>
                        <a:t>ya</a:t>
                      </a:r>
                      <a:r>
                        <a:rPr lang="en-US" dirty="0"/>
                        <a:t>/IV3MP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ar-EG" dirty="0"/>
                        <a:t>قول</a:t>
                      </a:r>
                      <a:r>
                        <a:rPr lang="en-US" dirty="0"/>
                        <a:t>/IV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ar-EG" dirty="0" err="1"/>
                        <a:t>وا</a:t>
                      </a:r>
                      <a:r>
                        <a:rPr lang="en-US" dirty="0"/>
                        <a:t>/IVSUFF_SUBJ:3MP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ar-EG" dirty="0"/>
                        <a:t>ها</a:t>
                      </a:r>
                      <a:r>
                        <a:rPr lang="en-US" dirty="0"/>
                        <a:t>/IVSUFF_DO:3FS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1418486"/>
                  </a:ext>
                </a:extLst>
              </a:tr>
              <a:tr h="370840">
                <a:tc>
                  <a:txBody>
                    <a:bodyPr/>
                    <a:lstStyle/>
                    <a:p>
                      <a:r>
                        <a:rPr lang="en-US" sz="1800" b="1" kern="1200" dirty="0">
                          <a:solidFill>
                            <a:srgbClr val="C00000"/>
                          </a:solidFill>
                          <a:latin typeface="+mn-lt"/>
                          <a:ea typeface="+mn-ea"/>
                          <a:cs typeface="+mn-cs"/>
                        </a:rPr>
                        <a:t>Proclitic1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a:solidFill>
                            <a:srgbClr val="C00000"/>
                          </a:solidFill>
                          <a:latin typeface="+mn-lt"/>
                          <a:ea typeface="+mn-ea"/>
                          <a:cs typeface="+mn-cs"/>
                        </a:rPr>
                        <a:t>Proclitic2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a:solidFill>
                            <a:srgbClr val="C00000"/>
                          </a:solidFill>
                          <a:latin typeface="+mn-lt"/>
                          <a:ea typeface="+mn-ea"/>
                          <a:cs typeface="+mn-cs"/>
                        </a:rPr>
                        <a:t>Proclitic3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a:solidFill>
                            <a:srgbClr val="C00000"/>
                          </a:solidFill>
                          <a:latin typeface="+mn-lt"/>
                          <a:ea typeface="+mn-ea"/>
                          <a:cs typeface="+mn-cs"/>
                        </a:rPr>
                        <a:t>Word Form/Tag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a:solidFill>
                            <a:srgbClr val="C00000"/>
                          </a:solidFill>
                          <a:latin typeface="+mn-lt"/>
                          <a:ea typeface="+mn-ea"/>
                          <a:cs typeface="+mn-cs"/>
                        </a:rPr>
                        <a:t>Enclitic1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kern="1200" dirty="0">
                          <a:solidFill>
                            <a:srgbClr val="C00000"/>
                          </a:solidFill>
                          <a:latin typeface="+mn-lt"/>
                          <a:ea typeface="+mn-ea"/>
                          <a:cs typeface="+mn-cs"/>
                        </a:rPr>
                        <a:t>Enclitic2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518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ar-EG" dirty="0"/>
                        <a:t>يقولوا</a:t>
                      </a:r>
                      <a:r>
                        <a:rPr lang="en-US" dirty="0"/>
                        <a:t>/VER:IV.3MP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ar-EG" dirty="0"/>
                        <a:t>ها</a:t>
                      </a:r>
                      <a:r>
                        <a:rPr lang="en-US" dirty="0"/>
                        <a:t>/PRON:3FS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4398058"/>
                  </a:ext>
                </a:extLst>
              </a:tr>
            </a:tbl>
          </a:graphicData>
        </a:graphic>
      </p:graphicFrame>
      <p:sp>
        <p:nvSpPr>
          <p:cNvPr id="5" name="Right Arrow 9">
            <a:extLst>
              <a:ext uri="{FF2B5EF4-FFF2-40B4-BE49-F238E27FC236}">
                <a16:creationId xmlns:a16="http://schemas.microsoft.com/office/drawing/2014/main" id="{39151FE9-26D5-4DB5-91B8-20040BDAA3BC}"/>
              </a:ext>
            </a:extLst>
          </p:cNvPr>
          <p:cNvSpPr/>
          <p:nvPr/>
        </p:nvSpPr>
        <p:spPr>
          <a:xfrm>
            <a:off x="309277" y="3611059"/>
            <a:ext cx="1301750" cy="544830"/>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ar-EG" b="1" dirty="0">
                <a:solidFill>
                  <a:srgbClr val="FFFF00"/>
                </a:solidFill>
                <a:effectLst>
                  <a:outerShdw blurRad="38100" dist="38100" dir="2700000" algn="tl">
                    <a:srgbClr val="000000">
                      <a:alpha val="43137"/>
                    </a:srgbClr>
                  </a:outerShdw>
                </a:effectLst>
              </a:rPr>
              <a:t>باك وولتر</a:t>
            </a:r>
            <a:endParaRPr lang="en-US" b="1" dirty="0">
              <a:solidFill>
                <a:srgbClr val="FFFF00"/>
              </a:solidFill>
              <a:effectLst>
                <a:outerShdw blurRad="38100" dist="38100" dir="2700000" algn="tl">
                  <a:srgbClr val="000000">
                    <a:alpha val="43137"/>
                  </a:srgbClr>
                </a:outerShdw>
              </a:effectLst>
            </a:endParaRPr>
          </a:p>
        </p:txBody>
      </p:sp>
      <p:sp>
        <p:nvSpPr>
          <p:cNvPr id="6" name="Right Arrow 11">
            <a:extLst>
              <a:ext uri="{FF2B5EF4-FFF2-40B4-BE49-F238E27FC236}">
                <a16:creationId xmlns:a16="http://schemas.microsoft.com/office/drawing/2014/main" id="{64E41ACE-1450-407C-A0CB-8DC5F4B162C6}"/>
              </a:ext>
            </a:extLst>
          </p:cNvPr>
          <p:cNvSpPr/>
          <p:nvPr/>
        </p:nvSpPr>
        <p:spPr>
          <a:xfrm>
            <a:off x="309277" y="4657221"/>
            <a:ext cx="1301750" cy="544830"/>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ar-EG" b="1" dirty="0">
                <a:solidFill>
                  <a:srgbClr val="FFFF00"/>
                </a:solidFill>
                <a:effectLst>
                  <a:outerShdw blurRad="38100" dist="38100" dir="2700000" algn="tl">
                    <a:srgbClr val="000000">
                      <a:alpha val="43137"/>
                    </a:srgbClr>
                  </a:outerShdw>
                </a:effectLst>
              </a:rPr>
              <a:t>النظتم الحالي</a:t>
            </a:r>
            <a:endParaRPr lang="en-US" b="1" dirty="0">
              <a:solidFill>
                <a:srgbClr val="FFFF00"/>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CA2B1137-1122-4077-B8B2-B36FC2D93831}"/>
              </a:ext>
            </a:extLst>
          </p:cNvPr>
          <p:cNvSpPr txBox="1"/>
          <p:nvPr/>
        </p:nvSpPr>
        <p:spPr>
          <a:xfrm>
            <a:off x="957092" y="5554505"/>
            <a:ext cx="10942504" cy="1644296"/>
          </a:xfrm>
          <a:prstGeom prst="rect">
            <a:avLst/>
          </a:prstGeom>
        </p:spPr>
        <p:txBody>
          <a:bodyPr vert="horz" lIns="91440" tIns="45720" rIns="91440" bIns="45720" rtlCol="0">
            <a:normAutofit/>
          </a:bodyPr>
          <a:lstStyle>
            <a:lvl1pPr marL="457200" lvl="0" indent="-457200" algn="just" rtl="1">
              <a:lnSpc>
                <a:spcPct val="107000"/>
              </a:lnSpc>
              <a:spcBef>
                <a:spcPts val="1000"/>
              </a:spcBef>
              <a:spcAft>
                <a:spcPts val="800"/>
              </a:spcAft>
              <a:buClr>
                <a:schemeClr val="bg2">
                  <a:lumMod val="40000"/>
                  <a:lumOff val="60000"/>
                </a:schemeClr>
              </a:buClr>
              <a:buSzPct val="80000"/>
              <a:buFont typeface="+mj-lt"/>
              <a:buAutoNum type="arabicPeriod" startAt="3"/>
              <a:defRPr sz="2400" b="0" i="0">
                <a:effectLst/>
                <a:latin typeface="Calibri" panose="020F0502020204030204" pitchFamily="34" charset="0"/>
                <a:ea typeface="Calibri" panose="020F0502020204030204" pitchFamily="34" charset="0"/>
                <a:cs typeface="Arial" panose="020B0604020202020204" pitchFamily="34" charset="0"/>
              </a:defRPr>
            </a:lvl1pPr>
            <a:lvl2pPr marL="742950" indent="-285750">
              <a:spcBef>
                <a:spcPts val="1000"/>
              </a:spcBef>
              <a:spcAft>
                <a:spcPts val="0"/>
              </a:spcAft>
              <a:buClr>
                <a:schemeClr val="bg2">
                  <a:lumMod val="40000"/>
                  <a:lumOff val="60000"/>
                </a:schemeClr>
              </a:buClr>
              <a:buSzPct val="80000"/>
              <a:buFont typeface="Wingdings 3" charset="2"/>
              <a:buChar char=""/>
              <a:defRPr b="0" i="0">
                <a:latin typeface="+mj-lt"/>
                <a:ea typeface="+mj-ea"/>
                <a:cs typeface="+mj-cs"/>
              </a:defRPr>
            </a:lvl2pPr>
            <a:lvl3pPr marL="1143000" indent="-228600">
              <a:spcBef>
                <a:spcPts val="1000"/>
              </a:spcBef>
              <a:spcAft>
                <a:spcPts val="0"/>
              </a:spcAft>
              <a:buClr>
                <a:schemeClr val="bg2">
                  <a:lumMod val="40000"/>
                  <a:lumOff val="60000"/>
                </a:schemeClr>
              </a:buClr>
              <a:buSzPct val="80000"/>
              <a:buFont typeface="Wingdings 3" charset="2"/>
              <a:buChar char=""/>
              <a:defRPr sz="1600" b="0" i="0">
                <a:latin typeface="+mj-lt"/>
                <a:ea typeface="+mj-ea"/>
                <a:cs typeface="+mj-cs"/>
              </a:defRPr>
            </a:lvl3pPr>
            <a:lvl4pPr marL="1600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4pPr>
            <a:lvl5pPr marL="20574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5pPr>
            <a:lvl6pPr marL="2506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6pPr>
            <a:lvl7pPr marL="29718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7pPr>
            <a:lvl8pPr marL="3429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8pPr>
            <a:lvl9pPr marL="3886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9pPr>
          </a:lstStyle>
          <a:p>
            <a:pPr>
              <a:buFont typeface="+mj-lt"/>
              <a:buAutoNum type="arabicPeriod" startAt="4"/>
            </a:pPr>
            <a:r>
              <a:rPr lang="ar-SA" dirty="0"/>
              <a:t>بناء </a:t>
            </a:r>
            <a:r>
              <a:rPr lang="ar-EG" dirty="0"/>
              <a:t>نموذج</a:t>
            </a:r>
            <a:r>
              <a:rPr lang="ar-SA" dirty="0"/>
              <a:t> آلي للتعرف على أقسام الكلام تبعا لسياق كل كلمة بالاعتماد على التحليلات الصرفية الموجودة داخل المدونة المستخدمة </a:t>
            </a:r>
            <a:r>
              <a:rPr lang="ar-EG" dirty="0"/>
              <a:t>وال</a:t>
            </a:r>
            <a:r>
              <a:rPr lang="ar-SA" dirty="0"/>
              <a:t>اعتماد على </a:t>
            </a:r>
            <a:r>
              <a:rPr lang="ar-EG" dirty="0"/>
              <a:t>التعلم العميق باستخدام تقنية (</a:t>
            </a:r>
            <a:r>
              <a:rPr lang="en-US" dirty="0"/>
              <a:t>Sequence-to-Sequence</a:t>
            </a:r>
            <a:r>
              <a:rPr lang="ar-EG" dirty="0"/>
              <a:t>)</a:t>
            </a:r>
            <a:r>
              <a:rPr lang="ar-SA" dirty="0"/>
              <a:t>.</a:t>
            </a:r>
            <a:endParaRPr lang="en-US" dirty="0"/>
          </a:p>
        </p:txBody>
      </p:sp>
    </p:spTree>
    <p:extLst>
      <p:ext uri="{BB962C8B-B14F-4D97-AF65-F5344CB8AC3E}">
        <p14:creationId xmlns:p14="http://schemas.microsoft.com/office/powerpoint/2010/main" val="2549857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855431" y="0"/>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المصادر المستخدمة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429658" y="1381751"/>
            <a:ext cx="11633812" cy="5041083"/>
          </a:xfrm>
        </p:spPr>
        <p:txBody>
          <a:bodyPr>
            <a:normAutofit/>
          </a:bodyPr>
          <a:lstStyle/>
          <a:p>
            <a:pPr marL="457200" lvl="0" indent="-457200" algn="just" rtl="1">
              <a:lnSpc>
                <a:spcPct val="107000"/>
              </a:lnSpc>
              <a:spcAft>
                <a:spcPts val="800"/>
              </a:spcAft>
              <a:buFont typeface="+mj-lt"/>
              <a:buAutoNum type="arabicPeriod"/>
            </a:pPr>
            <a:r>
              <a:rPr lang="ar-SA" sz="2400" dirty="0">
                <a:effectLst/>
                <a:latin typeface="Calibri" panose="020F0502020204030204" pitchFamily="34" charset="0"/>
                <a:ea typeface="Calibri" panose="020F0502020204030204" pitchFamily="34" charset="0"/>
                <a:cs typeface="Arial" panose="020B0604020202020204" pitchFamily="34" charset="0"/>
              </a:rPr>
              <a:t>مدونة لغوية للعامية المصرية تحوي 500 ألف كلمة من مصادر مختلفة ونوعية نصوص مختلفة (قام</a:t>
            </a:r>
            <a:r>
              <a:rPr lang="ar-EG" sz="2400" dirty="0">
                <a:effectLst/>
                <a:latin typeface="Calibri" panose="020F0502020204030204" pitchFamily="34" charset="0"/>
                <a:ea typeface="Calibri" panose="020F0502020204030204" pitchFamily="34" charset="0"/>
                <a:cs typeface="Arial" panose="020B0604020202020204" pitchFamily="34" charset="0"/>
              </a:rPr>
              <a:t>ت المشاركة</a:t>
            </a:r>
            <a:r>
              <a:rPr lang="ar-SA" sz="2400" dirty="0">
                <a:effectLst/>
                <a:latin typeface="Calibri" panose="020F0502020204030204" pitchFamily="34" charset="0"/>
                <a:ea typeface="Calibri" panose="020F0502020204030204" pitchFamily="34" charset="0"/>
                <a:cs typeface="Arial" panose="020B0604020202020204" pitchFamily="34" charset="0"/>
              </a:rPr>
              <a:t> في هذه الفكرة بتجميعها</a:t>
            </a:r>
            <a:r>
              <a:rPr lang="ar-EG" sz="2400" dirty="0">
                <a:effectLst/>
                <a:latin typeface="Calibri" panose="020F0502020204030204" pitchFamily="34" charset="0"/>
                <a:ea typeface="Calibri" panose="020F0502020204030204" pitchFamily="34" charset="0"/>
                <a:cs typeface="Arial" panose="020B0604020202020204" pitchFamily="34" charset="0"/>
              </a:rPr>
              <a:t> وتحليل جزء منها بناء على الضوابط اللغوية المتعلقة بوسم أقسام الكلمة)</a:t>
            </a:r>
            <a:r>
              <a:rPr lang="ar-SA" sz="2400" dirty="0">
                <a:effectLst/>
                <a:latin typeface="Calibri" panose="020F0502020204030204" pitchFamily="34" charset="0"/>
                <a:ea typeface="Calibri" panose="020F0502020204030204" pitchFamily="34" charset="0"/>
                <a:cs typeface="Arial" panose="020B0604020202020204" pitchFamily="34" charset="0"/>
              </a:rPr>
              <a:t> </a:t>
            </a:r>
            <a:r>
              <a:rPr lang="ar-EG" sz="2400" dirty="0">
                <a:effectLst/>
                <a:latin typeface="Calibri" panose="020F0502020204030204" pitchFamily="34" charset="0"/>
                <a:ea typeface="Calibri" panose="020F0502020204030204" pitchFamily="34" charset="0"/>
                <a:cs typeface="Arial" panose="020B0604020202020204" pitchFamily="34" charset="0"/>
              </a:rPr>
              <a:t>وتم </a:t>
            </a:r>
            <a:r>
              <a:rPr lang="ar-SA" sz="2400" dirty="0">
                <a:effectLst/>
                <a:latin typeface="Calibri" panose="020F0502020204030204" pitchFamily="34" charset="0"/>
                <a:ea typeface="Calibri" panose="020F0502020204030204" pitchFamily="34" charset="0"/>
                <a:cs typeface="Arial" panose="020B0604020202020204" pitchFamily="34" charset="0"/>
              </a:rPr>
              <a:t>ونشر ورقة بحثية عنها:</a:t>
            </a:r>
          </a:p>
          <a:p>
            <a:pPr marL="0" lvl="0" indent="0" algn="ctr" rtl="1">
              <a:lnSpc>
                <a:spcPct val="107000"/>
              </a:lnSpc>
              <a:spcAft>
                <a:spcPts val="800"/>
              </a:spcAft>
              <a:buNone/>
            </a:pPr>
            <a:r>
              <a:rPr lang="en-US" sz="2400" dirty="0">
                <a:solidFill>
                  <a:srgbClr val="FFFF00"/>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https://www.sciencedirect.com/science/article/pii/S1877050921012011</a:t>
            </a:r>
            <a:endParaRPr lang="en-US" sz="2400"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p>
            <a:pPr marL="457200" lvl="0" indent="-457200" algn="just" rtl="1">
              <a:lnSpc>
                <a:spcPct val="107000"/>
              </a:lnSpc>
              <a:spcAft>
                <a:spcPts val="800"/>
              </a:spcAft>
              <a:buFont typeface="+mj-lt"/>
              <a:buAutoNum type="arabicPeriod" startAt="2"/>
            </a:pPr>
            <a:r>
              <a:rPr lang="ar-SA" sz="2400" dirty="0">
                <a:effectLst/>
                <a:latin typeface="Calibri" panose="020F0502020204030204" pitchFamily="34" charset="0"/>
                <a:ea typeface="Calibri" panose="020F0502020204030204" pitchFamily="34" charset="0"/>
                <a:cs typeface="Arial" panose="020B0604020202020204" pitchFamily="34" charset="0"/>
              </a:rPr>
              <a:t>استخدام أداة التحليل الصرفي تيم باك وولتر من أجل تحليل الكلمات المشتركة بين العامية والفصحى</a:t>
            </a:r>
            <a:r>
              <a:rPr lang="ar-EG" sz="2400" dirty="0">
                <a:effectLst/>
                <a:latin typeface="Calibri" panose="020F0502020204030204" pitchFamily="34" charset="0"/>
                <a:ea typeface="Calibri" panose="020F0502020204030204" pitchFamily="34" charset="0"/>
                <a:cs typeface="Arial" panose="020B0604020202020204" pitchFamily="34" charset="0"/>
              </a:rPr>
              <a:t> داخل المدونة</a:t>
            </a:r>
            <a:r>
              <a:rPr lang="ar-SA" sz="2400" dirty="0">
                <a:effectLst/>
                <a:latin typeface="Calibri" panose="020F0502020204030204" pitchFamily="34" charset="0"/>
                <a:ea typeface="Calibri" panose="020F0502020204030204" pitchFamily="34" charset="0"/>
                <a:cs typeface="Arial" panose="020B0604020202020204" pitchFamily="34" charset="0"/>
              </a:rPr>
              <a:t>.</a:t>
            </a:r>
          </a:p>
          <a:p>
            <a:pPr marL="457200" lvl="0" indent="-457200" algn="just" rtl="1">
              <a:lnSpc>
                <a:spcPct val="107000"/>
              </a:lnSpc>
              <a:spcAft>
                <a:spcPts val="800"/>
              </a:spcAft>
              <a:buFont typeface="+mj-lt"/>
              <a:buAutoNum type="arabicPeriod" startAt="2"/>
            </a:pPr>
            <a:r>
              <a:rPr lang="ar-SA" sz="2400" dirty="0">
                <a:effectLst/>
                <a:latin typeface="Calibri" panose="020F0502020204030204" pitchFamily="34" charset="0"/>
                <a:ea typeface="Calibri" panose="020F0502020204030204" pitchFamily="34" charset="0"/>
                <a:cs typeface="Arial" panose="020B0604020202020204" pitchFamily="34" charset="0"/>
              </a:rPr>
              <a:t>تطوير محلل صرفي باستخدام لغة بايثون اعتمادا على التحليلات داخل المدونة المستخدمة.</a:t>
            </a:r>
            <a:r>
              <a:rPr lang="ar-EG" sz="2400" dirty="0">
                <a:effectLst/>
                <a:latin typeface="Calibri" panose="020F0502020204030204" pitchFamily="34" charset="0"/>
                <a:ea typeface="Calibri" panose="020F0502020204030204" pitchFamily="34" charset="0"/>
                <a:cs typeface="Arial" panose="020B0604020202020204" pitchFamily="34" charset="0"/>
              </a:rPr>
              <a:t> (في مراحله الأولية)</a:t>
            </a:r>
            <a:endParaRPr lang="ar-SA" sz="2400" dirty="0">
              <a:effectLst/>
              <a:latin typeface="Calibri" panose="020F0502020204030204" pitchFamily="34" charset="0"/>
              <a:ea typeface="Calibri" panose="020F0502020204030204" pitchFamily="34" charset="0"/>
              <a:cs typeface="Arial" panose="020B0604020202020204" pitchFamily="34" charset="0"/>
            </a:endParaRPr>
          </a:p>
          <a:p>
            <a:pPr marL="457200" lvl="0" indent="-457200" algn="just" rtl="1">
              <a:lnSpc>
                <a:spcPct val="107000"/>
              </a:lnSpc>
              <a:spcAft>
                <a:spcPts val="800"/>
              </a:spcAft>
              <a:buFont typeface="+mj-lt"/>
              <a:buAutoNum type="arabicPeriod" startAt="2"/>
            </a:pPr>
            <a:r>
              <a:rPr lang="ar-EG" sz="2400" dirty="0">
                <a:latin typeface="Calibri" panose="020F0502020204030204" pitchFamily="34" charset="0"/>
                <a:ea typeface="Calibri" panose="020F0502020204030204" pitchFamily="34" charset="0"/>
                <a:cs typeface="Arial" panose="020B0604020202020204" pitchFamily="34" charset="0"/>
              </a:rPr>
              <a:t>ت</a:t>
            </a:r>
            <a:r>
              <a:rPr lang="ar-SA" sz="2400" dirty="0">
                <a:effectLst/>
                <a:latin typeface="Calibri" panose="020F0502020204030204" pitchFamily="34" charset="0"/>
                <a:ea typeface="Calibri" panose="020F0502020204030204" pitchFamily="34" charset="0"/>
                <a:cs typeface="Arial" panose="020B0604020202020204" pitchFamily="34" charset="0"/>
              </a:rPr>
              <a:t>طوير موديل للتعرف على أقسام الكلام آليا باستخدام لغة بايثون والتعلم العميق.</a:t>
            </a:r>
            <a:r>
              <a:rPr lang="ar-EG" sz="2400" dirty="0">
                <a:effectLst/>
                <a:latin typeface="Calibri" panose="020F0502020204030204" pitchFamily="34" charset="0"/>
                <a:ea typeface="Calibri" panose="020F0502020204030204" pitchFamily="34" charset="0"/>
                <a:cs typeface="Arial" panose="020B0604020202020204" pitchFamily="34" charset="0"/>
              </a:rPr>
              <a:t> (قيد التخطيط للتنفيذ)</a:t>
            </a:r>
            <a:endParaRPr lang="ar-SA" sz="2400" dirty="0">
              <a:effectLst/>
              <a:latin typeface="Calibri" panose="020F0502020204030204" pitchFamily="34" charset="0"/>
              <a:ea typeface="Calibri" panose="020F0502020204030204" pitchFamily="34" charset="0"/>
              <a:cs typeface="Arial" panose="020B0604020202020204" pitchFamily="34" charset="0"/>
            </a:endParaRPr>
          </a:p>
          <a:p>
            <a:pPr marL="457200" lvl="0" indent="-457200" algn="just" rtl="1">
              <a:lnSpc>
                <a:spcPct val="107000"/>
              </a:lnSpc>
              <a:spcAft>
                <a:spcPts val="800"/>
              </a:spcAft>
              <a:buFont typeface="+mj-lt"/>
              <a:buAutoNum type="arabicPeriod" startAt="2"/>
            </a:pPr>
            <a:endParaRPr lang="ar-SA"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5645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855431" y="0"/>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المصادر المستخدمة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429658" y="1381751"/>
            <a:ext cx="11633812" cy="5041083"/>
          </a:xfrm>
        </p:spPr>
        <p:txBody>
          <a:bodyPr>
            <a:normAutofit/>
          </a:bodyPr>
          <a:lstStyle/>
          <a:p>
            <a:pPr marL="0" lvl="0" indent="0" algn="just" rtl="1">
              <a:lnSpc>
                <a:spcPct val="107000"/>
              </a:lnSpc>
              <a:spcAft>
                <a:spcPts val="800"/>
              </a:spcAft>
              <a:buNone/>
            </a:pPr>
            <a:r>
              <a:rPr lang="ar-EG" sz="2400" dirty="0">
                <a:effectLst/>
                <a:latin typeface="Calibri" panose="020F0502020204030204" pitchFamily="34" charset="0"/>
                <a:ea typeface="Calibri" panose="020F0502020204030204" pitchFamily="34" charset="0"/>
                <a:cs typeface="Arial" panose="020B0604020202020204" pitchFamily="34" charset="0"/>
              </a:rPr>
              <a:t>واجهة التحليل الصرفي التي تم تطويرها لوسم الكلمات داخل المدونة:</a:t>
            </a:r>
          </a:p>
          <a:p>
            <a:pPr marL="0" lvl="0" indent="0" algn="just" rtl="1">
              <a:lnSpc>
                <a:spcPct val="107000"/>
              </a:lnSpc>
              <a:spcAft>
                <a:spcPts val="800"/>
              </a:spcAft>
              <a:buNone/>
            </a:pPr>
            <a:endParaRPr lang="ar-SA"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9573B15-6AEA-4A5A-9DEA-7B2C61F56D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5431" y="1850044"/>
            <a:ext cx="7651658" cy="4881262"/>
          </a:xfrm>
          <a:prstGeom prst="rect">
            <a:avLst/>
          </a:prstGeom>
          <a:ln w="127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53731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855431" y="0"/>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المصادر المستخدمة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429658" y="1381751"/>
            <a:ext cx="11633812" cy="5041083"/>
          </a:xfrm>
        </p:spPr>
        <p:txBody>
          <a:bodyPr>
            <a:normAutofit/>
          </a:bodyPr>
          <a:lstStyle/>
          <a:p>
            <a:pPr marL="0" lvl="0" indent="0" algn="just" rtl="1">
              <a:lnSpc>
                <a:spcPct val="107000"/>
              </a:lnSpc>
              <a:spcAft>
                <a:spcPts val="800"/>
              </a:spcAft>
              <a:buNone/>
            </a:pPr>
            <a:r>
              <a:rPr lang="ar-EG" sz="2400" dirty="0">
                <a:effectLst/>
                <a:latin typeface="Calibri" panose="020F0502020204030204" pitchFamily="34" charset="0"/>
                <a:ea typeface="Calibri" panose="020F0502020204030204" pitchFamily="34" charset="0"/>
                <a:cs typeface="Arial" panose="020B0604020202020204" pitchFamily="34" charset="0"/>
              </a:rPr>
              <a:t>عينة من الكلمات المحللة داخل المدونة</a:t>
            </a:r>
          </a:p>
          <a:p>
            <a:pPr marL="0" lvl="0" indent="0" algn="just" rtl="1">
              <a:lnSpc>
                <a:spcPct val="107000"/>
              </a:lnSpc>
              <a:spcAft>
                <a:spcPts val="800"/>
              </a:spcAft>
              <a:buNone/>
            </a:pPr>
            <a:endParaRPr lang="ar-SA"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E75FCFD-FEAF-4FD5-AE3D-BFC0E3B8B7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31432" y="2151380"/>
            <a:ext cx="11732038" cy="3149887"/>
          </a:xfrm>
          <a:prstGeom prst="rect">
            <a:avLst/>
          </a:prstGeom>
          <a:ln w="127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170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855431" y="0"/>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المصادر المستخدمة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429658" y="1381751"/>
            <a:ext cx="11633812" cy="5041083"/>
          </a:xfrm>
        </p:spPr>
        <p:txBody>
          <a:bodyPr>
            <a:normAutofit/>
          </a:bodyPr>
          <a:lstStyle/>
          <a:p>
            <a:pPr marL="0" lvl="0" indent="0" algn="just" rtl="1">
              <a:lnSpc>
                <a:spcPct val="107000"/>
              </a:lnSpc>
              <a:spcAft>
                <a:spcPts val="800"/>
              </a:spcAft>
              <a:buNone/>
            </a:pPr>
            <a:r>
              <a:rPr lang="ar-EG" sz="2400" dirty="0">
                <a:effectLst/>
                <a:latin typeface="Calibri" panose="020F0502020204030204" pitchFamily="34" charset="0"/>
                <a:ea typeface="Calibri" panose="020F0502020204030204" pitchFamily="34" charset="0"/>
                <a:cs typeface="Arial" panose="020B0604020202020204" pitchFamily="34" charset="0"/>
              </a:rPr>
              <a:t>عينة من نتائج المحلل الصرفي الذي ما زال قيد التنفيذ:</a:t>
            </a:r>
          </a:p>
          <a:p>
            <a:pPr marL="0" lvl="0" indent="0" algn="just" rtl="1">
              <a:lnSpc>
                <a:spcPct val="107000"/>
              </a:lnSpc>
              <a:spcAft>
                <a:spcPts val="800"/>
              </a:spcAft>
              <a:buNone/>
            </a:pPr>
            <a:endParaRPr lang="ar-SA"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F1ADEC3-13D6-4D77-812A-DB802A385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002" y="1160039"/>
            <a:ext cx="4653008" cy="5459209"/>
          </a:xfrm>
          <a:prstGeom prst="rect">
            <a:avLst/>
          </a:prstGeom>
          <a:ln w="12700"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330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4A37-53BB-41F5-8B2D-424BC6C3C264}"/>
              </a:ext>
            </a:extLst>
          </p:cNvPr>
          <p:cNvSpPr>
            <a:spLocks noGrp="1"/>
          </p:cNvSpPr>
          <p:nvPr>
            <p:ph type="title"/>
          </p:nvPr>
        </p:nvSpPr>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النقاط الرئيسة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89EB676B-49B4-4D84-B29C-4A553B92F603}"/>
              </a:ext>
            </a:extLst>
          </p:cNvPr>
          <p:cNvSpPr>
            <a:spLocks noGrp="1"/>
          </p:cNvSpPr>
          <p:nvPr>
            <p:ph idx="1"/>
          </p:nvPr>
        </p:nvSpPr>
        <p:spPr/>
        <p:txBody>
          <a:bodyPr>
            <a:normAutofit/>
          </a:bodyPr>
          <a:lstStyle/>
          <a:p>
            <a:pPr algn="r" rtl="1">
              <a:buFont typeface="Wingdings" panose="05000000000000000000" pitchFamily="2" charset="2"/>
              <a:buChar char="§"/>
            </a:pPr>
            <a:r>
              <a:rPr lang="ar-EG" sz="3600" dirty="0">
                <a:effectLst>
                  <a:outerShdw blurRad="38100" dist="38100" dir="2700000" algn="tl">
                    <a:srgbClr val="000000">
                      <a:alpha val="43137"/>
                    </a:srgbClr>
                  </a:outerShdw>
                </a:effectLst>
              </a:rPr>
              <a:t>مقدمة</a:t>
            </a:r>
          </a:p>
          <a:p>
            <a:pPr algn="r" rtl="1">
              <a:buFont typeface="Wingdings" panose="05000000000000000000" pitchFamily="2" charset="2"/>
              <a:buChar char="§"/>
            </a:pPr>
            <a:r>
              <a:rPr lang="ar-EG" sz="3600" dirty="0">
                <a:effectLst>
                  <a:outerShdw blurRad="38100" dist="38100" dir="2700000" algn="tl">
                    <a:srgbClr val="000000">
                      <a:alpha val="43137"/>
                    </a:srgbClr>
                  </a:outerShdw>
                </a:effectLst>
              </a:rPr>
              <a:t>المشكلة المستهدفة وآثارها</a:t>
            </a:r>
          </a:p>
          <a:p>
            <a:pPr algn="r" rtl="1">
              <a:buFont typeface="Wingdings" panose="05000000000000000000" pitchFamily="2" charset="2"/>
              <a:buChar char="§"/>
            </a:pPr>
            <a:r>
              <a:rPr lang="ar-EG" sz="3600" dirty="0">
                <a:effectLst>
                  <a:outerShdw blurRad="38100" dist="38100" dir="2700000" algn="tl">
                    <a:srgbClr val="000000">
                      <a:alpha val="43137"/>
                    </a:srgbClr>
                  </a:outerShdw>
                </a:effectLst>
              </a:rPr>
              <a:t>الهدف من المشروع</a:t>
            </a:r>
          </a:p>
          <a:p>
            <a:pPr algn="r" rtl="1">
              <a:buFont typeface="Wingdings" panose="05000000000000000000" pitchFamily="2" charset="2"/>
              <a:buChar char="§"/>
            </a:pPr>
            <a:r>
              <a:rPr lang="ar-EG" sz="3600" dirty="0">
                <a:effectLst>
                  <a:outerShdw blurRad="38100" dist="38100" dir="2700000" algn="tl">
                    <a:srgbClr val="000000">
                      <a:alpha val="43137"/>
                    </a:srgbClr>
                  </a:outerShdw>
                </a:effectLst>
              </a:rPr>
              <a:t>المنهجية المتبعة لحل المشكلة</a:t>
            </a:r>
          </a:p>
          <a:p>
            <a:pPr algn="r" rtl="1">
              <a:buFont typeface="Wingdings" panose="05000000000000000000" pitchFamily="2" charset="2"/>
              <a:buChar char="§"/>
            </a:pPr>
            <a:r>
              <a:rPr lang="ar-EG" sz="3600" dirty="0">
                <a:effectLst>
                  <a:outerShdw blurRad="38100" dist="38100" dir="2700000" algn="tl">
                    <a:srgbClr val="000000">
                      <a:alpha val="43137"/>
                    </a:srgbClr>
                  </a:outerShdw>
                </a:effectLst>
              </a:rPr>
              <a:t>المصادر المستخدمة</a:t>
            </a:r>
          </a:p>
          <a:p>
            <a:pPr algn="r" rtl="1">
              <a:buFont typeface="Wingdings" panose="05000000000000000000" pitchFamily="2" charset="2"/>
              <a:buChar char="§"/>
            </a:pPr>
            <a:endParaRPr lang="en-US"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73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712212" y="155263"/>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مقدمة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561861" y="1678345"/>
            <a:ext cx="11490592" cy="5024392"/>
          </a:xfrm>
        </p:spPr>
        <p:txBody>
          <a:bodyPr>
            <a:normAutofit lnSpcReduction="10000"/>
          </a:bodyPr>
          <a:lstStyle/>
          <a:p>
            <a:pPr algn="just" rtl="1">
              <a:lnSpc>
                <a:spcPct val="150000"/>
              </a:lnSpc>
              <a:buFont typeface="Courier New" panose="02070309020205020404" pitchFamily="49" charset="0"/>
              <a:buChar char="o"/>
            </a:pPr>
            <a:r>
              <a:rPr lang="ar-EG" sz="2400" dirty="0">
                <a:latin typeface="Simplified Arabic" panose="02020603050405020304" pitchFamily="18" charset="-78"/>
                <a:cs typeface="Simplified Arabic" panose="02020603050405020304" pitchFamily="18" charset="-78"/>
              </a:rPr>
              <a:t>لم تخضع اللهجات العامية في السابق لدراسات لغوية دقيقة</a:t>
            </a:r>
          </a:p>
          <a:p>
            <a:pPr algn="just" rtl="1">
              <a:lnSpc>
                <a:spcPct val="150000"/>
              </a:lnSpc>
              <a:buFont typeface="Courier New" panose="02070309020205020404" pitchFamily="49" charset="0"/>
              <a:buChar char="o"/>
            </a:pPr>
            <a:r>
              <a:rPr lang="ar-EG" sz="2400" dirty="0">
                <a:latin typeface="Simplified Arabic" panose="02020603050405020304" pitchFamily="18" charset="-78"/>
                <a:cs typeface="Simplified Arabic" panose="02020603050405020304" pitchFamily="18" charset="-78"/>
              </a:rPr>
              <a:t>شهدت السنوات الأخيرة تزايد ملحوظ في النصوص المكتوبة بالعاميات المختلفة وخاصة بعد ثورات الربيع العربي</a:t>
            </a:r>
          </a:p>
          <a:p>
            <a:pPr algn="just" rtl="1">
              <a:lnSpc>
                <a:spcPct val="150000"/>
              </a:lnSpc>
              <a:buFont typeface="Courier New" panose="02070309020205020404" pitchFamily="49" charset="0"/>
              <a:buChar char="o"/>
            </a:pPr>
            <a:r>
              <a:rPr lang="ar-EG" sz="2400" dirty="0">
                <a:latin typeface="Simplified Arabic" panose="02020603050405020304" pitchFamily="18" charset="-78"/>
                <a:cs typeface="Simplified Arabic" panose="02020603050405020304" pitchFamily="18" charset="-78"/>
              </a:rPr>
              <a:t>فبعد ظهور منصات ومواقع التواصل الاجتماعي أصبحت النصوص موجودة في كل مكان ويمكن الحصول عليها بسهولة</a:t>
            </a:r>
          </a:p>
          <a:p>
            <a:pPr algn="just" rtl="1">
              <a:lnSpc>
                <a:spcPct val="150000"/>
              </a:lnSpc>
              <a:buFont typeface="Courier New" panose="02070309020205020404" pitchFamily="49" charset="0"/>
              <a:buChar char="o"/>
            </a:pPr>
            <a:r>
              <a:rPr lang="ar-EG" sz="2400" dirty="0">
                <a:latin typeface="Simplified Arabic" panose="02020603050405020304" pitchFamily="18" charset="-78"/>
                <a:cs typeface="Simplified Arabic" panose="02020603050405020304" pitchFamily="18" charset="-78"/>
              </a:rPr>
              <a:t>أدوات وتطبيقات المعالجة الآلية للغة العربية الفصحى غير مناسبة للعاميات</a:t>
            </a:r>
          </a:p>
          <a:p>
            <a:pPr algn="just" rtl="1">
              <a:lnSpc>
                <a:spcPct val="150000"/>
              </a:lnSpc>
              <a:buFont typeface="Courier New" panose="02070309020205020404" pitchFamily="49" charset="0"/>
              <a:buChar char="o"/>
            </a:pPr>
            <a:r>
              <a:rPr lang="ar-EG" sz="2400" dirty="0">
                <a:latin typeface="Simplified Arabic" panose="02020603050405020304" pitchFamily="18" charset="-78"/>
                <a:cs typeface="Simplified Arabic" panose="02020603050405020304" pitchFamily="18" charset="-78"/>
              </a:rPr>
              <a:t>هناك حاجة ملحة لدراسة اللهجات لغويا وبناء أدوات للمعالجة الآلية للنصوص نظرا لما يشهده العالم من تطور تكنولوجي ملحوظ في الذكاء الاصطناعي</a:t>
            </a:r>
          </a:p>
          <a:p>
            <a:pPr algn="just" rtl="1">
              <a:lnSpc>
                <a:spcPct val="150000"/>
              </a:lnSpc>
              <a:buFont typeface="Courier New" panose="02070309020205020404" pitchFamily="49" charset="0"/>
              <a:buChar char="o"/>
            </a:pPr>
            <a:r>
              <a:rPr lang="ar-EG" sz="2400" dirty="0">
                <a:latin typeface="Simplified Arabic" panose="02020603050405020304" pitchFamily="18" charset="-78"/>
                <a:cs typeface="Simplified Arabic" panose="02020603050405020304" pitchFamily="18" charset="-78"/>
              </a:rPr>
              <a:t>ما زالت الدراسات المتعلقة بالمعالجة الآلية للهجات في مهدها وتحتاج إلى تطوير ودمج مع العربية الفصحى</a:t>
            </a:r>
          </a:p>
          <a:p>
            <a:pPr algn="just" rtl="1">
              <a:lnSpc>
                <a:spcPct val="150000"/>
              </a:lnSpc>
              <a:buFont typeface="Courier New" panose="02070309020205020404" pitchFamily="49" charset="0"/>
              <a:buChar char="o"/>
            </a:pPr>
            <a:endParaRPr lang="ar-EG" sz="2400" dirty="0">
              <a:latin typeface="Simplified Arabic" panose="02020603050405020304" pitchFamily="18" charset="-78"/>
              <a:cs typeface="Simplified Arabic" panose="02020603050405020304" pitchFamily="18" charset="-78"/>
            </a:endParaRPr>
          </a:p>
          <a:p>
            <a:pPr algn="just" rtl="1">
              <a:lnSpc>
                <a:spcPct val="150000"/>
              </a:lnSpc>
              <a:buFont typeface="Courier New" panose="02070309020205020404" pitchFamily="49" charset="0"/>
              <a:buChar char="o"/>
            </a:pPr>
            <a:endParaRPr lang="en-US" sz="2400" dirty="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332341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712212" y="155263"/>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مقدمة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572878" y="1381751"/>
            <a:ext cx="11490592" cy="5076199"/>
          </a:xfrm>
        </p:spPr>
        <p:txBody>
          <a:bodyPr>
            <a:normAutofit/>
          </a:bodyPr>
          <a:lstStyle/>
          <a:p>
            <a:pPr algn="just" rtl="1">
              <a:lnSpc>
                <a:spcPct val="150000"/>
              </a:lnSpc>
              <a:buFont typeface="Courier New" panose="02070309020205020404" pitchFamily="49" charset="0"/>
              <a:buChar char="o"/>
            </a:pPr>
            <a:r>
              <a:rPr lang="ar-EG" sz="2400" dirty="0">
                <a:latin typeface="Simplified Arabic" panose="02020603050405020304" pitchFamily="18" charset="-78"/>
                <a:cs typeface="Simplified Arabic" panose="02020603050405020304" pitchFamily="18" charset="-78"/>
              </a:rPr>
              <a:t>المحللات الصرفية تعد ركيزة أساسية في تطبيقات وأدوات المعالجة الآلية للغات</a:t>
            </a:r>
          </a:p>
          <a:p>
            <a:pPr algn="just" rtl="1">
              <a:lnSpc>
                <a:spcPct val="150000"/>
              </a:lnSpc>
              <a:buFont typeface="Courier New" panose="02070309020205020404" pitchFamily="49" charset="0"/>
              <a:buChar char="o"/>
            </a:pPr>
            <a:r>
              <a:rPr lang="ar-EG" sz="2400" dirty="0">
                <a:latin typeface="Simplified Arabic" panose="02020603050405020304" pitchFamily="18" charset="-78"/>
                <a:cs typeface="Simplified Arabic" panose="02020603050405020304" pitchFamily="18" charset="-78"/>
              </a:rPr>
              <a:t>لكن المحاولات السابقة لبناء محللات صرفية للهجات لم تعتمد على دراسات لغوية لتحديد الوسم الصرفي والتقطيعات الصرفية المناسبة للكلمات، لكنها انتهجت منهجان:</a:t>
            </a:r>
          </a:p>
          <a:p>
            <a:pPr marL="457200" indent="-457200" algn="just" rtl="1">
              <a:lnSpc>
                <a:spcPct val="150000"/>
              </a:lnSpc>
              <a:buFont typeface="+mj-lt"/>
              <a:buAutoNum type="arabicPeriod"/>
            </a:pPr>
            <a:r>
              <a:rPr lang="ar-EG" sz="2400" dirty="0">
                <a:latin typeface="Simplified Arabic" panose="02020603050405020304" pitchFamily="18" charset="-78"/>
                <a:cs typeface="Simplified Arabic" panose="02020603050405020304" pitchFamily="18" charset="-78"/>
              </a:rPr>
              <a:t>الاعتماد على المحللات الصرفية المتعلقة باللغة العربية الفصحى (معظمها اعتمد على المحلل الصرفي الشهير تيم باك وولتر)</a:t>
            </a:r>
          </a:p>
          <a:p>
            <a:pPr marL="457200" indent="-457200" algn="just" rtl="1">
              <a:lnSpc>
                <a:spcPct val="150000"/>
              </a:lnSpc>
              <a:buFont typeface="+mj-lt"/>
              <a:buAutoNum type="arabicPeriod"/>
            </a:pPr>
            <a:r>
              <a:rPr lang="ar-EG" sz="2400" dirty="0">
                <a:latin typeface="Simplified Arabic" panose="02020603050405020304" pitchFamily="18" charset="-78"/>
                <a:cs typeface="Simplified Arabic" panose="02020603050405020304" pitchFamily="18" charset="-78"/>
              </a:rPr>
              <a:t>بناء المحللات الصرفية من البداية اعتمادا على اللهجة نفسها مباشرة ولم تكن محاولات معتمدة على أساس لغوي</a:t>
            </a:r>
          </a:p>
          <a:p>
            <a:pPr marL="0" indent="0" algn="just" rtl="1">
              <a:lnSpc>
                <a:spcPct val="150000"/>
              </a:lnSpc>
              <a:buNone/>
            </a:pPr>
            <a:endParaRPr lang="ar-EG" sz="2400" dirty="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362561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712212" y="155263"/>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المشكلة المستهدفة وآثارها</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572878" y="1381751"/>
            <a:ext cx="11490592" cy="5476249"/>
          </a:xfrm>
        </p:spPr>
        <p:txBody>
          <a:bodyPr>
            <a:normAutofit/>
          </a:bodyPr>
          <a:lstStyle/>
          <a:p>
            <a:pPr algn="just" rtl="1">
              <a:lnSpc>
                <a:spcPct val="150000"/>
              </a:lnSpc>
              <a:buFont typeface="Courier New" panose="02070309020205020404" pitchFamily="49" charset="0"/>
              <a:buChar char="o"/>
            </a:pP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العامية المصرية من أكثر اللهجات انتشارا وفهما في وطننا العربي، إلا أن الأدوات المستخدمة للمعالجة الآلية لها غير ملائمة كونها بالأساس مبنية على الفصحى</a:t>
            </a:r>
          </a:p>
          <a:p>
            <a:pPr algn="just" rtl="1">
              <a:lnSpc>
                <a:spcPct val="150000"/>
              </a:lnSpc>
              <a:buFont typeface="Courier New" panose="02070309020205020404" pitchFamily="49" charset="0"/>
              <a:buChar char="o"/>
            </a:pP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أغلب المحللات الصرفية التي تم بناؤها وتطويرها لم تستند على دراسات لغوية من أجل تحديد الوسم الصرفي الملائم للكلمات</a:t>
            </a:r>
          </a:p>
          <a:p>
            <a:pPr algn="just" rtl="1">
              <a:lnSpc>
                <a:spcPct val="150000"/>
              </a:lnSpc>
              <a:buFont typeface="Courier New" panose="02070309020205020404" pitchFamily="49" charset="0"/>
              <a:buChar char="o"/>
            </a:pP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الاختلافات الكبيرة في الشكل الكتابي للكلمات حيث لا توجد أشكال كتابية موحدة للكلمات في العامية وهي من أكثر المشاكل التي تعيق بناء المحللات الصرفية وتحليل الكلمات صرفيا</a:t>
            </a:r>
          </a:p>
          <a:p>
            <a:pPr marL="0" indent="0" algn="just" rtl="1">
              <a:lnSpc>
                <a:spcPct val="150000"/>
              </a:lnSpc>
              <a:buNone/>
            </a:pPr>
            <a:r>
              <a:rPr lang="ar-EG" sz="24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مثال</a:t>
            </a: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 كلمة  "قوي" تكتب بأكثر من شكل كتابي "</a:t>
            </a:r>
            <a:r>
              <a:rPr lang="ar-EG" sz="2400" dirty="0">
                <a:solidFill>
                  <a:srgbClr val="FFFF00"/>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قوي</a:t>
            </a: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 – </a:t>
            </a:r>
            <a:r>
              <a:rPr lang="ar-EG" sz="2400" dirty="0">
                <a:solidFill>
                  <a:srgbClr val="FFFF00"/>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قوى</a:t>
            </a: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 – </a:t>
            </a:r>
            <a:r>
              <a:rPr lang="ar-EG" sz="2400" dirty="0">
                <a:solidFill>
                  <a:srgbClr val="FFFF00"/>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أوي</a:t>
            </a: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 – </a:t>
            </a:r>
            <a:r>
              <a:rPr lang="ar-EG" sz="2400" dirty="0">
                <a:solidFill>
                  <a:srgbClr val="FFFF00"/>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أوى</a:t>
            </a: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 – </a:t>
            </a:r>
            <a:r>
              <a:rPr lang="ar-EG" sz="2400" dirty="0">
                <a:solidFill>
                  <a:srgbClr val="FFFF00"/>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اوي</a:t>
            </a: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 – </a:t>
            </a:r>
            <a:r>
              <a:rPr lang="ar-EG" sz="2400" dirty="0">
                <a:solidFill>
                  <a:srgbClr val="FFFF00"/>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اوى</a:t>
            </a: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 – </a:t>
            </a:r>
            <a:r>
              <a:rPr lang="ar-EG" sz="2400" dirty="0">
                <a:solidFill>
                  <a:srgbClr val="FFFF00"/>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جوي </a:t>
            </a:r>
            <a:r>
              <a:rPr lang="ar-EG" sz="2400" dirty="0">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 إلخ".</a:t>
            </a:r>
            <a:endParaRPr lang="ar-EG" sz="2400" dirty="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112300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712212" y="155263"/>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الهدف من المشروع</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572878" y="1381751"/>
            <a:ext cx="11490592" cy="5476249"/>
          </a:xfrm>
        </p:spPr>
        <p:txBody>
          <a:bodyPr>
            <a:normAutofit/>
          </a:bodyPr>
          <a:lstStyle/>
          <a:p>
            <a:pPr algn="just" rtl="1">
              <a:lnSpc>
                <a:spcPct val="150000"/>
              </a:lnSpc>
              <a:buFont typeface="Courier New" panose="02070309020205020404" pitchFamily="49" charset="0"/>
              <a:buChar char="o"/>
            </a:pPr>
            <a:r>
              <a:rPr lang="ar-EG" sz="2400" dirty="0">
                <a:solidFill>
                  <a:srgbClr val="FFFF00"/>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هناك عدة أهداف من هذا المشروع</a:t>
            </a:r>
          </a:p>
          <a:p>
            <a:pPr marL="457200" indent="-457200" algn="just" rtl="1">
              <a:lnSpc>
                <a:spcPct val="150000"/>
              </a:lnSpc>
              <a:buFont typeface="+mj-lt"/>
              <a:buAutoNum type="arabicPeriod"/>
            </a:pPr>
            <a:r>
              <a:rPr lang="ar-EG" sz="2400" dirty="0">
                <a:latin typeface="Simplified Arabic" panose="02020603050405020304" pitchFamily="18" charset="-78"/>
                <a:cs typeface="Simplified Arabic" panose="02020603050405020304" pitchFamily="18" charset="-78"/>
              </a:rPr>
              <a:t>بناء محلل صرفي للعامية المصرية كونها أكثر اللهجات انتشارا وفهما في وطننا العربي</a:t>
            </a:r>
          </a:p>
          <a:p>
            <a:pPr marL="457200" indent="-457200" algn="just" rtl="1">
              <a:lnSpc>
                <a:spcPct val="150000"/>
              </a:lnSpc>
              <a:buFont typeface="+mj-lt"/>
              <a:buAutoNum type="arabicPeriod"/>
            </a:pPr>
            <a:r>
              <a:rPr lang="ar-EG" sz="2400" dirty="0">
                <a:latin typeface="Simplified Arabic" panose="02020603050405020304" pitchFamily="18" charset="-78"/>
                <a:cs typeface="Simplified Arabic" panose="02020603050405020304" pitchFamily="18" charset="-78"/>
              </a:rPr>
              <a:t>وضع الضوابط اللغوية المناسبة للتعرف على الوسم الصرفي المناسب لأقسام الكلمة</a:t>
            </a:r>
          </a:p>
          <a:p>
            <a:pPr marL="457200" indent="-457200" algn="just" rtl="1">
              <a:lnSpc>
                <a:spcPct val="150000"/>
              </a:lnSpc>
              <a:buFont typeface="+mj-lt"/>
              <a:buAutoNum type="arabicPeriod"/>
            </a:pPr>
            <a:r>
              <a:rPr lang="ar-EG" sz="2400" dirty="0">
                <a:latin typeface="Simplified Arabic" panose="02020603050405020304" pitchFamily="18" charset="-78"/>
                <a:cs typeface="Simplified Arabic" panose="02020603050405020304" pitchFamily="18" charset="-78"/>
              </a:rPr>
              <a:t>بناء نظام آلي للتعرف على أقسام الكلام تبعا للسياقات المختلفة للكلمات</a:t>
            </a:r>
          </a:p>
          <a:p>
            <a:pPr marL="457200" indent="-457200" algn="just" rtl="1">
              <a:lnSpc>
                <a:spcPct val="150000"/>
              </a:lnSpc>
              <a:buFont typeface="+mj-lt"/>
              <a:buAutoNum type="arabicPeriod"/>
            </a:pPr>
            <a:r>
              <a:rPr lang="ar-EG" sz="2400" dirty="0">
                <a:latin typeface="Simplified Arabic" panose="02020603050405020304" pitchFamily="18" charset="-78"/>
                <a:cs typeface="Simplified Arabic" panose="02020603050405020304" pitchFamily="18" charset="-78"/>
              </a:rPr>
              <a:t>استخراج الأصل المعجمي للكلمات في العامية المصرية وما يقابلها من الفصحى من أجل الاستفادة منها في التطبيقات والدراسات اللغوية </a:t>
            </a:r>
          </a:p>
          <a:p>
            <a:pPr marL="457200" indent="-457200" algn="just" rtl="1">
              <a:lnSpc>
                <a:spcPct val="150000"/>
              </a:lnSpc>
              <a:buFont typeface="+mj-lt"/>
              <a:buAutoNum type="arabicPeriod"/>
            </a:pPr>
            <a:r>
              <a:rPr lang="ar-EG" sz="2400" dirty="0">
                <a:latin typeface="Simplified Arabic" panose="02020603050405020304" pitchFamily="18" charset="-78"/>
                <a:cs typeface="Simplified Arabic" panose="02020603050405020304" pitchFamily="18" charset="-78"/>
              </a:rPr>
              <a:t>معالجة مشكلة اختلاف الشكل الكتابي للكلمات في العامية عن طريق وضع الضوابط المناسبة لحلها</a:t>
            </a:r>
          </a:p>
        </p:txBody>
      </p:sp>
    </p:spTree>
    <p:extLst>
      <p:ext uri="{BB962C8B-B14F-4D97-AF65-F5344CB8AC3E}">
        <p14:creationId xmlns:p14="http://schemas.microsoft.com/office/powerpoint/2010/main" val="391220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712212" y="155263"/>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المنهجية المتبعة لحل المشكلة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572878" y="1381751"/>
            <a:ext cx="11490592" cy="5476249"/>
          </a:xfrm>
        </p:spPr>
        <p:txBody>
          <a:bodyPr>
            <a:normAutofit/>
          </a:bodyPr>
          <a:lstStyle/>
          <a:p>
            <a:pPr marL="342900" lvl="0" indent="-342900" algn="just" rtl="1">
              <a:lnSpc>
                <a:spcPct val="107000"/>
              </a:lnSpc>
              <a:spcAft>
                <a:spcPts val="800"/>
              </a:spcAft>
              <a:buFont typeface="+mj-lt"/>
              <a:buAutoNum type="arabicPeriod"/>
            </a:pPr>
            <a:r>
              <a:rPr lang="ar-SA" dirty="0">
                <a:effectLst/>
                <a:latin typeface="Calibri" panose="020F0502020204030204" pitchFamily="34" charset="0"/>
                <a:ea typeface="Calibri" panose="020F0502020204030204" pitchFamily="34" charset="0"/>
                <a:cs typeface="Arial" panose="020B0604020202020204" pitchFamily="34" charset="0"/>
              </a:rPr>
              <a:t>وضع ضوابط لغوية لتحديد الوسم الصرفي للكلمات.</a:t>
            </a:r>
            <a:endParaRPr lang="ar-EG" dirty="0">
              <a:effectLst/>
              <a:latin typeface="Calibri" panose="020F0502020204030204" pitchFamily="34" charset="0"/>
              <a:ea typeface="Calibri" panose="020F0502020204030204" pitchFamily="34" charset="0"/>
              <a:cs typeface="Arial" panose="020B0604020202020204" pitchFamily="34" charset="0"/>
            </a:endParaRPr>
          </a:p>
          <a:p>
            <a:pPr lvl="0" algn="just" rtl="1">
              <a:lnSpc>
                <a:spcPct val="107000"/>
              </a:lnSpc>
              <a:spcAft>
                <a:spcPts val="800"/>
              </a:spcAft>
              <a:buFont typeface="Courier New" panose="02070309020205020404" pitchFamily="49" charset="0"/>
              <a:buChar char="o"/>
            </a:pPr>
            <a:r>
              <a:rPr lang="ar-EG" dirty="0">
                <a:effectLst/>
                <a:latin typeface="Calibri" panose="020F0502020204030204" pitchFamily="34" charset="0"/>
                <a:ea typeface="Calibri" panose="020F0502020204030204" pitchFamily="34" charset="0"/>
                <a:cs typeface="Arial" panose="020B0604020202020204" pitchFamily="34" charset="0"/>
              </a:rPr>
              <a:t>وضع العديد من الضوابط اللغوية من أجل تطوير قائمة بالوسم الصرفي المناسب للكلمات (</a:t>
            </a:r>
            <a:r>
              <a:rPr lang="en-US" dirty="0">
                <a:latin typeface="Calibri" panose="020F0502020204030204" pitchFamily="34" charset="0"/>
                <a:ea typeface="Calibri" panose="020F0502020204030204" pitchFamily="34" charset="0"/>
                <a:cs typeface="Arial" panose="020B0604020202020204" pitchFamily="34" charset="0"/>
              </a:rPr>
              <a:t>Tag-Set</a:t>
            </a:r>
            <a:r>
              <a:rPr lang="ar-EG" dirty="0">
                <a:effectLst/>
                <a:latin typeface="Calibri" panose="020F0502020204030204" pitchFamily="34" charset="0"/>
                <a:ea typeface="Calibri" panose="020F0502020204030204" pitchFamily="34" charset="0"/>
                <a:cs typeface="Arial" panose="020B0604020202020204" pitchFamily="34" charset="0"/>
              </a:rPr>
              <a:t>)</a:t>
            </a:r>
            <a:r>
              <a:rPr lang="en-US" dirty="0">
                <a:effectLst/>
                <a:latin typeface="Calibri" panose="020F0502020204030204" pitchFamily="34" charset="0"/>
                <a:ea typeface="Calibri" panose="020F0502020204030204" pitchFamily="34" charset="0"/>
                <a:cs typeface="Arial" panose="020B0604020202020204" pitchFamily="34" charset="0"/>
              </a:rPr>
              <a:t> </a:t>
            </a:r>
            <a:r>
              <a:rPr lang="ar-EG" dirty="0">
                <a:effectLst/>
                <a:latin typeface="Calibri" panose="020F0502020204030204" pitchFamily="34" charset="0"/>
                <a:ea typeface="Calibri" panose="020F0502020204030204" pitchFamily="34" charset="0"/>
                <a:cs typeface="Arial" panose="020B0604020202020204" pitchFamily="34" charset="0"/>
              </a:rPr>
              <a:t>استنادا على عدة معايير لغوية</a:t>
            </a:r>
          </a:p>
          <a:p>
            <a:pPr lvl="0" algn="just" rtl="1">
              <a:lnSpc>
                <a:spcPct val="107000"/>
              </a:lnSpc>
              <a:spcAft>
                <a:spcPts val="800"/>
              </a:spcAft>
              <a:buFont typeface="Courier New" panose="02070309020205020404" pitchFamily="49" charset="0"/>
              <a:buChar char="o"/>
            </a:pPr>
            <a:r>
              <a:rPr lang="ar-EG" dirty="0">
                <a:latin typeface="Calibri" panose="020F0502020204030204" pitchFamily="34" charset="0"/>
                <a:ea typeface="Calibri" panose="020F0502020204030204" pitchFamily="34" charset="0"/>
                <a:cs typeface="Arial" panose="020B0604020202020204" pitchFamily="34" charset="0"/>
              </a:rPr>
              <a:t>تستند هذه الضوابط إلى اعتماد نفس أقسام الكلام الأساسية والفرعية في اللغة العربية الفصحى مع تطويع هذه الأقسام للعامية وإضافة أقسام كلام أخرى إن  لزم الأمر</a:t>
            </a:r>
          </a:p>
          <a:p>
            <a:pPr lvl="0" algn="just" rtl="1">
              <a:lnSpc>
                <a:spcPct val="107000"/>
              </a:lnSpc>
              <a:spcAft>
                <a:spcPts val="800"/>
              </a:spcAft>
              <a:buFont typeface="Courier New" panose="02070309020205020404" pitchFamily="49" charset="0"/>
              <a:buChar char="o"/>
            </a:pP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1F6E1F61-A55F-4C9F-AD7F-ED93B1A5E0E7}"/>
              </a:ext>
            </a:extLst>
          </p:cNvPr>
          <p:cNvGraphicFramePr>
            <a:graphicFrameLocks noGrp="1"/>
          </p:cNvGraphicFramePr>
          <p:nvPr>
            <p:extLst>
              <p:ext uri="{D42A27DB-BD31-4B8C-83A1-F6EECF244321}">
                <p14:modId xmlns:p14="http://schemas.microsoft.com/office/powerpoint/2010/main" val="3334783121"/>
              </p:ext>
            </p:extLst>
          </p:nvPr>
        </p:nvGraphicFramePr>
        <p:xfrm>
          <a:off x="712212" y="2897988"/>
          <a:ext cx="8460954" cy="3804749"/>
        </p:xfrm>
        <a:graphic>
          <a:graphicData uri="http://schemas.openxmlformats.org/drawingml/2006/table">
            <a:tbl>
              <a:tblPr firstRow="1" firstCol="1" bandRow="1">
                <a:tableStyleId>{F5AB1C69-6EDB-4FF4-983F-18BD219EF322}</a:tableStyleId>
              </a:tblPr>
              <a:tblGrid>
                <a:gridCol w="3111560">
                  <a:extLst>
                    <a:ext uri="{9D8B030D-6E8A-4147-A177-3AD203B41FA5}">
                      <a16:colId xmlns:a16="http://schemas.microsoft.com/office/drawing/2014/main" val="2946704986"/>
                    </a:ext>
                  </a:extLst>
                </a:gridCol>
                <a:gridCol w="1376709">
                  <a:extLst>
                    <a:ext uri="{9D8B030D-6E8A-4147-A177-3AD203B41FA5}">
                      <a16:colId xmlns:a16="http://schemas.microsoft.com/office/drawing/2014/main" val="1745161081"/>
                    </a:ext>
                  </a:extLst>
                </a:gridCol>
                <a:gridCol w="1680088">
                  <a:extLst>
                    <a:ext uri="{9D8B030D-6E8A-4147-A177-3AD203B41FA5}">
                      <a16:colId xmlns:a16="http://schemas.microsoft.com/office/drawing/2014/main" val="1020900067"/>
                    </a:ext>
                  </a:extLst>
                </a:gridCol>
                <a:gridCol w="2292597">
                  <a:extLst>
                    <a:ext uri="{9D8B030D-6E8A-4147-A177-3AD203B41FA5}">
                      <a16:colId xmlns:a16="http://schemas.microsoft.com/office/drawing/2014/main" val="399166802"/>
                    </a:ext>
                  </a:extLst>
                </a:gridCol>
              </a:tblGrid>
              <a:tr h="258706">
                <a:tc gridSpan="4">
                  <a:txBody>
                    <a:bodyPr/>
                    <a:lstStyle/>
                    <a:p>
                      <a:pPr algn="ctr">
                        <a:lnSpc>
                          <a:spcPct val="115000"/>
                        </a:lnSpc>
                        <a:spcAft>
                          <a:spcPts val="800"/>
                        </a:spcAft>
                      </a:pPr>
                      <a:r>
                        <a:rPr lang="en-US" sz="1800">
                          <a:ln>
                            <a:noFill/>
                          </a:ln>
                          <a:effectLst>
                            <a:outerShdw blurRad="38100" dist="19050" dir="2700000" algn="tl">
                              <a:schemeClr val="dk1">
                                <a:alpha val="40000"/>
                              </a:schemeClr>
                            </a:outerShdw>
                          </a:effectLst>
                          <a:cs typeface="+mj-cs"/>
                        </a:rPr>
                        <a:t>Morphological Features Categories</a:t>
                      </a:r>
                      <a:endParaRPr lang="en-US" sz="1800">
                        <a:effectLst/>
                        <a:latin typeface="Calibri" panose="020F0502020204030204" pitchFamily="34" charset="0"/>
                        <a:ea typeface="Calibri" panose="020F0502020204030204" pitchFamily="34" charset="0"/>
                        <a:cs typeface="+mj-cs"/>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36036028"/>
                  </a:ext>
                </a:extLst>
              </a:tr>
              <a:tr h="812789">
                <a:tc>
                  <a:txBody>
                    <a:bodyPr/>
                    <a:lstStyle/>
                    <a:p>
                      <a:pPr algn="just">
                        <a:lnSpc>
                          <a:spcPct val="115000"/>
                        </a:lnSpc>
                        <a:spcAft>
                          <a:spcPts val="800"/>
                        </a:spcAft>
                      </a:pPr>
                      <a:r>
                        <a:rPr lang="en-US" sz="1800">
                          <a:ln>
                            <a:noFill/>
                          </a:ln>
                          <a:effectLst>
                            <a:outerShdw blurRad="38100" dist="19050" dir="2700000" algn="tl">
                              <a:schemeClr val="dk1">
                                <a:alpha val="40000"/>
                              </a:schemeClr>
                            </a:outerShdw>
                          </a:effectLst>
                          <a:cs typeface="+mj-cs"/>
                        </a:rPr>
                        <a:t>Main Part-of-Speech</a:t>
                      </a:r>
                      <a:endParaRPr lang="en-US" sz="1800">
                        <a:effectLst/>
                        <a:latin typeface="Calibri" panose="020F0502020204030204" pitchFamily="34" charset="0"/>
                        <a:ea typeface="Calibri" panose="020F0502020204030204" pitchFamily="34" charset="0"/>
                        <a:cs typeface="+mj-cs"/>
                      </a:endParaRPr>
                    </a:p>
                  </a:txBody>
                  <a:tcPr marL="68580" marR="68580" marT="0" marB="0"/>
                </a:tc>
                <a:tc gridSpan="2">
                  <a:txBody>
                    <a:bodyPr/>
                    <a:lstStyle/>
                    <a:p>
                      <a:pPr algn="r">
                        <a:lnSpc>
                          <a:spcPct val="115000"/>
                        </a:lnSpc>
                        <a:spcAft>
                          <a:spcPts val="800"/>
                        </a:spcAft>
                      </a:pPr>
                      <a:r>
                        <a:rPr lang="ar-EG" sz="1800">
                          <a:ln>
                            <a:noFill/>
                          </a:ln>
                          <a:effectLst>
                            <a:outerShdw blurRad="38100" dist="19050" dir="2700000" algn="tl">
                              <a:schemeClr val="dk1">
                                <a:alpha val="40000"/>
                              </a:schemeClr>
                            </a:outerShdw>
                          </a:effectLst>
                          <a:cs typeface="+mj-cs"/>
                        </a:rPr>
                        <a:t>أقسام الكلام الرئيسيَّة</a:t>
                      </a:r>
                      <a:endParaRPr lang="en-US" sz="1800">
                        <a:effectLst/>
                        <a:latin typeface="Calibri" panose="020F0502020204030204" pitchFamily="34" charset="0"/>
                        <a:ea typeface="Calibri" panose="020F0502020204030204" pitchFamily="34" charset="0"/>
                        <a:cs typeface="+mj-cs"/>
                      </a:endParaRPr>
                    </a:p>
                  </a:txBody>
                  <a:tcPr marL="68580" marR="68580" marT="0" marB="0"/>
                </a:tc>
                <a:tc hMerge="1">
                  <a:txBody>
                    <a:bodyPr/>
                    <a:lstStyle/>
                    <a:p>
                      <a:endParaRPr lang="en-US"/>
                    </a:p>
                  </a:txBody>
                  <a:tcPr/>
                </a:tc>
                <a:tc>
                  <a:txBody>
                    <a:bodyPr/>
                    <a:lstStyle/>
                    <a:p>
                      <a:pPr algn="just">
                        <a:lnSpc>
                          <a:spcPct val="115000"/>
                        </a:lnSpc>
                        <a:spcAft>
                          <a:spcPts val="800"/>
                        </a:spcAft>
                      </a:pPr>
                      <a:r>
                        <a:rPr lang="en-US" sz="1800">
                          <a:ln>
                            <a:noFill/>
                          </a:ln>
                          <a:effectLst>
                            <a:outerShdw blurRad="38100" dist="19050" dir="2700000" algn="tl">
                              <a:schemeClr val="dk1">
                                <a:alpha val="40000"/>
                              </a:schemeClr>
                            </a:outerShdw>
                          </a:effectLst>
                          <a:cs typeface="+mj-cs"/>
                        </a:rPr>
                        <a:t>ʡæqsɑːm ɑl-kalɑːm ɑl-ræʡiːsijjæ</a:t>
                      </a:r>
                      <a:endParaRPr lang="en-US" sz="1800">
                        <a:effectLst/>
                        <a:latin typeface="Calibri" panose="020F0502020204030204" pitchFamily="34" charset="0"/>
                        <a:ea typeface="Calibri" panose="020F0502020204030204" pitchFamily="34" charset="0"/>
                        <a:cs typeface="+mj-cs"/>
                      </a:endParaRPr>
                    </a:p>
                  </a:txBody>
                  <a:tcPr marL="68580" marR="68580" marT="0" marB="0"/>
                </a:tc>
                <a:extLst>
                  <a:ext uri="{0D108BD9-81ED-4DB2-BD59-A6C34878D82A}">
                    <a16:rowId xmlns:a16="http://schemas.microsoft.com/office/drawing/2014/main" val="3397787954"/>
                  </a:ext>
                </a:extLst>
              </a:tr>
              <a:tr h="812789">
                <a:tc rowSpan="4">
                  <a:txBody>
                    <a:bodyPr/>
                    <a:lstStyle/>
                    <a:p>
                      <a:pPr algn="just">
                        <a:lnSpc>
                          <a:spcPct val="115000"/>
                        </a:lnSpc>
                        <a:spcAft>
                          <a:spcPts val="800"/>
                        </a:spcAft>
                      </a:pPr>
                      <a:r>
                        <a:rPr lang="en-US" sz="1800">
                          <a:ln>
                            <a:noFill/>
                          </a:ln>
                          <a:effectLst>
                            <a:outerShdw blurRad="38100" dist="19050" dir="2700000" algn="tl">
                              <a:schemeClr val="dk1">
                                <a:alpha val="40000"/>
                              </a:schemeClr>
                            </a:outerShdw>
                          </a:effectLst>
                          <a:cs typeface="+mj-cs"/>
                        </a:rPr>
                        <a:t>Word-Form Part-of-Speech</a:t>
                      </a:r>
                      <a:endParaRPr lang="en-US" sz="1800">
                        <a:effectLst/>
                        <a:latin typeface="Calibri" panose="020F0502020204030204" pitchFamily="34" charset="0"/>
                        <a:ea typeface="Calibri" panose="020F0502020204030204" pitchFamily="34" charset="0"/>
                        <a:cs typeface="+mj-cs"/>
                      </a:endParaRPr>
                    </a:p>
                  </a:txBody>
                  <a:tcPr marL="68580" marR="68580" marT="0" marB="0"/>
                </a:tc>
                <a:tc gridSpan="2">
                  <a:txBody>
                    <a:bodyPr/>
                    <a:lstStyle/>
                    <a:p>
                      <a:pPr algn="r" rtl="1">
                        <a:lnSpc>
                          <a:spcPct val="115000"/>
                        </a:lnSpc>
                        <a:spcAft>
                          <a:spcPts val="800"/>
                        </a:spcAft>
                      </a:pPr>
                      <a:r>
                        <a:rPr lang="ar-SA" sz="1800">
                          <a:ln>
                            <a:noFill/>
                          </a:ln>
                          <a:effectLst>
                            <a:outerShdw blurRad="38100" dist="19050" dir="2700000" algn="tl">
                              <a:schemeClr val="dk1">
                                <a:alpha val="40000"/>
                              </a:schemeClr>
                            </a:outerShdw>
                          </a:effectLst>
                          <a:cs typeface="+mj-cs"/>
                        </a:rPr>
                        <a:t>أقسام الكلام الفرعية</a:t>
                      </a:r>
                      <a:r>
                        <a:rPr lang="en-US" sz="1800">
                          <a:ln>
                            <a:noFill/>
                          </a:ln>
                          <a:effectLst>
                            <a:outerShdw blurRad="38100" dist="19050" dir="2700000" algn="tl">
                              <a:schemeClr val="dk1">
                                <a:alpha val="40000"/>
                              </a:schemeClr>
                            </a:outerShdw>
                          </a:effectLst>
                          <a:cs typeface="+mj-cs"/>
                        </a:rPr>
                        <a:t>:</a:t>
                      </a:r>
                      <a:endParaRPr lang="en-US" sz="1800">
                        <a:effectLst/>
                        <a:latin typeface="Calibri" panose="020F0502020204030204" pitchFamily="34" charset="0"/>
                        <a:ea typeface="Calibri" panose="020F0502020204030204" pitchFamily="34" charset="0"/>
                        <a:cs typeface="+mj-cs"/>
                      </a:endParaRPr>
                    </a:p>
                  </a:txBody>
                  <a:tcPr marL="68580" marR="68580" marT="0" marB="0"/>
                </a:tc>
                <a:tc hMerge="1">
                  <a:txBody>
                    <a:bodyPr/>
                    <a:lstStyle/>
                    <a:p>
                      <a:endParaRPr lang="en-US"/>
                    </a:p>
                  </a:txBody>
                  <a:tcPr/>
                </a:tc>
                <a:tc>
                  <a:txBody>
                    <a:bodyPr/>
                    <a:lstStyle/>
                    <a:p>
                      <a:pPr algn="just">
                        <a:lnSpc>
                          <a:spcPct val="115000"/>
                        </a:lnSpc>
                        <a:spcAft>
                          <a:spcPts val="800"/>
                        </a:spcAft>
                      </a:pPr>
                      <a:r>
                        <a:rPr lang="en-US" sz="1800" dirty="0" err="1">
                          <a:ln>
                            <a:noFill/>
                          </a:ln>
                          <a:effectLst>
                            <a:outerShdw blurRad="38100" dist="19050" dir="2700000" algn="tl">
                              <a:schemeClr val="dk1">
                                <a:alpha val="40000"/>
                              </a:schemeClr>
                            </a:outerShdw>
                          </a:effectLst>
                          <a:cs typeface="+mj-cs"/>
                        </a:rPr>
                        <a:t>ʡæqsɑːm</a:t>
                      </a:r>
                      <a:r>
                        <a:rPr lang="en-US" sz="1800" dirty="0">
                          <a:ln>
                            <a:noFill/>
                          </a:ln>
                          <a:effectLst>
                            <a:outerShdw blurRad="38100" dist="19050" dir="2700000" algn="tl">
                              <a:schemeClr val="dk1">
                                <a:alpha val="40000"/>
                              </a:schemeClr>
                            </a:outerShdw>
                          </a:effectLst>
                          <a:cs typeface="+mj-cs"/>
                        </a:rPr>
                        <a:t> </a:t>
                      </a:r>
                      <a:r>
                        <a:rPr lang="en-US" sz="1800" dirty="0" err="1">
                          <a:ln>
                            <a:noFill/>
                          </a:ln>
                          <a:effectLst>
                            <a:outerShdw blurRad="38100" dist="19050" dir="2700000" algn="tl">
                              <a:schemeClr val="dk1">
                                <a:alpha val="40000"/>
                              </a:schemeClr>
                            </a:outerShdw>
                          </a:effectLst>
                          <a:cs typeface="+mj-cs"/>
                        </a:rPr>
                        <a:t>ɑl-kalɑːm</a:t>
                      </a:r>
                      <a:r>
                        <a:rPr lang="en-US" sz="1800" dirty="0">
                          <a:ln>
                            <a:noFill/>
                          </a:ln>
                          <a:effectLst>
                            <a:outerShdw blurRad="38100" dist="19050" dir="2700000" algn="tl">
                              <a:schemeClr val="dk1">
                                <a:alpha val="40000"/>
                              </a:schemeClr>
                            </a:outerShdw>
                          </a:effectLst>
                          <a:cs typeface="+mj-cs"/>
                        </a:rPr>
                        <a:t> ɑl-færʢijjæ</a:t>
                      </a:r>
                      <a:endParaRPr lang="en-US" sz="1800" dirty="0">
                        <a:effectLst/>
                        <a:latin typeface="Calibri" panose="020F0502020204030204" pitchFamily="34" charset="0"/>
                        <a:ea typeface="Calibri" panose="020F0502020204030204" pitchFamily="34" charset="0"/>
                        <a:cs typeface="+mj-cs"/>
                      </a:endParaRPr>
                    </a:p>
                  </a:txBody>
                  <a:tcPr marL="68580" marR="68580" marT="0" marB="0"/>
                </a:tc>
                <a:extLst>
                  <a:ext uri="{0D108BD9-81ED-4DB2-BD59-A6C34878D82A}">
                    <a16:rowId xmlns:a16="http://schemas.microsoft.com/office/drawing/2014/main" val="2468026529"/>
                  </a:ext>
                </a:extLst>
              </a:tr>
              <a:tr h="535839">
                <a:tc vMerge="1">
                  <a:txBody>
                    <a:bodyPr/>
                    <a:lstStyle/>
                    <a:p>
                      <a:endParaRPr lang="en-US"/>
                    </a:p>
                  </a:txBody>
                  <a:tcPr/>
                </a:tc>
                <a:tc>
                  <a:txBody>
                    <a:bodyPr/>
                    <a:lstStyle/>
                    <a:p>
                      <a:pPr algn="just">
                        <a:lnSpc>
                          <a:spcPct val="115000"/>
                        </a:lnSpc>
                        <a:spcAft>
                          <a:spcPts val="800"/>
                        </a:spcAft>
                      </a:pPr>
                      <a:r>
                        <a:rPr lang="en-US" sz="1800">
                          <a:ln>
                            <a:noFill/>
                          </a:ln>
                          <a:effectLst>
                            <a:outerShdw blurRad="38100" dist="19050" dir="2700000" algn="tl">
                              <a:schemeClr val="dk1">
                                <a:alpha val="40000"/>
                              </a:schemeClr>
                            </a:outerShdw>
                          </a:effectLst>
                          <a:cs typeface="+mj-cs"/>
                        </a:rPr>
                        <a:t>Noun</a:t>
                      </a:r>
                      <a:endParaRPr lang="en-US" sz="1800">
                        <a:effectLst/>
                        <a:latin typeface="Calibri" panose="020F0502020204030204" pitchFamily="34" charset="0"/>
                        <a:ea typeface="Calibri" panose="020F0502020204030204" pitchFamily="34" charset="0"/>
                        <a:cs typeface="+mj-cs"/>
                      </a:endParaRPr>
                    </a:p>
                  </a:txBody>
                  <a:tcPr marL="68580" marR="68580" marT="0" marB="0"/>
                </a:tc>
                <a:tc>
                  <a:txBody>
                    <a:bodyPr/>
                    <a:lstStyle/>
                    <a:p>
                      <a:pPr algn="r">
                        <a:lnSpc>
                          <a:spcPct val="115000"/>
                        </a:lnSpc>
                        <a:spcAft>
                          <a:spcPts val="800"/>
                        </a:spcAft>
                      </a:pPr>
                      <a:r>
                        <a:rPr lang="ar-EG" sz="1800">
                          <a:ln>
                            <a:noFill/>
                          </a:ln>
                          <a:effectLst>
                            <a:outerShdw blurRad="38100" dist="19050" dir="2700000" algn="tl">
                              <a:schemeClr val="dk1">
                                <a:alpha val="40000"/>
                              </a:schemeClr>
                            </a:outerShdw>
                          </a:effectLst>
                          <a:cs typeface="+mj-cs"/>
                        </a:rPr>
                        <a:t>الاسم</a:t>
                      </a:r>
                      <a:endParaRPr lang="en-US" sz="1800">
                        <a:effectLst/>
                        <a:latin typeface="Calibri" panose="020F0502020204030204" pitchFamily="34" charset="0"/>
                        <a:ea typeface="Calibri" panose="020F0502020204030204" pitchFamily="34" charset="0"/>
                        <a:cs typeface="+mj-cs"/>
                      </a:endParaRPr>
                    </a:p>
                  </a:txBody>
                  <a:tcPr marL="68580" marR="68580" marT="0" marB="0"/>
                </a:tc>
                <a:tc>
                  <a:txBody>
                    <a:bodyPr/>
                    <a:lstStyle/>
                    <a:p>
                      <a:pPr algn="just">
                        <a:lnSpc>
                          <a:spcPct val="115000"/>
                        </a:lnSpc>
                        <a:spcAft>
                          <a:spcPts val="800"/>
                        </a:spcAft>
                      </a:pPr>
                      <a:r>
                        <a:rPr lang="en-US" sz="1800" dirty="0" err="1">
                          <a:ln>
                            <a:noFill/>
                          </a:ln>
                          <a:effectLst>
                            <a:outerShdw blurRad="38100" dist="19050" dir="2700000" algn="tl">
                              <a:schemeClr val="dk1">
                                <a:alpha val="40000"/>
                              </a:schemeClr>
                            </a:outerShdw>
                          </a:effectLst>
                          <a:cs typeface="+mj-cs"/>
                        </a:rPr>
                        <a:t>ɑl</a:t>
                      </a:r>
                      <a:r>
                        <a:rPr lang="en-US" sz="1800" dirty="0">
                          <a:ln>
                            <a:noFill/>
                          </a:ln>
                          <a:effectLst>
                            <a:outerShdw blurRad="38100" dist="19050" dir="2700000" algn="tl">
                              <a:schemeClr val="dk1">
                                <a:alpha val="40000"/>
                              </a:schemeClr>
                            </a:outerShdw>
                          </a:effectLst>
                          <a:cs typeface="+mj-cs"/>
                        </a:rPr>
                        <a:t>-ism</a:t>
                      </a:r>
                      <a:endParaRPr lang="en-US" sz="1800" dirty="0">
                        <a:effectLst/>
                        <a:latin typeface="Calibri" panose="020F0502020204030204" pitchFamily="34" charset="0"/>
                        <a:ea typeface="Calibri" panose="020F0502020204030204" pitchFamily="34" charset="0"/>
                        <a:cs typeface="+mj-cs"/>
                      </a:endParaRPr>
                    </a:p>
                  </a:txBody>
                  <a:tcPr marL="68580" marR="68580" marT="0" marB="0"/>
                </a:tc>
                <a:extLst>
                  <a:ext uri="{0D108BD9-81ED-4DB2-BD59-A6C34878D82A}">
                    <a16:rowId xmlns:a16="http://schemas.microsoft.com/office/drawing/2014/main" val="3816845668"/>
                  </a:ext>
                </a:extLst>
              </a:tr>
              <a:tr h="535839">
                <a:tc vMerge="1">
                  <a:txBody>
                    <a:bodyPr/>
                    <a:lstStyle/>
                    <a:p>
                      <a:endParaRPr lang="en-US"/>
                    </a:p>
                  </a:txBody>
                  <a:tcPr/>
                </a:tc>
                <a:tc>
                  <a:txBody>
                    <a:bodyPr/>
                    <a:lstStyle/>
                    <a:p>
                      <a:pPr algn="just">
                        <a:lnSpc>
                          <a:spcPct val="115000"/>
                        </a:lnSpc>
                        <a:spcAft>
                          <a:spcPts val="800"/>
                        </a:spcAft>
                      </a:pPr>
                      <a:r>
                        <a:rPr lang="en-US" sz="1800">
                          <a:ln>
                            <a:noFill/>
                          </a:ln>
                          <a:effectLst>
                            <a:outerShdw blurRad="38100" dist="19050" dir="2700000" algn="tl">
                              <a:schemeClr val="dk1">
                                <a:alpha val="40000"/>
                              </a:schemeClr>
                            </a:outerShdw>
                          </a:effectLst>
                          <a:cs typeface="+mj-cs"/>
                        </a:rPr>
                        <a:t>Verb</a:t>
                      </a:r>
                      <a:endParaRPr lang="en-US" sz="1800">
                        <a:effectLst/>
                        <a:latin typeface="Calibri" panose="020F0502020204030204" pitchFamily="34" charset="0"/>
                        <a:ea typeface="Calibri" panose="020F0502020204030204" pitchFamily="34" charset="0"/>
                        <a:cs typeface="+mj-cs"/>
                      </a:endParaRPr>
                    </a:p>
                  </a:txBody>
                  <a:tcPr marL="68580" marR="68580" marT="0" marB="0"/>
                </a:tc>
                <a:tc>
                  <a:txBody>
                    <a:bodyPr/>
                    <a:lstStyle/>
                    <a:p>
                      <a:pPr algn="r">
                        <a:lnSpc>
                          <a:spcPct val="115000"/>
                        </a:lnSpc>
                        <a:spcAft>
                          <a:spcPts val="800"/>
                        </a:spcAft>
                      </a:pPr>
                      <a:r>
                        <a:rPr lang="ar-SA" sz="1800">
                          <a:ln>
                            <a:noFill/>
                          </a:ln>
                          <a:effectLst>
                            <a:outerShdw blurRad="38100" dist="19050" dir="2700000" algn="tl">
                              <a:schemeClr val="dk1">
                                <a:alpha val="40000"/>
                              </a:schemeClr>
                            </a:outerShdw>
                          </a:effectLst>
                          <a:cs typeface="+mj-cs"/>
                        </a:rPr>
                        <a:t>الفعل</a:t>
                      </a:r>
                      <a:endParaRPr lang="en-US" sz="1800">
                        <a:effectLst/>
                        <a:latin typeface="Calibri" panose="020F0502020204030204" pitchFamily="34" charset="0"/>
                        <a:ea typeface="Calibri" panose="020F0502020204030204" pitchFamily="34" charset="0"/>
                        <a:cs typeface="+mj-cs"/>
                      </a:endParaRPr>
                    </a:p>
                  </a:txBody>
                  <a:tcPr marL="68580" marR="68580" marT="0" marB="0"/>
                </a:tc>
                <a:tc>
                  <a:txBody>
                    <a:bodyPr/>
                    <a:lstStyle/>
                    <a:p>
                      <a:pPr algn="just">
                        <a:lnSpc>
                          <a:spcPct val="115000"/>
                        </a:lnSpc>
                        <a:spcAft>
                          <a:spcPts val="800"/>
                        </a:spcAft>
                      </a:pPr>
                      <a:r>
                        <a:rPr lang="en-US" sz="1800">
                          <a:ln>
                            <a:noFill/>
                          </a:ln>
                          <a:effectLst>
                            <a:outerShdw blurRad="38100" dist="19050" dir="2700000" algn="tl">
                              <a:schemeClr val="dk1">
                                <a:alpha val="40000"/>
                              </a:schemeClr>
                            </a:outerShdw>
                          </a:effectLst>
                          <a:cs typeface="+mj-cs"/>
                        </a:rPr>
                        <a:t>ɑl-fiʢl</a:t>
                      </a:r>
                      <a:endParaRPr lang="en-US" sz="1800">
                        <a:effectLst/>
                        <a:latin typeface="Calibri" panose="020F0502020204030204" pitchFamily="34" charset="0"/>
                        <a:ea typeface="Calibri" panose="020F0502020204030204" pitchFamily="34" charset="0"/>
                        <a:cs typeface="+mj-cs"/>
                      </a:endParaRPr>
                    </a:p>
                  </a:txBody>
                  <a:tcPr marL="68580" marR="68580" marT="0" marB="0"/>
                </a:tc>
                <a:extLst>
                  <a:ext uri="{0D108BD9-81ED-4DB2-BD59-A6C34878D82A}">
                    <a16:rowId xmlns:a16="http://schemas.microsoft.com/office/drawing/2014/main" val="2345565957"/>
                  </a:ext>
                </a:extLst>
              </a:tr>
              <a:tr h="812789">
                <a:tc vMerge="1">
                  <a:txBody>
                    <a:bodyPr/>
                    <a:lstStyle/>
                    <a:p>
                      <a:endParaRPr lang="en-US"/>
                    </a:p>
                  </a:txBody>
                  <a:tcPr/>
                </a:tc>
                <a:tc>
                  <a:txBody>
                    <a:bodyPr/>
                    <a:lstStyle/>
                    <a:p>
                      <a:pPr algn="just">
                        <a:lnSpc>
                          <a:spcPct val="115000"/>
                        </a:lnSpc>
                        <a:spcAft>
                          <a:spcPts val="800"/>
                        </a:spcAft>
                      </a:pPr>
                      <a:r>
                        <a:rPr lang="en-US" sz="1800">
                          <a:ln>
                            <a:noFill/>
                          </a:ln>
                          <a:effectLst>
                            <a:outerShdw blurRad="38100" dist="19050" dir="2700000" algn="tl">
                              <a:schemeClr val="dk1">
                                <a:alpha val="40000"/>
                              </a:schemeClr>
                            </a:outerShdw>
                          </a:effectLst>
                          <a:cs typeface="+mj-cs"/>
                        </a:rPr>
                        <a:t>Particle</a:t>
                      </a:r>
                      <a:endParaRPr lang="en-US" sz="1800">
                        <a:effectLst/>
                        <a:latin typeface="Calibri" panose="020F0502020204030204" pitchFamily="34" charset="0"/>
                        <a:ea typeface="Calibri" panose="020F0502020204030204" pitchFamily="34" charset="0"/>
                        <a:cs typeface="+mj-cs"/>
                      </a:endParaRPr>
                    </a:p>
                  </a:txBody>
                  <a:tcPr marL="68580" marR="68580" marT="0" marB="0"/>
                </a:tc>
                <a:tc>
                  <a:txBody>
                    <a:bodyPr/>
                    <a:lstStyle/>
                    <a:p>
                      <a:pPr algn="r">
                        <a:lnSpc>
                          <a:spcPct val="115000"/>
                        </a:lnSpc>
                        <a:spcAft>
                          <a:spcPts val="800"/>
                        </a:spcAft>
                      </a:pPr>
                      <a:r>
                        <a:rPr lang="ar-SA" sz="1800">
                          <a:ln>
                            <a:noFill/>
                          </a:ln>
                          <a:effectLst>
                            <a:outerShdw blurRad="38100" dist="19050" dir="2700000" algn="tl">
                              <a:schemeClr val="dk1">
                                <a:alpha val="40000"/>
                              </a:schemeClr>
                            </a:outerShdw>
                          </a:effectLst>
                          <a:cs typeface="+mj-cs"/>
                        </a:rPr>
                        <a:t>الحرف</a:t>
                      </a:r>
                      <a:endParaRPr lang="en-US" sz="1800">
                        <a:effectLst/>
                        <a:latin typeface="Calibri" panose="020F0502020204030204" pitchFamily="34" charset="0"/>
                        <a:ea typeface="Calibri" panose="020F0502020204030204" pitchFamily="34" charset="0"/>
                        <a:cs typeface="+mj-cs"/>
                      </a:endParaRPr>
                    </a:p>
                  </a:txBody>
                  <a:tcPr marL="68580" marR="68580" marT="0" marB="0"/>
                </a:tc>
                <a:tc>
                  <a:txBody>
                    <a:bodyPr/>
                    <a:lstStyle/>
                    <a:p>
                      <a:pPr algn="just">
                        <a:lnSpc>
                          <a:spcPct val="115000"/>
                        </a:lnSpc>
                        <a:spcAft>
                          <a:spcPts val="800"/>
                        </a:spcAft>
                      </a:pPr>
                      <a:r>
                        <a:rPr lang="en-US" sz="1800" dirty="0" err="1">
                          <a:ln>
                            <a:noFill/>
                          </a:ln>
                          <a:effectLst>
                            <a:outerShdw blurRad="38100" dist="19050" dir="2700000" algn="tl">
                              <a:schemeClr val="dk1">
                                <a:alpha val="40000"/>
                              </a:schemeClr>
                            </a:outerShdw>
                          </a:effectLst>
                          <a:cs typeface="+mj-cs"/>
                        </a:rPr>
                        <a:t>ɑl-ħærf</a:t>
                      </a:r>
                      <a:endParaRPr lang="en-US" sz="1800" dirty="0">
                        <a:effectLst/>
                        <a:latin typeface="Calibri" panose="020F0502020204030204" pitchFamily="34" charset="0"/>
                        <a:ea typeface="Calibri" panose="020F0502020204030204" pitchFamily="34" charset="0"/>
                        <a:cs typeface="+mj-cs"/>
                      </a:endParaRPr>
                    </a:p>
                  </a:txBody>
                  <a:tcPr marL="68580" marR="68580" marT="0" marB="0"/>
                </a:tc>
                <a:extLst>
                  <a:ext uri="{0D108BD9-81ED-4DB2-BD59-A6C34878D82A}">
                    <a16:rowId xmlns:a16="http://schemas.microsoft.com/office/drawing/2014/main" val="2268503687"/>
                  </a:ext>
                </a:extLst>
              </a:tr>
            </a:tbl>
          </a:graphicData>
        </a:graphic>
      </p:graphicFrame>
    </p:spTree>
    <p:extLst>
      <p:ext uri="{BB962C8B-B14F-4D97-AF65-F5344CB8AC3E}">
        <p14:creationId xmlns:p14="http://schemas.microsoft.com/office/powerpoint/2010/main" val="81310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712212" y="155263"/>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المنهجية المتبعة لحل المشكلة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572878" y="1381751"/>
            <a:ext cx="11490592" cy="5476249"/>
          </a:xfrm>
        </p:spPr>
        <p:txBody>
          <a:bodyPr>
            <a:normAutofit/>
          </a:bodyPr>
          <a:lstStyle/>
          <a:p>
            <a:pPr marL="342900" lvl="0" indent="-342900" algn="just" rtl="1">
              <a:lnSpc>
                <a:spcPct val="107000"/>
              </a:lnSpc>
              <a:spcAft>
                <a:spcPts val="800"/>
              </a:spcAft>
              <a:buFont typeface="+mj-lt"/>
              <a:buAutoNum type="arabicPeriod" startAt="2"/>
            </a:pPr>
            <a:r>
              <a:rPr lang="ar-SA" sz="1800" dirty="0">
                <a:effectLst/>
                <a:latin typeface="Calibri" panose="020F0502020204030204" pitchFamily="34" charset="0"/>
                <a:ea typeface="Calibri" panose="020F0502020204030204" pitchFamily="34" charset="0"/>
                <a:cs typeface="Arial" panose="020B0604020202020204" pitchFamily="34" charset="0"/>
              </a:rPr>
              <a:t>وضع ضوابط مناسبة لتحديد الشكل الكتابي المناسب للكلمات.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lvl="0" algn="just" rtl="1">
              <a:lnSpc>
                <a:spcPct val="107000"/>
              </a:lnSpc>
              <a:spcAft>
                <a:spcPts val="800"/>
              </a:spcAft>
              <a:buFont typeface="Courier New" panose="02070309020205020404" pitchFamily="49" charset="0"/>
              <a:buChar char="o"/>
            </a:pPr>
            <a:r>
              <a:rPr lang="ar-EG" dirty="0">
                <a:latin typeface="Calibri" panose="020F0502020204030204" pitchFamily="34" charset="0"/>
                <a:ea typeface="Calibri" panose="020F0502020204030204" pitchFamily="34" charset="0"/>
                <a:cs typeface="Arial" panose="020B0604020202020204" pitchFamily="34" charset="0"/>
              </a:rPr>
              <a:t>من أجل الوصول إلى الهدف في هذه المرحلة تم عملة دراسة فونولوجية للأصوات في العامية المصرية من أجل وضع المعايير المناسبة للشكل الكتابي للكلمات وتم من خلالها التوصل للآتي:</a:t>
            </a:r>
          </a:p>
          <a:p>
            <a:pPr marL="457200" lvl="0" indent="-457200" algn="just" rtl="1">
              <a:lnSpc>
                <a:spcPct val="107000"/>
              </a:lnSpc>
              <a:spcAft>
                <a:spcPts val="800"/>
              </a:spcAft>
              <a:buFont typeface="+mj-lt"/>
              <a:buAutoNum type="arabicPeriod"/>
            </a:pPr>
            <a:r>
              <a:rPr lang="ar-EG" dirty="0">
                <a:latin typeface="Calibri" panose="020F0502020204030204" pitchFamily="34" charset="0"/>
                <a:ea typeface="Calibri" panose="020F0502020204030204" pitchFamily="34" charset="0"/>
                <a:cs typeface="Arial" panose="020B0604020202020204" pitchFamily="34" charset="0"/>
              </a:rPr>
              <a:t>الاعتماد بقدر كبير جدا على نطق الكلمات في العامية المصرية كما هي مع الأخذ في الاعتبار الشكل الكتابي للهمزات والتاء المربوطة والهاء والياء تبعا للفصحى.</a:t>
            </a:r>
          </a:p>
          <a:p>
            <a:pPr marL="457200" lvl="0" indent="-457200" algn="just" rtl="1">
              <a:lnSpc>
                <a:spcPct val="107000"/>
              </a:lnSpc>
              <a:spcAft>
                <a:spcPts val="800"/>
              </a:spcAft>
              <a:buFont typeface="+mj-lt"/>
              <a:buAutoNum type="arabicPeriod"/>
            </a:pPr>
            <a:r>
              <a:rPr lang="ar-EG" dirty="0">
                <a:latin typeface="Calibri" panose="020F0502020204030204" pitchFamily="34" charset="0"/>
                <a:ea typeface="Calibri" panose="020F0502020204030204" pitchFamily="34" charset="0"/>
                <a:cs typeface="Arial" panose="020B0604020202020204" pitchFamily="34" charset="0"/>
              </a:rPr>
              <a:t>في حالة وجود أكثر من صوت لنفس الحرف يتم الرجوع إلى أصل الصوت في الفصحى</a:t>
            </a:r>
          </a:p>
          <a:p>
            <a:pPr marL="0" lvl="0" indent="0" algn="just" rtl="1">
              <a:lnSpc>
                <a:spcPct val="107000"/>
              </a:lnSpc>
              <a:spcAft>
                <a:spcPts val="800"/>
              </a:spcAft>
              <a:buNone/>
            </a:pPr>
            <a:endParaRPr lang="ar-EG" dirty="0">
              <a:latin typeface="Calibri" panose="020F0502020204030204" pitchFamily="34" charset="0"/>
              <a:ea typeface="Calibri" panose="020F0502020204030204" pitchFamily="34" charset="0"/>
              <a:cs typeface="Arial" panose="020B0604020202020204" pitchFamily="34" charset="0"/>
            </a:endParaRPr>
          </a:p>
          <a:p>
            <a:pPr marL="0" lvl="0" indent="0" algn="just" rtl="1">
              <a:lnSpc>
                <a:spcPct val="107000"/>
              </a:lnSpc>
              <a:spcAft>
                <a:spcPts val="800"/>
              </a:spcAft>
              <a:buNone/>
            </a:pPr>
            <a:endParaRPr lang="ar-EG" dirty="0">
              <a:latin typeface="Calibri" panose="020F0502020204030204" pitchFamily="34" charset="0"/>
              <a:ea typeface="Calibri" panose="020F0502020204030204" pitchFamily="34" charset="0"/>
              <a:cs typeface="Arial" panose="020B0604020202020204" pitchFamily="34" charset="0"/>
            </a:endParaRPr>
          </a:p>
          <a:p>
            <a:pPr lvl="0" algn="just" rtl="1">
              <a:lnSpc>
                <a:spcPct val="107000"/>
              </a:lnSpc>
              <a:spcAft>
                <a:spcPts val="800"/>
              </a:spcAft>
              <a:buFont typeface="Courier New" panose="02070309020205020404" pitchFamily="49" charset="0"/>
              <a:buChar char="o"/>
            </a:pPr>
            <a:endParaRPr lang="ar-EG" dirty="0">
              <a:latin typeface="Calibri" panose="020F0502020204030204" pitchFamily="34" charset="0"/>
              <a:ea typeface="Calibri" panose="020F0502020204030204" pitchFamily="34" charset="0"/>
              <a:cs typeface="Arial" panose="020B0604020202020204" pitchFamily="34" charset="0"/>
            </a:endParaRPr>
          </a:p>
          <a:p>
            <a:pPr lvl="0" algn="just" rtl="1">
              <a:lnSpc>
                <a:spcPct val="107000"/>
              </a:lnSpc>
              <a:spcAft>
                <a:spcPts val="800"/>
              </a:spcAft>
              <a:buFont typeface="Courier New" panose="02070309020205020404" pitchFamily="49" charset="0"/>
              <a:buChar char="o"/>
            </a:pP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C51A6250-5D71-46BE-A4A5-A6A08FB9F6F2}"/>
              </a:ext>
            </a:extLst>
          </p:cNvPr>
          <p:cNvGraphicFramePr>
            <a:graphicFrameLocks noGrp="1"/>
          </p:cNvGraphicFramePr>
          <p:nvPr>
            <p:extLst>
              <p:ext uri="{D42A27DB-BD31-4B8C-83A1-F6EECF244321}">
                <p14:modId xmlns:p14="http://schemas.microsoft.com/office/powerpoint/2010/main" val="3632622177"/>
              </p:ext>
            </p:extLst>
          </p:nvPr>
        </p:nvGraphicFramePr>
        <p:xfrm>
          <a:off x="1096331" y="4306187"/>
          <a:ext cx="7827333" cy="2396550"/>
        </p:xfrm>
        <a:graphic>
          <a:graphicData uri="http://schemas.openxmlformats.org/drawingml/2006/table">
            <a:tbl>
              <a:tblPr firstRow="1" firstCol="1" lastRow="1" lastCol="1" bandRow="1" bandCol="1">
                <a:tableStyleId>{F2DE63D5-997A-4646-A377-4702673A728D}</a:tableStyleId>
              </a:tblPr>
              <a:tblGrid>
                <a:gridCol w="1356841">
                  <a:extLst>
                    <a:ext uri="{9D8B030D-6E8A-4147-A177-3AD203B41FA5}">
                      <a16:colId xmlns:a16="http://schemas.microsoft.com/office/drawing/2014/main" val="4069652242"/>
                    </a:ext>
                  </a:extLst>
                </a:gridCol>
                <a:gridCol w="2170946">
                  <a:extLst>
                    <a:ext uri="{9D8B030D-6E8A-4147-A177-3AD203B41FA5}">
                      <a16:colId xmlns:a16="http://schemas.microsoft.com/office/drawing/2014/main" val="2775388661"/>
                    </a:ext>
                  </a:extLst>
                </a:gridCol>
                <a:gridCol w="2532765">
                  <a:extLst>
                    <a:ext uri="{9D8B030D-6E8A-4147-A177-3AD203B41FA5}">
                      <a16:colId xmlns:a16="http://schemas.microsoft.com/office/drawing/2014/main" val="2171155481"/>
                    </a:ext>
                  </a:extLst>
                </a:gridCol>
                <a:gridCol w="1766781">
                  <a:extLst>
                    <a:ext uri="{9D8B030D-6E8A-4147-A177-3AD203B41FA5}">
                      <a16:colId xmlns:a16="http://schemas.microsoft.com/office/drawing/2014/main" val="8459616"/>
                    </a:ext>
                  </a:extLst>
                </a:gridCol>
              </a:tblGrid>
              <a:tr h="607059">
                <a:tc>
                  <a:txBody>
                    <a:bodyPr/>
                    <a:lstStyle/>
                    <a:p>
                      <a:pPr algn="ctr">
                        <a:lnSpc>
                          <a:spcPts val="1000"/>
                        </a:lnSpc>
                        <a:spcAft>
                          <a:spcPts val="400"/>
                        </a:spcAft>
                      </a:pPr>
                      <a:r>
                        <a:rPr lang="en-US" sz="1100" dirty="0">
                          <a:ln>
                            <a:noFill/>
                          </a:ln>
                          <a:effectLst>
                            <a:outerShdw blurRad="38100" dist="19050" dir="2700000" algn="tl">
                              <a:schemeClr val="dk1">
                                <a:alpha val="40000"/>
                              </a:schemeClr>
                            </a:outerShdw>
                          </a:effectLst>
                          <a:cs typeface="+mj-cs"/>
                        </a:rPr>
                        <a:t>Sound in MSA</a:t>
                      </a:r>
                      <a:endParaRPr lang="en-US" sz="1100" dirty="0">
                        <a:effectLst/>
                        <a:latin typeface="Times New Roman" panose="02020603050405020304" pitchFamily="18" charset="0"/>
                        <a:ea typeface="SimSun" panose="02010600030101010101" pitchFamily="2" charset="-122"/>
                        <a:cs typeface="+mj-cs"/>
                      </a:endParaRPr>
                    </a:p>
                  </a:txBody>
                  <a:tcPr marL="68580" marR="68580" marT="0" marB="0" anchor="ctr"/>
                </a:tc>
                <a:tc>
                  <a:txBody>
                    <a:bodyPr/>
                    <a:lstStyle/>
                    <a:p>
                      <a:pPr algn="ctr">
                        <a:lnSpc>
                          <a:spcPts val="1000"/>
                        </a:lnSpc>
                        <a:spcAft>
                          <a:spcPts val="400"/>
                        </a:spcAft>
                      </a:pPr>
                      <a:r>
                        <a:rPr lang="en-US" sz="1100" dirty="0">
                          <a:ln>
                            <a:noFill/>
                          </a:ln>
                          <a:effectLst>
                            <a:outerShdw blurRad="38100" dist="19050" dir="2700000" algn="tl">
                              <a:schemeClr val="dk1">
                                <a:alpha val="40000"/>
                              </a:schemeClr>
                            </a:outerShdw>
                          </a:effectLst>
                          <a:cs typeface="+mj-cs"/>
                        </a:rPr>
                        <a:t>Sound Varieties in EGY</a:t>
                      </a:r>
                      <a:endParaRPr lang="en-US" sz="1100" dirty="0">
                        <a:effectLst/>
                        <a:latin typeface="Times New Roman" panose="02020603050405020304" pitchFamily="18" charset="0"/>
                        <a:ea typeface="SimSun" panose="02010600030101010101" pitchFamily="2" charset="-122"/>
                        <a:cs typeface="+mj-cs"/>
                      </a:endParaRPr>
                    </a:p>
                  </a:txBody>
                  <a:tcPr marL="68580" marR="68580" marT="0" marB="0" anchor="ctr"/>
                </a:tc>
                <a:tc>
                  <a:txBody>
                    <a:bodyPr/>
                    <a:lstStyle/>
                    <a:p>
                      <a:pPr algn="ctr">
                        <a:lnSpc>
                          <a:spcPts val="1000"/>
                        </a:lnSpc>
                        <a:spcAft>
                          <a:spcPts val="400"/>
                        </a:spcAft>
                      </a:pPr>
                      <a:r>
                        <a:rPr lang="en-US" sz="1100" dirty="0">
                          <a:ln>
                            <a:noFill/>
                          </a:ln>
                          <a:effectLst>
                            <a:outerShdw blurRad="38100" dist="19050" dir="2700000" algn="tl">
                              <a:schemeClr val="dk1">
                                <a:alpha val="40000"/>
                              </a:schemeClr>
                            </a:outerShdw>
                          </a:effectLst>
                          <a:cs typeface="+mj-cs"/>
                        </a:rPr>
                        <a:t>Example from actual writings</a:t>
                      </a:r>
                      <a:endParaRPr lang="en-US" sz="1100" dirty="0">
                        <a:effectLst/>
                        <a:latin typeface="Times New Roman" panose="02020603050405020304" pitchFamily="18" charset="0"/>
                        <a:ea typeface="SimSun" panose="02010600030101010101" pitchFamily="2" charset="-122"/>
                        <a:cs typeface="+mj-cs"/>
                      </a:endParaRPr>
                    </a:p>
                  </a:txBody>
                  <a:tcPr marL="68580" marR="68580" marT="0" marB="0" anchor="ctr"/>
                </a:tc>
                <a:tc>
                  <a:txBody>
                    <a:bodyPr/>
                    <a:lstStyle/>
                    <a:p>
                      <a:pPr algn="ctr">
                        <a:lnSpc>
                          <a:spcPts val="1000"/>
                        </a:lnSpc>
                        <a:spcAft>
                          <a:spcPts val="400"/>
                        </a:spcAft>
                      </a:pPr>
                      <a:r>
                        <a:rPr lang="en-US" sz="1100" dirty="0">
                          <a:ln>
                            <a:noFill/>
                          </a:ln>
                          <a:effectLst>
                            <a:outerShdw blurRad="38100" dist="19050" dir="2700000" algn="tl">
                              <a:schemeClr val="dk1">
                                <a:alpha val="40000"/>
                              </a:schemeClr>
                            </a:outerShdw>
                          </a:effectLst>
                          <a:cs typeface="+mj-cs"/>
                        </a:rPr>
                        <a:t>Conventional Orthography</a:t>
                      </a:r>
                      <a:endParaRPr lang="en-US" sz="1100" dirty="0">
                        <a:effectLst/>
                        <a:latin typeface="Times New Roman" panose="02020603050405020304" pitchFamily="18" charset="0"/>
                        <a:ea typeface="SimSun" panose="02010600030101010101" pitchFamily="2" charset="-122"/>
                        <a:cs typeface="+mj-cs"/>
                      </a:endParaRPr>
                    </a:p>
                  </a:txBody>
                  <a:tcPr marL="68580" marR="68580" marT="0" marB="0" anchor="ctr"/>
                </a:tc>
                <a:extLst>
                  <a:ext uri="{0D108BD9-81ED-4DB2-BD59-A6C34878D82A}">
                    <a16:rowId xmlns:a16="http://schemas.microsoft.com/office/drawing/2014/main" val="163660344"/>
                  </a:ext>
                </a:extLst>
              </a:tr>
              <a:tr h="1789491">
                <a:tc>
                  <a:txBody>
                    <a:bodyPr/>
                    <a:lstStyle/>
                    <a:p>
                      <a:pPr>
                        <a:lnSpc>
                          <a:spcPts val="1000"/>
                        </a:lnSpc>
                        <a:spcAft>
                          <a:spcPts val="400"/>
                        </a:spcAft>
                      </a:pPr>
                      <a:r>
                        <a:rPr lang="en-US" sz="1100" dirty="0">
                          <a:ln>
                            <a:noFill/>
                          </a:ln>
                          <a:effectLst>
                            <a:outerShdw blurRad="38100" dist="19050" dir="2700000" algn="tl">
                              <a:schemeClr val="dk1">
                                <a:alpha val="40000"/>
                              </a:schemeClr>
                            </a:outerShdw>
                          </a:effectLst>
                          <a:cs typeface="+mj-cs"/>
                        </a:rPr>
                        <a:t>/q/, </a:t>
                      </a:r>
                      <a:r>
                        <a:rPr lang="ar-SA" sz="1100" dirty="0">
                          <a:ln>
                            <a:noFill/>
                          </a:ln>
                          <a:effectLst>
                            <a:outerShdw blurRad="38100" dist="19050" dir="2700000" algn="tl">
                              <a:schemeClr val="dk1">
                                <a:alpha val="40000"/>
                              </a:schemeClr>
                            </a:outerShdw>
                          </a:effectLst>
                          <a:cs typeface="+mj-cs"/>
                        </a:rPr>
                        <a:t>ق</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/Ɵ/, </a:t>
                      </a:r>
                      <a:r>
                        <a:rPr lang="ar-SA" sz="1100" dirty="0">
                          <a:ln>
                            <a:noFill/>
                          </a:ln>
                          <a:effectLst>
                            <a:outerShdw blurRad="38100" dist="19050" dir="2700000" algn="tl">
                              <a:schemeClr val="dk1">
                                <a:alpha val="40000"/>
                              </a:schemeClr>
                            </a:outerShdw>
                          </a:effectLst>
                          <a:cs typeface="+mj-cs"/>
                        </a:rPr>
                        <a:t>ث</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/Ɵ/, </a:t>
                      </a:r>
                      <a:r>
                        <a:rPr lang="ar-SA" sz="1100" dirty="0">
                          <a:ln>
                            <a:noFill/>
                          </a:ln>
                          <a:effectLst>
                            <a:outerShdw blurRad="38100" dist="19050" dir="2700000" algn="tl">
                              <a:schemeClr val="dk1">
                                <a:alpha val="40000"/>
                              </a:schemeClr>
                            </a:outerShdw>
                          </a:effectLst>
                          <a:cs typeface="+mj-cs"/>
                        </a:rPr>
                        <a:t>ث</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/ð/, </a:t>
                      </a:r>
                      <a:r>
                        <a:rPr lang="ar-SA" sz="1100" dirty="0">
                          <a:ln>
                            <a:noFill/>
                          </a:ln>
                          <a:effectLst>
                            <a:outerShdw blurRad="38100" dist="19050" dir="2700000" algn="tl">
                              <a:schemeClr val="dk1">
                                <a:alpha val="40000"/>
                              </a:schemeClr>
                            </a:outerShdw>
                          </a:effectLst>
                          <a:cs typeface="+mj-cs"/>
                        </a:rPr>
                        <a:t>ذ</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/ð/, </a:t>
                      </a:r>
                      <a:r>
                        <a:rPr lang="ar-SA" sz="1100" dirty="0">
                          <a:ln>
                            <a:noFill/>
                          </a:ln>
                          <a:effectLst>
                            <a:outerShdw blurRad="38100" dist="19050" dir="2700000" algn="tl">
                              <a:schemeClr val="dk1">
                                <a:alpha val="40000"/>
                              </a:schemeClr>
                            </a:outerShdw>
                          </a:effectLst>
                          <a:cs typeface="+mj-cs"/>
                        </a:rPr>
                        <a:t>ذ</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/ẓ/, </a:t>
                      </a:r>
                      <a:r>
                        <a:rPr lang="ar-SA" sz="1100" dirty="0">
                          <a:ln>
                            <a:noFill/>
                          </a:ln>
                          <a:effectLst>
                            <a:outerShdw blurRad="38100" dist="19050" dir="2700000" algn="tl">
                              <a:schemeClr val="dk1">
                                <a:alpha val="40000"/>
                              </a:schemeClr>
                            </a:outerShdw>
                          </a:effectLst>
                          <a:cs typeface="+mj-cs"/>
                        </a:rPr>
                        <a:t>ظ</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/ẓ/, </a:t>
                      </a:r>
                      <a:r>
                        <a:rPr lang="ar-SA" sz="1100" dirty="0">
                          <a:ln>
                            <a:noFill/>
                          </a:ln>
                          <a:effectLst>
                            <a:outerShdw blurRad="38100" dist="19050" dir="2700000" algn="tl">
                              <a:schemeClr val="dk1">
                                <a:alpha val="40000"/>
                              </a:schemeClr>
                            </a:outerShdw>
                          </a:effectLst>
                          <a:cs typeface="+mj-cs"/>
                        </a:rPr>
                        <a:t>ظ</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/d̥/, </a:t>
                      </a:r>
                      <a:r>
                        <a:rPr lang="ar-SA" sz="1100" dirty="0">
                          <a:ln>
                            <a:noFill/>
                          </a:ln>
                          <a:effectLst>
                            <a:outerShdw blurRad="38100" dist="19050" dir="2700000" algn="tl">
                              <a:schemeClr val="dk1">
                                <a:alpha val="40000"/>
                              </a:schemeClr>
                            </a:outerShdw>
                          </a:effectLst>
                          <a:cs typeface="+mj-cs"/>
                        </a:rPr>
                        <a:t>ض</a:t>
                      </a:r>
                      <a:endParaRPr lang="en-US" sz="1100" dirty="0">
                        <a:effectLst/>
                        <a:latin typeface="Times New Roman" panose="02020603050405020304" pitchFamily="18" charset="0"/>
                        <a:ea typeface="SimSun" panose="02010600030101010101" pitchFamily="2" charset="-122"/>
                        <a:cs typeface="+mj-cs"/>
                      </a:endParaRPr>
                    </a:p>
                  </a:txBody>
                  <a:tcPr marL="68580" marR="68580" marT="0" marB="0"/>
                </a:tc>
                <a:tc>
                  <a:txBody>
                    <a:bodyPr/>
                    <a:lstStyle/>
                    <a:p>
                      <a:pPr rtl="0">
                        <a:lnSpc>
                          <a:spcPts val="1000"/>
                        </a:lnSpc>
                        <a:spcAft>
                          <a:spcPts val="400"/>
                        </a:spcAft>
                      </a:pPr>
                      <a:r>
                        <a:rPr lang="en-US" sz="1100" dirty="0">
                          <a:ln>
                            <a:noFill/>
                          </a:ln>
                          <a:effectLst>
                            <a:outerShdw blurRad="38100" dist="19050" dir="2700000" algn="tl">
                              <a:schemeClr val="dk1">
                                <a:alpha val="40000"/>
                              </a:schemeClr>
                            </a:outerShdw>
                          </a:effectLst>
                          <a:cs typeface="+mj-cs"/>
                        </a:rPr>
                        <a:t>/ʡ/, </a:t>
                      </a:r>
                      <a:r>
                        <a:rPr lang="ar-SA" sz="1100" dirty="0">
                          <a:ln>
                            <a:noFill/>
                          </a:ln>
                          <a:effectLst>
                            <a:outerShdw blurRad="38100" dist="19050" dir="2700000" algn="tl">
                              <a:schemeClr val="dk1">
                                <a:alpha val="40000"/>
                              </a:schemeClr>
                            </a:outerShdw>
                          </a:effectLst>
                          <a:cs typeface="+mj-cs"/>
                        </a:rPr>
                        <a:t>ء</a:t>
                      </a:r>
                      <a:r>
                        <a:rPr lang="en-US" sz="1100" dirty="0">
                          <a:ln>
                            <a:noFill/>
                          </a:ln>
                          <a:effectLst>
                            <a:outerShdw blurRad="38100" dist="19050" dir="2700000" algn="tl">
                              <a:schemeClr val="dk1">
                                <a:alpha val="40000"/>
                              </a:schemeClr>
                            </a:outerShdw>
                          </a:effectLst>
                          <a:cs typeface="+mj-cs"/>
                        </a:rPr>
                        <a:t>, /g/, </a:t>
                      </a:r>
                      <a:r>
                        <a:rPr lang="ar-SA" sz="1100" dirty="0">
                          <a:ln>
                            <a:noFill/>
                          </a:ln>
                          <a:effectLst>
                            <a:outerShdw blurRad="38100" dist="19050" dir="2700000" algn="tl">
                              <a:schemeClr val="dk1">
                                <a:alpha val="40000"/>
                              </a:schemeClr>
                            </a:outerShdw>
                          </a:effectLst>
                          <a:cs typeface="+mj-cs"/>
                        </a:rPr>
                        <a:t>ج</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/t/, </a:t>
                      </a:r>
                      <a:r>
                        <a:rPr lang="ar-SA" sz="1100" dirty="0">
                          <a:ln>
                            <a:noFill/>
                          </a:ln>
                          <a:effectLst>
                            <a:outerShdw blurRad="38100" dist="19050" dir="2700000" algn="tl">
                              <a:schemeClr val="dk1">
                                <a:alpha val="40000"/>
                              </a:schemeClr>
                            </a:outerShdw>
                          </a:effectLst>
                          <a:cs typeface="+mj-cs"/>
                        </a:rPr>
                        <a:t>ت</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/s/, </a:t>
                      </a:r>
                      <a:r>
                        <a:rPr lang="ar-SA" sz="1100" dirty="0">
                          <a:ln>
                            <a:noFill/>
                          </a:ln>
                          <a:effectLst>
                            <a:outerShdw blurRad="38100" dist="19050" dir="2700000" algn="tl">
                              <a:schemeClr val="dk1">
                                <a:alpha val="40000"/>
                              </a:schemeClr>
                            </a:outerShdw>
                          </a:effectLst>
                          <a:cs typeface="+mj-cs"/>
                        </a:rPr>
                        <a:t>س</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/d/, </a:t>
                      </a:r>
                      <a:r>
                        <a:rPr lang="ar-SA" sz="1100" dirty="0">
                          <a:ln>
                            <a:noFill/>
                          </a:ln>
                          <a:effectLst>
                            <a:outerShdw blurRad="38100" dist="19050" dir="2700000" algn="tl">
                              <a:schemeClr val="dk1">
                                <a:alpha val="40000"/>
                              </a:schemeClr>
                            </a:outerShdw>
                          </a:effectLst>
                          <a:cs typeface="+mj-cs"/>
                        </a:rPr>
                        <a:t>د</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/z/, </a:t>
                      </a:r>
                      <a:r>
                        <a:rPr lang="ar-SA" sz="1100" dirty="0">
                          <a:ln>
                            <a:noFill/>
                          </a:ln>
                          <a:effectLst>
                            <a:outerShdw blurRad="38100" dist="19050" dir="2700000" algn="tl">
                              <a:schemeClr val="dk1">
                                <a:alpha val="40000"/>
                              </a:schemeClr>
                            </a:outerShdw>
                          </a:effectLst>
                          <a:cs typeface="+mj-cs"/>
                        </a:rPr>
                        <a:t>ز</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/d̥/, </a:t>
                      </a:r>
                      <a:r>
                        <a:rPr lang="ar-SA" sz="1100" dirty="0">
                          <a:ln>
                            <a:noFill/>
                          </a:ln>
                          <a:effectLst>
                            <a:outerShdw blurRad="38100" dist="19050" dir="2700000" algn="tl">
                              <a:schemeClr val="dk1">
                                <a:alpha val="40000"/>
                              </a:schemeClr>
                            </a:outerShdw>
                          </a:effectLst>
                          <a:cs typeface="+mj-cs"/>
                        </a:rPr>
                        <a:t>ض</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a:t>
                      </a:r>
                      <a:r>
                        <a:rPr lang="en-US" sz="1100" dirty="0" err="1">
                          <a:ln>
                            <a:noFill/>
                          </a:ln>
                          <a:effectLst>
                            <a:outerShdw blurRad="38100" dist="19050" dir="2700000" algn="tl">
                              <a:schemeClr val="dk1">
                                <a:alpha val="40000"/>
                              </a:schemeClr>
                            </a:outerShdw>
                          </a:effectLst>
                          <a:cs typeface="+mj-cs"/>
                        </a:rPr>
                        <a:t>zˤ</a:t>
                      </a:r>
                      <a:r>
                        <a:rPr lang="en-US" sz="1100" dirty="0">
                          <a:ln>
                            <a:noFill/>
                          </a:ln>
                          <a:effectLst>
                            <a:outerShdw blurRad="38100" dist="19050" dir="2700000" algn="tl">
                              <a:schemeClr val="dk1">
                                <a:alpha val="40000"/>
                              </a:schemeClr>
                            </a:outerShdw>
                          </a:effectLst>
                          <a:cs typeface="+mj-cs"/>
                        </a:rPr>
                        <a:t>/, </a:t>
                      </a:r>
                      <a:r>
                        <a:rPr lang="ar-SA" sz="1100" dirty="0">
                          <a:ln>
                            <a:noFill/>
                          </a:ln>
                          <a:effectLst>
                            <a:outerShdw blurRad="38100" dist="19050" dir="2700000" algn="tl">
                              <a:schemeClr val="dk1">
                                <a:alpha val="40000"/>
                              </a:schemeClr>
                            </a:outerShdw>
                          </a:effectLst>
                          <a:cs typeface="+mj-cs"/>
                        </a:rPr>
                        <a:t>ظ</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a:t>
                      </a:r>
                      <a:r>
                        <a:rPr lang="en-US" sz="1100" dirty="0" err="1">
                          <a:ln>
                            <a:noFill/>
                          </a:ln>
                          <a:effectLst>
                            <a:outerShdw blurRad="38100" dist="19050" dir="2700000" algn="tl">
                              <a:schemeClr val="dk1">
                                <a:alpha val="40000"/>
                              </a:schemeClr>
                            </a:outerShdw>
                          </a:effectLst>
                          <a:cs typeface="+mj-cs"/>
                        </a:rPr>
                        <a:t>zˤ</a:t>
                      </a:r>
                      <a:r>
                        <a:rPr lang="en-US" sz="1100" dirty="0">
                          <a:ln>
                            <a:noFill/>
                          </a:ln>
                          <a:effectLst>
                            <a:outerShdw blurRad="38100" dist="19050" dir="2700000" algn="tl">
                              <a:schemeClr val="dk1">
                                <a:alpha val="40000"/>
                              </a:schemeClr>
                            </a:outerShdw>
                          </a:effectLst>
                          <a:cs typeface="+mj-cs"/>
                        </a:rPr>
                        <a:t>/, </a:t>
                      </a:r>
                      <a:r>
                        <a:rPr lang="ar-SA" sz="1100" dirty="0">
                          <a:ln>
                            <a:noFill/>
                          </a:ln>
                          <a:effectLst>
                            <a:outerShdw blurRad="38100" dist="19050" dir="2700000" algn="tl">
                              <a:schemeClr val="dk1">
                                <a:alpha val="40000"/>
                              </a:schemeClr>
                            </a:outerShdw>
                          </a:effectLst>
                          <a:cs typeface="+mj-cs"/>
                        </a:rPr>
                        <a:t>ظ</a:t>
                      </a:r>
                      <a:endParaRPr lang="en-US" sz="1100" dirty="0">
                        <a:effectLst/>
                        <a:latin typeface="Times New Roman" panose="02020603050405020304" pitchFamily="18" charset="0"/>
                        <a:ea typeface="SimSun" panose="02010600030101010101" pitchFamily="2" charset="-122"/>
                        <a:cs typeface="+mj-cs"/>
                      </a:endParaRPr>
                    </a:p>
                  </a:txBody>
                  <a:tcPr marL="68580" marR="68580" marT="0" marB="0"/>
                </a:tc>
                <a:tc>
                  <a:txBody>
                    <a:bodyPr/>
                    <a:lstStyle/>
                    <a:p>
                      <a:pPr algn="r">
                        <a:lnSpc>
                          <a:spcPts val="1000"/>
                        </a:lnSpc>
                        <a:spcAft>
                          <a:spcPts val="400"/>
                        </a:spcAft>
                      </a:pPr>
                      <a:r>
                        <a:rPr lang="ar-SA" sz="1100" dirty="0">
                          <a:ln>
                            <a:noFill/>
                          </a:ln>
                          <a:effectLst>
                            <a:outerShdw blurRad="38100" dist="19050" dir="2700000" algn="tl">
                              <a:schemeClr val="dk1">
                                <a:alpha val="40000"/>
                              </a:schemeClr>
                            </a:outerShdw>
                          </a:effectLst>
                          <a:cs typeface="+mj-cs"/>
                        </a:rPr>
                        <a:t>أوى – جوي – اوي – قوى </a:t>
                      </a:r>
                      <a:endParaRPr lang="en-US" sz="1100" dirty="0">
                        <a:effectLst/>
                        <a:cs typeface="+mj-cs"/>
                      </a:endParaRPr>
                    </a:p>
                    <a:p>
                      <a:pPr algn="r">
                        <a:lnSpc>
                          <a:spcPts val="1000"/>
                        </a:lnSpc>
                        <a:spcAft>
                          <a:spcPts val="400"/>
                        </a:spcAft>
                      </a:pPr>
                      <a:r>
                        <a:rPr lang="ar-SA" sz="1100" dirty="0">
                          <a:ln>
                            <a:noFill/>
                          </a:ln>
                          <a:effectLst>
                            <a:outerShdw blurRad="38100" dist="19050" dir="2700000" algn="tl">
                              <a:schemeClr val="dk1">
                                <a:alpha val="40000"/>
                              </a:schemeClr>
                            </a:outerShdw>
                          </a:effectLst>
                          <a:cs typeface="+mj-cs"/>
                        </a:rPr>
                        <a:t>توم</a:t>
                      </a:r>
                      <a:r>
                        <a:rPr lang="ar-EG" sz="1100" dirty="0">
                          <a:ln>
                            <a:noFill/>
                          </a:ln>
                          <a:effectLst>
                            <a:outerShdw blurRad="38100" dist="19050" dir="2700000" algn="tl">
                              <a:schemeClr val="dk1">
                                <a:alpha val="40000"/>
                              </a:schemeClr>
                            </a:outerShdw>
                          </a:effectLst>
                          <a:cs typeface="+mj-cs"/>
                        </a:rPr>
                        <a:t> – ثعبان - تعبان</a:t>
                      </a:r>
                      <a:r>
                        <a:rPr lang="en-US" sz="1100" dirty="0">
                          <a:ln>
                            <a:noFill/>
                          </a:ln>
                          <a:effectLst>
                            <a:outerShdw blurRad="38100" dist="19050" dir="2700000" algn="tl">
                              <a:schemeClr val="dk1">
                                <a:alpha val="40000"/>
                              </a:schemeClr>
                            </a:outerShdw>
                          </a:effectLst>
                          <a:cs typeface="+mj-cs"/>
                        </a:rPr>
                        <a:t> - </a:t>
                      </a:r>
                      <a:r>
                        <a:rPr lang="ar-EG" sz="1100" dirty="0">
                          <a:ln>
                            <a:noFill/>
                          </a:ln>
                          <a:effectLst>
                            <a:outerShdw blurRad="38100" dist="19050" dir="2700000" algn="tl">
                              <a:schemeClr val="dk1">
                                <a:alpha val="40000"/>
                              </a:schemeClr>
                            </a:outerShdw>
                          </a:effectLst>
                          <a:cs typeface="+mj-cs"/>
                        </a:rPr>
                        <a:t>ثوم </a:t>
                      </a:r>
                      <a:endParaRPr lang="en-US" sz="1100" dirty="0">
                        <a:effectLst/>
                        <a:cs typeface="+mj-cs"/>
                      </a:endParaRPr>
                    </a:p>
                    <a:p>
                      <a:pPr algn="r">
                        <a:lnSpc>
                          <a:spcPts val="1000"/>
                        </a:lnSpc>
                        <a:spcAft>
                          <a:spcPts val="400"/>
                        </a:spcAft>
                      </a:pPr>
                      <a:r>
                        <a:rPr lang="ar-SA" sz="1100" dirty="0">
                          <a:ln>
                            <a:noFill/>
                          </a:ln>
                          <a:effectLst>
                            <a:outerShdw blurRad="38100" dist="19050" dir="2700000" algn="tl">
                              <a:schemeClr val="dk1">
                                <a:alpha val="40000"/>
                              </a:schemeClr>
                            </a:outerShdw>
                          </a:effectLst>
                          <a:cs typeface="+mj-cs"/>
                        </a:rPr>
                        <a:t>سابت - ثابت – ثورة</a:t>
                      </a:r>
                      <a:endParaRPr lang="en-US" sz="1100" dirty="0">
                        <a:effectLst/>
                        <a:cs typeface="+mj-cs"/>
                      </a:endParaRPr>
                    </a:p>
                    <a:p>
                      <a:pPr algn="r">
                        <a:lnSpc>
                          <a:spcPts val="1000"/>
                        </a:lnSpc>
                        <a:spcAft>
                          <a:spcPts val="400"/>
                        </a:spcAft>
                      </a:pPr>
                      <a:r>
                        <a:rPr lang="ar-SA" sz="1100" dirty="0">
                          <a:ln>
                            <a:noFill/>
                          </a:ln>
                          <a:effectLst>
                            <a:outerShdw blurRad="38100" dist="19050" dir="2700000" algn="tl">
                              <a:schemeClr val="dk1">
                                <a:alpha val="40000"/>
                              </a:schemeClr>
                            </a:outerShdw>
                          </a:effectLst>
                          <a:cs typeface="+mj-cs"/>
                        </a:rPr>
                        <a:t>ذرة – درة –  دهب</a:t>
                      </a:r>
                      <a:endParaRPr lang="en-US" sz="1100" dirty="0">
                        <a:effectLst/>
                        <a:cs typeface="+mj-cs"/>
                      </a:endParaRPr>
                    </a:p>
                    <a:p>
                      <a:pPr algn="r">
                        <a:lnSpc>
                          <a:spcPts val="1000"/>
                        </a:lnSpc>
                        <a:spcAft>
                          <a:spcPts val="400"/>
                        </a:spcAft>
                      </a:pPr>
                      <a:r>
                        <a:rPr lang="ar-SA" sz="1100" dirty="0">
                          <a:ln>
                            <a:noFill/>
                          </a:ln>
                          <a:effectLst>
                            <a:outerShdw blurRad="38100" dist="19050" dir="2700000" algn="tl">
                              <a:schemeClr val="dk1">
                                <a:alpha val="40000"/>
                              </a:schemeClr>
                            </a:outerShdw>
                          </a:effectLst>
                          <a:cs typeface="+mj-cs"/>
                        </a:rPr>
                        <a:t>زكي – ذكي</a:t>
                      </a:r>
                      <a:endParaRPr lang="en-US" sz="1100" dirty="0">
                        <a:effectLst/>
                        <a:cs typeface="+mj-cs"/>
                      </a:endParaRPr>
                    </a:p>
                    <a:p>
                      <a:pPr algn="r">
                        <a:lnSpc>
                          <a:spcPts val="1000"/>
                        </a:lnSpc>
                        <a:spcAft>
                          <a:spcPts val="400"/>
                        </a:spcAft>
                      </a:pPr>
                      <a:r>
                        <a:rPr lang="ar-SA" sz="1100" dirty="0">
                          <a:ln>
                            <a:noFill/>
                          </a:ln>
                          <a:effectLst>
                            <a:outerShdw blurRad="38100" dist="19050" dir="2700000" algn="tl">
                              <a:schemeClr val="dk1">
                                <a:alpha val="40000"/>
                              </a:schemeClr>
                            </a:outerShdw>
                          </a:effectLst>
                          <a:cs typeface="+mj-cs"/>
                        </a:rPr>
                        <a:t>ضهر</a:t>
                      </a:r>
                      <a:r>
                        <a:rPr lang="en-US" sz="1100" dirty="0">
                          <a:ln>
                            <a:noFill/>
                          </a:ln>
                          <a:effectLst>
                            <a:outerShdw blurRad="38100" dist="19050" dir="2700000" algn="tl">
                              <a:schemeClr val="dk1">
                                <a:alpha val="40000"/>
                              </a:schemeClr>
                            </a:outerShdw>
                          </a:effectLst>
                          <a:cs typeface="+mj-cs"/>
                        </a:rPr>
                        <a:t> –</a:t>
                      </a:r>
                      <a:r>
                        <a:rPr lang="ar-EG" sz="1100" dirty="0">
                          <a:ln>
                            <a:noFill/>
                          </a:ln>
                          <a:effectLst>
                            <a:outerShdw blurRad="38100" dist="19050" dir="2700000" algn="tl">
                              <a:schemeClr val="dk1">
                                <a:alpha val="40000"/>
                              </a:schemeClr>
                            </a:outerShdw>
                          </a:effectLst>
                          <a:cs typeface="+mj-cs"/>
                        </a:rPr>
                        <a:t> ظهر </a:t>
                      </a:r>
                      <a:endParaRPr lang="en-US" sz="1100" dirty="0">
                        <a:effectLst/>
                        <a:cs typeface="+mj-cs"/>
                      </a:endParaRPr>
                    </a:p>
                    <a:p>
                      <a:pPr algn="r">
                        <a:lnSpc>
                          <a:spcPts val="1000"/>
                        </a:lnSpc>
                        <a:spcAft>
                          <a:spcPts val="400"/>
                        </a:spcAft>
                      </a:pPr>
                      <a:r>
                        <a:rPr lang="ar-SA" sz="1100" dirty="0">
                          <a:ln>
                            <a:noFill/>
                          </a:ln>
                          <a:effectLst>
                            <a:outerShdw blurRad="38100" dist="19050" dir="2700000" algn="tl">
                              <a:schemeClr val="dk1">
                                <a:alpha val="40000"/>
                              </a:schemeClr>
                            </a:outerShdw>
                          </a:effectLst>
                          <a:cs typeface="+mj-cs"/>
                        </a:rPr>
                        <a:t>ظرف</a:t>
                      </a:r>
                      <a:endParaRPr lang="en-US" sz="1100" dirty="0">
                        <a:effectLst/>
                        <a:cs typeface="+mj-cs"/>
                      </a:endParaRPr>
                    </a:p>
                    <a:p>
                      <a:pPr algn="r">
                        <a:lnSpc>
                          <a:spcPts val="1000"/>
                        </a:lnSpc>
                        <a:spcAft>
                          <a:spcPts val="400"/>
                        </a:spcAft>
                      </a:pPr>
                      <a:r>
                        <a:rPr lang="ar-SA" sz="1100" dirty="0">
                          <a:ln>
                            <a:noFill/>
                          </a:ln>
                          <a:effectLst>
                            <a:outerShdw blurRad="38100" dist="19050" dir="2700000" algn="tl">
                              <a:schemeClr val="dk1">
                                <a:alpha val="40000"/>
                              </a:schemeClr>
                            </a:outerShdw>
                          </a:effectLst>
                          <a:cs typeface="+mj-cs"/>
                        </a:rPr>
                        <a:t>ظابط – بالظبط</a:t>
                      </a:r>
                      <a:endParaRPr lang="en-US" sz="1100" dirty="0">
                        <a:effectLst/>
                        <a:latin typeface="Times New Roman" panose="02020603050405020304" pitchFamily="18" charset="0"/>
                        <a:ea typeface="SimSun" panose="02010600030101010101" pitchFamily="2" charset="-122"/>
                        <a:cs typeface="+mj-cs"/>
                      </a:endParaRPr>
                    </a:p>
                  </a:txBody>
                  <a:tcPr marL="68580" marR="68580" marT="0" marB="0"/>
                </a:tc>
                <a:tc>
                  <a:txBody>
                    <a:bodyPr/>
                    <a:lstStyle/>
                    <a:p>
                      <a:pPr rtl="0">
                        <a:lnSpc>
                          <a:spcPts val="1000"/>
                        </a:lnSpc>
                        <a:spcAft>
                          <a:spcPts val="400"/>
                        </a:spcAft>
                      </a:pPr>
                      <a:r>
                        <a:rPr lang="en-US" sz="1100" dirty="0">
                          <a:ln>
                            <a:noFill/>
                          </a:ln>
                          <a:effectLst>
                            <a:outerShdw blurRad="38100" dist="19050" dir="2700000" algn="tl">
                              <a:schemeClr val="dk1">
                                <a:alpha val="40000"/>
                              </a:schemeClr>
                            </a:outerShdw>
                          </a:effectLst>
                          <a:cs typeface="+mj-cs"/>
                        </a:rPr>
                        <a:t>/q/, </a:t>
                      </a:r>
                      <a:r>
                        <a:rPr lang="ar-SA" sz="1100" dirty="0">
                          <a:ln>
                            <a:noFill/>
                          </a:ln>
                          <a:effectLst>
                            <a:outerShdw blurRad="38100" dist="19050" dir="2700000" algn="tl">
                              <a:schemeClr val="dk1">
                                <a:alpha val="40000"/>
                              </a:schemeClr>
                            </a:outerShdw>
                          </a:effectLst>
                          <a:cs typeface="+mj-cs"/>
                        </a:rPr>
                        <a:t>ق </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/t/, </a:t>
                      </a:r>
                      <a:r>
                        <a:rPr lang="ar-SA" sz="1100" dirty="0">
                          <a:ln>
                            <a:noFill/>
                          </a:ln>
                          <a:effectLst>
                            <a:outerShdw blurRad="38100" dist="19050" dir="2700000" algn="tl">
                              <a:schemeClr val="dk1">
                                <a:alpha val="40000"/>
                              </a:schemeClr>
                            </a:outerShdw>
                          </a:effectLst>
                          <a:cs typeface="+mj-cs"/>
                        </a:rPr>
                        <a:t>ت</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/Ɵ/, </a:t>
                      </a:r>
                      <a:r>
                        <a:rPr lang="ar-SA" sz="1100" dirty="0">
                          <a:ln>
                            <a:noFill/>
                          </a:ln>
                          <a:effectLst>
                            <a:outerShdw blurRad="38100" dist="19050" dir="2700000" algn="tl">
                              <a:schemeClr val="dk1">
                                <a:alpha val="40000"/>
                              </a:schemeClr>
                            </a:outerShdw>
                          </a:effectLst>
                          <a:cs typeface="+mj-cs"/>
                        </a:rPr>
                        <a:t>ث</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/d/, </a:t>
                      </a:r>
                      <a:r>
                        <a:rPr lang="ar-SA" sz="1100" dirty="0">
                          <a:ln>
                            <a:noFill/>
                          </a:ln>
                          <a:effectLst>
                            <a:outerShdw blurRad="38100" dist="19050" dir="2700000" algn="tl">
                              <a:schemeClr val="dk1">
                                <a:alpha val="40000"/>
                              </a:schemeClr>
                            </a:outerShdw>
                          </a:effectLst>
                          <a:cs typeface="+mj-cs"/>
                        </a:rPr>
                        <a:t>د</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/ð/, </a:t>
                      </a:r>
                      <a:r>
                        <a:rPr lang="ar-SA" sz="1100" dirty="0">
                          <a:ln>
                            <a:noFill/>
                          </a:ln>
                          <a:effectLst>
                            <a:outerShdw blurRad="38100" dist="19050" dir="2700000" algn="tl">
                              <a:schemeClr val="dk1">
                                <a:alpha val="40000"/>
                              </a:schemeClr>
                            </a:outerShdw>
                          </a:effectLst>
                          <a:cs typeface="+mj-cs"/>
                        </a:rPr>
                        <a:t>ذ</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/d̥/, </a:t>
                      </a:r>
                      <a:r>
                        <a:rPr lang="ar-SA" sz="1100" dirty="0">
                          <a:ln>
                            <a:noFill/>
                          </a:ln>
                          <a:effectLst>
                            <a:outerShdw blurRad="38100" dist="19050" dir="2700000" algn="tl">
                              <a:schemeClr val="dk1">
                                <a:alpha val="40000"/>
                              </a:schemeClr>
                            </a:outerShdw>
                          </a:effectLst>
                          <a:cs typeface="+mj-cs"/>
                        </a:rPr>
                        <a:t>ض</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a:t>
                      </a:r>
                      <a:r>
                        <a:rPr lang="en-US" sz="1100" dirty="0" err="1">
                          <a:ln>
                            <a:noFill/>
                          </a:ln>
                          <a:effectLst>
                            <a:outerShdw blurRad="38100" dist="19050" dir="2700000" algn="tl">
                              <a:schemeClr val="dk1">
                                <a:alpha val="40000"/>
                              </a:schemeClr>
                            </a:outerShdw>
                          </a:effectLst>
                          <a:cs typeface="+mj-cs"/>
                        </a:rPr>
                        <a:t>zˤ</a:t>
                      </a:r>
                      <a:r>
                        <a:rPr lang="en-US" sz="1100" dirty="0">
                          <a:ln>
                            <a:noFill/>
                          </a:ln>
                          <a:effectLst>
                            <a:outerShdw blurRad="38100" dist="19050" dir="2700000" algn="tl">
                              <a:schemeClr val="dk1">
                                <a:alpha val="40000"/>
                              </a:schemeClr>
                            </a:outerShdw>
                          </a:effectLst>
                          <a:cs typeface="+mj-cs"/>
                        </a:rPr>
                        <a:t>/, </a:t>
                      </a:r>
                      <a:r>
                        <a:rPr lang="ar-SA" sz="1100" dirty="0">
                          <a:ln>
                            <a:noFill/>
                          </a:ln>
                          <a:effectLst>
                            <a:outerShdw blurRad="38100" dist="19050" dir="2700000" algn="tl">
                              <a:schemeClr val="dk1">
                                <a:alpha val="40000"/>
                              </a:schemeClr>
                            </a:outerShdw>
                          </a:effectLst>
                          <a:cs typeface="+mj-cs"/>
                        </a:rPr>
                        <a:t>ظ</a:t>
                      </a:r>
                      <a:endParaRPr lang="en-US" sz="1100" dirty="0">
                        <a:effectLst/>
                        <a:cs typeface="+mj-cs"/>
                      </a:endParaRPr>
                    </a:p>
                    <a:p>
                      <a:pPr>
                        <a:lnSpc>
                          <a:spcPts val="1000"/>
                        </a:lnSpc>
                        <a:spcAft>
                          <a:spcPts val="400"/>
                        </a:spcAft>
                      </a:pPr>
                      <a:r>
                        <a:rPr lang="en-US" sz="1100" dirty="0">
                          <a:ln>
                            <a:noFill/>
                          </a:ln>
                          <a:effectLst>
                            <a:outerShdw blurRad="38100" dist="19050" dir="2700000" algn="tl">
                              <a:schemeClr val="dk1">
                                <a:alpha val="40000"/>
                              </a:schemeClr>
                            </a:outerShdw>
                          </a:effectLst>
                          <a:cs typeface="+mj-cs"/>
                        </a:rPr>
                        <a:t>/</a:t>
                      </a:r>
                      <a:r>
                        <a:rPr lang="en-US" sz="1100" dirty="0" err="1">
                          <a:ln>
                            <a:noFill/>
                          </a:ln>
                          <a:effectLst>
                            <a:outerShdw blurRad="38100" dist="19050" dir="2700000" algn="tl">
                              <a:schemeClr val="dk1">
                                <a:alpha val="40000"/>
                              </a:schemeClr>
                            </a:outerShdw>
                          </a:effectLst>
                          <a:cs typeface="+mj-cs"/>
                        </a:rPr>
                        <a:t>zˤ</a:t>
                      </a:r>
                      <a:r>
                        <a:rPr lang="en-US" sz="1100" dirty="0">
                          <a:ln>
                            <a:noFill/>
                          </a:ln>
                          <a:effectLst>
                            <a:outerShdw blurRad="38100" dist="19050" dir="2700000" algn="tl">
                              <a:schemeClr val="dk1">
                                <a:alpha val="40000"/>
                              </a:schemeClr>
                            </a:outerShdw>
                          </a:effectLst>
                          <a:cs typeface="+mj-cs"/>
                        </a:rPr>
                        <a:t>/, </a:t>
                      </a:r>
                      <a:r>
                        <a:rPr lang="ar-SA" sz="1100" dirty="0">
                          <a:ln>
                            <a:noFill/>
                          </a:ln>
                          <a:effectLst>
                            <a:outerShdw blurRad="38100" dist="19050" dir="2700000" algn="tl">
                              <a:schemeClr val="dk1">
                                <a:alpha val="40000"/>
                              </a:schemeClr>
                            </a:outerShdw>
                          </a:effectLst>
                          <a:cs typeface="+mj-cs"/>
                        </a:rPr>
                        <a:t>ظ</a:t>
                      </a:r>
                      <a:endParaRPr lang="en-US" sz="1100" dirty="0">
                        <a:effectLst/>
                        <a:latin typeface="Times New Roman" panose="02020603050405020304" pitchFamily="18" charset="0"/>
                        <a:ea typeface="SimSun" panose="02010600030101010101" pitchFamily="2" charset="-122"/>
                        <a:cs typeface="+mj-cs"/>
                      </a:endParaRPr>
                    </a:p>
                  </a:txBody>
                  <a:tcPr marL="68580" marR="68580" marT="0" marB="0"/>
                </a:tc>
                <a:extLst>
                  <a:ext uri="{0D108BD9-81ED-4DB2-BD59-A6C34878D82A}">
                    <a16:rowId xmlns:a16="http://schemas.microsoft.com/office/drawing/2014/main" val="2942328181"/>
                  </a:ext>
                </a:extLst>
              </a:tr>
            </a:tbl>
          </a:graphicData>
        </a:graphic>
      </p:graphicFrame>
    </p:spTree>
    <p:extLst>
      <p:ext uri="{BB962C8B-B14F-4D97-AF65-F5344CB8AC3E}">
        <p14:creationId xmlns:p14="http://schemas.microsoft.com/office/powerpoint/2010/main" val="24055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3B9B-DAB2-4BEF-8345-E2B1CAC1D907}"/>
              </a:ext>
            </a:extLst>
          </p:cNvPr>
          <p:cNvSpPr>
            <a:spLocks noGrp="1"/>
          </p:cNvSpPr>
          <p:nvPr>
            <p:ph type="title"/>
          </p:nvPr>
        </p:nvSpPr>
        <p:spPr>
          <a:xfrm>
            <a:off x="712212" y="155263"/>
            <a:ext cx="9404723" cy="1400530"/>
          </a:xfrm>
        </p:spPr>
        <p:txBody>
          <a:bodyPr vert="horz" lIns="91440" tIns="45720" rIns="91440" bIns="45720" rtlCol="0" anchor="b">
            <a:noAutofit/>
          </a:bodyPr>
          <a:lstStyle/>
          <a:p>
            <a:pPr algn="ctr"/>
            <a:r>
              <a:rPr lang="ar-EG"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rPr>
              <a:t>المنهجية المتبعة لحل المشكلة</a:t>
            </a:r>
            <a:endParaRPr lang="en-US" sz="6000" dirty="0">
              <a:solidFill>
                <a:schemeClr val="accent2"/>
              </a:solidFill>
              <a:effectLst>
                <a:outerShdw blurRad="38100" dist="38100" dir="2700000" algn="tl">
                  <a:srgbClr val="000000">
                    <a:alpha val="43137"/>
                  </a:srgbClr>
                </a:outerShdw>
              </a:effectLst>
              <a:latin typeface="Simplified Arabic" panose="02020603050405020304" pitchFamily="18" charset="-78"/>
              <a:cs typeface="Simplified Arabic" panose="02020603050405020304" pitchFamily="18" charset="-78"/>
            </a:endParaRPr>
          </a:p>
        </p:txBody>
      </p:sp>
      <p:sp>
        <p:nvSpPr>
          <p:cNvPr id="3" name="Content Placeholder 2">
            <a:extLst>
              <a:ext uri="{FF2B5EF4-FFF2-40B4-BE49-F238E27FC236}">
                <a16:creationId xmlns:a16="http://schemas.microsoft.com/office/drawing/2014/main" id="{A4B1DBB5-6743-439F-A974-E78BD8FC0BFC}"/>
              </a:ext>
            </a:extLst>
          </p:cNvPr>
          <p:cNvSpPr>
            <a:spLocks noGrp="1"/>
          </p:cNvSpPr>
          <p:nvPr>
            <p:ph idx="1"/>
          </p:nvPr>
        </p:nvSpPr>
        <p:spPr>
          <a:xfrm>
            <a:off x="350704" y="2335576"/>
            <a:ext cx="11490592" cy="3784294"/>
          </a:xfrm>
        </p:spPr>
        <p:txBody>
          <a:bodyPr>
            <a:normAutofit/>
          </a:bodyPr>
          <a:lstStyle/>
          <a:p>
            <a:pPr marL="0" lvl="0" indent="0" algn="ctr" rtl="1">
              <a:lnSpc>
                <a:spcPct val="107000"/>
              </a:lnSpc>
              <a:spcAft>
                <a:spcPts val="800"/>
              </a:spcAft>
              <a:buNone/>
            </a:pPr>
            <a:r>
              <a:rPr lang="ar-EG" sz="4400" dirty="0">
                <a:latin typeface="Calibri" panose="020F0502020204030204" pitchFamily="34" charset="0"/>
                <a:ea typeface="Calibri" panose="020F0502020204030204" pitchFamily="34" charset="0"/>
                <a:cs typeface="Arial" panose="020B0604020202020204" pitchFamily="34" charset="0"/>
              </a:rPr>
              <a:t>للتعرف على مزيد من التفاصيل</a:t>
            </a:r>
            <a:r>
              <a:rPr lang="ar-SA" sz="4400" dirty="0">
                <a:effectLst/>
                <a:latin typeface="Calibri" panose="020F0502020204030204" pitchFamily="34" charset="0"/>
                <a:ea typeface="Calibri" panose="020F0502020204030204" pitchFamily="34" charset="0"/>
                <a:cs typeface="Arial" panose="020B0604020202020204" pitchFamily="34" charset="0"/>
              </a:rPr>
              <a:t> </a:t>
            </a:r>
            <a:r>
              <a:rPr lang="ar-EG" sz="4400" dirty="0">
                <a:effectLst/>
                <a:latin typeface="Calibri" panose="020F0502020204030204" pitchFamily="34" charset="0"/>
                <a:ea typeface="Calibri" panose="020F0502020204030204" pitchFamily="34" charset="0"/>
                <a:cs typeface="Arial" panose="020B0604020202020204" pitchFamily="34" charset="0"/>
              </a:rPr>
              <a:t>لل</a:t>
            </a:r>
            <a:r>
              <a:rPr lang="ar-SA" sz="4400" dirty="0">
                <a:effectLst/>
                <a:latin typeface="Calibri" panose="020F0502020204030204" pitchFamily="34" charset="0"/>
                <a:ea typeface="Calibri" panose="020F0502020204030204" pitchFamily="34" charset="0"/>
                <a:cs typeface="Arial" panose="020B0604020202020204" pitchFamily="34" charset="0"/>
              </a:rPr>
              <a:t>ضوابط </a:t>
            </a:r>
            <a:r>
              <a:rPr lang="ar-EG" sz="4400" dirty="0">
                <a:effectLst/>
                <a:latin typeface="Calibri" panose="020F0502020204030204" pitchFamily="34" charset="0"/>
                <a:ea typeface="Calibri" panose="020F0502020204030204" pitchFamily="34" charset="0"/>
                <a:cs typeface="Arial" panose="020B0604020202020204" pitchFamily="34" charset="0"/>
              </a:rPr>
              <a:t>ال</a:t>
            </a:r>
            <a:r>
              <a:rPr lang="ar-SA" sz="4400" dirty="0">
                <a:effectLst/>
                <a:latin typeface="Calibri" panose="020F0502020204030204" pitchFamily="34" charset="0"/>
                <a:ea typeface="Calibri" panose="020F0502020204030204" pitchFamily="34" charset="0"/>
                <a:cs typeface="Arial" panose="020B0604020202020204" pitchFamily="34" charset="0"/>
              </a:rPr>
              <a:t>مناسبة لتحديد الشكل الكتابي المناسب للكلمات</a:t>
            </a:r>
            <a:r>
              <a:rPr lang="ar-EG" sz="4400" dirty="0">
                <a:effectLst/>
                <a:latin typeface="Calibri" panose="020F0502020204030204" pitchFamily="34" charset="0"/>
                <a:ea typeface="Calibri" panose="020F0502020204030204" pitchFamily="34" charset="0"/>
                <a:cs typeface="Arial" panose="020B0604020202020204" pitchFamily="34" charset="0"/>
              </a:rPr>
              <a:t> يمكن الاطلاع على:</a:t>
            </a:r>
            <a:r>
              <a:rPr lang="ar-SA" sz="4400" dirty="0">
                <a:effectLst/>
                <a:latin typeface="Calibri" panose="020F0502020204030204" pitchFamily="34" charset="0"/>
                <a:ea typeface="Calibri" panose="020F0502020204030204" pitchFamily="34" charset="0"/>
                <a:cs typeface="Arial" panose="020B0604020202020204" pitchFamily="34" charset="0"/>
              </a:rPr>
              <a:t> </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marL="0" indent="0" algn="ctr" rtl="1">
              <a:lnSpc>
                <a:spcPct val="107000"/>
              </a:lnSpc>
              <a:spcAft>
                <a:spcPts val="800"/>
              </a:spcAft>
              <a:buNone/>
            </a:pPr>
            <a:r>
              <a:rPr lang="ar-SA" sz="4800" dirty="0">
                <a:solidFill>
                  <a:srgbClr val="FFFF00"/>
                </a:solidFill>
                <a:effectLst/>
                <a:latin typeface="Calibri" panose="020F0502020204030204" pitchFamily="34" charset="0"/>
                <a:ea typeface="Calibri" panose="020F0502020204030204" pitchFamily="34" charset="0"/>
                <a:cs typeface="Arial" panose="020B0604020202020204" pitchFamily="34" charset="0"/>
              </a:rPr>
              <a:t>(</a:t>
            </a:r>
            <a:r>
              <a:rPr lang="en-US" sz="4800" u="sng" dirty="0">
                <a:solidFill>
                  <a:srgbClr val="FFFF00"/>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https://www.sciencedirect.com/science/article/pii/S1877050921012011</a:t>
            </a:r>
            <a:r>
              <a:rPr lang="ar-SA" sz="4800" dirty="0">
                <a:solidFill>
                  <a:srgbClr val="FFFF00"/>
                </a:solidFill>
                <a:effectLst/>
                <a:latin typeface="Calibri" panose="020F0502020204030204" pitchFamily="34" charset="0"/>
                <a:ea typeface="Calibri" panose="020F0502020204030204" pitchFamily="34" charset="0"/>
                <a:cs typeface="Arial" panose="020B0604020202020204" pitchFamily="34" charset="0"/>
              </a:rPr>
              <a:t>)</a:t>
            </a:r>
            <a:endParaRPr lang="en-US" sz="4800"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p>
            <a:pPr lvl="0" algn="ctr" rtl="1">
              <a:lnSpc>
                <a:spcPct val="107000"/>
              </a:lnSpc>
              <a:spcAft>
                <a:spcPts val="800"/>
              </a:spcAft>
              <a:buFont typeface="Courier New" panose="02070309020205020404" pitchFamily="49" charset="0"/>
              <a:buChar char="o"/>
            </a:pPr>
            <a:endParaRPr lang="en-US" sz="4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57397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153</TotalTime>
  <Words>1093</Words>
  <Application>Microsoft Office PowerPoint</Application>
  <PresentationFormat>Widescreen</PresentationFormat>
  <Paragraphs>144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Century Gothic</vt:lpstr>
      <vt:lpstr>Courier New</vt:lpstr>
      <vt:lpstr>Simplified Arabic</vt:lpstr>
      <vt:lpstr>Times New Roman</vt:lpstr>
      <vt:lpstr>Wingdings</vt:lpstr>
      <vt:lpstr>Wingdings 3</vt:lpstr>
      <vt:lpstr>Ion</vt:lpstr>
      <vt:lpstr>التحليل الصرفي والوسم الصرفي للكلمات في العامية المصرية</vt:lpstr>
      <vt:lpstr>النقاط الرئيسة</vt:lpstr>
      <vt:lpstr>مقدمة</vt:lpstr>
      <vt:lpstr>مقدمة</vt:lpstr>
      <vt:lpstr>المشكلة المستهدفة وآثارها</vt:lpstr>
      <vt:lpstr>الهدف من المشروع</vt:lpstr>
      <vt:lpstr>المنهجية المتبعة لحل المشكلة</vt:lpstr>
      <vt:lpstr>المنهجية المتبعة لحل المشكلة</vt:lpstr>
      <vt:lpstr>المنهجية المتبعة لحل المشكلة</vt:lpstr>
      <vt:lpstr>المنهجية المتبعة لحل المشكلة</vt:lpstr>
      <vt:lpstr>المصادر المستخدمة</vt:lpstr>
      <vt:lpstr>المصادر المستخدمة</vt:lpstr>
      <vt:lpstr>المصادر المستخدمة</vt:lpstr>
      <vt:lpstr>المصادر المستخدمة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التحليل الصرفي والوسم الصرفي للكلمات في العامية المصرية</dc:title>
  <dc:creator>Amany Fashwan</dc:creator>
  <cp:lastModifiedBy>Amany Fashwan</cp:lastModifiedBy>
  <cp:revision>1</cp:revision>
  <dcterms:created xsi:type="dcterms:W3CDTF">2022-05-09T17:53:20Z</dcterms:created>
  <dcterms:modified xsi:type="dcterms:W3CDTF">2022-05-09T20:43:07Z</dcterms:modified>
</cp:coreProperties>
</file>