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wav" ContentType="audio/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BFED096-E25A-4FC4-8A58-56D552A38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C76EE87-FBD9-4C86-BDDB-2365E30A2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C9E084A-B79D-4CED-A260-18540A07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1AA01F6-34F8-477A-B287-52606A9D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9EF68B9-3205-4481-A8F5-8D440A37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DACE64-C1BD-4B71-8A7B-68B612D7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4777E94-8461-4034-ACBC-A49E68A2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2306A5E-CE94-4C27-AC57-B73B1D1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BF3AE88-36D8-480C-92B4-F6D8CF1D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01EE2C2-7423-4594-864D-A48E4626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0A394683-B8F0-4F60-A964-6F4D98365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A85B166E-4CA3-4653-86EA-AC5DC89F5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A3E4804-2A18-4375-AFD4-1DB76695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C63A153-8C61-4C05-BAF0-112894B3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85D5F1F-0818-4CBC-8A50-20F8F67E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D4F17B3-8E71-4066-A756-3E11503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750DC89-EFC4-4635-A881-AFD3CFA4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D3F8CA3-6904-42FB-8042-E9E29F03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B89408A-00D6-480C-8648-B3D0B4B1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E07D82B-9E3A-4327-B177-C9E2489A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A2A27A1-8D86-4C46-B8C0-9FD995CC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8F3C3D8-6130-45D4-8674-6737E64B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2EBEA96-C770-4E4E-B3A4-ED222456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40AB53C-E37C-46AE-A782-559FEE22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61FA66A-DDB9-4A5C-BDDD-AC9C72C3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608E81-C04F-4DD0-8BCB-3F07B21F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B56FF87-61C7-44D6-98E7-DB10E68A5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EF4A4E4-CB95-4791-B579-03D47EDD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50F1467-6926-4145-A843-82CB1640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74654CD-7E37-49F7-B303-66B8B77B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AEDC150-2C1E-47C4-9EBA-9500C5EB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597D31-D76B-4EF6-B4CF-82A3B9DB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ACB6545-BA35-460E-93FB-7278484F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F379930-8457-437B-ADE4-82F0D676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E0FAC4F-D659-4466-A7EF-99DE0E933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F3C2921-026A-4996-A738-41D2917F4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B09BB298-0F0D-4471-9BF2-AEF7577D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D33F196-1ABD-4EF7-865D-9433D61B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515A8F3-69E7-468E-B52E-600D1E50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F12574F-A87D-4431-A588-5EC6B0C2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F062DC5B-0607-45FC-A9D1-BCC6B6DF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E2C784A-E6C8-4D16-BC59-EE82D997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40636A6-D7E7-418C-9DFF-98E345B9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9ABD3681-66CF-4793-9DCA-5772B7DA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41717D7-75FF-42E0-8D40-B39BEC57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254EADC-09CA-4104-BAFD-C0FE6DD1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AAC3A1D-1DD5-4335-A542-30099254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27C8CA2-F4F5-4AB8-B54C-F3E23149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19657E1-82D7-4C9B-9EE5-1FECD8710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64A76FB-2C5D-4D12-AEC7-E9976ACB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7C6E3E0-9A33-4389-B86C-9B7E78F9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28919F7-D7B6-4108-9AE5-028C2089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0E529B-F528-4325-B3CE-F6B4167F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DE84872-D99F-4CEF-A445-62F39274F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1B3AE0D-70A7-492A-B76B-9A89F36B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6D09D9F-9734-4921-ABA4-2128BB29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1549A1B-E7A7-4A8F-97F2-F358878E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D581D3E-9950-4647-B6AE-E5D73748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10CD56C-3ABD-40FF-A6B3-6594BF8B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D253031-AC5E-4027-943E-AFFD126B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311858A-88CF-4740-8A53-6E465A7FA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E0E4-2DDA-4250-9B95-F65E3F6967E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9495FD5-F3C8-436A-A3AC-2D92B799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6AF4C7E-C839-4689-8006-8BB114CF3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7D4E-6240-42F9-B366-E81C3ABE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slide" Target="slide24.xml"/><Relationship Id="rId26" Type="http://schemas.openxmlformats.org/officeDocument/2006/relationships/slide" Target="slide21.xml"/><Relationship Id="rId39" Type="http://schemas.openxmlformats.org/officeDocument/2006/relationships/slide" Target="slide15.xml"/><Relationship Id="rId21" Type="http://schemas.openxmlformats.org/officeDocument/2006/relationships/slide" Target="slide29.xml"/><Relationship Id="rId34" Type="http://schemas.openxmlformats.org/officeDocument/2006/relationships/slide" Target="slide7.xml"/><Relationship Id="rId7" Type="http://schemas.openxmlformats.org/officeDocument/2006/relationships/image" Target="../media/image10.png"/><Relationship Id="rId12" Type="http://schemas.openxmlformats.org/officeDocument/2006/relationships/slide" Target="slide13.xml"/><Relationship Id="rId17" Type="http://schemas.openxmlformats.org/officeDocument/2006/relationships/image" Target="../media/image15.png"/><Relationship Id="rId25" Type="http://schemas.openxmlformats.org/officeDocument/2006/relationships/slide" Target="slide5.xml"/><Relationship Id="rId33" Type="http://schemas.openxmlformats.org/officeDocument/2006/relationships/slide" Target="slide25.xml"/><Relationship Id="rId38" Type="http://schemas.openxmlformats.org/officeDocument/2006/relationships/slide" Target="slide27.xml"/><Relationship Id="rId2" Type="http://schemas.openxmlformats.org/officeDocument/2006/relationships/audio" Target="../media/media1.WAV"/><Relationship Id="rId16" Type="http://schemas.openxmlformats.org/officeDocument/2006/relationships/slide" Target="slide19.xml"/><Relationship Id="rId20" Type="http://schemas.openxmlformats.org/officeDocument/2006/relationships/slide" Target="slide20.xml"/><Relationship Id="rId29" Type="http://schemas.openxmlformats.org/officeDocument/2006/relationships/slide" Target="slide26.xml"/><Relationship Id="rId1" Type="http://schemas.microsoft.com/office/2007/relationships/media" Target="../media/media1.WAV"/><Relationship Id="rId6" Type="http://schemas.openxmlformats.org/officeDocument/2006/relationships/slide" Target="slide8.xml"/><Relationship Id="rId11" Type="http://schemas.openxmlformats.org/officeDocument/2006/relationships/image" Target="../media/image12.png"/><Relationship Id="rId24" Type="http://schemas.openxmlformats.org/officeDocument/2006/relationships/slide" Target="slide10.xml"/><Relationship Id="rId32" Type="http://schemas.openxmlformats.org/officeDocument/2006/relationships/slide" Target="slide22.xml"/><Relationship Id="rId37" Type="http://schemas.openxmlformats.org/officeDocument/2006/relationships/slide" Target="slide17.xml"/><Relationship Id="rId40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slide" Target="slide6.xml"/><Relationship Id="rId28" Type="http://schemas.openxmlformats.org/officeDocument/2006/relationships/slide" Target="slide11.xml"/><Relationship Id="rId36" Type="http://schemas.openxmlformats.org/officeDocument/2006/relationships/slide" Target="slide9.xml"/><Relationship Id="rId10" Type="http://schemas.openxmlformats.org/officeDocument/2006/relationships/slide" Target="slide28.xml"/><Relationship Id="rId19" Type="http://schemas.openxmlformats.org/officeDocument/2006/relationships/slide" Target="slide14.xml"/><Relationship Id="rId31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image" Target="../media/image11.png"/><Relationship Id="rId14" Type="http://schemas.openxmlformats.org/officeDocument/2006/relationships/slide" Target="slide23.xml"/><Relationship Id="rId22" Type="http://schemas.openxmlformats.org/officeDocument/2006/relationships/slide" Target="slide3.xml"/><Relationship Id="rId27" Type="http://schemas.openxmlformats.org/officeDocument/2006/relationships/slide" Target="slide18.xml"/><Relationship Id="rId30" Type="http://schemas.openxmlformats.org/officeDocument/2006/relationships/slide" Target="slide30.xml"/><Relationship Id="rId35" Type="http://schemas.openxmlformats.org/officeDocument/2006/relationships/slide" Target="slide12.xml"/><Relationship Id="rId8" Type="http://schemas.openxmlformats.org/officeDocument/2006/relationships/slide" Target="slide31.xml"/><Relationship Id="rId3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E4F3A5-D2D3-4A90-A4BC-1B988F16C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3" y="800201"/>
            <a:ext cx="7315834" cy="1767993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580308-6335-4511-8CE2-7EB316B59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59" y="1858835"/>
            <a:ext cx="2316681" cy="10729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E442CC-2CEF-45D7-B312-F35BBF95F5DD}"/>
              </a:ext>
            </a:extLst>
          </p:cNvPr>
          <p:cNvSpPr txBox="1"/>
          <p:nvPr/>
        </p:nvSpPr>
        <p:spPr>
          <a:xfrm>
            <a:off x="1298712" y="2568194"/>
            <a:ext cx="6546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6600" dirty="0"/>
              <a:t>( </a:t>
            </a:r>
            <a:r>
              <a:rPr lang="ar-SA" sz="6600" dirty="0"/>
              <a:t>اصطادي الكلمات</a:t>
            </a:r>
            <a:r>
              <a:rPr lang="ar-AE" sz="6600" dirty="0"/>
              <a:t> )</a:t>
            </a:r>
            <a:endParaRPr lang="en-US" sz="6600" dirty="0"/>
          </a:p>
        </p:txBody>
      </p:sp>
      <p:pic>
        <p:nvPicPr>
          <p:cNvPr id="20" name="Picture 19" descr="A picture containing window&#10;&#10;Description automatically generated">
            <a:extLst>
              <a:ext uri="{FF2B5EF4-FFF2-40B4-BE49-F238E27FC236}">
                <a16:creationId xmlns:a16="http://schemas.microsoft.com/office/drawing/2014/main" id="{40C6E818-0CB4-4402-9DB8-9699FC2B36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04" y="4430635"/>
            <a:ext cx="1363626" cy="1476546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652C63-725B-4094-9E69-656A827B7F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785" y="1056980"/>
            <a:ext cx="1318403" cy="1270627"/>
          </a:xfrm>
          <a:prstGeom prst="rect">
            <a:avLst/>
          </a:prstGeom>
        </p:spPr>
      </p:pic>
      <p:pic>
        <p:nvPicPr>
          <p:cNvPr id="24" name="Picture 2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6279CD7-F027-475D-8646-44D7346116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03" y="4890886"/>
            <a:ext cx="869595" cy="849545"/>
          </a:xfrm>
          <a:prstGeom prst="rect">
            <a:avLst/>
          </a:prstGeom>
        </p:spPr>
      </p:pic>
      <p:pic>
        <p:nvPicPr>
          <p:cNvPr id="26" name="Picture 25" descr="A picture containing window&#10;&#10;Description automatically generated">
            <a:extLst>
              <a:ext uri="{FF2B5EF4-FFF2-40B4-BE49-F238E27FC236}">
                <a16:creationId xmlns:a16="http://schemas.microsoft.com/office/drawing/2014/main" id="{03CB83DB-B2E5-49B8-B37B-DBDF17D680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3" y="269759"/>
            <a:ext cx="1364927" cy="1270627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93E934-C1E3-4202-B164-652577E457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00" y="1813749"/>
            <a:ext cx="1107068" cy="1072989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3CBF6742-8561-4119-BEEC-4575458B69E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9" y="4430635"/>
            <a:ext cx="1015361" cy="1013548"/>
          </a:xfrm>
          <a:prstGeom prst="rect">
            <a:avLst/>
          </a:prstGeom>
        </p:spPr>
      </p:pic>
      <p:sp>
        <p:nvSpPr>
          <p:cNvPr id="1024" name="Oval 1023">
            <a:hlinkClick r:id="rId10" action="ppaction://hlinksldjump"/>
            <a:extLst>
              <a:ext uri="{FF2B5EF4-FFF2-40B4-BE49-F238E27FC236}">
                <a16:creationId xmlns:a16="http://schemas.microsoft.com/office/drawing/2014/main" id="{97149050-388F-4CA3-A991-B4007A2B6243}"/>
              </a:ext>
            </a:extLst>
          </p:cNvPr>
          <p:cNvSpPr/>
          <p:nvPr/>
        </p:nvSpPr>
        <p:spPr>
          <a:xfrm>
            <a:off x="3591338" y="3827661"/>
            <a:ext cx="1961322" cy="120594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6600" b="1" dirty="0">
                <a:solidFill>
                  <a:schemeClr val="tx1"/>
                </a:solidFill>
              </a:rPr>
              <a:t>ابدأ</a:t>
            </a:r>
            <a:endParaRPr 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2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13347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828800" y="1707053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ضخْم ، ما نوع هذه الصيغة؟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690730" y="3323179"/>
            <a:ext cx="1510747" cy="1124534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048000" y="4629155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صفة مشبهة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CBA52-525B-4F4C-AFCD-35AB36C532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0" y="81454"/>
            <a:ext cx="1686722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6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13347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145219" y="1707053"/>
            <a:ext cx="5918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مُنقِذ ، ما نوع هذه الصيغة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16626" y="2434325"/>
            <a:ext cx="1510747" cy="1166348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23952" y="3851692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اسم فاعل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CBA52-525B-4F4C-AFCD-35AB36C532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0" y="81454"/>
            <a:ext cx="1686722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13347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390963" y="1696207"/>
            <a:ext cx="6362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مُخرَج ، ما نوع هذه الصيغة؟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82372" y="2631897"/>
            <a:ext cx="1510747" cy="136559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22103" y="4541443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AE" sz="4000" b="1" dirty="0">
                <a:solidFill>
                  <a:schemeClr val="tx1"/>
                </a:solidFill>
              </a:rPr>
              <a:t>ا</a:t>
            </a:r>
            <a:r>
              <a:rPr lang="ar-SA" sz="4000" b="1" dirty="0">
                <a:solidFill>
                  <a:schemeClr val="tx1"/>
                </a:solidFill>
              </a:rPr>
              <a:t>سم مفعول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CBA52-525B-4F4C-AFCD-35AB36C532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0" y="81454"/>
            <a:ext cx="1686722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9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13347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870012" y="1707053"/>
            <a:ext cx="6193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مفتاح ،ما نوع هذه الصيغة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723860" y="2398661"/>
            <a:ext cx="1510747" cy="136559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06222" y="4027564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AE" sz="4000" b="1" dirty="0">
                <a:solidFill>
                  <a:schemeClr val="tx1"/>
                </a:solidFill>
              </a:rPr>
              <a:t>ا</a:t>
            </a:r>
            <a:r>
              <a:rPr lang="ar-SA" sz="4000" b="1" dirty="0">
                <a:solidFill>
                  <a:schemeClr val="tx1"/>
                </a:solidFill>
              </a:rPr>
              <a:t>سم آلة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ED356-761C-43AE-82B5-F4B499D39F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59" y="102828"/>
            <a:ext cx="1651263" cy="1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133890" y="881760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475301" y="1638225"/>
            <a:ext cx="6193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هذا رجلٌ</a:t>
            </a:r>
            <a:r>
              <a:rPr lang="ar-SA" sz="4400" b="1" u="sng" dirty="0"/>
              <a:t> كريمٌ</a:t>
            </a:r>
            <a:r>
              <a:rPr lang="ar-SA" sz="4400" b="1" dirty="0"/>
              <a:t> ما إعراب كريم؟</a:t>
            </a:r>
            <a:r>
              <a:rPr lang="ar-AE" sz="4400" b="1" dirty="0"/>
              <a:t>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752874" y="2625426"/>
            <a:ext cx="1510747" cy="1017233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746673" y="3847764"/>
            <a:ext cx="365065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صفة مرفوعة بالضمة الظاهرة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ED356-761C-43AE-82B5-F4B499D39F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59" y="102828"/>
            <a:ext cx="1651263" cy="1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651034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630315" y="1707053"/>
            <a:ext cx="78922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هندٌ فتاة </a:t>
            </a:r>
            <a:r>
              <a:rPr lang="ar-SA" sz="4400" b="1" u="sng" dirty="0"/>
              <a:t>حسناء</a:t>
            </a:r>
            <a:r>
              <a:rPr lang="ar-AE" sz="4400" b="1" dirty="0"/>
              <a:t> </a:t>
            </a:r>
            <a:r>
              <a:rPr lang="ar-SA" sz="4400" b="1" dirty="0"/>
              <a:t>، ما نوع الصيغة التي تحتها خط</a:t>
            </a:r>
            <a:r>
              <a:rPr lang="ar-AE" sz="4400" b="1" dirty="0"/>
              <a:t>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690730" y="3323179"/>
            <a:ext cx="1510747" cy="1024130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048000" y="4541572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صفة مشبهة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ED356-761C-43AE-82B5-F4B499D39F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59" y="102828"/>
            <a:ext cx="1651263" cy="1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228076" y="651034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843380" y="1707053"/>
            <a:ext cx="6220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هندٌ معلّمةٌ م</a:t>
            </a:r>
            <a:r>
              <a:rPr lang="ar-SA" sz="4400" b="1" u="sng" dirty="0"/>
              <a:t>ِعطاءة </a:t>
            </a:r>
            <a:r>
              <a:rPr lang="ar-SA" sz="4400" b="1" dirty="0"/>
              <a:t> ،ما نوع الصيغة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690730" y="3323179"/>
            <a:ext cx="1510747" cy="884837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55234" y="4290300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صيغة مبالغة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ED356-761C-43AE-82B5-F4B499D39F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59" y="102828"/>
            <a:ext cx="1651263" cy="1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13347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816746" y="1707053"/>
            <a:ext cx="764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زيدٌ صاعداً جبلاً ، إعراب جبلا هو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83208" y="2410098"/>
            <a:ext cx="1510747" cy="101890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68366" y="3579492"/>
            <a:ext cx="3048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مفعول به منصوب وعلامة نصبه الفتحة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ED356-761C-43AE-82B5-F4B499D39F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59" y="102828"/>
            <a:ext cx="1651263" cy="1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1" y="588818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878889" y="1707053"/>
            <a:ext cx="7439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هذا قلمٌ أحمرُ اللونِ ،ما نوع الصيغة؟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16626" y="2582102"/>
            <a:ext cx="1510747" cy="1018571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81867" y="3889428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صفة مشبهة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ED356-761C-43AE-82B5-F4B499D39F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59" y="102828"/>
            <a:ext cx="1651263" cy="1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651034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828800" y="1707053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 err="1"/>
              <a:t>فاعول</a:t>
            </a:r>
            <a:r>
              <a:rPr lang="ar-SA" sz="4400" b="1" dirty="0"/>
              <a:t> ،صيغة اسم آلة هاتي اسم آلة على وزنها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748633" y="3008596"/>
            <a:ext cx="1510747" cy="1042348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80006" y="4209622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ساطور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0CE1B200-7AB9-4BF3-AD63-11654E816E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" y="197342"/>
            <a:ext cx="1825685" cy="18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indow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059A0F72-63A3-4E82-B0F0-E8A273AF95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31" y="632687"/>
            <a:ext cx="1339078" cy="1449965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55366D51-492F-46D2-B43C-073FF5FB85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23" y="-254591"/>
            <a:ext cx="1504485" cy="1449965"/>
          </a:xfrm>
          <a:prstGeom prst="rect">
            <a:avLst/>
          </a:prstGeom>
        </p:spPr>
      </p:pic>
      <p:pic>
        <p:nvPicPr>
          <p:cNvPr id="9" name="Picture 8" descr="A drawing of a cartoon character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55C779EB-A892-415C-8E1D-C9B526A33F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82" y="1404412"/>
            <a:ext cx="1484186" cy="1449965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hlinkClick r:id="rId10" action="ppaction://hlinksldjump"/>
            <a:extLst>
              <a:ext uri="{FF2B5EF4-FFF2-40B4-BE49-F238E27FC236}">
                <a16:creationId xmlns:a16="http://schemas.microsoft.com/office/drawing/2014/main" id="{99BAD791-BB0A-4BB9-83AC-DC461F2013E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00" y="425226"/>
            <a:ext cx="1557574" cy="144996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hlinkClick r:id="rId12" action="ppaction://hlinksldjump"/>
            <a:extLst>
              <a:ext uri="{FF2B5EF4-FFF2-40B4-BE49-F238E27FC236}">
                <a16:creationId xmlns:a16="http://schemas.microsoft.com/office/drawing/2014/main" id="{27999DC7-45DA-4F5F-9A13-022DC5C39C4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32" y="-140513"/>
            <a:ext cx="1496017" cy="1449965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hlinkClick r:id="rId14" action="ppaction://hlinksldjump"/>
            <a:extLst>
              <a:ext uri="{FF2B5EF4-FFF2-40B4-BE49-F238E27FC236}">
                <a16:creationId xmlns:a16="http://schemas.microsoft.com/office/drawing/2014/main" id="{E3224AE6-9FB8-4CC9-B8C5-82048D81310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12" y="501799"/>
            <a:ext cx="1452559" cy="1449965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hlinkClick r:id="rId16" action="ppaction://hlinksldjump"/>
            <a:extLst>
              <a:ext uri="{FF2B5EF4-FFF2-40B4-BE49-F238E27FC236}">
                <a16:creationId xmlns:a16="http://schemas.microsoft.com/office/drawing/2014/main" id="{7C55A524-DA0C-4FCB-A5FB-DAE52279B33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7" y="-59159"/>
            <a:ext cx="1469298" cy="1449965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hlinkClick r:id="rId18" action="ppaction://hlinksldjump"/>
            <a:extLst>
              <a:ext uri="{FF2B5EF4-FFF2-40B4-BE49-F238E27FC236}">
                <a16:creationId xmlns:a16="http://schemas.microsoft.com/office/drawing/2014/main" id="{74209C1D-D0BF-4C39-89AA-F3EBF20C81F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4" y="1197263"/>
            <a:ext cx="1452559" cy="1449965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hlinkClick r:id="rId19" action="ppaction://hlinksldjump"/>
            <a:extLst>
              <a:ext uri="{FF2B5EF4-FFF2-40B4-BE49-F238E27FC236}">
                <a16:creationId xmlns:a16="http://schemas.microsoft.com/office/drawing/2014/main" id="{4A8C9DD1-C791-4B56-9967-578D308AD3F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57" y="127294"/>
            <a:ext cx="1496017" cy="1449965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hlinkClick r:id="rId20" action="ppaction://hlinksldjump"/>
            <a:extLst>
              <a:ext uri="{FF2B5EF4-FFF2-40B4-BE49-F238E27FC236}">
                <a16:creationId xmlns:a16="http://schemas.microsoft.com/office/drawing/2014/main" id="{FB9E4DFA-E7B1-4A57-BC36-CE9F95BE680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97" y="1268493"/>
            <a:ext cx="1469298" cy="1449965"/>
          </a:xfrm>
          <a:prstGeom prst="rect">
            <a:avLst/>
          </a:prstGeom>
        </p:spPr>
      </p:pic>
      <p:pic>
        <p:nvPicPr>
          <p:cNvPr id="23" name="Picture 22" descr="A picture containing window&#10;&#10;Description automatically generated">
            <a:hlinkClick r:id="rId21" action="ppaction://hlinksldjump"/>
            <a:extLst>
              <a:ext uri="{FF2B5EF4-FFF2-40B4-BE49-F238E27FC236}">
                <a16:creationId xmlns:a16="http://schemas.microsoft.com/office/drawing/2014/main" id="{04B1AECD-467D-4233-A17B-EB9942CD0E2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4" y="2453685"/>
            <a:ext cx="1557574" cy="1449965"/>
          </a:xfrm>
          <a:prstGeom prst="rect">
            <a:avLst/>
          </a:prstGeom>
        </p:spPr>
      </p:pic>
      <p:pic>
        <p:nvPicPr>
          <p:cNvPr id="24" name="Picture 23" descr="A picture containing window&#10;&#10;Description automatically generated">
            <a:hlinkClick r:id="rId22" action="ppaction://hlinksldjump"/>
            <a:extLst>
              <a:ext uri="{FF2B5EF4-FFF2-40B4-BE49-F238E27FC236}">
                <a16:creationId xmlns:a16="http://schemas.microsoft.com/office/drawing/2014/main" id="{B0E757CC-9FAF-4C5E-85E2-B032736F8E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05" y="852276"/>
            <a:ext cx="1339078" cy="1449965"/>
          </a:xfrm>
          <a:prstGeom prst="rect">
            <a:avLst/>
          </a:prstGeom>
        </p:spPr>
      </p:pic>
      <p:pic>
        <p:nvPicPr>
          <p:cNvPr id="25" name="Picture 24" descr="A picture containing window&#10;&#10;Description automatically generated">
            <a:hlinkClick r:id="rId23" action="ppaction://hlinksldjump"/>
            <a:extLst>
              <a:ext uri="{FF2B5EF4-FFF2-40B4-BE49-F238E27FC236}">
                <a16:creationId xmlns:a16="http://schemas.microsoft.com/office/drawing/2014/main" id="{36C838F6-7A6F-43F1-A33A-CCE8897751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6" y="3604119"/>
            <a:ext cx="1339078" cy="144996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hlinkClick r:id="rId24" action="ppaction://hlinksldjump"/>
            <a:extLst>
              <a:ext uri="{FF2B5EF4-FFF2-40B4-BE49-F238E27FC236}">
                <a16:creationId xmlns:a16="http://schemas.microsoft.com/office/drawing/2014/main" id="{7D4884E1-3174-4D74-9E66-3C81C13E5E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05" y="1533133"/>
            <a:ext cx="1504485" cy="1449965"/>
          </a:xfrm>
          <a:prstGeom prst="rect">
            <a:avLst/>
          </a:prstGeom>
        </p:spPr>
      </p:pic>
      <p:pic>
        <p:nvPicPr>
          <p:cNvPr id="27" name="Picture 26" descr="A picture containing window&#10;&#10;Description automatically generated">
            <a:hlinkClick r:id="rId25" action="ppaction://hlinksldjump"/>
            <a:extLst>
              <a:ext uri="{FF2B5EF4-FFF2-40B4-BE49-F238E27FC236}">
                <a16:creationId xmlns:a16="http://schemas.microsoft.com/office/drawing/2014/main" id="{D483EFB3-304A-4E77-A483-8EBB4D2FF3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24" y="2176098"/>
            <a:ext cx="1339078" cy="1449965"/>
          </a:xfrm>
          <a:prstGeom prst="rect">
            <a:avLst/>
          </a:prstGeom>
        </p:spPr>
      </p:pic>
      <p:pic>
        <p:nvPicPr>
          <p:cNvPr id="28" name="Picture 27" descr="A drawing of a cartoon character&#10;&#10;Description automatically generated">
            <a:hlinkClick r:id="" action="ppaction://noaction"/>
            <a:extLst>
              <a:ext uri="{FF2B5EF4-FFF2-40B4-BE49-F238E27FC236}">
                <a16:creationId xmlns:a16="http://schemas.microsoft.com/office/drawing/2014/main" id="{D73B7675-B0EF-4CFC-8EA4-322D2D0FA1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01" y="1316387"/>
            <a:ext cx="1484186" cy="1449965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hlinkClick r:id="rId26" action="ppaction://hlinksldjump"/>
            <a:extLst>
              <a:ext uri="{FF2B5EF4-FFF2-40B4-BE49-F238E27FC236}">
                <a16:creationId xmlns:a16="http://schemas.microsoft.com/office/drawing/2014/main" id="{FC8E4856-C4D3-4013-A7BB-EFC1C8A1458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98" y="2453685"/>
            <a:ext cx="1469298" cy="1449965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hlinkClick r:id="rId27" action="ppaction://hlinksldjump"/>
            <a:extLst>
              <a:ext uri="{FF2B5EF4-FFF2-40B4-BE49-F238E27FC236}">
                <a16:creationId xmlns:a16="http://schemas.microsoft.com/office/drawing/2014/main" id="{6E2038E1-D0C3-45CD-AC2C-264E33693F0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7" y="4276128"/>
            <a:ext cx="1496017" cy="1449965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hlinkClick r:id="rId28" action="ppaction://hlinksldjump"/>
            <a:extLst>
              <a:ext uri="{FF2B5EF4-FFF2-40B4-BE49-F238E27FC236}">
                <a16:creationId xmlns:a16="http://schemas.microsoft.com/office/drawing/2014/main" id="{786EAC56-B5FC-4B15-80DB-2AB5310FFF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29" y="2500854"/>
            <a:ext cx="1504485" cy="1449965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870F5A-8088-4AA6-B3D6-FF75257CBC7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303" y="7407967"/>
            <a:ext cx="1496017" cy="1449965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hlinkClick r:id="rId29" action="ppaction://hlinksldjump"/>
            <a:extLst>
              <a:ext uri="{FF2B5EF4-FFF2-40B4-BE49-F238E27FC236}">
                <a16:creationId xmlns:a16="http://schemas.microsoft.com/office/drawing/2014/main" id="{DF9B1051-E739-4D3C-8283-04EBBD48A78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33" y="3313034"/>
            <a:ext cx="1452559" cy="1449965"/>
          </a:xfrm>
          <a:prstGeom prst="rect">
            <a:avLst/>
          </a:prstGeom>
        </p:spPr>
      </p:pic>
      <p:pic>
        <p:nvPicPr>
          <p:cNvPr id="34" name="Picture 33" descr="A picture containing window&#10;&#10;Description automatically generated">
            <a:hlinkClick r:id="rId30" action="ppaction://hlinksldjump"/>
            <a:extLst>
              <a:ext uri="{FF2B5EF4-FFF2-40B4-BE49-F238E27FC236}">
                <a16:creationId xmlns:a16="http://schemas.microsoft.com/office/drawing/2014/main" id="{E51ADF25-18C4-4004-B2CA-717E61CF9A7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47" y="4324403"/>
            <a:ext cx="1557574" cy="1449965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31" action="ppaction://hlinksldjump"/>
            <a:extLst>
              <a:ext uri="{FF2B5EF4-FFF2-40B4-BE49-F238E27FC236}">
                <a16:creationId xmlns:a16="http://schemas.microsoft.com/office/drawing/2014/main" id="{9B7B7A0C-2B78-40D4-AE94-9BFCB27EBBA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68" y="2579604"/>
            <a:ext cx="1496017" cy="1449965"/>
          </a:xfrm>
          <a:prstGeom prst="rect">
            <a:avLst/>
          </a:prstGeom>
        </p:spPr>
      </p:pic>
      <p:pic>
        <p:nvPicPr>
          <p:cNvPr id="36" name="Picture 35" descr="A drawing of a cartoon character&#10;&#10;Description automatically generated">
            <a:hlinkClick r:id="" action="ppaction://noaction"/>
            <a:extLst>
              <a:ext uri="{FF2B5EF4-FFF2-40B4-BE49-F238E27FC236}">
                <a16:creationId xmlns:a16="http://schemas.microsoft.com/office/drawing/2014/main" id="{511BB94F-EE31-4155-A2E6-8414A40740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73" y="3489875"/>
            <a:ext cx="1484186" cy="1449965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hlinkClick r:id="rId32" action="ppaction://hlinksldjump"/>
            <a:extLst>
              <a:ext uri="{FF2B5EF4-FFF2-40B4-BE49-F238E27FC236}">
                <a16:creationId xmlns:a16="http://schemas.microsoft.com/office/drawing/2014/main" id="{054A57CB-3BD2-4B46-827E-0A39ED4FC95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70" y="2525268"/>
            <a:ext cx="1469298" cy="1449965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hlinkClick r:id="rId33" action="ppaction://hlinksldjump"/>
            <a:extLst>
              <a:ext uri="{FF2B5EF4-FFF2-40B4-BE49-F238E27FC236}">
                <a16:creationId xmlns:a16="http://schemas.microsoft.com/office/drawing/2014/main" id="{C7323679-15A4-4C47-8CA7-0D7CD6C89FB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30" y="3272560"/>
            <a:ext cx="1452559" cy="1449965"/>
          </a:xfrm>
          <a:prstGeom prst="rect">
            <a:avLst/>
          </a:prstGeom>
        </p:spPr>
      </p:pic>
      <p:pic>
        <p:nvPicPr>
          <p:cNvPr id="39" name="Picture 38" descr="A picture containing window&#10;&#10;Description automatically generated">
            <a:hlinkClick r:id="rId34" action="ppaction://hlinksldjump"/>
            <a:extLst>
              <a:ext uri="{FF2B5EF4-FFF2-40B4-BE49-F238E27FC236}">
                <a16:creationId xmlns:a16="http://schemas.microsoft.com/office/drawing/2014/main" id="{43034C4A-27BD-445B-8672-FF4851A4E8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17" y="4334145"/>
            <a:ext cx="1339078" cy="1449965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hlinkClick r:id="rId35" action="ppaction://hlinksldjump"/>
            <a:extLst>
              <a:ext uri="{FF2B5EF4-FFF2-40B4-BE49-F238E27FC236}">
                <a16:creationId xmlns:a16="http://schemas.microsoft.com/office/drawing/2014/main" id="{D2F87F5A-EF35-4601-9DA3-5318E4F44F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99" y="3755638"/>
            <a:ext cx="1504485" cy="1449965"/>
          </a:xfrm>
          <a:prstGeom prst="rect">
            <a:avLst/>
          </a:prstGeom>
        </p:spPr>
      </p:pic>
      <p:pic>
        <p:nvPicPr>
          <p:cNvPr id="41" name="Picture 40" descr="A drawing of a cartoon character&#10;&#10;Description automatically generated">
            <a:hlinkClick r:id="" action="ppaction://noaction"/>
            <a:extLst>
              <a:ext uri="{FF2B5EF4-FFF2-40B4-BE49-F238E27FC236}">
                <a16:creationId xmlns:a16="http://schemas.microsoft.com/office/drawing/2014/main" id="{07E3C6A1-75D2-422A-800C-BB889E8739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93" y="4864524"/>
            <a:ext cx="1484186" cy="1449965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A8384773-3A21-45A8-AC5E-43287A9796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47" y="-3187200"/>
            <a:ext cx="1452559" cy="1449965"/>
          </a:xfrm>
          <a:prstGeom prst="rect">
            <a:avLst/>
          </a:prstGeom>
        </p:spPr>
      </p:pic>
      <p:pic>
        <p:nvPicPr>
          <p:cNvPr id="43" name="Picture 42" descr="A picture containing drawing&#10;&#10;Description automatically generated">
            <a:hlinkClick r:id="rId36" action="ppaction://hlinksldjump"/>
            <a:extLst>
              <a:ext uri="{FF2B5EF4-FFF2-40B4-BE49-F238E27FC236}">
                <a16:creationId xmlns:a16="http://schemas.microsoft.com/office/drawing/2014/main" id="{DDDD2526-8F33-420B-A25E-A032A28DBD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34" y="66639"/>
            <a:ext cx="1504485" cy="1449965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hlinkClick r:id="rId37" action="ppaction://hlinksldjump"/>
            <a:extLst>
              <a:ext uri="{FF2B5EF4-FFF2-40B4-BE49-F238E27FC236}">
                <a16:creationId xmlns:a16="http://schemas.microsoft.com/office/drawing/2014/main" id="{0B7FDB1A-35A6-4D83-BE5F-F583C3E1CA0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08" y="3829352"/>
            <a:ext cx="1496017" cy="1449965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hlinkClick r:id="rId38" action="ppaction://hlinksldjump"/>
            <a:extLst>
              <a:ext uri="{FF2B5EF4-FFF2-40B4-BE49-F238E27FC236}">
                <a16:creationId xmlns:a16="http://schemas.microsoft.com/office/drawing/2014/main" id="{55F4FF86-3D2E-4B25-81E9-D0ECA478FF6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12" y="4939840"/>
            <a:ext cx="1452559" cy="1449965"/>
          </a:xfrm>
          <a:prstGeom prst="rect">
            <a:avLst/>
          </a:prstGeom>
        </p:spPr>
      </p:pic>
      <p:pic>
        <p:nvPicPr>
          <p:cNvPr id="47" name="Picture 46" descr="A picture containing drawing&#10;&#10;Description automatically generated">
            <a:hlinkClick r:id="rId39" action="ppaction://hlinksldjump"/>
            <a:extLst>
              <a:ext uri="{FF2B5EF4-FFF2-40B4-BE49-F238E27FC236}">
                <a16:creationId xmlns:a16="http://schemas.microsoft.com/office/drawing/2014/main" id="{BE67D4B3-9911-4C39-B818-B7F89D6994D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10" y="1775871"/>
            <a:ext cx="1496017" cy="1449965"/>
          </a:xfrm>
          <a:prstGeom prst="rect">
            <a:avLst/>
          </a:prstGeom>
        </p:spPr>
      </p:pic>
      <p:pic>
        <p:nvPicPr>
          <p:cNvPr id="45" name="bubbles.wav">
            <a:hlinkClick r:id="" action="ppaction://media"/>
            <a:extLst>
              <a:ext uri="{FF2B5EF4-FFF2-40B4-BE49-F238E27FC236}">
                <a16:creationId xmlns:a16="http://schemas.microsoft.com/office/drawing/2014/main" id="{0B4F158C-32ED-481A-A15C-6539548D85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0" cstate="print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1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0.10295 0.01968 L 0.11805 0.10949 L 0.03871 0.08542 L 0.02239 0.0257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4 -0.01736 L 0.07257 -0.02106 L 0.06527 0.03681 L 0.02031 0.06204 L 3.33333E-6 -4.44444E-6 " pathEditMode="relative" rAng="0" ptsTypes="AAAAA">
                                      <p:cBhvr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3148 L 0.0908 0.02777 L 0.0776 0.08194 L 0.05295 0.08194 L 0.03125 0.05092 L 0.02691 0.04305 L 0.02396 0.03541 L 0.02396 0.03564 " pathEditMode="relative" rAng="0" ptsTypes="AAAAAAAA">
                                      <p:cBhvr>
                                        <p:cTn id="1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3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0.01412 L 0.10607 0.01042 L 0.09878 0.06829 L 0.05382 0.09352 L 0.0335 0.03149 " pathEditMode="relative" rAng="0" ptsTypes="AAAAA">
                                      <p:cBhvr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37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03982 L -0.01996 0.08797 L -0.00416 0.14236 L 0.02483 0.14028 L 0.0408 0.09977 L 0.04236 0.08611 L 0.03351 0.0669 L 0.02917 0.06088 L 0.02205 0.03982 Z " pathEditMode="relative" rAng="0" ptsTypes="AAAAAAA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5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4 0.03148 L 0.10087 0.00463 L 0.11823 0.06435 L 0.10225 0.10879 L 0.09062 0.11852 L 0.08489 0.12245 L 0.07187 0.12245 L 0.05312 0.10301 C 0.04965 0.09861 0.046 0.09444 0.04288 0.08958 C 0.03732 0.08079 0.02708 0.0625 0.02708 0.06273 L 0.02413 0.05463 L 0.02413 0.05486 L 0.02847 0.03542 L 0.02847 0.03565 L 0.02847 0.03542 L 0.02847 0.03565 " pathEditMode="relative" rAng="0" ptsTypes="AAAAAAAAAAAAAAAA">
                                      <p:cBhvr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3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3009 L 0.0375 0.03032 L 0.10556 0.03773 L 0.08664 0.09189 L 0.03316 0.08032 L 0.03889 0.02245 " pathEditMode="relative" rAng="0" ptsTypes="AAAAAA">
                                      <p:cBhvr>
                                        <p:cTn id="1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27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3148 L 0.0908 0.02777 L 0.07761 0.08194 L 0.05295 0.08194 L 0.03125 0.05092 L 0.02691 0.04305 L 0.02396 0.03541 L 0.02396 0.03564 " pathEditMode="relative" rAng="0" ptsTypes="AAAAAAAA">
                                      <p:cBhvr>
                                        <p:cTn id="2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33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0243 L -0.03489 0.12083 L -0.00312 0.13449 L 0.01702 0.13449 L 0.02726 0.12477 L 0.02726 0.08402 L 0.02431 0.06666 L 0.01997 0.05509 L 0.01424 0.03773 " pathEditMode="relative" rAng="0" ptsTypes="AAAAAAAAA">
                                      <p:cBhvr>
                                        <p:cTn id="2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5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10295 0.01968 L 0.11806 0.10949 L 0.03872 0.08542 L 0.0224 0.02569 " pathEditMode="relative" rAng="0" ptsTypes="AAAAA">
                                      <p:cBhvr>
                                        <p:cTn id="2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5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03981 L -0.01996 0.08796 L -0.00416 0.14236 L 0.02483 0.14027 L 0.0408 0.09976 L 0.04237 0.08611 L 0.03351 0.06689 L 0.02917 0.06088 L 0.02205 0.03981 Z " pathEditMode="relative" rAng="0" ptsTypes="AAAAAAAAA">
                                      <p:cBhvr>
                                        <p:cTn id="2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5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2431 L -0.0349 0.12083 L -0.00313 0.13449 L 0.01701 0.13449 L 0.02726 0.12477 L 0.02726 0.08403 L 0.0243 0.06667 L 0.01996 0.05509 L 0.01423 0.03773 " pathEditMode="relative" rAng="0" ptsTypes="AAAAAAAAA">
                                      <p:cBhvr>
                                        <p:cTn id="2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55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2431 L -0.0349 0.12083 L -0.00312 0.13449 L 0.01701 0.13449 L 0.02726 0.12477 L 0.02726 0.08403 L 0.02431 0.06667 L 0.01997 0.05509 L 0.01424 0.03773 " pathEditMode="relative" rAng="0" ptsTypes="AAAAAAAAA">
                                      <p:cBhvr>
                                        <p:cTn id="3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550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4 0.03148 L 0.10087 0.00463 L 0.11823 0.06435 L 0.10225 0.10879 L 0.09062 0.11852 L 0.08489 0.12245 L 0.07187 0.12245 L 0.05312 0.10301 C 0.04965 0.09861 0.046 0.09444 0.04288 0.08958 C 0.03732 0.08078 0.02708 0.0625 0.02708 0.06273 L 0.02413 0.05463 L 0.02413 0.05486 L 0.02847 0.03541 L 0.02847 0.03564 L 0.02847 0.03541 L 0.02847 0.03564 " pathEditMode="relative" rAng="0" ptsTypes="AAAAAAAAAAAAAAAA">
                                      <p:cBhvr>
                                        <p:cTn id="3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31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243 L -0.0349 0.12083 L -0.00313 0.13449 L 0.01702 0.13449 L 0.02726 0.12477 L 0.02726 0.08402 L 0.02431 0.06666 L 0.01997 0.05509 L 0.01424 0.03773 " pathEditMode="relative" rAng="0" ptsTypes="AAAAAAAAA">
                                      <p:cBhvr>
                                        <p:cTn id="3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550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3009 L 0.0375 0.03032 L 0.10555 0.03773 L 0.08663 0.09189 L 0.03316 0.08032 L 0.03889 0.02245 " pathEditMode="relative" rAng="0" ptsTypes="AAAAAA">
                                      <p:cBhvr>
                                        <p:cTn id="3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270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10295 0.01967 L 0.11805 0.10949 L 0.03871 0.08541 L 0.02239 0.02569 " pathEditMode="relative" rAng="0" ptsTypes="AAAAA">
                                      <p:cBhvr>
                                        <p:cTn id="3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546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3148 L 0.0908 0.02777 L 0.0776 0.08194 L 0.05295 0.08194 L 0.03125 0.05092 L 0.02691 0.04305 L 0.02396 0.03541 L 0.02396 0.03564 " pathEditMode="relative" rAng="0" ptsTypes="AAAAAAAA">
                                      <p:cBhvr>
                                        <p:cTn id="4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33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4 0.03148 L 0.10087 0.00463 L 0.11823 0.06435 L 0.10226 0.1088 L 0.09063 0.11852 L 0.0849 0.12245 L 0.07188 0.12245 L 0.05313 0.10301 C 0.04965 0.09861 0.04601 0.09444 0.04288 0.08958 C 0.03733 0.08079 0.02708 0.0625 0.02708 0.06273 L 0.02413 0.05463 L 0.02413 0.05486 L 0.02847 0.03542 L 0.02847 0.03565 L 0.02847 0.03542 L 0.02847 0.03565 " pathEditMode="relative" rAng="0" ptsTypes="AAAAAAAAAAAAAAAA">
                                      <p:cBhvr>
                                        <p:cTn id="4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31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3148 L 0.0908 0.02778 L 0.07761 0.08194 L 0.05295 0.08194 L 0.03125 0.05093 L 0.02691 0.04306 L 0.02396 0.03542 L 0.02396 0.03565 " pathEditMode="relative" rAng="0" ptsTypes="AAAAAAAA">
                                      <p:cBhvr>
                                        <p:cTn id="4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33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0.01412 L 0.10608 0.01041 L 0.09878 0.06828 L 0.05382 0.09352 L 0.03351 0.03148 " pathEditMode="relative" rAng="0" ptsTypes="AAAAA">
                                      <p:cBhvr>
                                        <p:cTn id="46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377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03982 L -0.01996 0.08796 L -0.00416 0.14236 L 0.02483 0.14028 L 0.0408 0.09977 L 0.04237 0.08611 L 0.03351 0.0669 L 0.02917 0.06088 L 0.02205 0.03982 Z " pathEditMode="relative" rAng="0" ptsTypes="AAAAAAAAA">
                                      <p:cBhvr>
                                        <p:cTn id="4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511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3148 L 0.0908 0.02778 L 0.0776 0.08195 L 0.05295 0.08195 L 0.03125 0.05093 L 0.02691 0.04306 L 0.02396 0.03542 L 0.02396 0.03565 " pathEditMode="relative" rAng="0" ptsTypes="AAAAAAAA">
                                      <p:cBhvr>
                                        <p:cTn id="5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3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301 L 0.0375 0.03033 L 0.10556 0.03773 L 0.08664 0.0919 L 0.03316 0.08033 L 0.03889 0.02246 " pathEditMode="relative" rAng="0" ptsTypes="AAAAAA">
                                      <p:cBhvr>
                                        <p:cTn id="5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270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0295 0.01968 L 0.11806 0.10949 L 0.03872 0.08542 L 0.0224 0.0257 " pathEditMode="relative" rAng="0" ptsTypes="AAAAA">
                                      <p:cBhvr>
                                        <p:cTn id="54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546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0.01412 L 0.10608 0.01042 L 0.09878 0.06829 L 0.05382 0.09352 L 0.03351 0.03148 " pathEditMode="relative" rAng="0" ptsTypes="AAAAA">
                                      <p:cBhvr>
                                        <p:cTn id="56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377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02431 L -0.03489 0.12083 L -0.00312 0.13449 L 0.01702 0.13449 L 0.02726 0.12477 L 0.02726 0.08403 L 0.02431 0.06667 L 0.01997 0.05509 L 0.01424 0.03773 " pathEditMode="relative" rAng="0" ptsTypes="AAAAAAAAA">
                                      <p:cBhvr>
                                        <p:cTn id="58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550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4 0.03148 L 0.10086 0.00463 L 0.11822 0.06435 L 0.10225 0.1088 L 0.09062 0.11852 L 0.08489 0.12245 L 0.07187 0.12245 L 0.05312 0.10301 C 0.04965 0.09861 0.046 0.09445 0.04288 0.08958 C 0.03732 0.08079 0.02708 0.0625 0.02708 0.06273 L 0.02413 0.05463 L 0.02413 0.05486 L 0.02847 0.03542 L 0.02847 0.03565 L 0.02847 0.03542 L 0.02847 0.03565 " pathEditMode="relative" rAng="0" ptsTypes="AAAAAAAAAAAAAAAA">
                                      <p:cBhvr>
                                        <p:cTn id="6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319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00023 L 0.06806 0.00764 L 0.04913 0.0618 L -0.00434 0.05023 L 0.00139 -0.00764 " pathEditMode="relative" rAng="0" ptsTypes="AAAAAA">
                                      <p:cBhvr>
                                        <p:cTn id="6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27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1412 L 0.10608 0.01042 L 0.09879 0.06829 L 0.05382 0.09352 L 0.03351 0.03148 " pathEditMode="relative" rAng="0" ptsTypes="AAAAA">
                                      <p:cBhvr>
                                        <p:cTn id="64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379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4 0.03148 L 0.10087 0.00463 L 0.11823 0.06435 L 0.10226 0.10879 L 0.09063 0.11852 L 0.0849 0.12245 L 0.07188 0.12245 L 0.05313 0.10301 C 0.04965 0.09861 0.04601 0.09444 0.04288 0.08958 C 0.03733 0.08078 0.02709 0.0625 0.02709 0.06273 L 0.02413 0.05463 L 0.02413 0.05486 L 0.02847 0.03541 L 0.02847 0.03565 L 0.02847 0.03541 L 0.02847 0.03565 " pathEditMode="relative" rAng="0" ptsTypes="AAAAAAAAAAAAAAAA">
                                      <p:cBhvr>
                                        <p:cTn id="6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319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3148 L 0.0908 0.02778 L 0.0776 0.08194 L 0.05295 0.08194 L 0.03125 0.05093 L 0.02691 0.04306 L 0.02396 0.03542 L 0.02396 0.03565 " pathEditMode="relative" rAng="0" ptsTypes="AAAAAAAA">
                                      <p:cBhvr>
                                        <p:cTn id="68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33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0.01412 L 0.10607 0.01041 L 0.09878 0.06828 L 0.05382 0.09351 L 0.0335 0.03148 " pathEditMode="relative" rAng="0" ptsTypes="AAAAA">
                                      <p:cBhvr>
                                        <p:cTn id="70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377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3148 L 0.0908 0.02778 L 0.0776 0.08195 L 0.05295 0.08195 L 0.03125 0.05093 L 0.02691 0.04306 L 0.02396 0.03542 L 0.02396 0.03565 " pathEditMode="relative" rAng="0" ptsTypes="AAAAAAAA">
                                      <p:cBhvr>
                                        <p:cTn id="72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33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390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68182" showWhenStopped="0">
                <p:cTn id="24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13347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568172" y="1707053"/>
            <a:ext cx="814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هذه مِكنَسةٌ جَديدة، ما نوع الصيغة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789757" y="2476494"/>
            <a:ext cx="1510747" cy="1193706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55234" y="3821328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AE" sz="4000" b="1" dirty="0">
                <a:solidFill>
                  <a:schemeClr val="tx1"/>
                </a:solidFill>
              </a:rPr>
              <a:t>ا</a:t>
            </a:r>
            <a:r>
              <a:rPr lang="ar-SA" sz="4000" b="1" dirty="0">
                <a:solidFill>
                  <a:schemeClr val="tx1"/>
                </a:solidFill>
              </a:rPr>
              <a:t>سم آلة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0CE1B200-7AB9-4BF3-AD63-11654E816E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" y="197342"/>
            <a:ext cx="1825685" cy="18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7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730572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828800" y="1707053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رائحة الغرفة مختومةٌ بالمسك ؟ ما نوع الصيغة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690730" y="3323179"/>
            <a:ext cx="1510747" cy="1024130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22103" y="4797004"/>
            <a:ext cx="299930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AE" sz="4000" b="1" dirty="0">
                <a:solidFill>
                  <a:schemeClr val="tx1"/>
                </a:solidFill>
              </a:rPr>
              <a:t>ا</a:t>
            </a:r>
            <a:r>
              <a:rPr lang="ar-SA" sz="4000" b="1" dirty="0">
                <a:solidFill>
                  <a:schemeClr val="tx1"/>
                </a:solidFill>
              </a:rPr>
              <a:t>سم مفعول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0CE1B200-7AB9-4BF3-AD63-11654E816E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" y="197342"/>
            <a:ext cx="1825685" cy="18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22225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603682" y="1707053"/>
            <a:ext cx="7732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هاتي في جملة من عندك اسم مفعول من الثلاثي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690730" y="3323179"/>
            <a:ext cx="1510747" cy="858204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048000" y="4443061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أحسنت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0CE1B200-7AB9-4BF3-AD63-11654E816E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" y="197342"/>
            <a:ext cx="1825685" cy="18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6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651034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798990" y="1707053"/>
            <a:ext cx="75637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هاتي في جملة من عندك اسم فاعل من الثلاثي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690730" y="3323179"/>
            <a:ext cx="1510747" cy="1024130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132788" y="4688771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أحسنت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5736D02-A77F-48D1-88E2-9056D30D5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7" y="257088"/>
            <a:ext cx="1762538" cy="17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811812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828800" y="1707053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هاتي في جملة من عندك صيغة مبالغة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690730" y="3323179"/>
            <a:ext cx="1510747" cy="1044635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141665" y="4761743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أحسنت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5736D02-A77F-48D1-88E2-9056D30D5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7" y="257088"/>
            <a:ext cx="1762538" cy="17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926431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568171" y="1707053"/>
            <a:ext cx="764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هاتي في جملة من عندك اسم مكان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723860" y="2548748"/>
            <a:ext cx="1510747" cy="880251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55234" y="3600673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أحسنت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5736D02-A77F-48D1-88E2-9056D30D5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7" y="257088"/>
            <a:ext cx="1762538" cy="17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13347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798990" y="1707053"/>
            <a:ext cx="7152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هاتي في جملة من عندك اسم زمان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723860" y="2476494"/>
            <a:ext cx="1510747" cy="136559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048000" y="4098345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أحسنت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5736D02-A77F-48D1-88E2-9056D30D5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7" y="257088"/>
            <a:ext cx="1762538" cy="17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214310" y="766444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683581" y="1707053"/>
            <a:ext cx="769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هاتي في جملة من عندك صفة مشبهة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16626" y="2700740"/>
            <a:ext cx="1510747" cy="136559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047999" y="4443061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أحسنت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5736D02-A77F-48D1-88E2-9056D30D5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7" y="257088"/>
            <a:ext cx="1762538" cy="17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13347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763480" y="1707053"/>
            <a:ext cx="76436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هاتي في جملة من عندك اسم مفعول من الرباعي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690729" y="3257318"/>
            <a:ext cx="1510747" cy="1089991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84247" y="4578953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أحسنت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8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1FCC136E-21B5-4943-A580-C71DCDC2C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13" y="385218"/>
            <a:ext cx="1557574" cy="14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249821" y="1028053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745724" y="1707053"/>
            <a:ext cx="7661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"بل هو كذابٌ أَشِر" ما لصيغة الموجودة في الآية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992571" y="3039295"/>
            <a:ext cx="1510747" cy="136559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223944" y="4506508"/>
            <a:ext cx="3048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صيغة مبالغة وصفة مشبهة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8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1FCC136E-21B5-4943-A580-C71DCDC2C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51" y="1995549"/>
            <a:ext cx="1557574" cy="14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240631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DE8AB20D-940F-4847-B89E-87CEB672C4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9" y="0"/>
            <a:ext cx="1576505" cy="1707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2352582" y="1134075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رأيتُ محمداً </a:t>
            </a:r>
            <a:r>
              <a:rPr lang="ar-SA" sz="4400" b="1" u="sng" dirty="0"/>
              <a:t>يسعى</a:t>
            </a:r>
            <a:r>
              <a:rPr lang="ar-SA" sz="4400" b="1" dirty="0"/>
              <a:t> (اجعلي </a:t>
            </a:r>
            <a:r>
              <a:rPr lang="ar-SA" sz="4400" b="1" dirty="0" err="1"/>
              <a:t>ماتحته</a:t>
            </a:r>
            <a:r>
              <a:rPr lang="ar-SA" sz="4400" b="1" dirty="0"/>
              <a:t> خط اسم فاعل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690730" y="2743200"/>
            <a:ext cx="1510747" cy="83450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861048" y="3652032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ساعياً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926431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242874" y="1707053"/>
            <a:ext cx="6889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"وأما السائل فلا تنهر" أين المشتق و ما نوعه في الآية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4045837" y="3153603"/>
            <a:ext cx="1510747" cy="1098801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277210" y="4390850"/>
            <a:ext cx="3048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AE" sz="4000" b="1" dirty="0">
                <a:solidFill>
                  <a:schemeClr val="tx1"/>
                </a:solidFill>
              </a:rPr>
              <a:t>ا</a:t>
            </a:r>
            <a:r>
              <a:rPr lang="ar-SA" sz="4000" b="1" dirty="0">
                <a:solidFill>
                  <a:schemeClr val="tx1"/>
                </a:solidFill>
              </a:rPr>
              <a:t>لسائل على وزن فاعل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8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1FCC136E-21B5-4943-A580-C71DCDC2C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1" y="522274"/>
            <a:ext cx="1557574" cy="14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513347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828800" y="1707053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يقول قائلٌ قولاً قويا ،قولا صفة مشبهة صح أم خطأ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16626" y="3153603"/>
            <a:ext cx="1510747" cy="136559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159420" y="4591270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خطأ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12" name="Picture 1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A246FD3-9343-4911-B4B3-99435AF537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3" y="441272"/>
            <a:ext cx="1722754" cy="16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EDC8EF2-46C9-4438-BB60-3300BDD3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الاسم : نوف عواد بشارة الجهني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EC24008-4401-41B1-8884-685AA9CC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تخصص للغويات التطبيقية العربية جامعة الملك سعود</a:t>
            </a:r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9272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1" y="347858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DE8AB20D-940F-4847-B89E-87CEB672C4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0" y="603682"/>
            <a:ext cx="1576505" cy="1707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954695" y="825304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صوغي اسم الفاعل من الفعل أبانَ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935156" y="2271854"/>
            <a:ext cx="1510747" cy="1157146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55234" y="3600673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مُبين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1" y="293863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DE8AB20D-940F-4847-B89E-87CEB672C4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95" y="677812"/>
            <a:ext cx="1576505" cy="1707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2104008" y="1215809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ضعي اسم الفاعل (مُعتَز) في جملة مفيدة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16625" y="2574721"/>
            <a:ext cx="1510747" cy="974073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955234" y="3600673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أحسنت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1" y="424571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DE8AB20D-940F-4847-B89E-87CEB672C4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0" y="850508"/>
            <a:ext cx="1576505" cy="1707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954695" y="1111011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صوغي اسم فاعل من الفعل (زيّنوا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930426" y="2579161"/>
            <a:ext cx="1510747" cy="136559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047999" y="4140269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مُزيّنين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133890" y="485989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indow&#10;&#10;Description automatically generated">
            <a:extLst>
              <a:ext uri="{FF2B5EF4-FFF2-40B4-BE49-F238E27FC236}">
                <a16:creationId xmlns:a16="http://schemas.microsoft.com/office/drawing/2014/main" id="{DE8AB20D-940F-4847-B89E-87CEB672C4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95" y="485989"/>
            <a:ext cx="1576505" cy="1707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2095130" y="1139675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 </a:t>
            </a:r>
            <a:r>
              <a:rPr lang="ar-SA" sz="4400" b="1" dirty="0"/>
              <a:t>صوغي اسم الفاعل من كلمة (خُلُق</a:t>
            </a:r>
            <a:r>
              <a:rPr lang="ar-AE" sz="4400" b="1" dirty="0"/>
              <a:t> 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64491" y="2574531"/>
            <a:ext cx="1510747" cy="1026142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3048000" y="3838013"/>
            <a:ext cx="3048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AE" sz="4000" b="1" dirty="0">
                <a:solidFill>
                  <a:schemeClr val="tx1"/>
                </a:solidFill>
              </a:rPr>
              <a:t>اكتب الإجابة هنا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320842" y="482552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954695" y="894253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</a:t>
            </a:r>
            <a:r>
              <a:rPr lang="ar-SA" sz="4400" b="1" dirty="0"/>
              <a:t>أين ذلك الشَّهمُ الأمين ، أين الصفة المشبهة وما وزنها.</a:t>
            </a:r>
            <a:r>
              <a:rPr lang="ar-AE" sz="4400" b="1" dirty="0"/>
              <a:t>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79574" y="2228929"/>
            <a:ext cx="1510747" cy="1047150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375338" y="3855478"/>
            <a:ext cx="436086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شهْم على وزن فعْل ،أمين على وزن فعيل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CBA52-525B-4F4C-AFCD-35AB36C532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9" y="894253"/>
            <a:ext cx="1686722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F053D16-E145-4AEB-BAA7-7573F2E4B3F3}"/>
              </a:ext>
            </a:extLst>
          </p:cNvPr>
          <p:cNvSpPr/>
          <p:nvPr/>
        </p:nvSpPr>
        <p:spPr>
          <a:xfrm>
            <a:off x="446739" y="645182"/>
            <a:ext cx="8502316" cy="5005137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EC11F-FD82-49FC-A3DE-75BEE9E619B4}"/>
              </a:ext>
            </a:extLst>
          </p:cNvPr>
          <p:cNvSpPr txBox="1"/>
          <p:nvPr/>
        </p:nvSpPr>
        <p:spPr>
          <a:xfrm>
            <a:off x="1954695" y="1121745"/>
            <a:ext cx="523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4400" b="1" dirty="0"/>
              <a:t>(</a:t>
            </a:r>
            <a:r>
              <a:rPr lang="ar-SA" sz="2800" b="1" dirty="0"/>
              <a:t>"إن النفس لأمّارة بالسوء " ما لصيغة الموجودة في الآية وما وزنها ؟</a:t>
            </a:r>
            <a:r>
              <a:rPr lang="ar-AE" sz="4400" b="1" dirty="0"/>
              <a:t>)</a:t>
            </a:r>
            <a:endParaRPr lang="en-US" sz="4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D0B919-89DE-461C-A94C-8C77ACB6C53C}"/>
              </a:ext>
            </a:extLst>
          </p:cNvPr>
          <p:cNvSpPr/>
          <p:nvPr/>
        </p:nvSpPr>
        <p:spPr>
          <a:xfrm>
            <a:off x="3816625" y="2602583"/>
            <a:ext cx="1510747" cy="1070776"/>
          </a:xfrm>
          <a:custGeom>
            <a:avLst/>
            <a:gdLst>
              <a:gd name="connsiteX0" fmla="*/ 0 w 1510747"/>
              <a:gd name="connsiteY0" fmla="*/ 682796 h 1365592"/>
              <a:gd name="connsiteX1" fmla="*/ 755374 w 1510747"/>
              <a:gd name="connsiteY1" fmla="*/ 0 h 1365592"/>
              <a:gd name="connsiteX2" fmla="*/ 1510748 w 1510747"/>
              <a:gd name="connsiteY2" fmla="*/ 682796 h 1365592"/>
              <a:gd name="connsiteX3" fmla="*/ 755374 w 1510747"/>
              <a:gd name="connsiteY3" fmla="*/ 1365592 h 1365592"/>
              <a:gd name="connsiteX4" fmla="*/ 0 w 1510747"/>
              <a:gd name="connsiteY4" fmla="*/ 682796 h 13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7" h="1365592" fill="none" extrusionOk="0">
                <a:moveTo>
                  <a:pt x="0" y="682796"/>
                </a:moveTo>
                <a:cubicBezTo>
                  <a:pt x="49599" y="347148"/>
                  <a:pt x="313198" y="-31343"/>
                  <a:pt x="755374" y="0"/>
                </a:cubicBezTo>
                <a:cubicBezTo>
                  <a:pt x="1150133" y="1408"/>
                  <a:pt x="1505838" y="325541"/>
                  <a:pt x="1510748" y="682796"/>
                </a:cubicBezTo>
                <a:cubicBezTo>
                  <a:pt x="1510938" y="1003191"/>
                  <a:pt x="1153745" y="1372029"/>
                  <a:pt x="755374" y="1365592"/>
                </a:cubicBezTo>
                <a:cubicBezTo>
                  <a:pt x="313640" y="1333825"/>
                  <a:pt x="12889" y="1052665"/>
                  <a:pt x="0" y="682796"/>
                </a:cubicBezTo>
                <a:close/>
              </a:path>
              <a:path w="1510747" h="1365592" stroke="0" extrusionOk="0">
                <a:moveTo>
                  <a:pt x="0" y="682796"/>
                </a:moveTo>
                <a:cubicBezTo>
                  <a:pt x="-43150" y="226128"/>
                  <a:pt x="358444" y="-9031"/>
                  <a:pt x="755374" y="0"/>
                </a:cubicBezTo>
                <a:cubicBezTo>
                  <a:pt x="1189214" y="35314"/>
                  <a:pt x="1426408" y="345020"/>
                  <a:pt x="1510748" y="682796"/>
                </a:cubicBezTo>
                <a:cubicBezTo>
                  <a:pt x="1434060" y="993347"/>
                  <a:pt x="1245294" y="1338558"/>
                  <a:pt x="755374" y="1365592"/>
                </a:cubicBezTo>
                <a:cubicBezTo>
                  <a:pt x="276514" y="1301307"/>
                  <a:pt x="61078" y="1106176"/>
                  <a:pt x="0" y="68279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3200" b="1" dirty="0">
                <a:solidFill>
                  <a:schemeClr val="tx1"/>
                </a:solidFill>
              </a:rPr>
              <a:t>الإجابة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B7ED6-C5C8-4C27-B6A9-755D2F9A1193}"/>
              </a:ext>
            </a:extLst>
          </p:cNvPr>
          <p:cNvSpPr/>
          <p:nvPr/>
        </p:nvSpPr>
        <p:spPr>
          <a:xfrm>
            <a:off x="2499709" y="3720029"/>
            <a:ext cx="439637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1"/>
                </a:solidFill>
              </a:rPr>
              <a:t>أمّارة صيغة مبالغة على وزن فعّالة.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0CA1DBAB-9031-448D-919B-EC382F30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01" y="5187390"/>
            <a:ext cx="2091109" cy="1341236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0CBA52-525B-4F4C-AFCD-35AB36C532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0" y="704919"/>
            <a:ext cx="1686722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8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422</Words>
  <Application>Microsoft Office PowerPoint</Application>
  <PresentationFormat>عرض على الشاشة (4:3)</PresentationFormat>
  <Paragraphs>91</Paragraphs>
  <Slides>32</Slides>
  <Notes>0</Notes>
  <HiddenSlides>0</HiddenSlides>
  <MMClips>1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الاسم : نوف عواد بشارة الجهني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Afra Mohammed Salem Mohammed Alkhatri</dc:creator>
  <cp:lastModifiedBy>USER</cp:lastModifiedBy>
  <cp:revision>21</cp:revision>
  <dcterms:created xsi:type="dcterms:W3CDTF">2020-04-02T20:14:42Z</dcterms:created>
  <dcterms:modified xsi:type="dcterms:W3CDTF">2022-03-07T20:26:08Z</dcterms:modified>
</cp:coreProperties>
</file>