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5" r:id="rId3"/>
    <p:sldId id="264" r:id="rId4"/>
    <p:sldId id="266" r:id="rId5"/>
    <p:sldId id="267"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ldiwan.net/Poem-topic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endParaRPr lang="en-US" dirty="0"/>
          </a:p>
        </p:txBody>
      </p:sp>
      <p:sp>
        <p:nvSpPr>
          <p:cNvPr id="3" name="Subtitle 2"/>
          <p:cNvSpPr>
            <a:spLocks noGrp="1"/>
          </p:cNvSpPr>
          <p:nvPr>
            <p:ph type="subTitle" idx="1"/>
          </p:nvPr>
        </p:nvSpPr>
        <p:spPr>
          <a:xfrm>
            <a:off x="2417780" y="3531204"/>
            <a:ext cx="8637072" cy="2380069"/>
          </a:xfrm>
        </p:spPr>
        <p:txBody>
          <a:bodyPr>
            <a:norm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7" y="0"/>
            <a:ext cx="12293697" cy="6774872"/>
          </a:xfrm>
          <a:prstGeom prst="rect">
            <a:avLst/>
          </a:prstGeom>
        </p:spPr>
      </p:pic>
      <p:sp>
        <p:nvSpPr>
          <p:cNvPr id="5" name="Rectangle 4"/>
          <p:cNvSpPr/>
          <p:nvPr/>
        </p:nvSpPr>
        <p:spPr>
          <a:xfrm>
            <a:off x="711200" y="2290618"/>
            <a:ext cx="5501178" cy="369332"/>
          </a:xfrm>
          <a:prstGeom prst="rect">
            <a:avLst/>
          </a:prstGeom>
        </p:spPr>
        <p:txBody>
          <a:bodyPr wrap="square">
            <a:spAutoFit/>
          </a:bodyPr>
          <a:lstStyle/>
          <a:p>
            <a:r>
              <a:rPr lang="ar-SA" dirty="0"/>
              <a:t>ا</a:t>
            </a:r>
            <a:endParaRPr lang="en-US" dirty="0"/>
          </a:p>
        </p:txBody>
      </p:sp>
      <p:sp>
        <p:nvSpPr>
          <p:cNvPr id="6" name="Title 1"/>
          <p:cNvSpPr txBox="1">
            <a:spLocks/>
          </p:cNvSpPr>
          <p:nvPr/>
        </p:nvSpPr>
        <p:spPr>
          <a:xfrm>
            <a:off x="-138544" y="548917"/>
            <a:ext cx="8840660" cy="2286647"/>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ar-SA" sz="3200" dirty="0" smtClean="0">
                <a:solidFill>
                  <a:schemeClr val="accent1"/>
                </a:solidFill>
              </a:rPr>
              <a:t>الشعر العربي:</a:t>
            </a:r>
          </a:p>
          <a:p>
            <a:pPr algn="r"/>
            <a:r>
              <a:rPr lang="ar-SA" sz="3200" dirty="0" smtClean="0">
                <a:solidFill>
                  <a:schemeClr val="accent1"/>
                </a:solidFill>
              </a:rPr>
              <a:t/>
            </a:r>
            <a:br>
              <a:rPr lang="ar-SA" sz="3200" dirty="0" smtClean="0">
                <a:solidFill>
                  <a:schemeClr val="accent1"/>
                </a:solidFill>
              </a:rPr>
            </a:br>
            <a:r>
              <a:rPr lang="ar-SA" sz="3200" dirty="0" smtClean="0">
                <a:solidFill>
                  <a:schemeClr val="accent1"/>
                </a:solidFill>
              </a:rPr>
              <a:t>           التعرف على موضوع مجموعة من الأبيات(غزل \ رثاء) </a:t>
            </a:r>
            <a:endParaRPr lang="en-US" sz="3200" dirty="0">
              <a:solidFill>
                <a:schemeClr val="accent1"/>
              </a:solidFill>
            </a:endParaRPr>
          </a:p>
        </p:txBody>
      </p:sp>
    </p:spTree>
    <p:extLst>
      <p:ext uri="{BB962C8B-B14F-4D97-AF65-F5344CB8AC3E}">
        <p14:creationId xmlns:p14="http://schemas.microsoft.com/office/powerpoint/2010/main" val="3032024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Subtitle 2"/>
          <p:cNvSpPr txBox="1">
            <a:spLocks/>
          </p:cNvSpPr>
          <p:nvPr/>
        </p:nvSpPr>
        <p:spPr>
          <a:xfrm>
            <a:off x="4830617" y="602933"/>
            <a:ext cx="4120887" cy="930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smtClean="0"/>
              <a:t>أجندة العرض/</a:t>
            </a:r>
            <a:endParaRPr lang="en-US" sz="3200" dirty="0"/>
          </a:p>
        </p:txBody>
      </p:sp>
      <p:sp>
        <p:nvSpPr>
          <p:cNvPr id="7" name="Subtitle 2"/>
          <p:cNvSpPr txBox="1">
            <a:spLocks/>
          </p:cNvSpPr>
          <p:nvPr/>
        </p:nvSpPr>
        <p:spPr>
          <a:xfrm>
            <a:off x="2092771" y="1975807"/>
            <a:ext cx="5254415" cy="238006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r" rtl="1"/>
            <a:r>
              <a:rPr lang="ar-SA" dirty="0" smtClean="0"/>
              <a:t>نبذه عن الهدف من المشروع</a:t>
            </a:r>
          </a:p>
          <a:p>
            <a:pPr algn="r" rtl="1"/>
            <a:r>
              <a:rPr lang="ar-SA" dirty="0" smtClean="0"/>
              <a:t>شرح المشكلة المستهدفة واثارها </a:t>
            </a:r>
          </a:p>
          <a:p>
            <a:pPr algn="r" rtl="1"/>
            <a:r>
              <a:rPr lang="ar-SA" dirty="0" smtClean="0"/>
              <a:t>شرح الحل المقترح </a:t>
            </a:r>
          </a:p>
          <a:p>
            <a:pPr algn="r" rtl="1"/>
            <a:r>
              <a:rPr lang="ar-SA" dirty="0" smtClean="0"/>
              <a:t>نوعية البيانات </a:t>
            </a:r>
          </a:p>
          <a:p>
            <a:pPr algn="r" rtl="1"/>
            <a:r>
              <a:rPr lang="ar-SA" dirty="0" smtClean="0"/>
              <a:t>معلومات فريق العمل </a:t>
            </a:r>
            <a:endParaRPr lang="en-US" dirty="0"/>
          </a:p>
        </p:txBody>
      </p:sp>
    </p:spTree>
    <p:extLst>
      <p:ext uri="{BB962C8B-B14F-4D97-AF65-F5344CB8AC3E}">
        <p14:creationId xmlns:p14="http://schemas.microsoft.com/office/powerpoint/2010/main" val="88767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1025237" y="1754566"/>
            <a:ext cx="6880014" cy="238006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r" rtl="1"/>
            <a:r>
              <a:rPr lang="ar-SA" dirty="0"/>
              <a:t>الهدف على الرغم من كثرة المقاربات الخاصة بالتصنيف التلقائي للغة الإنجليزية واللغات الأخرى، لا تزال اللغة العربية بحاجة إلى الكثير من البحث، خاصة فيما يتعلق بالشعر العربي. هذا يرجع إلى الصعوبات التي تواجهه اللغة، بما في ذلك صعوبة وضرورة إتقان قواعد اللغة وخاصة عند دراسة الشعر العربي. لذلك كانت الدراسات في هذا المجال قليلة جدا فالهدف من الدراسة بناء نموذج قادر علي تمييز ابيات الشعر العربي الي رثاء او غزل وذلك بعد تغذية وتدريب النموذج بكميات كبيرة من أبيات الشعر العربي من مصادر مختلفة، ثم تصنيفها تحت أبواب مختلفة حسب نوعية المشاعر التي تعبر عنها هذه الأشعار، مثل باب الاشعار التي تعبر عن الغزل أو الحزن وما إلى ذلك.</a:t>
            </a:r>
            <a:endParaRPr lang="en-US" dirty="0"/>
          </a:p>
          <a:p>
            <a:pPr algn="r" rtl="1"/>
            <a:endParaRPr lang="en-US"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a:t>الهدف من المشروع</a:t>
            </a:r>
            <a:endParaRPr lang="en-US" sz="3200" dirty="0"/>
          </a:p>
        </p:txBody>
      </p:sp>
    </p:spTree>
    <p:extLst>
      <p:ext uri="{BB962C8B-B14F-4D97-AF65-F5344CB8AC3E}">
        <p14:creationId xmlns:p14="http://schemas.microsoft.com/office/powerpoint/2010/main" val="140656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2650835" y="1754566"/>
            <a:ext cx="5254415" cy="2380069"/>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r" rtl="1"/>
            <a:r>
              <a:rPr lang="ar-SA" dirty="0"/>
              <a:t>المشكلة واثارها تصنيف النصوص العربية لم تنال قدرا من الاهتمام مثل اللغة الإنجليزية وذلك لعده أسباب أولا افتقار اللغة العربية الي الأدوات والموارد المتاحة لاستخراج المشاعر العربية من النص وثانيا الي تعقيدات خاصة باللغة العربية في كونها معقدة وغنية، معقدة فيمكن ان يكون للكلمة الواحدة عده معان، وغنية في التشكيل الذي يمكن ان يغير المعني تماما، وأيضا يمكن ان تشير الكلمة الواحدة الي عدة معان مختلفة حسب الجملة فمثلا كلمة سليم، يمكن ان تكون اسم شخص </a:t>
            </a:r>
            <a:r>
              <a:rPr lang="ar-SA" dirty="0" err="1"/>
              <a:t>اوصفة</a:t>
            </a:r>
            <a:r>
              <a:rPr lang="ar-SA" dirty="0"/>
              <a:t> ,أيضا يمكن ان يكون للكلمة عدة اشكال عند اخال اللواحق (بدايات او نهايات ) عليها .فكل هذه التحديات تمثل عقبات للغة العربية .كل هذه </a:t>
            </a:r>
            <a:r>
              <a:rPr lang="ar-SA" dirty="0" err="1"/>
              <a:t>تمثا</a:t>
            </a:r>
            <a:r>
              <a:rPr lang="ar-SA" dirty="0"/>
              <a:t> تحديات للشعر المكتوب باللغة العربية فكانت فكرتنا استخدام تقنيات الذكاء الاصطناعي لمعالجة بعض القصور لتصنيف الشعر العربي  وتقنيات معالجة اللغة الطبيعية واستخلاص الميزات المناسبة لتسهيل عملية التصنيف التلقائي لمعرفة ابوب الشعر سواء كان غزل او رثاء</a:t>
            </a:r>
            <a:endParaRPr lang="en-US"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smtClean="0"/>
              <a:t> </a:t>
            </a:r>
            <a:r>
              <a:rPr lang="ar-SA" sz="3200" dirty="0"/>
              <a:t>المشكلة المستهدفة واثارها </a:t>
            </a:r>
            <a:br>
              <a:rPr lang="ar-SA" sz="3200" dirty="0"/>
            </a:br>
            <a:endParaRPr lang="en-US" sz="3200" dirty="0"/>
          </a:p>
        </p:txBody>
      </p:sp>
    </p:spTree>
    <p:extLst>
      <p:ext uri="{BB962C8B-B14F-4D97-AF65-F5344CB8AC3E}">
        <p14:creationId xmlns:p14="http://schemas.microsoft.com/office/powerpoint/2010/main" val="7813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2650835" y="1754566"/>
            <a:ext cx="5254415" cy="238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r" rtl="1"/>
            <a:r>
              <a:rPr lang="ar-SA" dirty="0"/>
              <a:t>الحل المقترح اقتراح  طريقة الية مناسبة  لتصنيف الشعر العربي الي رثاء او </a:t>
            </a:r>
            <a:r>
              <a:rPr lang="ar-SA" dirty="0" smtClean="0"/>
              <a:t>غزل </a:t>
            </a:r>
            <a:r>
              <a:rPr lang="ar-SA" dirty="0"/>
              <a:t>مع تطبيق عمليات المعالجة المسبقة للبيانات وذلك لزيادة دقة التصنيف في النهج </a:t>
            </a:r>
            <a:r>
              <a:rPr lang="ar-SA" dirty="0" smtClean="0"/>
              <a:t>المقترح</a:t>
            </a:r>
          </a:p>
          <a:p>
            <a:pPr algn="r" rtl="1"/>
            <a:r>
              <a:rPr lang="ar-SA" dirty="0" smtClean="0"/>
              <a:t>التقنيات المستخدمة بواسطة الذكاء الاصطناعي:</a:t>
            </a:r>
            <a:r>
              <a:rPr lang="en-US" dirty="0" smtClean="0"/>
              <a:t>NLP ,Classification </a:t>
            </a:r>
            <a:r>
              <a:rPr lang="en-US" dirty="0" err="1" smtClean="0"/>
              <a:t>Algorithm,Bert</a:t>
            </a:r>
            <a:r>
              <a:rPr lang="en-US" dirty="0" smtClean="0"/>
              <a:t> </a:t>
            </a:r>
            <a:endParaRPr lang="en-US"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a:t>الحل المقترح</a:t>
            </a:r>
            <a:endParaRPr lang="en-US" sz="3200" dirty="0"/>
          </a:p>
        </p:txBody>
      </p:sp>
    </p:spTree>
    <p:extLst>
      <p:ext uri="{BB962C8B-B14F-4D97-AF65-F5344CB8AC3E}">
        <p14:creationId xmlns:p14="http://schemas.microsoft.com/office/powerpoint/2010/main" val="166415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2650835" y="1754566"/>
            <a:ext cx="5254415" cy="238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r" rtl="1"/>
            <a:r>
              <a:rPr lang="ar-SA" dirty="0"/>
              <a:t>القيمة المضافة للحل المخرج المتوقع يكون المخرج المتوقع نموذج قادر علي تمييز نص الشعر العربي الي شكلين من   أبواب الشعر غزل او رثاء بناء علي مجموعة من الميزات المستخلصة من البيانات</a:t>
            </a:r>
            <a:endParaRPr lang="en-US"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a:t>القيمة المضافة للحل المخرج المتوقع</a:t>
            </a:r>
            <a:endParaRPr lang="en-US" sz="3200" dirty="0"/>
          </a:p>
        </p:txBody>
      </p:sp>
    </p:spTree>
    <p:extLst>
      <p:ext uri="{BB962C8B-B14F-4D97-AF65-F5344CB8AC3E}">
        <p14:creationId xmlns:p14="http://schemas.microsoft.com/office/powerpoint/2010/main" val="690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2650835" y="1754566"/>
            <a:ext cx="5254415" cy="238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a:buNone/>
            </a:pPr>
            <a:r>
              <a:rPr lang="ar-SA" dirty="0"/>
              <a:t>البيانات المستخدمة من عدة مصادر :</a:t>
            </a:r>
          </a:p>
          <a:p>
            <a:pPr marL="0" indent="0" algn="r">
              <a:buNone/>
            </a:pPr>
            <a:r>
              <a:rPr lang="ar-SA" dirty="0"/>
              <a:t>- موقع الديوان موسوعة الشعر العربي </a:t>
            </a:r>
          </a:p>
          <a:p>
            <a:pPr marL="0" indent="0" algn="r">
              <a:buNone/>
            </a:pPr>
            <a:r>
              <a:rPr lang="en-US" dirty="0">
                <a:hlinkClick r:id="rId3"/>
              </a:rPr>
              <a:t>https://www.aldiwan.net/Poem-topics</a:t>
            </a:r>
            <a:endParaRPr lang="en-US" dirty="0"/>
          </a:p>
          <a:p>
            <a:pPr marL="0" indent="0" algn="r">
              <a:buNone/>
            </a:pPr>
            <a:r>
              <a:rPr lang="en-US" dirty="0" err="1"/>
              <a:t>Kaggle</a:t>
            </a:r>
            <a:r>
              <a:rPr lang="en-US" dirty="0"/>
              <a:t>-  </a:t>
            </a:r>
            <a:endParaRPr lang="ar-SA"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a:t>نوعية البيانات </a:t>
            </a:r>
            <a:endParaRPr lang="en-US" sz="3200" dirty="0"/>
          </a:p>
        </p:txBody>
      </p:sp>
    </p:spTree>
    <p:extLst>
      <p:ext uri="{BB962C8B-B14F-4D97-AF65-F5344CB8AC3E}">
        <p14:creationId xmlns:p14="http://schemas.microsoft.com/office/powerpoint/2010/main" val="323289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328"/>
            <a:ext cx="12192000" cy="7493875"/>
          </a:xfrm>
        </p:spPr>
      </p:pic>
      <p:sp>
        <p:nvSpPr>
          <p:cNvPr id="6" name="Subtitle 2"/>
          <p:cNvSpPr txBox="1">
            <a:spLocks/>
          </p:cNvSpPr>
          <p:nvPr/>
        </p:nvSpPr>
        <p:spPr>
          <a:xfrm>
            <a:off x="2650835" y="1754566"/>
            <a:ext cx="5254415" cy="238006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a:buNone/>
            </a:pPr>
            <a:endParaRPr lang="ar-SA" dirty="0"/>
          </a:p>
        </p:txBody>
      </p:sp>
      <p:sp>
        <p:nvSpPr>
          <p:cNvPr id="7" name="Subtitle 2"/>
          <p:cNvSpPr txBox="1">
            <a:spLocks/>
          </p:cNvSpPr>
          <p:nvPr/>
        </p:nvSpPr>
        <p:spPr>
          <a:xfrm>
            <a:off x="4830617" y="602933"/>
            <a:ext cx="4120887" cy="930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r" rtl="1">
              <a:buNone/>
            </a:pPr>
            <a:r>
              <a:rPr lang="ar-SA" sz="3200" dirty="0"/>
              <a:t>معلومات فريق العمل</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783383793"/>
              </p:ext>
            </p:extLst>
          </p:nvPr>
        </p:nvGraphicFramePr>
        <p:xfrm>
          <a:off x="932874" y="1635281"/>
          <a:ext cx="6899958" cy="3407526"/>
        </p:xfrm>
        <a:graphic>
          <a:graphicData uri="http://schemas.openxmlformats.org/drawingml/2006/table">
            <a:tbl>
              <a:tblPr firstRow="1" bandRow="1">
                <a:tableStyleId>{5C22544A-7EE6-4342-B048-85BDC9FD1C3A}</a:tableStyleId>
              </a:tblPr>
              <a:tblGrid>
                <a:gridCol w="2299986">
                  <a:extLst>
                    <a:ext uri="{9D8B030D-6E8A-4147-A177-3AD203B41FA5}">
                      <a16:colId xmlns:a16="http://schemas.microsoft.com/office/drawing/2014/main" val="1090227154"/>
                    </a:ext>
                  </a:extLst>
                </a:gridCol>
                <a:gridCol w="2816958">
                  <a:extLst>
                    <a:ext uri="{9D8B030D-6E8A-4147-A177-3AD203B41FA5}">
                      <a16:colId xmlns:a16="http://schemas.microsoft.com/office/drawing/2014/main" val="617902784"/>
                    </a:ext>
                  </a:extLst>
                </a:gridCol>
                <a:gridCol w="1783014">
                  <a:extLst>
                    <a:ext uri="{9D8B030D-6E8A-4147-A177-3AD203B41FA5}">
                      <a16:colId xmlns:a16="http://schemas.microsoft.com/office/drawing/2014/main" val="13165311"/>
                    </a:ext>
                  </a:extLst>
                </a:gridCol>
              </a:tblGrid>
              <a:tr h="334042">
                <a:tc>
                  <a:txBody>
                    <a:bodyPr/>
                    <a:lstStyle/>
                    <a:p>
                      <a:pPr algn="ctr"/>
                      <a:r>
                        <a:rPr lang="ar-SA" dirty="0" smtClean="0"/>
                        <a:t>البريد الالكتروني</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التخصص</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الاسم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508338"/>
                  </a:ext>
                </a:extLst>
              </a:tr>
              <a:tr h="649795">
                <a:tc>
                  <a:txBody>
                    <a:bodyPr/>
                    <a:lstStyle/>
                    <a:p>
                      <a:pPr algn="ctr"/>
                      <a:r>
                        <a:rPr lang="en-US" dirty="0" smtClean="0"/>
                        <a:t>Cs_12_najed@Hotmail.com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ماجستير هندسة برمجيات</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نجد المطيري</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573512"/>
                  </a:ext>
                </a:extLst>
              </a:tr>
              <a:tr h="334042">
                <a:tc>
                  <a:txBody>
                    <a:bodyPr/>
                    <a:lstStyle/>
                    <a:p>
                      <a:pPr algn="ctr"/>
                      <a:r>
                        <a:rPr lang="en-US" dirty="0" smtClean="0"/>
                        <a:t>somaseif79@gmail.com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دكتوراه تقنية</a:t>
                      </a:r>
                      <a:r>
                        <a:rPr lang="ar-SA" baseline="0" dirty="0" smtClean="0"/>
                        <a:t> المعلومات</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اسلام سيف الدين مختار </a:t>
                      </a:r>
                      <a:r>
                        <a:rPr lang="ar-SA" dirty="0" err="1" smtClean="0"/>
                        <a:t>حميده</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1690299"/>
                  </a:ext>
                </a:extLst>
              </a:tr>
              <a:tr h="1111811">
                <a:tc>
                  <a:txBody>
                    <a:bodyPr/>
                    <a:lstStyle/>
                    <a:p>
                      <a:pPr algn="ctr"/>
                      <a:r>
                        <a:rPr lang="en-US" dirty="0" smtClean="0"/>
                        <a:t>Hana201287@gmail.com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دكتوراه تقنية</a:t>
                      </a:r>
                      <a:r>
                        <a:rPr lang="ar-SA" baseline="0" dirty="0" smtClean="0"/>
                        <a:t> المعلومات</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هناء الامين </a:t>
                      </a:r>
                      <a:r>
                        <a:rPr lang="ar-SA" dirty="0" err="1" smtClean="0"/>
                        <a:t>الجاك</a:t>
                      </a:r>
                      <a:r>
                        <a:rPr lang="ar-SA" dirty="0" smtClean="0"/>
                        <a:t> فضل الله</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444715"/>
                  </a:ext>
                </a:extLst>
              </a:tr>
              <a:tr h="334042">
                <a:tc>
                  <a:txBody>
                    <a:bodyPr/>
                    <a:lstStyle/>
                    <a:p>
                      <a:pPr algn="ctr"/>
                      <a:r>
                        <a:rPr lang="en-US" dirty="0" smtClean="0"/>
                        <a:t>hind7488@gmail.com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smtClean="0"/>
                        <a:t>دكتوراه تقنية</a:t>
                      </a:r>
                      <a:r>
                        <a:rPr lang="ar-SA" baseline="0" smtClean="0"/>
                        <a:t> المعلومات</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ar-SA" dirty="0" smtClean="0"/>
                        <a:t>هند حمزة فضل </a:t>
                      </a:r>
                      <a:r>
                        <a:rPr lang="ar-SA" dirty="0" err="1" smtClean="0"/>
                        <a:t>مضوى</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645183"/>
                  </a:ext>
                </a:extLst>
              </a:tr>
            </a:tbl>
          </a:graphicData>
        </a:graphic>
      </p:graphicFrame>
    </p:spTree>
    <p:extLst>
      <p:ext uri="{BB962C8B-B14F-4D97-AF65-F5344CB8AC3E}">
        <p14:creationId xmlns:p14="http://schemas.microsoft.com/office/powerpoint/2010/main" val="19653745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103</TotalTime>
  <Words>424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الشعر العربي التعرف على موضوع مجموعة من الأبيات(غزل \ رثاء)</dc:title>
  <dc:creator>SDAIA</dc:creator>
  <cp:lastModifiedBy>SDAIA</cp:lastModifiedBy>
  <cp:revision>9</cp:revision>
  <dcterms:created xsi:type="dcterms:W3CDTF">2022-05-09T16:37:03Z</dcterms:created>
  <dcterms:modified xsi:type="dcterms:W3CDTF">2022-05-09T18:20:18Z</dcterms:modified>
</cp:coreProperties>
</file>