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34" r:id="rId6"/>
    <p:sldId id="433" r:id="rId7"/>
    <p:sldId id="426" r:id="rId8"/>
    <p:sldId id="447" r:id="rId9"/>
    <p:sldId id="44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C271"/>
    <a:srgbClr val="8D7962"/>
    <a:srgbClr val="DAD5D1"/>
    <a:srgbClr val="B9B9B9"/>
    <a:srgbClr val="8C5896"/>
    <a:srgbClr val="7C6560"/>
    <a:srgbClr val="29282D"/>
    <a:srgbClr val="E288B6"/>
    <a:srgbClr val="D75078"/>
    <a:srgbClr val="B38F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7"/>
    <p:restoredTop sz="93858"/>
  </p:normalViewPr>
  <p:slideViewPr>
    <p:cSldViewPr snapToGrid="0">
      <p:cViewPr>
        <p:scale>
          <a:sx n="90" d="100"/>
          <a:sy n="90" d="100"/>
        </p:scale>
        <p:origin x="2096" y="15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5/8/22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5/8/22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400460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3361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8356997" y="11481"/>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976309" y="51907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4206364"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62937"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8272715" y="290919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804796" y="929640"/>
            <a:ext cx="6574536" cy="5074920"/>
          </a:xfrm>
          <a:prstGeom prst="rect">
            <a:avLst/>
          </a:prstGeom>
        </p:spPr>
        <p:txBody>
          <a:bodyPr anchor="ctr"/>
          <a:lstStyle>
            <a:lvl1pPr marL="0" indent="0" algn="ctr">
              <a:buNone/>
              <a:defRPr>
                <a:solidFill>
                  <a:schemeClr val="bg1"/>
                </a:solidFill>
              </a:defRPr>
            </a:lvl1pPr>
          </a:lstStyle>
          <a:p>
            <a:pPr marL="0" indent="0" algn="ctr" defTabSz="914400" rtl="1" eaLnBrk="1" latinLnBrk="0" hangingPunct="1">
              <a:lnSpc>
                <a:spcPct val="90000"/>
              </a:lnSpc>
              <a:spcBef>
                <a:spcPts val="1000"/>
              </a:spcBef>
              <a:buFont typeface="Arial" panose="020B0604020202020204" pitchFamily="34" charset="0"/>
              <a:buNone/>
            </a:pPr>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8272715" y="1279714"/>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1960790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8356997" y="11481"/>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976309" y="51907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4206364"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62937"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8272715" y="290919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804796" y="929640"/>
            <a:ext cx="6574536" cy="5074920"/>
          </a:xfrm>
          <a:prstGeom prst="rect">
            <a:avLst/>
          </a:prstGeom>
        </p:spPr>
        <p:txBody>
          <a:bodyPr anchor="ctr"/>
          <a:lstStyle>
            <a:lvl1pPr marL="0" indent="0" algn="ctr">
              <a:buNone/>
              <a:defRPr>
                <a:solidFill>
                  <a:schemeClr val="bg1"/>
                </a:solidFill>
              </a:defRPr>
            </a:lvl1pPr>
          </a:lstStyle>
          <a:p>
            <a:pPr marL="0" indent="0" algn="ctr" defTabSz="914400" rtl="1" eaLnBrk="1" latinLnBrk="0" hangingPunct="1">
              <a:lnSpc>
                <a:spcPct val="90000"/>
              </a:lnSpc>
              <a:spcBef>
                <a:spcPts val="1000"/>
              </a:spcBef>
              <a:buFont typeface="Arial" panose="020B0604020202020204" pitchFamily="34" charset="0"/>
              <a:buNone/>
            </a:pPr>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8272715" y="1279714"/>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5/8/22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5/8/22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5/8/22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 id="2147483732" r:id="rId3"/>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5/8/22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54A3D775-1B89-33AB-1041-F0A378C86899}"/>
              </a:ext>
            </a:extLst>
          </p:cNvPr>
          <p:cNvSpPr txBox="1">
            <a:spLocks/>
          </p:cNvSpPr>
          <p:nvPr/>
        </p:nvSpPr>
        <p:spPr>
          <a:xfrm>
            <a:off x="7476489" y="2318349"/>
            <a:ext cx="4087306" cy="2835542"/>
          </a:xfrm>
          <a:prstGeom prst="rect">
            <a:avLst/>
          </a:prstGeom>
        </p:spPr>
        <p:txBody>
          <a:bodyPr vert="horz" lIns="91440" tIns="45720" rIns="91440" bIns="45720" rtlCol="0" anchor="b" anchorCtr="0">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pPr marL="311150" algn="ctr">
              <a:lnSpc>
                <a:spcPct val="90000"/>
              </a:lnSpc>
              <a:spcAft>
                <a:spcPts val="600"/>
              </a:spcAft>
            </a:pPr>
            <a:endParaRPr lang="en-US" sz="4400" b="1" dirty="0">
              <a:solidFill>
                <a:schemeClr val="tx1"/>
              </a:solidFill>
              <a:latin typeface="Noto Sans Sundanese" panose="020B0502040504020204" pitchFamily="34" charset="0"/>
              <a:ea typeface="GulimChe" panose="020B0609000101010101" pitchFamily="49" charset="-127"/>
              <a:cs typeface="Al Bayan" pitchFamily="2" charset="-78"/>
            </a:endParaRPr>
          </a:p>
          <a:p>
            <a:pPr marL="311150" algn="ctr">
              <a:lnSpc>
                <a:spcPct val="90000"/>
              </a:lnSpc>
              <a:spcAft>
                <a:spcPts val="600"/>
              </a:spcAft>
            </a:pPr>
            <a:r>
              <a:rPr lang="en-US" sz="4400" b="1" dirty="0">
                <a:solidFill>
                  <a:schemeClr val="tx1"/>
                </a:solidFill>
                <a:latin typeface="Noto Sans Sundanese" panose="020B0502040504020204" pitchFamily="34" charset="0"/>
                <a:ea typeface="GulimChe" panose="020B0609000101010101" pitchFamily="49" charset="-127"/>
                <a:cs typeface="Al Bayan" pitchFamily="2" charset="-78"/>
              </a:rPr>
              <a:t>فكرة مشاركة</a:t>
            </a:r>
          </a:p>
          <a:p>
            <a:pPr marL="311150" algn="ctr">
              <a:lnSpc>
                <a:spcPct val="90000"/>
              </a:lnSpc>
              <a:spcAft>
                <a:spcPts val="600"/>
              </a:spcAft>
            </a:pPr>
            <a:r>
              <a:rPr lang="en-US" sz="4400" b="1" dirty="0">
                <a:solidFill>
                  <a:schemeClr val="tx1"/>
                </a:solidFill>
                <a:latin typeface="Noto Sans Sundanese" panose="020B0502040504020204" pitchFamily="34" charset="0"/>
                <a:ea typeface="GulimChe" panose="020B0609000101010101" pitchFamily="49" charset="-127"/>
                <a:cs typeface="Al Bayan" pitchFamily="2" charset="-78"/>
              </a:rPr>
              <a:t>مسار الشعر العربي</a:t>
            </a:r>
            <a:br>
              <a:rPr lang="en-US" sz="4400" b="1" dirty="0">
                <a:solidFill>
                  <a:schemeClr val="tx1"/>
                </a:solidFill>
                <a:latin typeface="Noto Sans Sundanese" panose="020B0502040504020204" pitchFamily="34" charset="0"/>
                <a:ea typeface="GulimChe" panose="020B0609000101010101" pitchFamily="49" charset="-127"/>
                <a:cs typeface="Al Bayan" pitchFamily="2" charset="-78"/>
              </a:rPr>
            </a:br>
            <a:r>
              <a:rPr lang="en-US" sz="4400" b="1" dirty="0">
                <a:solidFill>
                  <a:schemeClr val="tx1"/>
                </a:solidFill>
                <a:latin typeface="Noto Sans Sundanese" panose="020B0502040504020204" pitchFamily="34" charset="0"/>
                <a:ea typeface="GulimChe" panose="020B0609000101010101" pitchFamily="49" charset="-127"/>
                <a:cs typeface="Al Bayan" pitchFamily="2" charset="-78"/>
              </a:rPr>
              <a:t> </a:t>
            </a:r>
          </a:p>
          <a:p>
            <a:pPr algn="ctr">
              <a:lnSpc>
                <a:spcPct val="90000"/>
              </a:lnSpc>
              <a:spcAft>
                <a:spcPts val="600"/>
              </a:spcAft>
            </a:pPr>
            <a:endParaRPr lang="en-US" sz="4400" b="1" dirty="0">
              <a:solidFill>
                <a:schemeClr val="tx1"/>
              </a:solidFill>
              <a:latin typeface="Noto Sans Sundanese" panose="020B0502040504020204" pitchFamily="34" charset="0"/>
              <a:ea typeface="GulimChe" panose="020B0609000101010101" pitchFamily="49" charset="-127"/>
              <a:cs typeface="Al Bayan" pitchFamily="2" charset="-78"/>
            </a:endParaRPr>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طريقة التسجيل في مسابقة برمجان العربية 1443 وأربح 150 ألف ريال - غزة نيوز">
            <a:extLst>
              <a:ext uri="{FF2B5EF4-FFF2-40B4-BE49-F238E27FC236}">
                <a16:creationId xmlns:a16="http://schemas.microsoft.com/office/drawing/2014/main" id="{B63F5C91-E32B-7F4B-ECC7-6BF53ADF0A50}"/>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23589" r="19018"/>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D3907E6-EA27-58F1-409B-400E8C4B0241}"/>
              </a:ext>
            </a:extLst>
          </p:cNvPr>
          <p:cNvSpPr txBox="1"/>
          <p:nvPr/>
        </p:nvSpPr>
        <p:spPr>
          <a:xfrm>
            <a:off x="6792686" y="4239138"/>
            <a:ext cx="4771109" cy="523220"/>
          </a:xfrm>
          <a:prstGeom prst="rect">
            <a:avLst/>
          </a:prstGeom>
          <a:noFill/>
        </p:spPr>
        <p:txBody>
          <a:bodyPr wrap="square">
            <a:spAutoFit/>
          </a:bodyPr>
          <a:lstStyle/>
          <a:p>
            <a:pPr marL="0" algn="r" defTabSz="914400" rtl="1" eaLnBrk="1" latinLnBrk="0" hangingPunct="1"/>
            <a:r>
              <a:rPr lang="en-US" sz="2800" dirty="0">
                <a:solidFill>
                  <a:schemeClr val="tx1"/>
                </a:solidFill>
                <a:cs typeface="Al Bayan Plain" pitchFamily="2" charset="-78"/>
              </a:rPr>
              <a:t>التحليل النحوي للشعر العربي الفصيح</a:t>
            </a:r>
            <a:endParaRPr lang="en-SA" sz="2800" dirty="0">
              <a:cs typeface="Al Bayan Plain" pitchFamily="2" charset="-78"/>
            </a:endParaRPr>
          </a:p>
        </p:txBody>
      </p:sp>
    </p:spTree>
    <p:extLst>
      <p:ext uri="{BB962C8B-B14F-4D97-AF65-F5344CB8AC3E}">
        <p14:creationId xmlns:p14="http://schemas.microsoft.com/office/powerpoint/2010/main" val="15583151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C909B-0AD0-483C-AAC3-96A0A3D16BE1}"/>
              </a:ext>
            </a:extLst>
          </p:cNvPr>
          <p:cNvSpPr>
            <a:spLocks noGrp="1"/>
          </p:cNvSpPr>
          <p:nvPr>
            <p:ph type="title"/>
          </p:nvPr>
        </p:nvSpPr>
        <p:spPr>
          <a:xfrm>
            <a:off x="8066313" y="1100882"/>
            <a:ext cx="3619501" cy="877824"/>
          </a:xfrm>
        </p:spPr>
        <p:txBody>
          <a:bodyPr/>
          <a:lstStyle/>
          <a:p>
            <a:pPr algn="r" rtl="1"/>
            <a:r>
              <a:rPr lang="ar-SA" b="1" dirty="0">
                <a:cs typeface="Al Bayan" pitchFamily="2" charset="-78"/>
              </a:rPr>
              <a:t>الهدف من المشروع</a:t>
            </a:r>
            <a:r>
              <a:rPr lang="en-US" b="1" dirty="0">
                <a:cs typeface="Al Bayan" pitchFamily="2" charset="-78"/>
              </a:rPr>
              <a:t> </a:t>
            </a:r>
          </a:p>
        </p:txBody>
      </p:sp>
      <p:sp>
        <p:nvSpPr>
          <p:cNvPr id="8" name="Text Placeholder 7">
            <a:extLst>
              <a:ext uri="{FF2B5EF4-FFF2-40B4-BE49-F238E27FC236}">
                <a16:creationId xmlns:a16="http://schemas.microsoft.com/office/drawing/2014/main" id="{E154013F-D2A9-4715-ACE2-3720EA35B8D0}"/>
              </a:ext>
            </a:extLst>
          </p:cNvPr>
          <p:cNvSpPr>
            <a:spLocks noGrp="1"/>
          </p:cNvSpPr>
          <p:nvPr>
            <p:ph type="body" sz="quarter" idx="14"/>
          </p:nvPr>
        </p:nvSpPr>
        <p:spPr>
          <a:xfrm>
            <a:off x="8220238" y="2139141"/>
            <a:ext cx="3465576" cy="3255264"/>
          </a:xfrm>
        </p:spPr>
        <p:txBody>
          <a:bodyPr/>
          <a:lstStyle/>
          <a:p>
            <a:pPr algn="just" rtl="1"/>
            <a:r>
              <a:rPr lang="ar-SA" sz="2400" dirty="0">
                <a:cs typeface="Al Bayan Plain" pitchFamily="2" charset="-78"/>
              </a:rPr>
              <a:t>يهدف المشروع لبناء نموذج آلي يتكون من عدة أجزاء يخدم معالجة الشعر العربي الفصيح آلياً. يستقبل النموذج البيت الشعري الخام ثم يعمل على تقطيعه وتوسيمه بعلامات أنواع الكلام ومن ثم تحليله نحوياً وينتج كمخرج نهائي شجرة تحليل نحوي اعتمادي للبيت الشعري.</a:t>
            </a:r>
            <a:endParaRPr lang="en-US" sz="2400" dirty="0">
              <a:cs typeface="Al Bayan Plain" pitchFamily="2" charset="-78"/>
            </a:endParaRPr>
          </a:p>
        </p:txBody>
      </p:sp>
      <p:sp>
        <p:nvSpPr>
          <p:cNvPr id="4" name="Picture Placeholder 3">
            <a:extLst>
              <a:ext uri="{FF2B5EF4-FFF2-40B4-BE49-F238E27FC236}">
                <a16:creationId xmlns:a16="http://schemas.microsoft.com/office/drawing/2014/main" id="{E5079866-76D1-0344-A3F1-CF21784657D4}"/>
              </a:ext>
            </a:extLst>
          </p:cNvPr>
          <p:cNvSpPr>
            <a:spLocks noGrp="1"/>
          </p:cNvSpPr>
          <p:nvPr>
            <p:ph type="pic" sz="quarter" idx="15"/>
          </p:nvPr>
        </p:nvSpPr>
        <p:spPr/>
      </p:sp>
      <p:pic>
        <p:nvPicPr>
          <p:cNvPr id="9" name="Picture 2" descr="طريقة التسجيل في مسابقة برمجان العربية 1443 وأربح 150 ألف ريال - غزة نيوز">
            <a:extLst>
              <a:ext uri="{FF2B5EF4-FFF2-40B4-BE49-F238E27FC236}">
                <a16:creationId xmlns:a16="http://schemas.microsoft.com/office/drawing/2014/main" id="{9A54AE40-22A6-0046-FDBA-86648EE0BD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53" t="1250" r="20507"/>
          <a:stretch/>
        </p:blipFill>
        <p:spPr bwMode="auto">
          <a:xfrm>
            <a:off x="2207846" y="1539794"/>
            <a:ext cx="3768436" cy="38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26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838200" y="585216"/>
            <a:ext cx="10515600" cy="1325563"/>
          </a:xfrm>
        </p:spPr>
        <p:txBody>
          <a:bodyPr vert="horz" lIns="91440" tIns="45720" rIns="91440" bIns="45720" rtlCol="0" anchor="ctr">
            <a:normAutofit/>
          </a:bodyPr>
          <a:lstStyle/>
          <a:p>
            <a:pPr algn="r" rtl="1"/>
            <a:r>
              <a:rPr lang="ar-SA" b="1" dirty="0">
                <a:solidFill>
                  <a:schemeClr val="bg1"/>
                </a:solidFill>
                <a:cs typeface="Al Bayan" pitchFamily="2" charset="-78"/>
              </a:rPr>
              <a:t>المشكلة المستهدفة وأثارها</a:t>
            </a:r>
            <a:endParaRPr lang="en-US" sz="4400" b="1" dirty="0">
              <a:solidFill>
                <a:schemeClr val="bg1"/>
              </a:solidFill>
              <a:cs typeface="Al Bayan" pitchFamily="2" charset="-78"/>
            </a:endParaRPr>
          </a:p>
        </p:txBody>
      </p:sp>
      <p:pic>
        <p:nvPicPr>
          <p:cNvPr id="9" name="Picture 2" descr="طريقة التسجيل في مسابقة برمجان العربية 1443 وأربح 150 ألف ريال - غزة نيوز">
            <a:extLst>
              <a:ext uri="{FF2B5EF4-FFF2-40B4-BE49-F238E27FC236}">
                <a16:creationId xmlns:a16="http://schemas.microsoft.com/office/drawing/2014/main" id="{B0EDAABC-0A29-EB23-1A0F-621B58D9B86C}"/>
              </a:ext>
            </a:extLst>
          </p:cNvPr>
          <p:cNvPicPr>
            <a:picLocks noGrp="1" noChangeAspect="1" noChangeArrowheads="1"/>
          </p:cNvPicPr>
          <p:nvPr>
            <p:ph type="pic" sz="quarter" idx="15"/>
          </p:nvPr>
        </p:nvPicPr>
        <p:blipFill rotWithShape="1">
          <a:blip r:embed="rId3">
            <a:extLst>
              <a:ext uri="{28A0092B-C50C-407E-A947-70E740481C1C}">
                <a14:useLocalDpi xmlns:a14="http://schemas.microsoft.com/office/drawing/2010/main" val="0"/>
              </a:ext>
            </a:extLst>
          </a:blip>
          <a:srcRect l="4579" r="8" b="-1"/>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7546848" y="2516777"/>
            <a:ext cx="3803904" cy="3660185"/>
          </a:xfrm>
        </p:spPr>
        <p:txBody>
          <a:bodyPr vert="horz" lIns="91440" tIns="45720" rIns="91440" bIns="45720" rtlCol="0" anchor="ctr">
            <a:normAutofit/>
          </a:bodyPr>
          <a:lstStyle/>
          <a:p>
            <a:pPr algn="r" rtl="1">
              <a:lnSpc>
                <a:spcPct val="90000"/>
              </a:lnSpc>
              <a:spcAft>
                <a:spcPts val="600"/>
              </a:spcAft>
            </a:pPr>
            <a:r>
              <a:rPr lang="ar-SA" sz="2200" dirty="0">
                <a:cs typeface="Al Bayan Plain" pitchFamily="2" charset="-78"/>
              </a:rPr>
              <a:t>هناك قصور ظاهر في </a:t>
            </a:r>
            <a:r>
              <a:rPr lang="ar-SA" sz="2200" dirty="0">
                <a:cs typeface="Al Bayan Plain" pitchFamily="2" charset="-78"/>
              </a:rPr>
              <a:t>أداء الأدوات الموجودة حالياً في تحليل الأبيات الشعرية الفصيحة حيث إنها جميعاً مدربة على نصوص اخبارية مكتوبة بالفصحى العامة. لذلك فإن توفير محلل نحوي آلي للنصوص الشعرية سيسهم في بناء أساس للانطلاق في بناء التطبيقات الأخرى لمعالجة الشعر الفصيح آلياً.</a:t>
            </a:r>
            <a:endParaRPr lang="en-US" sz="2200" dirty="0">
              <a:cs typeface="Al Bayan Plain" pitchFamily="2" charset="-78"/>
            </a:endParaRPr>
          </a:p>
        </p:txBody>
      </p:sp>
      <p:sp>
        <p:nvSpPr>
          <p:cNvPr id="5" name="TextBox 4">
            <a:extLst>
              <a:ext uri="{FF2B5EF4-FFF2-40B4-BE49-F238E27FC236}">
                <a16:creationId xmlns:a16="http://schemas.microsoft.com/office/drawing/2014/main" id="{F811E31C-FA36-A262-3514-A5D3D59DF0F0}"/>
              </a:ext>
            </a:extLst>
          </p:cNvPr>
          <p:cNvSpPr txBox="1"/>
          <p:nvPr/>
        </p:nvSpPr>
        <p:spPr>
          <a:xfrm>
            <a:off x="8665356" y="2013857"/>
            <a:ext cx="184730" cy="369332"/>
          </a:xfrm>
          <a:prstGeom prst="rect">
            <a:avLst/>
          </a:prstGeom>
          <a:noFill/>
        </p:spPr>
        <p:txBody>
          <a:bodyPr wrap="none" rtlCol="0">
            <a:spAutoFit/>
          </a:bodyPr>
          <a:lstStyle/>
          <a:p>
            <a:pPr marL="0" algn="r" defTabSz="914400" rtl="1" eaLnBrk="1" latinLnBrk="0" hangingPunct="1"/>
            <a:endParaRPr lang="en-SA" dirty="0"/>
          </a:p>
        </p:txBody>
      </p:sp>
    </p:spTree>
    <p:extLst>
      <p:ext uri="{BB962C8B-B14F-4D97-AF65-F5344CB8AC3E}">
        <p14:creationId xmlns:p14="http://schemas.microsoft.com/office/powerpoint/2010/main" val="294338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589560" y="856180"/>
            <a:ext cx="4560584" cy="1128068"/>
          </a:xfrm>
        </p:spPr>
        <p:txBody>
          <a:bodyPr vert="horz" lIns="91440" tIns="45720" rIns="91440" bIns="45720" rtlCol="0" anchor="ctr" anchorCtr="0">
            <a:normAutofit/>
          </a:bodyPr>
          <a:lstStyle/>
          <a:p>
            <a:pPr algn="r" rtl="1"/>
            <a:r>
              <a:rPr lang="ar-SA" b="1" dirty="0">
                <a:solidFill>
                  <a:schemeClr val="tx1"/>
                </a:solidFill>
                <a:cs typeface="Al Bayan" pitchFamily="2" charset="-78"/>
              </a:rPr>
              <a:t>النموذج المقترح</a:t>
            </a:r>
            <a:r>
              <a:rPr lang="en-US" sz="4000" b="1" dirty="0">
                <a:solidFill>
                  <a:schemeClr val="tx1"/>
                </a:solidFill>
                <a:cs typeface="Al Bayan" pitchFamily="2" charset="-78"/>
              </a:rPr>
              <a:t> </a:t>
            </a:r>
          </a:p>
        </p:txBody>
      </p:sp>
      <p:grpSp>
        <p:nvGrpSpPr>
          <p:cNvPr id="23" name="Group 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590719" y="2330505"/>
            <a:ext cx="4559425" cy="3979585"/>
          </a:xfrm>
        </p:spPr>
        <p:txBody>
          <a:bodyPr vert="horz" lIns="91440" tIns="45720" rIns="91440" bIns="45720" rtlCol="0" anchor="ctr">
            <a:normAutofit/>
          </a:bodyPr>
          <a:lstStyle/>
          <a:p>
            <a:pPr algn="r" rtl="1">
              <a:lnSpc>
                <a:spcPct val="90000"/>
              </a:lnSpc>
              <a:spcAft>
                <a:spcPts val="600"/>
              </a:spcAft>
            </a:pPr>
            <a:r>
              <a:rPr lang="ar-SA" sz="2000" dirty="0">
                <a:solidFill>
                  <a:schemeClr val="tx1"/>
                </a:solidFill>
                <a:cs typeface="Al Bayan Plain" pitchFamily="2" charset="-78"/>
              </a:rPr>
              <a:t>سيتم تقديم نموذج يستقبل البيت الشعري الفصيح الخام ومن ثم يتم تقطيعه وتوسيمه بوسوم أنواع الكلام باستخدام أدوات موجودة مسبقاً. بعد ذلك يتم إدخال كلمات البيت الشعري </a:t>
            </a:r>
            <a:r>
              <a:rPr lang="ar-SA" sz="2000" dirty="0" err="1">
                <a:solidFill>
                  <a:schemeClr val="tx1"/>
                </a:solidFill>
                <a:cs typeface="Al Bayan Plain" pitchFamily="2" charset="-78"/>
              </a:rPr>
              <a:t>الموسمّة</a:t>
            </a:r>
            <a:r>
              <a:rPr lang="ar-SA" sz="2000" dirty="0">
                <a:solidFill>
                  <a:schemeClr val="tx1"/>
                </a:solidFill>
                <a:cs typeface="Al Bayan Plain" pitchFamily="2" charset="-78"/>
              </a:rPr>
              <a:t> على محلل آلي نحوي اعتمادي نعمل على تدريبه باستخدام نماذج (</a:t>
            </a:r>
            <a:r>
              <a:rPr lang="en-US" sz="2000" dirty="0">
                <a:solidFill>
                  <a:schemeClr val="tx1"/>
                </a:solidFill>
                <a:cs typeface="Al Bayan Plain" pitchFamily="2" charset="-78"/>
              </a:rPr>
              <a:t>BERT</a:t>
            </a:r>
            <a:r>
              <a:rPr lang="ar-SA" sz="2000" dirty="0">
                <a:solidFill>
                  <a:schemeClr val="tx1"/>
                </a:solidFill>
                <a:cs typeface="Al Bayan Plain" pitchFamily="2" charset="-78"/>
              </a:rPr>
              <a:t>). ومن ثم ينتج النموذج تمثيل شجري للتحليل النحوي.</a:t>
            </a:r>
            <a:endParaRPr lang="en-US" sz="2000" dirty="0">
              <a:solidFill>
                <a:schemeClr val="tx1"/>
              </a:solidFill>
              <a:cs typeface="Al Bayan Plain" pitchFamily="2" charset="-78"/>
            </a:endParaRPr>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9F3D96-D79F-3658-C96C-90D171B4BCAE}"/>
              </a:ext>
            </a:extLst>
          </p:cNvPr>
          <p:cNvSpPr/>
          <p:nvPr/>
        </p:nvSpPr>
        <p:spPr>
          <a:xfrm>
            <a:off x="10049473" y="835205"/>
            <a:ext cx="1262743" cy="4419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dirty="0">
                <a:solidFill>
                  <a:schemeClr val="tx1"/>
                </a:solidFill>
              </a:rPr>
              <a:t>بيت شعر</a:t>
            </a:r>
            <a:endParaRPr lang="en-SA" dirty="0">
              <a:solidFill>
                <a:schemeClr val="tx1"/>
              </a:solidFill>
            </a:endParaRPr>
          </a:p>
        </p:txBody>
      </p:sp>
      <p:cxnSp>
        <p:nvCxnSpPr>
          <p:cNvPr id="18" name="Straight Arrow Connector 17">
            <a:extLst>
              <a:ext uri="{FF2B5EF4-FFF2-40B4-BE49-F238E27FC236}">
                <a16:creationId xmlns:a16="http://schemas.microsoft.com/office/drawing/2014/main" id="{BFD6A154-BFDE-04FE-7E9B-F8653C9FCB1D}"/>
              </a:ext>
            </a:extLst>
          </p:cNvPr>
          <p:cNvCxnSpPr/>
          <p:nvPr/>
        </p:nvCxnSpPr>
        <p:spPr>
          <a:xfrm flipH="1">
            <a:off x="9361714" y="1083484"/>
            <a:ext cx="566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D59A13D-3647-3BB5-BB10-07F1D388CDCF}"/>
              </a:ext>
            </a:extLst>
          </p:cNvPr>
          <p:cNvSpPr/>
          <p:nvPr/>
        </p:nvSpPr>
        <p:spPr>
          <a:xfrm>
            <a:off x="6804406" y="741537"/>
            <a:ext cx="2409372" cy="7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dirty="0"/>
              <a:t>(تقطيع)</a:t>
            </a:r>
          </a:p>
          <a:p>
            <a:pPr marL="0" algn="ctr" defTabSz="914400" rtl="1" eaLnBrk="1" latinLnBrk="0" hangingPunct="1"/>
            <a:r>
              <a:rPr lang="en-US" dirty="0" err="1"/>
              <a:t>CAMeL</a:t>
            </a:r>
            <a:r>
              <a:rPr lang="en-US" dirty="0"/>
              <a:t>-tools </a:t>
            </a:r>
            <a:endParaRPr lang="en-SA" dirty="0"/>
          </a:p>
        </p:txBody>
      </p:sp>
      <p:sp>
        <p:nvSpPr>
          <p:cNvPr id="28" name="Rectangle 27">
            <a:extLst>
              <a:ext uri="{FF2B5EF4-FFF2-40B4-BE49-F238E27FC236}">
                <a16:creationId xmlns:a16="http://schemas.microsoft.com/office/drawing/2014/main" id="{7AF45E35-C07F-7C2A-ADB9-4CA4FB3720B4}"/>
              </a:ext>
            </a:extLst>
          </p:cNvPr>
          <p:cNvSpPr/>
          <p:nvPr/>
        </p:nvSpPr>
        <p:spPr>
          <a:xfrm>
            <a:off x="6804406" y="1910880"/>
            <a:ext cx="2409372" cy="7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dirty="0"/>
              <a:t>(توسيم أنواع الكلام)</a:t>
            </a:r>
          </a:p>
          <a:p>
            <a:pPr marL="0" algn="ctr" defTabSz="914400" rtl="1" eaLnBrk="1" latinLnBrk="0" hangingPunct="1"/>
            <a:r>
              <a:rPr lang="en-US" dirty="0" err="1"/>
              <a:t>CAMeL</a:t>
            </a:r>
            <a:r>
              <a:rPr lang="en-US" dirty="0"/>
              <a:t>-tools </a:t>
            </a:r>
            <a:endParaRPr lang="en-SA" dirty="0"/>
          </a:p>
        </p:txBody>
      </p:sp>
      <p:sp>
        <p:nvSpPr>
          <p:cNvPr id="30" name="Rectangle 29">
            <a:extLst>
              <a:ext uri="{FF2B5EF4-FFF2-40B4-BE49-F238E27FC236}">
                <a16:creationId xmlns:a16="http://schemas.microsoft.com/office/drawing/2014/main" id="{E8D0908C-58D6-C56F-5627-9254F68109F2}"/>
              </a:ext>
            </a:extLst>
          </p:cNvPr>
          <p:cNvSpPr/>
          <p:nvPr/>
        </p:nvSpPr>
        <p:spPr>
          <a:xfrm>
            <a:off x="6804406" y="3068970"/>
            <a:ext cx="4331192" cy="77956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dirty="0"/>
              <a:t>محلل آلي نحوي يتم تدريبه باستخدام نماذج (</a:t>
            </a:r>
            <a:r>
              <a:rPr lang="en-US" dirty="0"/>
              <a:t>BERT</a:t>
            </a:r>
            <a:r>
              <a:rPr lang="ar-SA" dirty="0"/>
              <a:t>)</a:t>
            </a:r>
            <a:endParaRPr lang="en-SA" dirty="0"/>
          </a:p>
        </p:txBody>
      </p:sp>
      <p:cxnSp>
        <p:nvCxnSpPr>
          <p:cNvPr id="22" name="Straight Arrow Connector 21">
            <a:extLst>
              <a:ext uri="{FF2B5EF4-FFF2-40B4-BE49-F238E27FC236}">
                <a16:creationId xmlns:a16="http://schemas.microsoft.com/office/drawing/2014/main" id="{E8B44413-0F88-B27D-659E-6A53F59D154C}"/>
              </a:ext>
            </a:extLst>
          </p:cNvPr>
          <p:cNvCxnSpPr/>
          <p:nvPr/>
        </p:nvCxnSpPr>
        <p:spPr>
          <a:xfrm>
            <a:off x="7982857" y="1521099"/>
            <a:ext cx="0" cy="37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F1DDD1E-BFD9-4245-B075-3DF65CDA3082}"/>
              </a:ext>
            </a:extLst>
          </p:cNvPr>
          <p:cNvCxnSpPr>
            <a:cxnSpLocks/>
          </p:cNvCxnSpPr>
          <p:nvPr/>
        </p:nvCxnSpPr>
        <p:spPr>
          <a:xfrm>
            <a:off x="7982857" y="2690442"/>
            <a:ext cx="0" cy="362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8336783-FD5D-6694-BC10-5341643F9ED5}"/>
              </a:ext>
            </a:extLst>
          </p:cNvPr>
          <p:cNvCxnSpPr>
            <a:cxnSpLocks/>
            <a:endCxn id="34" idx="0"/>
          </p:cNvCxnSpPr>
          <p:nvPr/>
        </p:nvCxnSpPr>
        <p:spPr>
          <a:xfrm>
            <a:off x="10133206" y="3848532"/>
            <a:ext cx="0" cy="56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641409-8306-A176-E22A-EB85857925F7}"/>
              </a:ext>
            </a:extLst>
          </p:cNvPr>
          <p:cNvSpPr/>
          <p:nvPr/>
        </p:nvSpPr>
        <p:spPr>
          <a:xfrm>
            <a:off x="9280132" y="4412316"/>
            <a:ext cx="1706148" cy="3773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dirty="0">
                <a:solidFill>
                  <a:schemeClr val="tx1"/>
                </a:solidFill>
              </a:rPr>
              <a:t>شجرة نحوية</a:t>
            </a:r>
            <a:endParaRPr lang="en-SA" dirty="0">
              <a:solidFill>
                <a:schemeClr val="tx1"/>
              </a:solidFill>
            </a:endParaRPr>
          </a:p>
        </p:txBody>
      </p:sp>
      <p:sp>
        <p:nvSpPr>
          <p:cNvPr id="35" name="Rectangle 34">
            <a:extLst>
              <a:ext uri="{FF2B5EF4-FFF2-40B4-BE49-F238E27FC236}">
                <a16:creationId xmlns:a16="http://schemas.microsoft.com/office/drawing/2014/main" id="{374C78DD-9565-9888-33C7-032CC887A3D3}"/>
              </a:ext>
            </a:extLst>
          </p:cNvPr>
          <p:cNvSpPr/>
          <p:nvPr/>
        </p:nvSpPr>
        <p:spPr>
          <a:xfrm>
            <a:off x="6866165" y="4227956"/>
            <a:ext cx="1756851" cy="7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dirty="0"/>
              <a:t>كود برمجي</a:t>
            </a:r>
          </a:p>
          <a:p>
            <a:pPr marL="0" algn="ctr" defTabSz="914400" rtl="1" eaLnBrk="1" latinLnBrk="0" hangingPunct="1"/>
            <a:r>
              <a:rPr lang="ar-SA" dirty="0"/>
              <a:t>لرسم الشجرة</a:t>
            </a:r>
            <a:endParaRPr lang="en-SA" dirty="0"/>
          </a:p>
        </p:txBody>
      </p:sp>
      <p:cxnSp>
        <p:nvCxnSpPr>
          <p:cNvPr id="37" name="Straight Arrow Connector 36">
            <a:extLst>
              <a:ext uri="{FF2B5EF4-FFF2-40B4-BE49-F238E27FC236}">
                <a16:creationId xmlns:a16="http://schemas.microsoft.com/office/drawing/2014/main" id="{14B5524F-FB54-2415-D8EF-80D2CB2BDD73}"/>
              </a:ext>
            </a:extLst>
          </p:cNvPr>
          <p:cNvCxnSpPr/>
          <p:nvPr/>
        </p:nvCxnSpPr>
        <p:spPr>
          <a:xfrm flipH="1">
            <a:off x="8686973" y="4603146"/>
            <a:ext cx="566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D749D5D-A9D0-7AF7-D397-AF5268DD1459}"/>
              </a:ext>
            </a:extLst>
          </p:cNvPr>
          <p:cNvCxnSpPr>
            <a:cxnSpLocks/>
          </p:cNvCxnSpPr>
          <p:nvPr/>
        </p:nvCxnSpPr>
        <p:spPr>
          <a:xfrm>
            <a:off x="7744590" y="5007518"/>
            <a:ext cx="0" cy="362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descr="A picture containing text, device, meter, gauge&#10;&#10;Description automatically generated">
            <a:extLst>
              <a:ext uri="{FF2B5EF4-FFF2-40B4-BE49-F238E27FC236}">
                <a16:creationId xmlns:a16="http://schemas.microsoft.com/office/drawing/2014/main" id="{1390FA2C-5EBD-126F-268E-F8769FF46992}"/>
              </a:ext>
            </a:extLst>
          </p:cNvPr>
          <p:cNvPicPr>
            <a:picLocks noChangeAspect="1"/>
          </p:cNvPicPr>
          <p:nvPr/>
        </p:nvPicPr>
        <p:blipFill>
          <a:blip r:embed="rId2"/>
          <a:stretch>
            <a:fillRect/>
          </a:stretch>
        </p:blipFill>
        <p:spPr>
          <a:xfrm>
            <a:off x="6857908" y="5373354"/>
            <a:ext cx="4177502" cy="819932"/>
          </a:xfrm>
          <a:prstGeom prst="rect">
            <a:avLst/>
          </a:prstGeom>
        </p:spPr>
      </p:pic>
    </p:spTree>
    <p:extLst>
      <p:ext uri="{BB962C8B-B14F-4D97-AF65-F5344CB8AC3E}">
        <p14:creationId xmlns:p14="http://schemas.microsoft.com/office/powerpoint/2010/main" val="164613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648929" y="629266"/>
            <a:ext cx="3990127" cy="1622321"/>
          </a:xfrm>
        </p:spPr>
        <p:txBody>
          <a:bodyPr vert="horz" lIns="91440" tIns="45720" rIns="91440" bIns="45720" rtlCol="0" anchor="ctr">
            <a:normAutofit/>
          </a:bodyPr>
          <a:lstStyle/>
          <a:p>
            <a:r>
              <a:rPr lang="ar-SA" sz="4400" b="1" kern="1200" dirty="0">
                <a:solidFill>
                  <a:schemeClr val="tx1"/>
                </a:solidFill>
                <a:latin typeface="+mj-lt"/>
                <a:ea typeface="+mj-ea"/>
                <a:cs typeface="+mj-cs"/>
              </a:rPr>
              <a:t>البيانات المستخدمة</a:t>
            </a:r>
            <a:endParaRPr lang="en-US" sz="4400" b="1"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648931" y="2438400"/>
            <a:ext cx="3505494" cy="3785419"/>
          </a:xfrm>
        </p:spPr>
        <p:txBody>
          <a:bodyPr vert="horz" lIns="91440" tIns="45720" rIns="91440" bIns="45720" rtlCol="0">
            <a:normAutofit/>
          </a:bodyPr>
          <a:lstStyle/>
          <a:p>
            <a:pPr algn="r" rtl="1">
              <a:lnSpc>
                <a:spcPct val="90000"/>
              </a:lnSpc>
              <a:spcAft>
                <a:spcPts val="600"/>
              </a:spcAft>
            </a:pPr>
            <a:r>
              <a:rPr lang="ar-SA" sz="2000" dirty="0"/>
              <a:t>سيتم استخدام (التشجير النحوي الاعتمادي للشعر العربي الفصيح) لتدريب نموذج التحليل النحوي الاعتمادي.</a:t>
            </a:r>
            <a:endParaRPr lang="en-US" sz="2000" dirty="0"/>
          </a:p>
          <a:p>
            <a:pPr algn="r" rtl="1">
              <a:lnSpc>
                <a:spcPct val="90000"/>
              </a:lnSpc>
              <a:spcAft>
                <a:spcPts val="600"/>
              </a:spcAft>
            </a:pPr>
            <a:r>
              <a:rPr lang="en-US" sz="2000" dirty="0"/>
              <a:t>Al-</a:t>
            </a:r>
            <a:r>
              <a:rPr lang="en-US" sz="2000" dirty="0" err="1"/>
              <a:t>Ghamdi</a:t>
            </a:r>
            <a:r>
              <a:rPr lang="en-US" sz="2000" dirty="0"/>
              <a:t>, </a:t>
            </a:r>
            <a:r>
              <a:rPr lang="en-US" sz="2000" dirty="0" err="1"/>
              <a:t>Sharefah</a:t>
            </a:r>
            <a:r>
              <a:rPr lang="en-US" sz="2000" dirty="0"/>
              <a:t>, </a:t>
            </a:r>
            <a:r>
              <a:rPr lang="en-US" sz="2000" dirty="0" err="1"/>
              <a:t>Hend</a:t>
            </a:r>
            <a:r>
              <a:rPr lang="en-US" sz="2000" dirty="0"/>
              <a:t> Al-Khalifa, and </a:t>
            </a:r>
            <a:r>
              <a:rPr lang="en-US" sz="2000" dirty="0" err="1"/>
              <a:t>Abdulmalik</a:t>
            </a:r>
            <a:r>
              <a:rPr lang="en-US" sz="2000" dirty="0"/>
              <a:t> Al-Salman. "A Dependency Treebank for Classical Arabic Poetry." In Proceedings of the Sixth International Conference on Dependency Linguistics (</a:t>
            </a:r>
            <a:r>
              <a:rPr lang="en-US" sz="2000" dirty="0" err="1"/>
              <a:t>Depling</a:t>
            </a:r>
            <a:r>
              <a:rPr lang="en-US" sz="2000" dirty="0"/>
              <a:t>, </a:t>
            </a:r>
            <a:r>
              <a:rPr lang="en-US" sz="2000" dirty="0" err="1"/>
              <a:t>SyntaxFest</a:t>
            </a:r>
            <a:r>
              <a:rPr lang="en-US" sz="2000" dirty="0"/>
              <a:t> 2021), pp. 1-9. 2021.</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11E31C-FA36-A262-3514-A5D3D59DF0F0}"/>
              </a:ext>
            </a:extLst>
          </p:cNvPr>
          <p:cNvSpPr txBox="1"/>
          <p:nvPr/>
        </p:nvSpPr>
        <p:spPr>
          <a:xfrm>
            <a:off x="8665356" y="2013857"/>
            <a:ext cx="184730" cy="369332"/>
          </a:xfrm>
          <a:prstGeom prst="rect">
            <a:avLst/>
          </a:prstGeom>
          <a:noFill/>
        </p:spPr>
        <p:txBody>
          <a:bodyPr wrap="none" rtlCol="0">
            <a:spAutoFit/>
          </a:bodyPr>
          <a:lstStyle/>
          <a:p>
            <a:pPr marL="0" algn="r" defTabSz="914400" rtl="1" eaLnBrk="1" latinLnBrk="0" hangingPunct="1"/>
            <a:endParaRPr lang="en-SA" dirty="0"/>
          </a:p>
        </p:txBody>
      </p:sp>
      <p:pic>
        <p:nvPicPr>
          <p:cNvPr id="24" name="Picture 23" descr="Text, letter&#10;&#10;Description automatically generated">
            <a:extLst>
              <a:ext uri="{FF2B5EF4-FFF2-40B4-BE49-F238E27FC236}">
                <a16:creationId xmlns:a16="http://schemas.microsoft.com/office/drawing/2014/main" id="{9C04429A-A160-1A1C-AA09-1B273D3E68D8}"/>
              </a:ext>
            </a:extLst>
          </p:cNvPr>
          <p:cNvPicPr>
            <a:picLocks noChangeAspect="1"/>
          </p:cNvPicPr>
          <p:nvPr/>
        </p:nvPicPr>
        <p:blipFill>
          <a:blip r:embed="rId3"/>
          <a:stretch>
            <a:fillRect/>
          </a:stretch>
        </p:blipFill>
        <p:spPr>
          <a:xfrm>
            <a:off x="5242751" y="1235034"/>
            <a:ext cx="6345554" cy="4107460"/>
          </a:xfrm>
          <a:prstGeom prst="rect">
            <a:avLst/>
          </a:prstGeom>
        </p:spPr>
      </p:pic>
    </p:spTree>
    <p:extLst>
      <p:ext uri="{BB962C8B-B14F-4D97-AF65-F5344CB8AC3E}">
        <p14:creationId xmlns:p14="http://schemas.microsoft.com/office/powerpoint/2010/main" val="386807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C909B-0AD0-483C-AAC3-96A0A3D16BE1}"/>
              </a:ext>
            </a:extLst>
          </p:cNvPr>
          <p:cNvSpPr>
            <a:spLocks noGrp="1"/>
          </p:cNvSpPr>
          <p:nvPr>
            <p:ph type="title"/>
          </p:nvPr>
        </p:nvSpPr>
        <p:spPr>
          <a:xfrm>
            <a:off x="8066313" y="1100882"/>
            <a:ext cx="3619501" cy="877824"/>
          </a:xfrm>
        </p:spPr>
        <p:txBody>
          <a:bodyPr/>
          <a:lstStyle/>
          <a:p>
            <a:pPr algn="r" rtl="1"/>
            <a:r>
              <a:rPr lang="ar-SA" b="1" dirty="0">
                <a:solidFill>
                  <a:schemeClr val="bg1"/>
                </a:solidFill>
                <a:cs typeface="Al Bayan" pitchFamily="2" charset="-78"/>
              </a:rPr>
              <a:t>فريق العمل</a:t>
            </a:r>
            <a:endParaRPr lang="en-US" b="1" dirty="0">
              <a:solidFill>
                <a:schemeClr val="bg1"/>
              </a:solidFill>
              <a:cs typeface="Al Bayan" pitchFamily="2" charset="-78"/>
            </a:endParaRPr>
          </a:p>
        </p:txBody>
      </p:sp>
      <p:sp>
        <p:nvSpPr>
          <p:cNvPr id="8" name="Text Placeholder 7">
            <a:extLst>
              <a:ext uri="{FF2B5EF4-FFF2-40B4-BE49-F238E27FC236}">
                <a16:creationId xmlns:a16="http://schemas.microsoft.com/office/drawing/2014/main" id="{E154013F-D2A9-4715-ACE2-3720EA35B8D0}"/>
              </a:ext>
            </a:extLst>
          </p:cNvPr>
          <p:cNvSpPr>
            <a:spLocks noGrp="1"/>
          </p:cNvSpPr>
          <p:nvPr>
            <p:ph type="body" sz="quarter" idx="14"/>
          </p:nvPr>
        </p:nvSpPr>
        <p:spPr>
          <a:xfrm>
            <a:off x="8220238" y="2139141"/>
            <a:ext cx="3465576" cy="3255264"/>
          </a:xfrm>
        </p:spPr>
        <p:txBody>
          <a:bodyPr/>
          <a:lstStyle/>
          <a:p>
            <a:pPr algn="just" rtl="1"/>
            <a:r>
              <a:rPr lang="ar-SA" sz="2400" dirty="0">
                <a:solidFill>
                  <a:schemeClr val="bg1"/>
                </a:solidFill>
                <a:cs typeface="Al Bayan Plain" pitchFamily="2" charset="-78"/>
              </a:rPr>
              <a:t>العمل فردي ...</a:t>
            </a:r>
          </a:p>
          <a:p>
            <a:pPr algn="just" rtl="1"/>
            <a:r>
              <a:rPr lang="ar-SA" sz="2400" dirty="0">
                <a:solidFill>
                  <a:schemeClr val="bg1"/>
                </a:solidFill>
                <a:cs typeface="Al Bayan Plain" pitchFamily="2" charset="-78"/>
              </a:rPr>
              <a:t>شريفة أحمد الغامدي ..</a:t>
            </a:r>
          </a:p>
          <a:p>
            <a:pPr algn="just" rtl="1"/>
            <a:endParaRPr lang="ar-SA" sz="2400" dirty="0">
              <a:solidFill>
                <a:schemeClr val="bg1"/>
              </a:solidFill>
              <a:cs typeface="Al Bayan Plain" pitchFamily="2" charset="-78"/>
            </a:endParaRPr>
          </a:p>
          <a:p>
            <a:pPr marL="342900" indent="-342900" algn="just" rtl="1">
              <a:buFont typeface="Arial" panose="020B0604020202020204" pitchFamily="34" charset="0"/>
              <a:buChar char="•"/>
            </a:pPr>
            <a:r>
              <a:rPr lang="ar-SA" sz="2400" dirty="0">
                <a:solidFill>
                  <a:schemeClr val="bg1"/>
                </a:solidFill>
                <a:cs typeface="Al Bayan Plain" pitchFamily="2" charset="-78"/>
              </a:rPr>
              <a:t>مرشحة دكتوراة تخصص علوم حاسب.</a:t>
            </a:r>
          </a:p>
          <a:p>
            <a:pPr marL="342900" indent="-342900" algn="just" rtl="1">
              <a:buFont typeface="Arial" panose="020B0604020202020204" pitchFamily="34" charset="0"/>
              <a:buChar char="•"/>
            </a:pPr>
            <a:r>
              <a:rPr lang="ar-SA" sz="2400" dirty="0">
                <a:solidFill>
                  <a:schemeClr val="bg1"/>
                </a:solidFill>
                <a:cs typeface="Al Bayan Plain" pitchFamily="2" charset="-78"/>
              </a:rPr>
              <a:t>تطبيقات الذكاء الاصطناعي في معالجة اللغات الطبيعية.</a:t>
            </a:r>
          </a:p>
        </p:txBody>
      </p:sp>
      <p:sp>
        <p:nvSpPr>
          <p:cNvPr id="4" name="Picture Placeholder 3">
            <a:extLst>
              <a:ext uri="{FF2B5EF4-FFF2-40B4-BE49-F238E27FC236}">
                <a16:creationId xmlns:a16="http://schemas.microsoft.com/office/drawing/2014/main" id="{E5079866-76D1-0344-A3F1-CF21784657D4}"/>
              </a:ext>
            </a:extLst>
          </p:cNvPr>
          <p:cNvSpPr>
            <a:spLocks noGrp="1"/>
          </p:cNvSpPr>
          <p:nvPr>
            <p:ph type="pic" sz="quarter" idx="15"/>
          </p:nvPr>
        </p:nvSpPr>
        <p:spPr/>
      </p:sp>
      <p:pic>
        <p:nvPicPr>
          <p:cNvPr id="9" name="Picture 2" descr="طريقة التسجيل في مسابقة برمجان العربية 1443 وأربح 150 ألف ريال - غزة نيوز">
            <a:extLst>
              <a:ext uri="{FF2B5EF4-FFF2-40B4-BE49-F238E27FC236}">
                <a16:creationId xmlns:a16="http://schemas.microsoft.com/office/drawing/2014/main" id="{9A54AE40-22A6-0046-FDBA-86648EE0BD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53" t="1250" r="20507"/>
          <a:stretch/>
        </p:blipFill>
        <p:spPr bwMode="auto">
          <a:xfrm>
            <a:off x="2207846" y="1539794"/>
            <a:ext cx="3768436" cy="38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611948"/>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274</Words>
  <Application>Microsoft Macintosh PowerPoint</Application>
  <PresentationFormat>Widescreen</PresentationFormat>
  <Paragraphs>31</Paragraphs>
  <Slides>6</Slides>
  <Notes>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6</vt:i4>
      </vt:variant>
    </vt:vector>
  </HeadingPairs>
  <TitlesOfParts>
    <vt:vector size="15" baseType="lpstr">
      <vt:lpstr>Arial</vt:lpstr>
      <vt:lpstr>Calibri</vt:lpstr>
      <vt:lpstr>Noto Sans Sundanese</vt:lpstr>
      <vt:lpstr>Segoe UI</vt:lpstr>
      <vt:lpstr>Segoe UI Light</vt:lpstr>
      <vt:lpstr>Balancing Act</vt:lpstr>
      <vt:lpstr>Wellspring</vt:lpstr>
      <vt:lpstr>Star of the show</vt:lpstr>
      <vt:lpstr>Amusements</vt:lpstr>
      <vt:lpstr>PowerPoint Presentation</vt:lpstr>
      <vt:lpstr>الهدف من المشروع </vt:lpstr>
      <vt:lpstr>المشكلة المستهدفة وأثارها</vt:lpstr>
      <vt:lpstr>النموذج المقترح </vt:lpstr>
      <vt:lpstr>البيانات المستخدمة</vt:lpstr>
      <vt:lpstr>فريق العمل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2022-05-08T18:30:44Z</dcterms:modified>
</cp:coreProperties>
</file>