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DDB"/>
    <a:srgbClr val="CCFFFF"/>
    <a:srgbClr val="3A8A71"/>
    <a:srgbClr val="3366FF"/>
    <a:srgbClr val="C58F38"/>
    <a:srgbClr val="217662"/>
    <a:srgbClr val="616058"/>
    <a:srgbClr val="CC9A3E"/>
    <a:srgbClr val="CC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2286" y="-12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1FAEE-5CB4-4BA3-B2DA-1AF56FA62D0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26EEB-9F82-4811-AE92-C3DD192E8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6EEB-9F82-4811-AE92-C3DD192E8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D9B44-91D3-454E-B238-3B77F1ADE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C9F7B-4776-4244-8C44-799644A6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3F912B-91EC-486F-A9C7-4AD54DF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314C-88FB-4E62-A841-36022ED330D0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B76AD9-CAD6-40DA-9AE5-7E9DA6A3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3D16CA-EE09-41BE-BC44-747008F2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8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5FFE5-D39D-4D28-841D-77157B7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83D6E9-5C3E-4E0B-8F25-60CC0D02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8AE300-A47D-470B-8C14-E1475255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1432-DC48-42B6-8B56-148468AD424B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A3CDBC-AA74-4CEF-9CF9-63C5BF1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12D14D-D774-4A65-BB0D-7240C2B7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4C2E9C4-B010-460A-9AFA-BC221F07D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C249C4C-6FB4-4702-A62B-36E653E8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B8C926-C197-478B-BA66-547730EE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3B5A-6606-4683-A200-67645E01D8EF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CBF92-79D7-49BA-8ED4-8946B2F9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D6DCF-84DB-4FCF-A377-CE47293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85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BDFF3-9043-4555-BF6A-B24FEB1D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5311C3-6B32-4789-9E8E-0FCB45B4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D263DE-C27E-452E-B1CA-EB20C2F0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091C-F84D-4BB6-83AD-1CAD0718A9C9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0B5B95-0C93-4B22-8CAE-92DB7D77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8ED408-6453-47E5-BF94-A27EB8C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82100-6E97-491C-A45F-03549249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2469622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9B5272-B908-4064-A473-025D286E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FF8E22-A4CF-4BD7-A078-E4F785D2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DAF3-CAD6-4C2E-A991-34F8B3499DAA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85C7F4-C1AC-4D0B-A935-CE5514F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31D9DA-07C4-4ECF-864B-E17B7D94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9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671218-7A5F-4E7C-8228-44C6E4CF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A22D3-D80D-4127-A48E-0418F7880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7ACDE5-0839-468D-9788-27A35E92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A00517-158E-4AE7-A145-05AA4B12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21C-E8D7-49E5-B82D-22166F86C34C}" type="datetime1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B40180-C1D5-4ED9-B173-5DF5F2C7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A03CBD-A27F-4B3D-A3B2-91150031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8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47240-1500-4251-ABC8-E0C4B444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2F7ADF-16CB-4D36-985D-89DBFF55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3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FD7D71-E9A0-4FB4-882C-3A718894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3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D2F089-8369-4AC9-8BC9-E020C1FDA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5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4B9D4AD-916E-4251-B755-EC6B6ECB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1398333-E4CA-4F6C-8133-BE1998DF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DFB-C2A9-4042-9C1B-992DD12903AB}" type="datetime1">
              <a:rPr lang="en-AU" smtClean="0"/>
              <a:t>9/05/2022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42AC1D-47A9-468B-9103-4023586E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512EF1E-197B-4515-9A7C-EAAF027F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2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56D95-7A4A-404D-AEDE-C330F09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99889A-7679-4750-BB17-CA428D85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F5EE-C7B5-4A38-A045-8B3549BC383A}" type="datetime1">
              <a:rPr lang="en-AU" smtClean="0"/>
              <a:t>9/05/2022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BEB96D-8F73-4D45-BEF9-E81A83CC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D2C57B-C410-407C-ACB5-11EE2A1D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46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FE2FF3-00B4-42C5-A437-949F4D8B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F62C-E1BD-49A4-BC9C-52C4C8B1EA66}" type="datetime1">
              <a:rPr lang="en-AU" smtClean="0"/>
              <a:t>9/05/2022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8FD265-3645-41D7-8052-4D588990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7CB8FD-7D66-48E2-AE60-04490D1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12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D93875-0D5F-4252-8CF6-AB2C05DE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5CDE4-DF60-452C-A576-3A182AE2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5" y="1426281"/>
            <a:ext cx="3471863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15A2B1-125E-41A4-8A91-B0AF0B51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0FAC91-11F9-4416-A578-17648EB3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844-8399-4494-9CB7-FAF0C5B47F23}" type="datetime1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5BD8E0-8058-4376-AF6F-652F9B6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0932D8-A175-4CD1-B995-F5242E51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73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A3D118-4358-450A-AB2A-D76E3E04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8975B7E-8C7F-4766-9FD0-3D4AAED8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5" y="1426281"/>
            <a:ext cx="3471863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36EEEA-92F5-42E5-A008-8CA41FEB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C69794-9BD1-4833-8167-8AF3F02C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8F6-6A10-4D8A-BDA2-174557BD2D84}" type="datetime1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E70FD0-7F09-41DD-AB0A-4227DDE9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540438-E763-455A-9C50-05DA197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07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7145DCA-6C03-401E-930A-BE6461EF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527403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33E132-FEE4-4C26-8987-E4A5A078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A3F40B-0DD9-4875-9E43-3159F6579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74B1-8162-47FF-AF33-EC00D719F10E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E207C-84B2-414E-99A9-30F7EA351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3DAE46-0FF6-43FB-A906-AB5E50654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5E34-3E89-42F5-94D6-EFDB86BAB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1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81" y="1744766"/>
            <a:ext cx="4813465" cy="1309178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r>
              <a:rPr lang="ar-SA" sz="3600" dirty="0" smtClean="0">
                <a:solidFill>
                  <a:schemeClr val="tx2">
                    <a:lumMod val="75000"/>
                  </a:schemeClr>
                </a:solidFill>
                <a:latin typeface="FF Yaseer" pitchFamily="50" charset="-78"/>
                <a:ea typeface="GE SS Two Medium" pitchFamily="18" charset="-78"/>
                <a:cs typeface="FF Yaseer" pitchFamily="50" charset="-78"/>
              </a:rPr>
              <a:t>لعبة</a:t>
            </a:r>
          </a:p>
          <a:p>
            <a:pPr rtl="1">
              <a:lnSpc>
                <a:spcPct val="150000"/>
              </a:lnSpc>
            </a:pPr>
            <a:endParaRPr lang="ar-SA" sz="3600" dirty="0">
              <a:solidFill>
                <a:schemeClr val="tx2">
                  <a:lumMod val="75000"/>
                </a:schemeClr>
              </a:solidFill>
              <a:latin typeface="FF Yaseer" pitchFamily="50" charset="-78"/>
              <a:ea typeface="GE SS Two Medium" pitchFamily="18" charset="-78"/>
              <a:cs typeface="FF Yaseer" pitchFamily="50" charset="-78"/>
            </a:endParaRPr>
          </a:p>
          <a:p>
            <a:pPr rtl="1">
              <a:lnSpc>
                <a:spcPct val="100000"/>
              </a:lnSpc>
            </a:pPr>
            <a:r>
              <a:rPr lang="ar-SA" sz="6600" dirty="0" smtClean="0">
                <a:solidFill>
                  <a:schemeClr val="tx2">
                    <a:lumMod val="75000"/>
                  </a:schemeClr>
                </a:solidFill>
                <a:latin typeface="FF Yaseer" pitchFamily="50" charset="-78"/>
                <a:ea typeface="GE SS Two Medium" pitchFamily="18" charset="-78"/>
                <a:cs typeface="FF Yaseer" pitchFamily="50" charset="-78"/>
              </a:rPr>
              <a:t>أم اللغات</a:t>
            </a:r>
            <a:endParaRPr lang="ar-SA" sz="6600" dirty="0">
              <a:solidFill>
                <a:schemeClr val="tx2">
                  <a:lumMod val="75000"/>
                </a:schemeClr>
              </a:solidFill>
              <a:latin typeface="FF Yaseer" pitchFamily="50" charset="-78"/>
              <a:ea typeface="GE SS Two Medium" pitchFamily="18" charset="-78"/>
              <a:cs typeface="FF Yaseer" pitchFamily="50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0" y="7730836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4" y="317186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مربع نص 1"/>
          <p:cNvSpPr txBox="1"/>
          <p:nvPr/>
        </p:nvSpPr>
        <p:spPr>
          <a:xfrm>
            <a:off x="2391254" y="8282404"/>
            <a:ext cx="332975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2000" b="1" dirty="0" smtClean="0"/>
              <a:t>مسار: </a:t>
            </a:r>
            <a:r>
              <a:rPr lang="ar-SA" sz="2000" b="1" dirty="0"/>
              <a:t>(تحدي الألعاب اللغوية للأطفال</a:t>
            </a:r>
            <a:r>
              <a:rPr lang="ar-SA" sz="2000" b="1" dirty="0" smtClean="0"/>
              <a:t>)</a:t>
            </a:r>
            <a:br>
              <a:rPr lang="ar-SA" sz="2000" b="1" dirty="0" smtClean="0"/>
            </a:br>
            <a:r>
              <a:rPr lang="ar-SA" sz="2000" b="1" dirty="0" smtClean="0"/>
              <a:t>مجال: (إثراء المفردات اللغوية)</a:t>
            </a:r>
            <a:endParaRPr lang="ar-SA" sz="2000" b="1" dirty="0"/>
          </a:p>
        </p:txBody>
      </p:sp>
    </p:spTree>
    <p:extLst>
      <p:ext uri="{BB962C8B-B14F-4D97-AF65-F5344CB8AC3E}">
        <p14:creationId xmlns:p14="http://schemas.microsoft.com/office/powerpoint/2010/main" val="10621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589" y="3202215"/>
            <a:ext cx="4933651" cy="1309178"/>
          </a:xfrm>
        </p:spPr>
        <p:txBody>
          <a:bodyPr>
            <a:noAutofit/>
          </a:bodyPr>
          <a:lstStyle/>
          <a:p>
            <a:pPr rtl="1">
              <a:lnSpc>
                <a:spcPct val="210000"/>
              </a:lnSpc>
            </a:pP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يهدف هذا المشروع لبناء لعبة لغوية لتنمية المفردات والتراكيب اللغوية 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للأطفال،</a:t>
            </a:r>
            <a:b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</a:b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ولإثراء 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المفردات اللغوية الفصحى وإثراء التراكيب وتعزيز الجوانب اللغوية لدى الطفل في اللغة 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الأولى والثانية</a:t>
            </a:r>
            <a:endParaRPr lang="ar-SA" sz="2800" dirty="0">
              <a:solidFill>
                <a:schemeClr val="tx2">
                  <a:lumMod val="75000"/>
                </a:schemeClr>
              </a:solidFill>
              <a:latin typeface="FF Yaseer Solid" pitchFamily="50" charset="-78"/>
              <a:ea typeface="GE SS Two Medium" pitchFamily="18" charset="-78"/>
              <a:cs typeface="FF Yaseer Solid" pitchFamily="50" charset="-78"/>
            </a:endParaRPr>
          </a:p>
          <a:p>
            <a:pPr rtl="1">
              <a:lnSpc>
                <a:spcPct val="210000"/>
              </a:lnSpc>
            </a:pPr>
            <a:endParaRPr lang="ar-SA" sz="2800" dirty="0">
              <a:solidFill>
                <a:schemeClr val="tx2">
                  <a:lumMod val="75000"/>
                </a:schemeClr>
              </a:solidFill>
              <a:latin typeface="FF Yaseer Solid" pitchFamily="50" charset="-78"/>
              <a:ea typeface="GE SS Two Medium" pitchFamily="18" charset="-78"/>
              <a:cs typeface="FF Yaseer Solid" pitchFamily="50" charset="-78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="" xmlns:a16="http://schemas.microsoft.com/office/drawing/2014/main" id="{23452DB6-2A6A-4D95-8CD7-20E1322330C8}"/>
              </a:ext>
            </a:extLst>
          </p:cNvPr>
          <p:cNvSpPr/>
          <p:nvPr/>
        </p:nvSpPr>
        <p:spPr>
          <a:xfrm>
            <a:off x="4346369" y="726967"/>
            <a:ext cx="2236978" cy="135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="" xmlns:a16="http://schemas.microsoft.com/office/drawing/2014/main" id="{A53A90AC-7B54-4464-ACF2-1FDCB5964733}"/>
              </a:ext>
            </a:extLst>
          </p:cNvPr>
          <p:cNvSpPr/>
          <p:nvPr/>
        </p:nvSpPr>
        <p:spPr>
          <a:xfrm>
            <a:off x="4904509" y="945369"/>
            <a:ext cx="1953491" cy="1140995"/>
          </a:xfrm>
          <a:prstGeom prst="rect">
            <a:avLst/>
          </a:prstGeom>
          <a:solidFill>
            <a:srgbClr val="25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14D68C9-2ABD-424F-B8A2-2DA1CF172F0B}"/>
              </a:ext>
            </a:extLst>
          </p:cNvPr>
          <p:cNvSpPr txBox="1">
            <a:spLocks/>
          </p:cNvSpPr>
          <p:nvPr/>
        </p:nvSpPr>
        <p:spPr>
          <a:xfrm>
            <a:off x="4704425" y="1154920"/>
            <a:ext cx="2005382" cy="957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ar-SA" sz="2800" b="1" dirty="0" smtClean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الهدف من المشروع</a:t>
            </a:r>
            <a:endParaRPr lang="ar-SA" sz="2800" b="1" dirty="0">
              <a:solidFill>
                <a:schemeClr val="bg1"/>
              </a:solidFill>
              <a:latin typeface="STC Regular" panose="01000500000000020006" pitchFamily="2" charset="-78"/>
              <a:cs typeface="STC Regular" panose="01000500000000020006" pitchFamily="2" charset="-7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276940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7199" y="7730833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9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191" y="2897415"/>
            <a:ext cx="4208063" cy="1309178"/>
          </a:xfrm>
        </p:spPr>
        <p:txBody>
          <a:bodyPr>
            <a:noAutofit/>
          </a:bodyPr>
          <a:lstStyle/>
          <a:p>
            <a:pPr rtl="1">
              <a:lnSpc>
                <a:spcPct val="210000"/>
              </a:lnSpc>
            </a:pP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المشكلة في عدم الترابط في تعلم الكلمات والمفردات للطفل، والتعامل مع كل كلمة كبنية جديدة مما يصعب حفظها والربط في فهم معناها</a:t>
            </a:r>
            <a:endParaRPr lang="ar-SA" sz="2800" dirty="0">
              <a:solidFill>
                <a:schemeClr val="tx2">
                  <a:lumMod val="75000"/>
                </a:schemeClr>
              </a:solidFill>
              <a:latin typeface="FF Yaseer Solid" pitchFamily="50" charset="-78"/>
              <a:ea typeface="GE SS Two Medium" pitchFamily="18" charset="-78"/>
              <a:cs typeface="FF Yaseer Solid" pitchFamily="50" charset="-78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="" xmlns:a16="http://schemas.microsoft.com/office/drawing/2014/main" id="{23452DB6-2A6A-4D95-8CD7-20E1322330C8}"/>
              </a:ext>
            </a:extLst>
          </p:cNvPr>
          <p:cNvSpPr/>
          <p:nvPr/>
        </p:nvSpPr>
        <p:spPr>
          <a:xfrm>
            <a:off x="4346369" y="726967"/>
            <a:ext cx="2236978" cy="135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="" xmlns:a16="http://schemas.microsoft.com/office/drawing/2014/main" id="{A53A90AC-7B54-4464-ACF2-1FDCB5964733}"/>
              </a:ext>
            </a:extLst>
          </p:cNvPr>
          <p:cNvSpPr/>
          <p:nvPr/>
        </p:nvSpPr>
        <p:spPr>
          <a:xfrm>
            <a:off x="4904509" y="945369"/>
            <a:ext cx="1953491" cy="1140995"/>
          </a:xfrm>
          <a:prstGeom prst="rect">
            <a:avLst/>
          </a:prstGeom>
          <a:solidFill>
            <a:srgbClr val="25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14D68C9-2ABD-424F-B8A2-2DA1CF172F0B}"/>
              </a:ext>
            </a:extLst>
          </p:cNvPr>
          <p:cNvSpPr txBox="1">
            <a:spLocks/>
          </p:cNvSpPr>
          <p:nvPr/>
        </p:nvSpPr>
        <p:spPr>
          <a:xfrm>
            <a:off x="4704425" y="1154920"/>
            <a:ext cx="2005382" cy="957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ar-SA" sz="2800" b="1" dirty="0" smtClean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المشكلة وآثارها</a:t>
            </a:r>
            <a:endParaRPr lang="ar-SA" sz="2800" b="1" dirty="0">
              <a:solidFill>
                <a:schemeClr val="bg1"/>
              </a:solidFill>
              <a:latin typeface="STC Regular" panose="01000500000000020006" pitchFamily="2" charset="-78"/>
              <a:cs typeface="STC Regular" panose="01000500000000020006" pitchFamily="2" charset="-7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276940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7199" y="7730833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4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3011715"/>
            <a:ext cx="5886449" cy="1309178"/>
          </a:xfrm>
        </p:spPr>
        <p:txBody>
          <a:bodyPr>
            <a:noAutofit/>
          </a:bodyPr>
          <a:lstStyle/>
          <a:p>
            <a:pPr rtl="1">
              <a:lnSpc>
                <a:spcPct val="100000"/>
              </a:lnSpc>
            </a:pP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باستخدام 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مشرط 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الجراح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، سيقوم الطفل بتقطيع الكلمة 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الظاهرة أمامه إلى 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كلمات أصغر مفهومة ولها معنى، سواء باللغة العربية أو بالإنجليزية</a:t>
            </a:r>
          </a:p>
          <a:p>
            <a:pPr rtl="1">
              <a:lnSpc>
                <a:spcPct val="100000"/>
              </a:lnSpc>
            </a:pP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مثلا:  احــتــكــار 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 (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فيها كلمة انجليزية: كار)</a:t>
            </a:r>
          </a:p>
          <a:p>
            <a:pPr rtl="1">
              <a:lnSpc>
                <a:spcPct val="100000"/>
              </a:lnSpc>
            </a:pP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مثلا:  </a:t>
            </a:r>
            <a:r>
              <a:rPr lang="ar-SA" sz="2800" dirty="0" err="1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مـنـصّـه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 (فيها 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كلمة فصحى: </a:t>
            </a:r>
            <a:r>
              <a:rPr lang="ar-SA" sz="2800" dirty="0" err="1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صه</a:t>
            </a: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)</a:t>
            </a:r>
          </a:p>
          <a:p>
            <a:pPr rtl="1">
              <a:lnSpc>
                <a:spcPct val="100000"/>
              </a:lnSpc>
            </a:pP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مثلا:  فشار / منعش / جنزير / متقاعد / سراديـــب</a:t>
            </a:r>
          </a:p>
          <a:p>
            <a:pPr rtl="1">
              <a:lnSpc>
                <a:spcPct val="100000"/>
              </a:lnSpc>
            </a:pPr>
            <a:r>
              <a:rPr lang="ar-SA" sz="28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فمن جمال لغتنا أننا نستطيع استنباط أكثر من كلمة من نفس المفردة، كلمة تحمل بداخلها كلمات، ويستفاد أيضاً دمج تعلم لغات أخرى بجوار </a:t>
            </a: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العربية</a:t>
            </a:r>
          </a:p>
          <a:p>
            <a:pPr rtl="1">
              <a:lnSpc>
                <a:spcPct val="100000"/>
              </a:lnSpc>
            </a:pP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فالعربية أم اللغات</a:t>
            </a:r>
            <a:endParaRPr lang="ar-SA" sz="2800" dirty="0">
              <a:solidFill>
                <a:schemeClr val="tx2">
                  <a:lumMod val="75000"/>
                </a:schemeClr>
              </a:solidFill>
              <a:latin typeface="FF Hekaya Light" pitchFamily="50" charset="-78"/>
              <a:ea typeface="GE SS Two Medium" pitchFamily="18" charset="-78"/>
              <a:cs typeface="FF Hekaya Light" pitchFamily="50" charset="-78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="" xmlns:a16="http://schemas.microsoft.com/office/drawing/2014/main" id="{23452DB6-2A6A-4D95-8CD7-20E1322330C8}"/>
              </a:ext>
            </a:extLst>
          </p:cNvPr>
          <p:cNvSpPr/>
          <p:nvPr/>
        </p:nvSpPr>
        <p:spPr>
          <a:xfrm>
            <a:off x="4346369" y="726967"/>
            <a:ext cx="2236978" cy="135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="" xmlns:a16="http://schemas.microsoft.com/office/drawing/2014/main" id="{A53A90AC-7B54-4464-ACF2-1FDCB5964733}"/>
              </a:ext>
            </a:extLst>
          </p:cNvPr>
          <p:cNvSpPr/>
          <p:nvPr/>
        </p:nvSpPr>
        <p:spPr>
          <a:xfrm>
            <a:off x="4904509" y="945369"/>
            <a:ext cx="1953491" cy="1140995"/>
          </a:xfrm>
          <a:prstGeom prst="rect">
            <a:avLst/>
          </a:prstGeom>
          <a:solidFill>
            <a:srgbClr val="25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14D68C9-2ABD-424F-B8A2-2DA1CF172F0B}"/>
              </a:ext>
            </a:extLst>
          </p:cNvPr>
          <p:cNvSpPr txBox="1">
            <a:spLocks/>
          </p:cNvSpPr>
          <p:nvPr/>
        </p:nvSpPr>
        <p:spPr>
          <a:xfrm>
            <a:off x="4704425" y="1154920"/>
            <a:ext cx="2005382" cy="957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ar-SA" sz="2800" b="1" dirty="0" smtClean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الحل</a:t>
            </a:r>
          </a:p>
          <a:p>
            <a:pPr algn="r" rtl="1">
              <a:lnSpc>
                <a:spcPct val="120000"/>
              </a:lnSpc>
            </a:pPr>
            <a:r>
              <a:rPr lang="ar-SA" sz="2800" b="1" dirty="0" smtClean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 </a:t>
            </a:r>
            <a:r>
              <a:rPr lang="ar-SA" sz="2800" b="1" dirty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المقترح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276940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7199" y="7730833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4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80" y="3316515"/>
            <a:ext cx="4933651" cy="1309178"/>
          </a:xfrm>
        </p:spPr>
        <p:txBody>
          <a:bodyPr>
            <a:noAutofit/>
          </a:bodyPr>
          <a:lstStyle/>
          <a:p>
            <a:pPr rtl="1">
              <a:lnSpc>
                <a:spcPct val="210000"/>
              </a:lnSpc>
            </a:pP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سيتم اختيار مفردات اللعبة من معجم لسان العرب لابن منظور</a:t>
            </a:r>
          </a:p>
          <a:p>
            <a:pPr rtl="1">
              <a:lnSpc>
                <a:spcPct val="210000"/>
              </a:lnSpc>
            </a:pP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 كونه أحد أشمل معاجم اللغة العربية</a:t>
            </a:r>
            <a:endParaRPr lang="ar-SA" sz="2800" dirty="0">
              <a:solidFill>
                <a:schemeClr val="tx2">
                  <a:lumMod val="75000"/>
                </a:schemeClr>
              </a:solidFill>
              <a:latin typeface="FF Yaseer Solid" pitchFamily="50" charset="-78"/>
              <a:ea typeface="GE SS Two Medium" pitchFamily="18" charset="-78"/>
              <a:cs typeface="FF Yaseer Solid" pitchFamily="50" charset="-78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="" xmlns:a16="http://schemas.microsoft.com/office/drawing/2014/main" id="{23452DB6-2A6A-4D95-8CD7-20E1322330C8}"/>
              </a:ext>
            </a:extLst>
          </p:cNvPr>
          <p:cNvSpPr/>
          <p:nvPr/>
        </p:nvSpPr>
        <p:spPr>
          <a:xfrm>
            <a:off x="4346369" y="726967"/>
            <a:ext cx="2236978" cy="135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="" xmlns:a16="http://schemas.microsoft.com/office/drawing/2014/main" id="{A53A90AC-7B54-4464-ACF2-1FDCB5964733}"/>
              </a:ext>
            </a:extLst>
          </p:cNvPr>
          <p:cNvSpPr/>
          <p:nvPr/>
        </p:nvSpPr>
        <p:spPr>
          <a:xfrm>
            <a:off x="4904509" y="945369"/>
            <a:ext cx="1953491" cy="1140995"/>
          </a:xfrm>
          <a:prstGeom prst="rect">
            <a:avLst/>
          </a:prstGeom>
          <a:solidFill>
            <a:srgbClr val="25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14D68C9-2ABD-424F-B8A2-2DA1CF172F0B}"/>
              </a:ext>
            </a:extLst>
          </p:cNvPr>
          <p:cNvSpPr txBox="1">
            <a:spLocks/>
          </p:cNvSpPr>
          <p:nvPr/>
        </p:nvSpPr>
        <p:spPr>
          <a:xfrm>
            <a:off x="4704425" y="1154920"/>
            <a:ext cx="2005382" cy="957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ar-SA" sz="2800" b="1" dirty="0" smtClean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البيانات المستخدمة</a:t>
            </a:r>
            <a:endParaRPr lang="ar-SA" sz="2800" b="1" dirty="0">
              <a:solidFill>
                <a:schemeClr val="bg1"/>
              </a:solidFill>
              <a:latin typeface="STC Regular" panose="01000500000000020006" pitchFamily="2" charset="-78"/>
              <a:cs typeface="STC Regular" panose="01000500000000020006" pitchFamily="2" charset="-7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276940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7199" y="7730833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6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053" y="2687865"/>
            <a:ext cx="4208063" cy="1309178"/>
          </a:xfrm>
        </p:spPr>
        <p:txBody>
          <a:bodyPr>
            <a:noAutofit/>
          </a:bodyPr>
          <a:lstStyle/>
          <a:p>
            <a:pPr rtl="1">
              <a:lnSpc>
                <a:spcPct val="100000"/>
              </a:lnSpc>
            </a:pPr>
            <a:r>
              <a:rPr lang="ar-SA" sz="32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سيقدم هذا الحل قيمة مضافة جديدة في سبر أغوار الكلمات واستنباط الكلمات الداخلية فيها بأكثر من لغة</a:t>
            </a:r>
          </a:p>
          <a:p>
            <a:pPr rtl="1">
              <a:lnSpc>
                <a:spcPct val="100000"/>
              </a:lnSpc>
            </a:pPr>
            <a:endParaRPr lang="ar-SA" sz="3200" dirty="0">
              <a:solidFill>
                <a:schemeClr val="tx2">
                  <a:lumMod val="75000"/>
                </a:schemeClr>
              </a:solidFill>
              <a:latin typeface="FF Hekaya Light" pitchFamily="50" charset="-78"/>
              <a:ea typeface="GE SS Two Medium" pitchFamily="18" charset="-78"/>
              <a:cs typeface="FF Hekaya Light" pitchFamily="50" charset="-78"/>
            </a:endParaRPr>
          </a:p>
          <a:p>
            <a:pPr rtl="1">
              <a:lnSpc>
                <a:spcPct val="100000"/>
              </a:lnSpc>
            </a:pPr>
            <a:r>
              <a:rPr lang="ar-SA" sz="32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كما سيتم إظهار المعاني </a:t>
            </a:r>
            <a:r>
              <a:rPr lang="ar-SA" sz="32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للكلمة الأساسية في حال كونها </a:t>
            </a:r>
            <a:r>
              <a:rPr lang="ar-SA" sz="3200" dirty="0" smtClean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مفردة فصيحة غير معروفة، كون الكلمات </a:t>
            </a:r>
            <a:r>
              <a:rPr lang="ar-SA" sz="3200" dirty="0">
                <a:solidFill>
                  <a:schemeClr val="tx2">
                    <a:lumMod val="75000"/>
                  </a:schemeClr>
                </a:solidFill>
                <a:latin typeface="FF Hekaya Light" pitchFamily="50" charset="-78"/>
                <a:ea typeface="GE SS Two Medium" pitchFamily="18" charset="-78"/>
                <a:cs typeface="FF Hekaya Light" pitchFamily="50" charset="-78"/>
              </a:rPr>
              <a:t>المعروضة ستكون غير متداولة، للإثراء اللغوي  ولتحقيق فائدة أكثر</a:t>
            </a:r>
          </a:p>
          <a:p>
            <a:pPr rtl="1">
              <a:lnSpc>
                <a:spcPct val="210000"/>
              </a:lnSpc>
            </a:pPr>
            <a:endParaRPr lang="ar-SA" sz="2800" dirty="0">
              <a:solidFill>
                <a:schemeClr val="tx2">
                  <a:lumMod val="75000"/>
                </a:schemeClr>
              </a:solidFill>
              <a:latin typeface="FF Yaseer Solid" pitchFamily="50" charset="-78"/>
              <a:ea typeface="GE SS Two Medium" pitchFamily="18" charset="-78"/>
              <a:cs typeface="FF Yaseer Solid" pitchFamily="50" charset="-78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="" xmlns:a16="http://schemas.microsoft.com/office/drawing/2014/main" id="{23452DB6-2A6A-4D95-8CD7-20E1322330C8}"/>
              </a:ext>
            </a:extLst>
          </p:cNvPr>
          <p:cNvSpPr/>
          <p:nvPr/>
        </p:nvSpPr>
        <p:spPr>
          <a:xfrm>
            <a:off x="4346369" y="726967"/>
            <a:ext cx="2236978" cy="135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="" xmlns:a16="http://schemas.microsoft.com/office/drawing/2014/main" id="{A53A90AC-7B54-4464-ACF2-1FDCB5964733}"/>
              </a:ext>
            </a:extLst>
          </p:cNvPr>
          <p:cNvSpPr/>
          <p:nvPr/>
        </p:nvSpPr>
        <p:spPr>
          <a:xfrm>
            <a:off x="4904509" y="945369"/>
            <a:ext cx="1953491" cy="1140995"/>
          </a:xfrm>
          <a:prstGeom prst="rect">
            <a:avLst/>
          </a:prstGeom>
          <a:solidFill>
            <a:srgbClr val="25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14D68C9-2ABD-424F-B8A2-2DA1CF172F0B}"/>
              </a:ext>
            </a:extLst>
          </p:cNvPr>
          <p:cNvSpPr txBox="1">
            <a:spLocks/>
          </p:cNvSpPr>
          <p:nvPr/>
        </p:nvSpPr>
        <p:spPr>
          <a:xfrm>
            <a:off x="4704425" y="1002520"/>
            <a:ext cx="2005382" cy="957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ar-SA" sz="2400" b="1" dirty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القيمة المضافة للحل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276940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7199" y="7730833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575335-7A11-45DA-9824-4124A676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919" y="3983265"/>
            <a:ext cx="4208063" cy="1309178"/>
          </a:xfrm>
        </p:spPr>
        <p:txBody>
          <a:bodyPr>
            <a:noAutofit/>
          </a:bodyPr>
          <a:lstStyle/>
          <a:p>
            <a:pPr rtl="1">
              <a:lnSpc>
                <a:spcPct val="210000"/>
              </a:lnSpc>
            </a:pPr>
            <a:r>
              <a:rPr lang="ar-SA" sz="2800" dirty="0" smtClean="0">
                <a:solidFill>
                  <a:schemeClr val="tx2">
                    <a:lumMod val="75000"/>
                  </a:schemeClr>
                </a:solidFill>
                <a:latin typeface="FF Yaseer Solid" pitchFamily="50" charset="-78"/>
                <a:ea typeface="GE SS Two Medium" pitchFamily="18" charset="-78"/>
                <a:cs typeface="FF Yaseer Solid" pitchFamily="50" charset="-78"/>
              </a:rPr>
              <a:t>تطبيق لعبة على الهاتف الجوال</a:t>
            </a:r>
            <a:endParaRPr lang="ar-SA" sz="2800" dirty="0">
              <a:solidFill>
                <a:schemeClr val="tx2">
                  <a:lumMod val="75000"/>
                </a:schemeClr>
              </a:solidFill>
              <a:latin typeface="FF Yaseer Solid" pitchFamily="50" charset="-78"/>
              <a:ea typeface="GE SS Two Medium" pitchFamily="18" charset="-78"/>
              <a:cs typeface="FF Yaseer Solid" pitchFamily="50" charset="-78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="" xmlns:a16="http://schemas.microsoft.com/office/drawing/2014/main" id="{23452DB6-2A6A-4D95-8CD7-20E1322330C8}"/>
              </a:ext>
            </a:extLst>
          </p:cNvPr>
          <p:cNvSpPr/>
          <p:nvPr/>
        </p:nvSpPr>
        <p:spPr>
          <a:xfrm>
            <a:off x="4346369" y="726967"/>
            <a:ext cx="2236978" cy="1359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="" xmlns:a16="http://schemas.microsoft.com/office/drawing/2014/main" id="{A53A90AC-7B54-4464-ACF2-1FDCB5964733}"/>
              </a:ext>
            </a:extLst>
          </p:cNvPr>
          <p:cNvSpPr/>
          <p:nvPr/>
        </p:nvSpPr>
        <p:spPr>
          <a:xfrm>
            <a:off x="4904509" y="945369"/>
            <a:ext cx="1953491" cy="1140995"/>
          </a:xfrm>
          <a:prstGeom prst="rect">
            <a:avLst/>
          </a:prstGeom>
          <a:solidFill>
            <a:srgbClr val="25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14D68C9-2ABD-424F-B8A2-2DA1CF172F0B}"/>
              </a:ext>
            </a:extLst>
          </p:cNvPr>
          <p:cNvSpPr txBox="1">
            <a:spLocks/>
          </p:cNvSpPr>
          <p:nvPr/>
        </p:nvSpPr>
        <p:spPr>
          <a:xfrm>
            <a:off x="4704425" y="1154920"/>
            <a:ext cx="2005382" cy="957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ar-SA" sz="2800" b="1" dirty="0" smtClean="0">
                <a:solidFill>
                  <a:schemeClr val="bg1"/>
                </a:solidFill>
                <a:latin typeface="STC Regular" panose="01000500000000020006" pitchFamily="2" charset="-78"/>
                <a:cs typeface="STC Regular" panose="01000500000000020006" pitchFamily="2" charset="-78"/>
              </a:rPr>
              <a:t>المخرج المتوقع</a:t>
            </a:r>
            <a:endParaRPr lang="ar-SA" sz="2800" b="1" dirty="0">
              <a:solidFill>
                <a:schemeClr val="bg1"/>
              </a:solidFill>
              <a:latin typeface="STC Regular" panose="01000500000000020006" pitchFamily="2" charset="-78"/>
              <a:cs typeface="STC Regular" panose="01000500000000020006" pitchFamily="2" charset="-7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276940"/>
            <a:ext cx="1439494" cy="16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" r="65273"/>
          <a:stretch/>
        </p:blipFill>
        <p:spPr bwMode="auto">
          <a:xfrm>
            <a:off x="7199" y="7730833"/>
            <a:ext cx="2069362" cy="21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0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209</Words>
  <Application>Microsoft Office PowerPoint</Application>
  <PresentationFormat>A4 Paper (210x297 mm)</PresentationFormat>
  <Paragraphs>26</Paragraphs>
  <Slides>7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Almarhabi</dc:creator>
  <cp:lastModifiedBy>‏‏مستخدم Windows</cp:lastModifiedBy>
  <cp:revision>201</cp:revision>
  <dcterms:created xsi:type="dcterms:W3CDTF">2021-05-21T21:47:43Z</dcterms:created>
  <dcterms:modified xsi:type="dcterms:W3CDTF">2022-05-09T20:57:44Z</dcterms:modified>
</cp:coreProperties>
</file>