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chivo ExtraBold"/>
      <p:bold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Ar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chivoExtraBold-bold.fntdata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font" Target="fonts/Archivo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-italic.fntdata"/><Relationship Id="rId30" Type="http://schemas.openxmlformats.org/officeDocument/2006/relationships/font" Target="fonts/Archiv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3a1cb8e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3a1cb8e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8e474126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8e474126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8e474126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8e474126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8e474126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8e474126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8e47412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8e47412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8e47412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8e47412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17e8efd85_0_2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17e8efd85_0_2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8e474126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8e474126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8e47412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8e47412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8e47412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8e47412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e47412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e47412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8e47412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8e47412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e47412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8e47412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8e47412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8e47412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8e47412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8e47412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8e474126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8e47412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592050"/>
            <a:ext cx="39735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69703"/>
            <a:ext cx="2350200" cy="57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80629" y="403500"/>
            <a:ext cx="1456971" cy="4336501"/>
            <a:chOff x="7680629" y="403500"/>
            <a:chExt cx="1456971" cy="4336501"/>
          </a:xfrm>
        </p:grpSpPr>
        <p:sp>
          <p:nvSpPr>
            <p:cNvPr id="12" name="Google Shape;12;p2"/>
            <p:cNvSpPr/>
            <p:nvPr/>
          </p:nvSpPr>
          <p:spPr>
            <a:xfrm>
              <a:off x="7680800" y="184363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680629" y="2772001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80800" y="40350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4300" y="682175"/>
            <a:ext cx="8096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1284000" y="1588775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284000" y="3099925"/>
            <a:ext cx="6576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6" name="Google Shape;66;p11"/>
          <p:cNvGrpSpPr/>
          <p:nvPr/>
        </p:nvGrpSpPr>
        <p:grpSpPr>
          <a:xfrm>
            <a:off x="7695600" y="0"/>
            <a:ext cx="1456805" cy="3146695"/>
            <a:chOff x="7695600" y="0"/>
            <a:chExt cx="1456805" cy="3146695"/>
          </a:xfrm>
        </p:grpSpPr>
        <p:sp>
          <p:nvSpPr>
            <p:cNvPr id="67" name="Google Shape;67;p11"/>
            <p:cNvSpPr/>
            <p:nvPr/>
          </p:nvSpPr>
          <p:spPr>
            <a:xfrm flipH="1">
              <a:off x="7695605" y="1178695"/>
              <a:ext cx="1456800" cy="1968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7695600" y="0"/>
              <a:ext cx="1456800" cy="14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1"/>
          <p:cNvGrpSpPr/>
          <p:nvPr/>
        </p:nvGrpSpPr>
        <p:grpSpPr>
          <a:xfrm>
            <a:off x="-8400" y="2246875"/>
            <a:ext cx="1456800" cy="2896630"/>
            <a:chOff x="-8400" y="2246875"/>
            <a:chExt cx="1456800" cy="2896630"/>
          </a:xfrm>
        </p:grpSpPr>
        <p:sp>
          <p:nvSpPr>
            <p:cNvPr id="70" name="Google Shape;70;p11"/>
            <p:cNvSpPr/>
            <p:nvPr/>
          </p:nvSpPr>
          <p:spPr>
            <a:xfrm>
              <a:off x="-8400" y="3687005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8400" y="2246875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-35700" y="-31500"/>
            <a:ext cx="9215400" cy="52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2937400" y="1100150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2" type="title"/>
          </p:nvPr>
        </p:nvSpPr>
        <p:spPr>
          <a:xfrm>
            <a:off x="2410970" y="1252508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2937400" y="1819888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3" type="title"/>
          </p:nvPr>
        </p:nvSpPr>
        <p:spPr>
          <a:xfrm>
            <a:off x="5893500" y="1100150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5367107" y="1252508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5" type="subTitle"/>
          </p:nvPr>
        </p:nvSpPr>
        <p:spPr>
          <a:xfrm>
            <a:off x="5893505" y="1819888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6" type="title"/>
          </p:nvPr>
        </p:nvSpPr>
        <p:spPr>
          <a:xfrm>
            <a:off x="2937400" y="2280446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2592395" y="2432808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8" type="subTitle"/>
          </p:nvPr>
        </p:nvSpPr>
        <p:spPr>
          <a:xfrm>
            <a:off x="2937400" y="3000188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9" type="title"/>
          </p:nvPr>
        </p:nvSpPr>
        <p:spPr>
          <a:xfrm>
            <a:off x="5893500" y="2280447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5367107" y="2432808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4" type="subTitle"/>
          </p:nvPr>
        </p:nvSpPr>
        <p:spPr>
          <a:xfrm>
            <a:off x="5893505" y="3000188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5" type="title"/>
          </p:nvPr>
        </p:nvSpPr>
        <p:spPr>
          <a:xfrm>
            <a:off x="2937400" y="3460723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16" type="title"/>
          </p:nvPr>
        </p:nvSpPr>
        <p:spPr>
          <a:xfrm>
            <a:off x="2433045" y="3613108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7" type="subTitle"/>
          </p:nvPr>
        </p:nvSpPr>
        <p:spPr>
          <a:xfrm>
            <a:off x="2937400" y="4177189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8" type="title"/>
          </p:nvPr>
        </p:nvSpPr>
        <p:spPr>
          <a:xfrm>
            <a:off x="5893500" y="3460725"/>
            <a:ext cx="2530500" cy="68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9" type="title"/>
          </p:nvPr>
        </p:nvSpPr>
        <p:spPr>
          <a:xfrm>
            <a:off x="5360555" y="3609212"/>
            <a:ext cx="598200" cy="51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20" type="subTitle"/>
          </p:nvPr>
        </p:nvSpPr>
        <p:spPr>
          <a:xfrm>
            <a:off x="5893502" y="4177188"/>
            <a:ext cx="2353500" cy="4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1" type="title"/>
          </p:nvPr>
        </p:nvSpPr>
        <p:spPr>
          <a:xfrm>
            <a:off x="720000" y="547675"/>
            <a:ext cx="19842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6349512" y="-1193110"/>
            <a:ext cx="1795500" cy="1795500"/>
          </a:xfrm>
          <a:prstGeom prst="ellipse">
            <a:avLst/>
          </a:prstGeom>
          <a:solidFill>
            <a:srgbClr val="0F3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2388600" y="2652900"/>
            <a:ext cx="60354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388400" y="616200"/>
            <a:ext cx="60354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-185414" y="-850435"/>
            <a:ext cx="1795500" cy="1795500"/>
          </a:xfrm>
          <a:prstGeom prst="ellipse">
            <a:avLst/>
          </a:prstGeom>
          <a:solidFill>
            <a:srgbClr val="0F3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0000" y="2222038"/>
            <a:ext cx="24816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0000" y="1654580"/>
            <a:ext cx="2481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" name="Google Shape;102;p15"/>
          <p:cNvGrpSpPr/>
          <p:nvPr/>
        </p:nvGrpSpPr>
        <p:grpSpPr>
          <a:xfrm>
            <a:off x="7563075" y="0"/>
            <a:ext cx="1603800" cy="4733825"/>
            <a:chOff x="7563075" y="0"/>
            <a:chExt cx="1603800" cy="4733825"/>
          </a:xfrm>
        </p:grpSpPr>
        <p:sp>
          <p:nvSpPr>
            <p:cNvPr id="103" name="Google Shape;103;p15"/>
            <p:cNvSpPr/>
            <p:nvPr/>
          </p:nvSpPr>
          <p:spPr>
            <a:xfrm flipH="1">
              <a:off x="7695600" y="1447174"/>
              <a:ext cx="1456800" cy="1699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695600" y="0"/>
              <a:ext cx="1456800" cy="14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5400000">
              <a:off x="7562925" y="3129875"/>
              <a:ext cx="1604100" cy="160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5327750" y="2240176"/>
            <a:ext cx="30963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5327750" y="1642450"/>
            <a:ext cx="30963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" name="Google Shape;109;p16"/>
          <p:cNvGrpSpPr/>
          <p:nvPr/>
        </p:nvGrpSpPr>
        <p:grpSpPr>
          <a:xfrm>
            <a:off x="-3" y="3686533"/>
            <a:ext cx="4336501" cy="1456971"/>
            <a:chOff x="-3" y="3686533"/>
            <a:chExt cx="4336501" cy="1456971"/>
          </a:xfrm>
        </p:grpSpPr>
        <p:sp>
          <p:nvSpPr>
            <p:cNvPr id="110" name="Google Shape;110;p16"/>
            <p:cNvSpPr/>
            <p:nvPr/>
          </p:nvSpPr>
          <p:spPr>
            <a:xfrm rot="5400000">
              <a:off x="1439568" y="3686704"/>
              <a:ext cx="1456800" cy="14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flipH="1" rot="5400000">
              <a:off x="255597" y="3430933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5400000">
              <a:off x="2879698" y="3686704"/>
              <a:ext cx="1456800" cy="14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1722400" y="4032350"/>
            <a:ext cx="56994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0100" y="416310"/>
            <a:ext cx="7704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17"/>
          <p:cNvGrpSpPr/>
          <p:nvPr/>
        </p:nvGrpSpPr>
        <p:grpSpPr>
          <a:xfrm>
            <a:off x="0" y="-2"/>
            <a:ext cx="1603800" cy="3184375"/>
            <a:chOff x="0" y="-2"/>
            <a:chExt cx="1603800" cy="3184375"/>
          </a:xfrm>
        </p:grpSpPr>
        <p:sp>
          <p:nvSpPr>
            <p:cNvPr id="117" name="Google Shape;117;p17"/>
            <p:cNvSpPr/>
            <p:nvPr/>
          </p:nvSpPr>
          <p:spPr>
            <a:xfrm flipH="1" rot="10800000">
              <a:off x="0" y="-2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flipH="1" rot="10800000">
              <a:off x="0" y="1580573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7694911" y="-7056"/>
            <a:ext cx="1456800" cy="2896630"/>
            <a:chOff x="7694911" y="-7056"/>
            <a:chExt cx="1456800" cy="2896630"/>
          </a:xfrm>
        </p:grpSpPr>
        <p:sp>
          <p:nvSpPr>
            <p:cNvPr id="120" name="Google Shape;120;p17"/>
            <p:cNvSpPr/>
            <p:nvPr/>
          </p:nvSpPr>
          <p:spPr>
            <a:xfrm>
              <a:off x="7694911" y="1433074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7694911" y="-7056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0000" y="423297"/>
            <a:ext cx="7704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>
            <a:off x="-7058" y="-6766"/>
            <a:ext cx="2896630" cy="1456800"/>
            <a:chOff x="-7058" y="-6766"/>
            <a:chExt cx="2896630" cy="1456800"/>
          </a:xfrm>
        </p:grpSpPr>
        <p:sp>
          <p:nvSpPr>
            <p:cNvPr id="125" name="Google Shape;125;p18"/>
            <p:cNvSpPr/>
            <p:nvPr/>
          </p:nvSpPr>
          <p:spPr>
            <a:xfrm rot="5400000">
              <a:off x="-7208" y="-6616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 rot="5400000">
              <a:off x="1432922" y="-6616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" name="Google Shape;129;p19"/>
          <p:cNvGrpSpPr/>
          <p:nvPr/>
        </p:nvGrpSpPr>
        <p:grpSpPr>
          <a:xfrm>
            <a:off x="0" y="-2"/>
            <a:ext cx="1603800" cy="3184375"/>
            <a:chOff x="0" y="-2"/>
            <a:chExt cx="1603800" cy="3184375"/>
          </a:xfrm>
        </p:grpSpPr>
        <p:sp>
          <p:nvSpPr>
            <p:cNvPr id="130" name="Google Shape;130;p19"/>
            <p:cNvSpPr/>
            <p:nvPr/>
          </p:nvSpPr>
          <p:spPr>
            <a:xfrm flipH="1" rot="10800000">
              <a:off x="0" y="-2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 flipH="1" rot="10800000">
              <a:off x="0" y="1580573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22880"/>
            <a:ext cx="77040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4" name="Google Shape;134;p20"/>
          <p:cNvGrpSpPr/>
          <p:nvPr/>
        </p:nvGrpSpPr>
        <p:grpSpPr>
          <a:xfrm flipH="1">
            <a:off x="7540200" y="-2"/>
            <a:ext cx="1603800" cy="3184375"/>
            <a:chOff x="0" y="-2"/>
            <a:chExt cx="1603800" cy="3184375"/>
          </a:xfrm>
        </p:grpSpPr>
        <p:sp>
          <p:nvSpPr>
            <p:cNvPr id="135" name="Google Shape;135;p20"/>
            <p:cNvSpPr/>
            <p:nvPr/>
          </p:nvSpPr>
          <p:spPr>
            <a:xfrm flipH="1" rot="10800000">
              <a:off x="0" y="-2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 flipH="1" rot="10800000">
              <a:off x="0" y="1580573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0"/>
          <p:cNvSpPr/>
          <p:nvPr/>
        </p:nvSpPr>
        <p:spPr>
          <a:xfrm>
            <a:off x="-8400" y="3453599"/>
            <a:ext cx="1456800" cy="1689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1229573"/>
            <a:ext cx="36486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0000" y="540000"/>
            <a:ext cx="176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0000" y="3972948"/>
            <a:ext cx="2972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7695600" y="0"/>
            <a:ext cx="1456805" cy="4603501"/>
            <a:chOff x="7695600" y="0"/>
            <a:chExt cx="1456805" cy="4603501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7695600" y="3146851"/>
              <a:ext cx="1456800" cy="1456500"/>
            </a:xfrm>
            <a:prstGeom prst="ellipse">
              <a:avLst/>
            </a:prstGeom>
            <a:solidFill>
              <a:srgbClr val="0F3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695605" y="1178695"/>
              <a:ext cx="1456800" cy="1968000"/>
            </a:xfrm>
            <a:prstGeom prst="rtTriangle">
              <a:avLst/>
            </a:prstGeom>
            <a:solidFill>
              <a:srgbClr val="0F3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695600" y="0"/>
              <a:ext cx="1456800" cy="1456800"/>
            </a:xfrm>
            <a:prstGeom prst="rect">
              <a:avLst/>
            </a:prstGeom>
            <a:solidFill>
              <a:srgbClr val="0F3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0000" y="422880"/>
            <a:ext cx="7704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/>
          <p:nvPr/>
        </p:nvSpPr>
        <p:spPr>
          <a:xfrm flipH="1" rot="10800000">
            <a:off x="0" y="-2"/>
            <a:ext cx="1603800" cy="1603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540000"/>
            <a:ext cx="77040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>
            <a:off x="6538462" y="-1193110"/>
            <a:ext cx="1795500" cy="17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0000" y="422355"/>
            <a:ext cx="77040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2140650" y="879596"/>
            <a:ext cx="4862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2" type="subTitle"/>
          </p:nvPr>
        </p:nvSpPr>
        <p:spPr>
          <a:xfrm>
            <a:off x="720050" y="1600200"/>
            <a:ext cx="3108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720050" y="1950406"/>
            <a:ext cx="38520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4" type="subTitle"/>
          </p:nvPr>
        </p:nvSpPr>
        <p:spPr>
          <a:xfrm>
            <a:off x="4572050" y="1950406"/>
            <a:ext cx="38520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0000" y="422355"/>
            <a:ext cx="77040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720000" y="879596"/>
            <a:ext cx="4862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" type="subTitle"/>
          </p:nvPr>
        </p:nvSpPr>
        <p:spPr>
          <a:xfrm>
            <a:off x="720050" y="1600200"/>
            <a:ext cx="31086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subTitle"/>
          </p:nvPr>
        </p:nvSpPr>
        <p:spPr>
          <a:xfrm>
            <a:off x="720050" y="1950406"/>
            <a:ext cx="38520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4" type="subTitle"/>
          </p:nvPr>
        </p:nvSpPr>
        <p:spPr>
          <a:xfrm>
            <a:off x="4572050" y="1950406"/>
            <a:ext cx="38520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6" name="Google Shape;156;p24"/>
          <p:cNvGrpSpPr/>
          <p:nvPr/>
        </p:nvGrpSpPr>
        <p:grpSpPr>
          <a:xfrm rot="5400000">
            <a:off x="6967275" y="-719925"/>
            <a:ext cx="1456800" cy="2896630"/>
            <a:chOff x="7680800" y="2246875"/>
            <a:chExt cx="1456800" cy="2896630"/>
          </a:xfrm>
        </p:grpSpPr>
        <p:sp>
          <p:nvSpPr>
            <p:cNvPr id="157" name="Google Shape;157;p24"/>
            <p:cNvSpPr/>
            <p:nvPr/>
          </p:nvSpPr>
          <p:spPr>
            <a:xfrm>
              <a:off x="7680800" y="3687005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680800" y="2246875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888643" y="539992"/>
            <a:ext cx="25212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3888550" y="939157"/>
            <a:ext cx="25212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2" type="title"/>
          </p:nvPr>
        </p:nvSpPr>
        <p:spPr>
          <a:xfrm>
            <a:off x="3888643" y="1958688"/>
            <a:ext cx="25212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5"/>
          <p:cNvSpPr txBox="1"/>
          <p:nvPr>
            <p:ph idx="3" type="subTitle"/>
          </p:nvPr>
        </p:nvSpPr>
        <p:spPr>
          <a:xfrm>
            <a:off x="3888650" y="2357697"/>
            <a:ext cx="25212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4" type="title"/>
          </p:nvPr>
        </p:nvSpPr>
        <p:spPr>
          <a:xfrm>
            <a:off x="3888475" y="3377400"/>
            <a:ext cx="25212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5"/>
          <p:cNvSpPr txBox="1"/>
          <p:nvPr>
            <p:ph idx="5" type="subTitle"/>
          </p:nvPr>
        </p:nvSpPr>
        <p:spPr>
          <a:xfrm>
            <a:off x="3888625" y="3776400"/>
            <a:ext cx="25212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6" type="title"/>
          </p:nvPr>
        </p:nvSpPr>
        <p:spPr>
          <a:xfrm>
            <a:off x="720000" y="445025"/>
            <a:ext cx="26328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909350" y="2422625"/>
            <a:ext cx="197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1909375" y="2902028"/>
            <a:ext cx="19758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2" type="title"/>
          </p:nvPr>
        </p:nvSpPr>
        <p:spPr>
          <a:xfrm>
            <a:off x="4178823" y="2422625"/>
            <a:ext cx="197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6"/>
          <p:cNvSpPr txBox="1"/>
          <p:nvPr>
            <p:ph idx="3" type="subTitle"/>
          </p:nvPr>
        </p:nvSpPr>
        <p:spPr>
          <a:xfrm>
            <a:off x="4178827" y="2902028"/>
            <a:ext cx="19758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4" type="title"/>
          </p:nvPr>
        </p:nvSpPr>
        <p:spPr>
          <a:xfrm>
            <a:off x="6448296" y="2422625"/>
            <a:ext cx="197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6"/>
          <p:cNvSpPr txBox="1"/>
          <p:nvPr>
            <p:ph idx="5" type="subTitle"/>
          </p:nvPr>
        </p:nvSpPr>
        <p:spPr>
          <a:xfrm>
            <a:off x="6448300" y="2902040"/>
            <a:ext cx="19758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6" type="title"/>
          </p:nvPr>
        </p:nvSpPr>
        <p:spPr>
          <a:xfrm>
            <a:off x="720000" y="540000"/>
            <a:ext cx="77040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6"/>
          <p:cNvSpPr/>
          <p:nvPr/>
        </p:nvSpPr>
        <p:spPr>
          <a:xfrm>
            <a:off x="6538462" y="-1193110"/>
            <a:ext cx="1795500" cy="17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0000" y="416432"/>
            <a:ext cx="77040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title"/>
          </p:nvPr>
        </p:nvSpPr>
        <p:spPr>
          <a:xfrm>
            <a:off x="1515175" y="2555991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257450" y="2858207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3" type="title"/>
          </p:nvPr>
        </p:nvSpPr>
        <p:spPr>
          <a:xfrm>
            <a:off x="3787355" y="2155227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7"/>
          <p:cNvSpPr txBox="1"/>
          <p:nvPr>
            <p:ph idx="4" type="subTitle"/>
          </p:nvPr>
        </p:nvSpPr>
        <p:spPr>
          <a:xfrm>
            <a:off x="3529640" y="2457446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5" type="title"/>
          </p:nvPr>
        </p:nvSpPr>
        <p:spPr>
          <a:xfrm>
            <a:off x="6059550" y="1755031"/>
            <a:ext cx="15693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7"/>
          <p:cNvSpPr txBox="1"/>
          <p:nvPr>
            <p:ph idx="6" type="subTitle"/>
          </p:nvPr>
        </p:nvSpPr>
        <p:spPr>
          <a:xfrm>
            <a:off x="5801846" y="2057246"/>
            <a:ext cx="208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hasCustomPrompt="1" idx="7" type="title"/>
          </p:nvPr>
        </p:nvSpPr>
        <p:spPr>
          <a:xfrm>
            <a:off x="1381500" y="3551400"/>
            <a:ext cx="1836600" cy="159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27"/>
          <p:cNvSpPr txBox="1"/>
          <p:nvPr>
            <p:ph hasCustomPrompt="1" idx="8" type="title"/>
          </p:nvPr>
        </p:nvSpPr>
        <p:spPr>
          <a:xfrm>
            <a:off x="3653700" y="3146230"/>
            <a:ext cx="1836600" cy="199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/>
          <p:nvPr>
            <p:ph hasCustomPrompt="1" idx="9" type="title"/>
          </p:nvPr>
        </p:nvSpPr>
        <p:spPr>
          <a:xfrm>
            <a:off x="5925900" y="2745325"/>
            <a:ext cx="1836600" cy="23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7"/>
          <p:cNvSpPr/>
          <p:nvPr/>
        </p:nvSpPr>
        <p:spPr>
          <a:xfrm>
            <a:off x="0" y="3539700"/>
            <a:ext cx="1381500" cy="1603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7734273" y="3686704"/>
            <a:ext cx="1456800" cy="145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0000" y="1738988"/>
            <a:ext cx="2015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28"/>
          <p:cNvSpPr txBox="1"/>
          <p:nvPr>
            <p:ph idx="1" type="subTitle"/>
          </p:nvPr>
        </p:nvSpPr>
        <p:spPr>
          <a:xfrm>
            <a:off x="719988" y="2145834"/>
            <a:ext cx="2015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2" type="title"/>
          </p:nvPr>
        </p:nvSpPr>
        <p:spPr>
          <a:xfrm>
            <a:off x="6413406" y="1738988"/>
            <a:ext cx="2015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8"/>
          <p:cNvSpPr txBox="1"/>
          <p:nvPr>
            <p:ph idx="3" type="subTitle"/>
          </p:nvPr>
        </p:nvSpPr>
        <p:spPr>
          <a:xfrm>
            <a:off x="6413400" y="2145834"/>
            <a:ext cx="2015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4" type="title"/>
          </p:nvPr>
        </p:nvSpPr>
        <p:spPr>
          <a:xfrm>
            <a:off x="720000" y="3629375"/>
            <a:ext cx="2015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8"/>
          <p:cNvSpPr txBox="1"/>
          <p:nvPr>
            <p:ph idx="5" type="subTitle"/>
          </p:nvPr>
        </p:nvSpPr>
        <p:spPr>
          <a:xfrm>
            <a:off x="719988" y="4036197"/>
            <a:ext cx="2015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6" type="title"/>
          </p:nvPr>
        </p:nvSpPr>
        <p:spPr>
          <a:xfrm>
            <a:off x="6413406" y="3629375"/>
            <a:ext cx="2015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8"/>
          <p:cNvSpPr txBox="1"/>
          <p:nvPr>
            <p:ph idx="7" type="subTitle"/>
          </p:nvPr>
        </p:nvSpPr>
        <p:spPr>
          <a:xfrm>
            <a:off x="6413400" y="4036197"/>
            <a:ext cx="2015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8" type="title"/>
          </p:nvPr>
        </p:nvSpPr>
        <p:spPr>
          <a:xfrm>
            <a:off x="720000" y="423300"/>
            <a:ext cx="77040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840225" y="15000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840225" y="20865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2" type="title"/>
          </p:nvPr>
        </p:nvSpPr>
        <p:spPr>
          <a:xfrm>
            <a:off x="3539574" y="15000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9"/>
          <p:cNvSpPr txBox="1"/>
          <p:nvPr>
            <p:ph idx="3" type="subTitle"/>
          </p:nvPr>
        </p:nvSpPr>
        <p:spPr>
          <a:xfrm>
            <a:off x="3539574" y="20865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4" type="title"/>
          </p:nvPr>
        </p:nvSpPr>
        <p:spPr>
          <a:xfrm>
            <a:off x="840225" y="29334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9"/>
          <p:cNvSpPr txBox="1"/>
          <p:nvPr>
            <p:ph idx="5" type="subTitle"/>
          </p:nvPr>
        </p:nvSpPr>
        <p:spPr>
          <a:xfrm>
            <a:off x="840225" y="35199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6" type="title"/>
          </p:nvPr>
        </p:nvSpPr>
        <p:spPr>
          <a:xfrm>
            <a:off x="3539574" y="29334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9"/>
          <p:cNvSpPr txBox="1"/>
          <p:nvPr>
            <p:ph idx="7" type="subTitle"/>
          </p:nvPr>
        </p:nvSpPr>
        <p:spPr>
          <a:xfrm>
            <a:off x="3539574" y="35199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8" type="title"/>
          </p:nvPr>
        </p:nvSpPr>
        <p:spPr>
          <a:xfrm>
            <a:off x="6238849" y="15000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9"/>
          <p:cNvSpPr txBox="1"/>
          <p:nvPr>
            <p:ph idx="9" type="subTitle"/>
          </p:nvPr>
        </p:nvSpPr>
        <p:spPr>
          <a:xfrm>
            <a:off x="6238849" y="20865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3" type="title"/>
          </p:nvPr>
        </p:nvSpPr>
        <p:spPr>
          <a:xfrm>
            <a:off x="6238849" y="2933450"/>
            <a:ext cx="206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9"/>
          <p:cNvSpPr txBox="1"/>
          <p:nvPr>
            <p:ph idx="14" type="subTitle"/>
          </p:nvPr>
        </p:nvSpPr>
        <p:spPr>
          <a:xfrm>
            <a:off x="6238849" y="3519975"/>
            <a:ext cx="206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5" type="title"/>
          </p:nvPr>
        </p:nvSpPr>
        <p:spPr>
          <a:xfrm>
            <a:off x="694775" y="419414"/>
            <a:ext cx="77040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/>
          <p:nvPr/>
        </p:nvSpPr>
        <p:spPr>
          <a:xfrm>
            <a:off x="6538462" y="-1193110"/>
            <a:ext cx="1795500" cy="17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hasCustomPrompt="1" type="title"/>
          </p:nvPr>
        </p:nvSpPr>
        <p:spPr>
          <a:xfrm>
            <a:off x="2498350" y="750350"/>
            <a:ext cx="41472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2498350" y="1462851"/>
            <a:ext cx="4147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hasCustomPrompt="1" idx="2" type="title"/>
          </p:nvPr>
        </p:nvSpPr>
        <p:spPr>
          <a:xfrm>
            <a:off x="2498350" y="2054088"/>
            <a:ext cx="41472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8" name="Google Shape;218;p30"/>
          <p:cNvSpPr txBox="1"/>
          <p:nvPr>
            <p:ph idx="3" type="subTitle"/>
          </p:nvPr>
        </p:nvSpPr>
        <p:spPr>
          <a:xfrm>
            <a:off x="2498350" y="2766612"/>
            <a:ext cx="4147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hasCustomPrompt="1" idx="4" type="title"/>
          </p:nvPr>
        </p:nvSpPr>
        <p:spPr>
          <a:xfrm>
            <a:off x="2498350" y="3357875"/>
            <a:ext cx="41472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0" name="Google Shape;220;p30"/>
          <p:cNvSpPr txBox="1"/>
          <p:nvPr>
            <p:ph idx="5" type="subTitle"/>
          </p:nvPr>
        </p:nvSpPr>
        <p:spPr>
          <a:xfrm>
            <a:off x="2498350" y="4070350"/>
            <a:ext cx="41472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" name="Google Shape;221;p30"/>
          <p:cNvGrpSpPr/>
          <p:nvPr/>
        </p:nvGrpSpPr>
        <p:grpSpPr>
          <a:xfrm>
            <a:off x="7680800" y="2246875"/>
            <a:ext cx="1456800" cy="2896630"/>
            <a:chOff x="7680800" y="2246875"/>
            <a:chExt cx="1456800" cy="2896630"/>
          </a:xfrm>
        </p:grpSpPr>
        <p:sp>
          <p:nvSpPr>
            <p:cNvPr id="222" name="Google Shape;222;p30"/>
            <p:cNvSpPr/>
            <p:nvPr/>
          </p:nvSpPr>
          <p:spPr>
            <a:xfrm>
              <a:off x="7680800" y="3687005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7680800" y="2246875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0"/>
          <p:cNvGrpSpPr/>
          <p:nvPr/>
        </p:nvGrpSpPr>
        <p:grpSpPr>
          <a:xfrm>
            <a:off x="0" y="238"/>
            <a:ext cx="1575300" cy="3265120"/>
            <a:chOff x="0" y="238"/>
            <a:chExt cx="1575300" cy="3265120"/>
          </a:xfrm>
        </p:grpSpPr>
        <p:sp>
          <p:nvSpPr>
            <p:cNvPr id="225" name="Google Shape;225;p30"/>
            <p:cNvSpPr/>
            <p:nvPr/>
          </p:nvSpPr>
          <p:spPr>
            <a:xfrm>
              <a:off x="70" y="1297357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 flipH="1">
              <a:off x="0" y="238"/>
              <a:ext cx="1575300" cy="157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6349512" y="-1193110"/>
            <a:ext cx="1795500" cy="17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ctrTitle"/>
          </p:nvPr>
        </p:nvSpPr>
        <p:spPr>
          <a:xfrm>
            <a:off x="5000975" y="491946"/>
            <a:ext cx="3423000" cy="8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1" type="subTitle"/>
          </p:nvPr>
        </p:nvSpPr>
        <p:spPr>
          <a:xfrm>
            <a:off x="5001075" y="2060591"/>
            <a:ext cx="3423000" cy="12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2" type="subTitle"/>
          </p:nvPr>
        </p:nvSpPr>
        <p:spPr>
          <a:xfrm>
            <a:off x="5333400" y="4181650"/>
            <a:ext cx="3090600" cy="42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/>
        </p:nvSpPr>
        <p:spPr>
          <a:xfrm>
            <a:off x="5517650" y="3260118"/>
            <a:ext cx="290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2" name="Google Shape;232;p31"/>
          <p:cNvGrpSpPr/>
          <p:nvPr/>
        </p:nvGrpSpPr>
        <p:grpSpPr>
          <a:xfrm>
            <a:off x="0" y="-118425"/>
            <a:ext cx="1603800" cy="4858400"/>
            <a:chOff x="0" y="-118425"/>
            <a:chExt cx="1603800" cy="4858400"/>
          </a:xfrm>
        </p:grpSpPr>
        <p:sp>
          <p:nvSpPr>
            <p:cNvPr id="233" name="Google Shape;233;p31"/>
            <p:cNvSpPr/>
            <p:nvPr/>
          </p:nvSpPr>
          <p:spPr>
            <a:xfrm flipH="1">
              <a:off x="118430" y="1178695"/>
              <a:ext cx="1456800" cy="1968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0" y="-118425"/>
              <a:ext cx="1575300" cy="157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rot="5400000">
              <a:off x="-150" y="3136025"/>
              <a:ext cx="1604100" cy="160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7680629" y="403500"/>
            <a:ext cx="1456971" cy="4336501"/>
            <a:chOff x="7680629" y="403500"/>
            <a:chExt cx="1456971" cy="4336501"/>
          </a:xfrm>
        </p:grpSpPr>
        <p:sp>
          <p:nvSpPr>
            <p:cNvPr id="238" name="Google Shape;238;p32"/>
            <p:cNvSpPr/>
            <p:nvPr/>
          </p:nvSpPr>
          <p:spPr>
            <a:xfrm>
              <a:off x="7680800" y="184363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 flipH="1">
              <a:off x="7680629" y="2772001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680800" y="40350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bg>
      <p:bgPr>
        <a:solidFill>
          <a:schemeClr val="accen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3"/>
          <p:cNvGrpSpPr/>
          <p:nvPr/>
        </p:nvGrpSpPr>
        <p:grpSpPr>
          <a:xfrm>
            <a:off x="6029297" y="3658306"/>
            <a:ext cx="3212803" cy="1488000"/>
            <a:chOff x="6029297" y="3658306"/>
            <a:chExt cx="3212803" cy="1488000"/>
          </a:xfrm>
        </p:grpSpPr>
        <p:sp>
          <p:nvSpPr>
            <p:cNvPr id="243" name="Google Shape;243;p33"/>
            <p:cNvSpPr/>
            <p:nvPr/>
          </p:nvSpPr>
          <p:spPr>
            <a:xfrm flipH="1" rot="5400000">
              <a:off x="6290297" y="3398364"/>
              <a:ext cx="1486800" cy="20088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 rot="5400000">
              <a:off x="7754100" y="3658306"/>
              <a:ext cx="1488000" cy="14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3"/>
          <p:cNvGrpSpPr/>
          <p:nvPr/>
        </p:nvGrpSpPr>
        <p:grpSpPr>
          <a:xfrm>
            <a:off x="-8389" y="-6"/>
            <a:ext cx="1456800" cy="2896630"/>
            <a:chOff x="-8389" y="-6"/>
            <a:chExt cx="1456800" cy="2896630"/>
          </a:xfrm>
        </p:grpSpPr>
        <p:sp>
          <p:nvSpPr>
            <p:cNvPr id="246" name="Google Shape;246;p33"/>
            <p:cNvSpPr/>
            <p:nvPr/>
          </p:nvSpPr>
          <p:spPr>
            <a:xfrm>
              <a:off x="-8389" y="1440124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-8389" y="-6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455718" y="3214425"/>
            <a:ext cx="2328900" cy="46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rgbClr val="EFEFE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6095110" y="3214425"/>
            <a:ext cx="2328900" cy="46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rgbClr val="EFEFE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3455625" y="3704302"/>
            <a:ext cx="2328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6094925" y="3704300"/>
            <a:ext cx="2328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23297"/>
            <a:ext cx="77040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23301"/>
            <a:ext cx="7704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20000" y="1520475"/>
            <a:ext cx="4863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22611"/>
            <a:ext cx="4413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flipH="1" rot="5400000">
            <a:off x="199650" y="3458850"/>
            <a:ext cx="1485000" cy="1884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5824187" y="3658631"/>
            <a:ext cx="3353107" cy="1514403"/>
            <a:chOff x="5824421" y="3658500"/>
            <a:chExt cx="3319579" cy="1485000"/>
          </a:xfrm>
        </p:grpSpPr>
        <p:sp>
          <p:nvSpPr>
            <p:cNvPr id="41" name="Google Shape;41;p7"/>
            <p:cNvSpPr/>
            <p:nvPr/>
          </p:nvSpPr>
          <p:spPr>
            <a:xfrm flipH="1" rot="5400000">
              <a:off x="7459350" y="3458850"/>
              <a:ext cx="1485000" cy="1884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824421" y="368700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469725" y="1147328"/>
            <a:ext cx="6204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-8389" y="-6"/>
            <a:ext cx="1456800" cy="2896630"/>
            <a:chOff x="-8389" y="-6"/>
            <a:chExt cx="1456800" cy="2896630"/>
          </a:xfrm>
        </p:grpSpPr>
        <p:sp>
          <p:nvSpPr>
            <p:cNvPr id="46" name="Google Shape;46;p8"/>
            <p:cNvSpPr/>
            <p:nvPr/>
          </p:nvSpPr>
          <p:spPr>
            <a:xfrm>
              <a:off x="-8389" y="1440124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-8389" y="-6"/>
              <a:ext cx="1456800" cy="145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367913" y="1377125"/>
            <a:ext cx="4408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367900" y="2355475"/>
            <a:ext cx="44082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" name="Google Shape;51;p9"/>
          <p:cNvGrpSpPr/>
          <p:nvPr/>
        </p:nvGrpSpPr>
        <p:grpSpPr>
          <a:xfrm>
            <a:off x="-8395" y="829920"/>
            <a:ext cx="1456800" cy="3424806"/>
            <a:chOff x="-8395" y="829920"/>
            <a:chExt cx="1456800" cy="3424806"/>
          </a:xfrm>
        </p:grpSpPr>
        <p:sp>
          <p:nvSpPr>
            <p:cNvPr id="52" name="Google Shape;52;p9"/>
            <p:cNvSpPr/>
            <p:nvPr/>
          </p:nvSpPr>
          <p:spPr>
            <a:xfrm flipH="1" rot="-5400000">
              <a:off x="-8390" y="2798076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-8395" y="829920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9"/>
          <p:cNvGrpSpPr/>
          <p:nvPr/>
        </p:nvGrpSpPr>
        <p:grpSpPr>
          <a:xfrm>
            <a:off x="7693235" y="1123567"/>
            <a:ext cx="1456971" cy="2896372"/>
            <a:chOff x="7693235" y="1123567"/>
            <a:chExt cx="1456971" cy="2896372"/>
          </a:xfrm>
        </p:grpSpPr>
        <p:sp>
          <p:nvSpPr>
            <p:cNvPr id="55" name="Google Shape;55;p9"/>
            <p:cNvSpPr/>
            <p:nvPr/>
          </p:nvSpPr>
          <p:spPr>
            <a:xfrm>
              <a:off x="7693407" y="1123567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flipH="1">
              <a:off x="7693235" y="2051939"/>
              <a:ext cx="1456800" cy="1968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20000" y="423297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" name="Google Shape;59;p10"/>
          <p:cNvGrpSpPr/>
          <p:nvPr/>
        </p:nvGrpSpPr>
        <p:grpSpPr>
          <a:xfrm>
            <a:off x="-8484" y="3539710"/>
            <a:ext cx="2611846" cy="1603800"/>
            <a:chOff x="-8484" y="3539710"/>
            <a:chExt cx="2611846" cy="1603800"/>
          </a:xfrm>
        </p:grpSpPr>
        <p:sp>
          <p:nvSpPr>
            <p:cNvPr id="60" name="Google Shape;60;p10"/>
            <p:cNvSpPr/>
            <p:nvPr/>
          </p:nvSpPr>
          <p:spPr>
            <a:xfrm rot="-5400000">
              <a:off x="999563" y="3539710"/>
              <a:ext cx="1603800" cy="1603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flipH="1">
              <a:off x="-8484" y="3687005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0"/>
          <p:cNvSpPr/>
          <p:nvPr/>
        </p:nvSpPr>
        <p:spPr>
          <a:xfrm rot="-5400000">
            <a:off x="7540188" y="10"/>
            <a:ext cx="1603800" cy="1603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ExtraBold"/>
              <a:buNone/>
              <a:defRPr sz="2800">
                <a:solidFill>
                  <a:schemeClr val="lt2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A8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ctrTitle"/>
          </p:nvPr>
        </p:nvSpPr>
        <p:spPr>
          <a:xfrm>
            <a:off x="96625" y="536950"/>
            <a:ext cx="44019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مشروع برمجان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  اللغة العربية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97" r="45634" t="0"/>
          <a:stretch/>
        </p:blipFill>
        <p:spPr>
          <a:xfrm>
            <a:off x="4577724" y="406650"/>
            <a:ext cx="3102900" cy="43302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00" y="2933175"/>
            <a:ext cx="4401900" cy="12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1673100" y="820050"/>
            <a:ext cx="56343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ثالثا نقوم باستبدال الحركة بـ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/>
              <a:t> و السكون بـ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/>
              <a:t>:</a:t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َ َ ْ َ ْ   ِ َ ْ ِ ْ َ ْ   ِ َ ْ ِ ْ   َ </a:t>
            </a:r>
            <a:r>
              <a:rPr lang="en" sz="2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َ</a:t>
            </a:r>
            <a:r>
              <a:rPr lang="en" sz="2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ْ ِ ُ    َ َ ْ ِ ْ   َ َ ْ َ ْ ِ ْ  َ َ ْ ِ ْ   َ ْ ِ ُ </a:t>
            </a:r>
            <a:r>
              <a:rPr lang="en" sz="33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ْ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5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3"/>
          <p:cNvSpPr/>
          <p:nvPr/>
        </p:nvSpPr>
        <p:spPr>
          <a:xfrm>
            <a:off x="4515175" y="1925100"/>
            <a:ext cx="3435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1877675" y="2297750"/>
            <a:ext cx="58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01101  01011  </a:t>
            </a:r>
            <a:r>
              <a:rPr lang="en" sz="16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0101011 </a:t>
            </a:r>
            <a:r>
              <a:rPr lang="en" sz="16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01011        11011 01011  0101011 01011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1198275" y="3214675"/>
            <a:ext cx="615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2047200" y="507800"/>
            <a:ext cx="50496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عند تطبيق نفس الخطوات مع تفعيلات بحر الطويل  :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lt1"/>
                </a:solidFill>
                <a:highlight>
                  <a:schemeClr val="accent1"/>
                </a:highlight>
              </a:rPr>
              <a:t>فَعُولُنْ مَفَاعِيلُنْ فَعُولُنْ مَفَاعِلُ</a:t>
            </a:r>
            <a:r>
              <a:rPr lang="en" sz="2550">
                <a:solidFill>
                  <a:schemeClr val="lt1"/>
                </a:solidFill>
                <a:highlight>
                  <a:schemeClr val="accent1"/>
                </a:highlight>
              </a:rPr>
              <a:t>     </a:t>
            </a:r>
            <a:r>
              <a:rPr lang="en" sz="1950">
                <a:solidFill>
                  <a:schemeClr val="lt1"/>
                </a:solidFill>
                <a:highlight>
                  <a:schemeClr val="accent1"/>
                </a:highlight>
              </a:rPr>
              <a:t>فَعُولُنْ مَفَاعِيلُنْ فَعُولُنْ مَفَاعِلُ</a:t>
            </a:r>
            <a:endParaRPr sz="255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1754850" y="1658500"/>
            <a:ext cx="56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01101  01011  0101011  01011        11011 01011  0101011 01011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2184525" y="3032050"/>
            <a:ext cx="4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/>
        </p:nvSpPr>
        <p:spPr>
          <a:xfrm>
            <a:off x="2047200" y="507800"/>
            <a:ext cx="50496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عند تطبيق نفس الخطوات مع تفعيلات بحر الطويل  :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lt1"/>
                </a:solidFill>
                <a:highlight>
                  <a:schemeClr val="accent1"/>
                </a:highlight>
              </a:rPr>
              <a:t>فَعُولُنْ مَفَاعِيلُنْ فَعُولُنْ مَفَاعِلُ</a:t>
            </a:r>
            <a:r>
              <a:rPr lang="en" sz="2550">
                <a:solidFill>
                  <a:schemeClr val="lt1"/>
                </a:solidFill>
                <a:highlight>
                  <a:schemeClr val="accent1"/>
                </a:highlight>
              </a:rPr>
              <a:t>     </a:t>
            </a:r>
            <a:r>
              <a:rPr lang="en" sz="1950">
                <a:solidFill>
                  <a:schemeClr val="lt1"/>
                </a:solidFill>
                <a:highlight>
                  <a:schemeClr val="accent1"/>
                </a:highlight>
              </a:rPr>
              <a:t>فَعُولُنْ مَفَاعِيلُنْ فَعُولُنْ مَفَاعِلُ</a:t>
            </a:r>
            <a:endParaRPr sz="255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1754850" y="1658500"/>
            <a:ext cx="56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01101  01011  0101011  01011        11011 01011  0101011 01011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2184525" y="3032050"/>
            <a:ext cx="4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1660950" y="2441925"/>
            <a:ext cx="572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نجد تطابق بين سلسلة الأرقام الخاصة بالبيت الشعري السابق و بين سلسلة تفعيلات بحر الطويل.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وبالتالي البيت الشعري السابق ينتمي للبحر الطويل.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1" type="subTitle"/>
          </p:nvPr>
        </p:nvSpPr>
        <p:spPr>
          <a:xfrm>
            <a:off x="1636575" y="1068475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</a:rPr>
              <a:t>نكرر العملية السابقة على جميع الأبيات.</a:t>
            </a:r>
            <a:endParaRPr sz="26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ثم يدرب النموذج بالاستعانة ب تقنية RNN أو LSTM آخذا السلاسل الرقمية الناتجة كمدخلات.</a:t>
            </a:r>
            <a:endParaRPr sz="26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subTitle"/>
          </p:nvPr>
        </p:nvSpPr>
        <p:spPr>
          <a:xfrm>
            <a:off x="1643875" y="1426450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البيانات التي سيتم استخدامها هي عبارة عن تجميعة بيانات dataset  للشعر تم تجميعها </a:t>
            </a:r>
            <a:r>
              <a:rPr lang="en" sz="1800"/>
              <a:t>و</a:t>
            </a:r>
            <a:r>
              <a:rPr lang="en" sz="1800"/>
              <a:t>وضعها على موقع github  من طرف الإخوة: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Yousef, Waleed A. and Ibrahime, Omar M. and Madbouly, Taha M. and Mahmoud, Moustafa A.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تم لم مجموعة البيانات هذه بشكل أساسي من موقع الموسوعة الشعرية والديوان.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بعد دمج كليهما، العدد الإجمالي للأبيات هو مليون و </a:t>
            </a:r>
            <a:r>
              <a:rPr lang="en" sz="1800"/>
              <a:t>ثمانمائة</a:t>
            </a:r>
            <a:r>
              <a:rPr lang="en" sz="1800"/>
              <a:t> ألف بيتًا شعريًا. كل بيت موسوم ببحره وقافيته ، والشاعر الذي كتبه ، والعصر الذي كُتب به.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47"/>
          <p:cNvSpPr txBox="1"/>
          <p:nvPr/>
        </p:nvSpPr>
        <p:spPr>
          <a:xfrm>
            <a:off x="2527925" y="472150"/>
            <a:ext cx="420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البيانات المستخدمة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A85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idx="1" type="subTitle"/>
          </p:nvPr>
        </p:nvSpPr>
        <p:spPr>
          <a:xfrm>
            <a:off x="3787543" y="3124625"/>
            <a:ext cx="2328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عبد الحق سعيدي</a:t>
            </a:r>
            <a:endParaRPr sz="2100"/>
          </a:p>
        </p:txBody>
      </p:sp>
      <p:sp>
        <p:nvSpPr>
          <p:cNvPr id="340" name="Google Shape;340;p48"/>
          <p:cNvSpPr txBox="1"/>
          <p:nvPr>
            <p:ph idx="2" type="subTitle"/>
          </p:nvPr>
        </p:nvSpPr>
        <p:spPr>
          <a:xfrm>
            <a:off x="5915660" y="3082225"/>
            <a:ext cx="2328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أنس سعيدي</a:t>
            </a:r>
            <a:endParaRPr/>
          </a:p>
        </p:txBody>
      </p:sp>
      <p:sp>
        <p:nvSpPr>
          <p:cNvPr id="341" name="Google Shape;341;p48"/>
          <p:cNvSpPr txBox="1"/>
          <p:nvPr>
            <p:ph idx="3" type="subTitle"/>
          </p:nvPr>
        </p:nvSpPr>
        <p:spPr>
          <a:xfrm>
            <a:off x="3757400" y="3546325"/>
            <a:ext cx="2389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ليسانس كيمياء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مهتم باللغة العربية ومجالاتها</a:t>
            </a:r>
            <a:endParaRPr sz="1700"/>
          </a:p>
        </p:txBody>
      </p:sp>
      <p:sp>
        <p:nvSpPr>
          <p:cNvPr id="342" name="Google Shape;342;p48"/>
          <p:cNvSpPr txBox="1"/>
          <p:nvPr>
            <p:ph idx="4" type="subTitle"/>
          </p:nvPr>
        </p:nvSpPr>
        <p:spPr>
          <a:xfrm>
            <a:off x="6010625" y="3423375"/>
            <a:ext cx="2667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طالب طب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مهتم بمجال الذكاء الاصطناعي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NLP  و معالجة اللغة الطبيعية  </a:t>
            </a:r>
            <a:endParaRPr sz="1600"/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646525" y="313097"/>
            <a:ext cx="77040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فريقنا</a:t>
            </a:r>
            <a:endParaRPr sz="3000"/>
          </a:p>
        </p:txBody>
      </p:sp>
      <p:pic>
        <p:nvPicPr>
          <p:cNvPr id="344" name="Google Shape;344;p48"/>
          <p:cNvPicPr preferRelativeResize="0"/>
          <p:nvPr/>
        </p:nvPicPr>
        <p:blipFill rotWithShape="1">
          <a:blip r:embed="rId3">
            <a:alphaModFix/>
          </a:blip>
          <a:srcRect b="3016" l="6793" r="43943" t="0"/>
          <a:stretch/>
        </p:blipFill>
        <p:spPr>
          <a:xfrm>
            <a:off x="4208300" y="1129824"/>
            <a:ext cx="1487400" cy="195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 rotWithShape="1">
          <a:blip r:embed="rId4">
            <a:alphaModFix/>
          </a:blip>
          <a:srcRect b="11462" l="0" r="0" t="3633"/>
          <a:stretch/>
        </p:blipFill>
        <p:spPr>
          <a:xfrm>
            <a:off x="6453300" y="1129975"/>
            <a:ext cx="1487400" cy="1952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46" name="Google Shape;346;p48"/>
          <p:cNvGrpSpPr/>
          <p:nvPr/>
        </p:nvGrpSpPr>
        <p:grpSpPr>
          <a:xfrm>
            <a:off x="-8400" y="2089765"/>
            <a:ext cx="2905040" cy="3053725"/>
            <a:chOff x="-8400" y="2089765"/>
            <a:chExt cx="2905040" cy="3053725"/>
          </a:xfrm>
        </p:grpSpPr>
        <p:sp>
          <p:nvSpPr>
            <p:cNvPr id="347" name="Google Shape;347;p48"/>
            <p:cNvSpPr/>
            <p:nvPr/>
          </p:nvSpPr>
          <p:spPr>
            <a:xfrm rot="5400000">
              <a:off x="-140" y="368684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 rot="5400000">
              <a:off x="1439990" y="3686840"/>
              <a:ext cx="1456800" cy="14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 flipH="1" rot="5400000">
              <a:off x="-81900" y="2163265"/>
              <a:ext cx="1603800" cy="1456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8"/>
          <p:cNvGrpSpPr/>
          <p:nvPr/>
        </p:nvGrpSpPr>
        <p:grpSpPr>
          <a:xfrm>
            <a:off x="-3346075" y="-1519196"/>
            <a:ext cx="6300779" cy="3457158"/>
            <a:chOff x="3786625" y="-334346"/>
            <a:chExt cx="6300779" cy="3457158"/>
          </a:xfrm>
        </p:grpSpPr>
        <p:sp>
          <p:nvSpPr>
            <p:cNvPr id="351" name="Google Shape;351;p48"/>
            <p:cNvSpPr/>
            <p:nvPr/>
          </p:nvSpPr>
          <p:spPr>
            <a:xfrm rot="-2700000">
              <a:off x="8478285" y="1513693"/>
              <a:ext cx="1333038" cy="1333038"/>
            </a:xfrm>
            <a:prstGeom prst="rect">
              <a:avLst/>
            </a:prstGeom>
            <a:solidFill>
              <a:srgbClr val="FFC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 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48"/>
            <p:cNvSpPr/>
            <p:nvPr/>
          </p:nvSpPr>
          <p:spPr>
            <a:xfrm rot="5400000">
              <a:off x="3786475" y="-334196"/>
              <a:ext cx="1725600" cy="172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/>
        </p:nvSpPr>
        <p:spPr>
          <a:xfrm>
            <a:off x="2527925" y="472150"/>
            <a:ext cx="420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1932575" y="1242075"/>
            <a:ext cx="5399100" cy="993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 txBox="1"/>
          <p:nvPr>
            <p:ph idx="1" type="subTitle"/>
          </p:nvPr>
        </p:nvSpPr>
        <p:spPr>
          <a:xfrm>
            <a:off x="1636575" y="1338775"/>
            <a:ext cx="56343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  <a:highlight>
                  <a:schemeClr val="accent2"/>
                </a:highlight>
              </a:rPr>
              <a:t>جميع الأفكار الموجودة هنا أصلية و لم تستنسخ من أي مشاريع سابقة أو تطبيقات أخرى. </a:t>
            </a:r>
            <a:endParaRPr b="1" sz="2000" u="sng">
              <a:solidFill>
                <a:srgbClr val="CC0000"/>
              </a:solidFill>
              <a:highlight>
                <a:schemeClr val="accent2"/>
              </a:highlight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2688675" y="2725313"/>
            <a:ext cx="3207300" cy="108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 txBox="1"/>
          <p:nvPr/>
        </p:nvSpPr>
        <p:spPr>
          <a:xfrm>
            <a:off x="2805600" y="3295075"/>
            <a:ext cx="21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عبد الحق سعيدي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4719675" y="2807400"/>
            <a:ext cx="117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:التوقيعات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4281400" y="3295075"/>
            <a:ext cx="15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أنس سعيدي</a:t>
            </a:r>
            <a:endParaRPr b="1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2367888" y="293275"/>
            <a:ext cx="4408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الفكرة الأولية</a:t>
            </a:r>
            <a:endParaRPr sz="6300"/>
          </a:p>
        </p:txBody>
      </p:sp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1671850" y="1338775"/>
            <a:ext cx="55845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المشروع ي</a:t>
            </a:r>
            <a:r>
              <a:rPr lang="en" sz="3600"/>
              <a:t>ندرج تحت مسار تحدي الشعرالعربي.</a:t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/>
              <a:t>الهدف منه هو بناء نماذج آلية مبنية على أحدث تقنيات الذكاء الاصطناعي ومعالجة اللغة الطبيعية. </a:t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075" y="1338775"/>
            <a:ext cx="8096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subTitle"/>
          </p:nvPr>
        </p:nvSpPr>
        <p:spPr>
          <a:xfrm>
            <a:off x="2213850" y="1320400"/>
            <a:ext cx="47163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هذه النماذج قادرة على:</a:t>
            </a:r>
            <a:endParaRPr sz="2700"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التفريق بين الشعر والنثر.</a:t>
            </a:r>
            <a:endParaRPr sz="2700"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استخراج القافية والروي.</a:t>
            </a:r>
            <a:endParaRPr sz="2700"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التعرف على وزن البيت الشعري.</a:t>
            </a:r>
            <a:endParaRPr sz="2700"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تصنيف البيت حسب الغرض الشعري.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2205901" y="256525"/>
            <a:ext cx="4732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المشكلة</a:t>
            </a:r>
            <a:endParaRPr sz="5800"/>
          </a:p>
        </p:txBody>
      </p: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1671850" y="1338775"/>
            <a:ext cx="55845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إحدى المشاكل تكمن في صعوبة بناء نموذج لتصنيف البيت الشعري حسب الوزن.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عند اللغويين يتم التعرف على وزن البيت الشعري بعد كتابته كتابة عروضية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ثم تقطيعه و المطابقة مع تفعيلات البحور المتوفرة.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يراعى في التقطيع اللفظ دون الخط، وبالتالي </a:t>
            </a:r>
            <a:r>
              <a:rPr lang="en" sz="1800"/>
              <a:t>إن</a:t>
            </a:r>
            <a:r>
              <a:rPr lang="en" sz="1800"/>
              <a:t> </a:t>
            </a:r>
            <a:r>
              <a:rPr lang="en" sz="1800"/>
              <a:t>أردنا</a:t>
            </a:r>
            <a:r>
              <a:rPr lang="en" sz="1800"/>
              <a:t> تدريب النموذج 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فيجب أن نراعي اللفظ أي أن تغذية النموذج(</a:t>
            </a:r>
            <a:r>
              <a:rPr lang="en" sz="1500"/>
              <a:t>feeding</a:t>
            </a:r>
            <a:r>
              <a:rPr lang="en" sz="1800"/>
              <a:t>) بمجموعة من الكلمات و الأحرف فقط لن تكون ذا نتيجة.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2205901" y="256525"/>
            <a:ext cx="4732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حل المشكلة</a:t>
            </a:r>
            <a:endParaRPr sz="5800"/>
          </a:p>
        </p:txBody>
      </p:sp>
      <p:sp>
        <p:nvSpPr>
          <p:cNvPr id="278" name="Google Shape;278;p38"/>
          <p:cNvSpPr txBox="1"/>
          <p:nvPr>
            <p:ph idx="1" type="subTitle"/>
          </p:nvPr>
        </p:nvSpPr>
        <p:spPr>
          <a:xfrm>
            <a:off x="1621950" y="1338775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بما أن الكتابة العروضية والتقطيع يعتمدان على اللفظ فتغذية النموذج يلزم أن تعتمد على اللفظ أيضا.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فبدلا من تغذية النموذج بسلسلة كلمات </a:t>
            </a:r>
            <a:r>
              <a:rPr lang="en" sz="1800"/>
              <a:t>أو</a:t>
            </a:r>
            <a:r>
              <a:rPr lang="en" sz="1800"/>
              <a:t> أحرف،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نقوم بتغذيته بعلامات الحركة "التشكيل".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لحفظ طريقة اللفظ و تبسيط المدخلات.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2103626" y="1729950"/>
            <a:ext cx="4732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مثال</a:t>
            </a:r>
            <a:endParaRPr sz="4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673100" y="820050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إليك هذا البيت: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عَلى قَدرِ أَهلِ العَزمِ تَأتي العَزائِمُ    وَتَأتي عَلى قَدرِ الكِرامِ المَكارِمُ</a:t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idx="1" type="subTitle"/>
          </p:nvPr>
        </p:nvSpPr>
        <p:spPr>
          <a:xfrm>
            <a:off x="1673100" y="820050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اولا نضيف علامات التشكيل المناسبة آليا :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عَلى قَدرِ أَهلِ العَزمِ تَأتي العَزائِمُ    وَتَأتي عَلى قَدرِ الكِرامِ المَكارِمُ</a:t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عَلَىْ قَدْرِ أَهْلِ الْعَزْمِ تَأْتِي الْعَزْاْئِمُ    وَتَأْتِيْ عَلَىْ قَدْرِ الْكِرَاْمِ الْمَكَاْرِمُ ْ</a:t>
            </a:r>
            <a:endParaRPr sz="1800"/>
          </a:p>
        </p:txBody>
      </p:sp>
      <p:sp>
        <p:nvSpPr>
          <p:cNvPr id="294" name="Google Shape;294;p41"/>
          <p:cNvSpPr/>
          <p:nvPr/>
        </p:nvSpPr>
        <p:spPr>
          <a:xfrm>
            <a:off x="4529775" y="2301425"/>
            <a:ext cx="650400" cy="119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1" type="subTitle"/>
          </p:nvPr>
        </p:nvSpPr>
        <p:spPr>
          <a:xfrm>
            <a:off x="1673100" y="820050"/>
            <a:ext cx="56343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ثانيا ننزع الحروف و نبقي على علامات التشكيل:</a:t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F3A85"/>
                </a:highlight>
                <a:latin typeface="Arial"/>
                <a:ea typeface="Arial"/>
                <a:cs typeface="Arial"/>
                <a:sym typeface="Arial"/>
              </a:rPr>
              <a:t>عَلَىْ قَدْرِ أَهْلِ الْعَزْمِ تَأْتِي الْعَزْاْئِمُ    وَتَأْتِيْ عَلَىْ قَدْرِ الْكِرَاْمِ الْمَكَاْرِمُ ْ</a:t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>
                <a:solidFill>
                  <a:schemeClr val="lt1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َ َ ْ َ ْ   ِ َ ْ ِ ْ َ ْ   ِ َ ْ ِ ْ   َ َ ْ ِ ُ    َ َ ْ ِ ْ   َ َ ْ َ ْ ِ ْ  َ َ ْ ِ ْ   َ ْ ِ ُ ْ</a:t>
            </a:r>
            <a:endParaRPr sz="2800"/>
          </a:p>
        </p:txBody>
      </p:sp>
      <p:sp>
        <p:nvSpPr>
          <p:cNvPr id="300" name="Google Shape;300;p42"/>
          <p:cNvSpPr/>
          <p:nvPr/>
        </p:nvSpPr>
        <p:spPr>
          <a:xfrm>
            <a:off x="4529775" y="2301425"/>
            <a:ext cx="423900" cy="60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uropean Students Exchange Project Proposal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EFEFEF"/>
      </a:lt2>
      <a:accent1>
        <a:srgbClr val="0F3A85"/>
      </a:accent1>
      <a:accent2>
        <a:srgbClr val="FFCA29"/>
      </a:accent2>
      <a:accent3>
        <a:srgbClr val="EAEAEA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