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28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6" r:id="rId10"/>
    <p:sldId id="265" r:id="rId11"/>
    <p:sldId id="268" r:id="rId12"/>
    <p:sldId id="267" r:id="rId13"/>
    <p:sldId id="280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74" r:id="rId22"/>
    <p:sldId id="275" r:id="rId23"/>
    <p:sldId id="261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2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0632-FA13-4DAB-B917-31A009A2A3F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89F54-8BE6-483A-A330-FFC72960E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9F54-8BE6-483A-A330-FFC72960E0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148BFD-A2F1-43C5-97AE-B4E6931492A7}" type="datetime1">
              <a:rPr lang="en-US" smtClean="0"/>
              <a:t>9/14/2021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C025-B890-463E-8254-4FC59D3FBF3F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0523-8B8E-433E-AB1D-DCC9D7CD5E95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AAD16-38A1-43A5-8213-B4702CCF3F2B}" type="datetime1">
              <a:rPr lang="en-US" smtClean="0"/>
              <a:t>9/14/2021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85AB86-981E-4B1F-8758-F46E06E53987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57B4-B556-46BD-A6B1-E7F1C7EE375C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A1F3-572A-4B71-BDE4-9DBEEA736FF9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1B21A-DE7A-4A97-928F-C5D3A82D61F9}" type="datetime1">
              <a:rPr lang="en-US" smtClean="0"/>
              <a:t>9/14/2021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CCF-D189-492E-8D61-66D892B36232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95A2D4-0115-421F-89ED-DC07BFEE87B7}" type="datetime1">
              <a:rPr lang="en-US" smtClean="0"/>
              <a:t>9/14/2021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8156E-C9E9-4CA6-9C81-B2C72FF5DB82}" type="datetime1">
              <a:rPr lang="en-US" smtClean="0"/>
              <a:t>9/14/2021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C192AF-10C2-43B7-A440-3214E07AC2DD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DCA5B7-F9FC-0D43-9FC6-1B267D19B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524000"/>
            <a:ext cx="72390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Technical Writing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formal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5105400"/>
            <a:ext cx="4038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Dr. </a:t>
            </a:r>
            <a:r>
              <a:rPr lang="en-US" smtClean="0"/>
              <a:t>Mohammad Abdel-Majeed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 material</a:t>
            </a:r>
          </a:p>
          <a:p>
            <a:pPr lvl="1"/>
            <a:r>
              <a:rPr lang="en-US" dirty="0" smtClean="0"/>
              <a:t>Title page  </a:t>
            </a:r>
          </a:p>
          <a:p>
            <a:pPr lvl="1"/>
            <a:r>
              <a:rPr lang="en-US" dirty="0" smtClean="0"/>
              <a:t>Table of contents</a:t>
            </a:r>
          </a:p>
          <a:p>
            <a:pPr lvl="2"/>
            <a:r>
              <a:rPr lang="en-US" dirty="0"/>
              <a:t>Title the page </a:t>
            </a:r>
            <a:r>
              <a:rPr lang="en-US" i="1" dirty="0"/>
              <a:t>Table of </a:t>
            </a:r>
            <a:r>
              <a:rPr lang="en-US" i="1" dirty="0" smtClean="0"/>
              <a:t>Contents.</a:t>
            </a:r>
            <a:endParaRPr lang="en-US" i="1" dirty="0"/>
          </a:p>
          <a:p>
            <a:pPr lvl="2"/>
            <a:r>
              <a:rPr lang="en-US" dirty="0" smtClean="0"/>
              <a:t>Present </a:t>
            </a:r>
            <a:r>
              <a:rPr lang="en-US" dirty="0"/>
              <a:t>the name of each section in the </a:t>
            </a:r>
            <a:r>
              <a:rPr lang="en-US" dirty="0" smtClean="0"/>
              <a:t>same wording </a:t>
            </a:r>
            <a:r>
              <a:rPr lang="en-US" dirty="0"/>
              <a:t>and format as </a:t>
            </a:r>
            <a:r>
              <a:rPr lang="en-US" dirty="0" smtClean="0"/>
              <a:t>it appears </a:t>
            </a:r>
            <a:r>
              <a:rPr lang="en-US" dirty="0"/>
              <a:t>in the text. If a section title is all caps in the text, place it in all caps</a:t>
            </a:r>
            <a:br>
              <a:rPr lang="en-US" dirty="0"/>
            </a:br>
            <a:r>
              <a:rPr lang="en-US" dirty="0"/>
              <a:t>in the table of </a:t>
            </a:r>
            <a:r>
              <a:rPr lang="en-US" dirty="0" smtClean="0"/>
              <a:t>contents.</a:t>
            </a:r>
            <a:endParaRPr lang="en-US" dirty="0"/>
          </a:p>
          <a:p>
            <a:pPr lvl="2"/>
            <a:r>
              <a:rPr lang="en-US" dirty="0" smtClean="0"/>
              <a:t>Do </a:t>
            </a:r>
            <a:r>
              <a:rPr lang="en-US" dirty="0"/>
              <a:t>not underline in the table of contents; the lines are so powerful </a:t>
            </a:r>
            <a:r>
              <a:rPr lang="en-US" dirty="0" smtClean="0"/>
              <a:t>that they </a:t>
            </a:r>
            <a:r>
              <a:rPr lang="en-US" dirty="0"/>
              <a:t>overwhelm the words.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Do not use “page” or “p.” before the page </a:t>
            </a:r>
            <a:r>
              <a:rPr lang="en-US" dirty="0" smtClean="0"/>
              <a:t>numbers.</a:t>
            </a:r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only the page number on which the section </a:t>
            </a:r>
            <a:r>
              <a:rPr lang="en-US" dirty="0" smtClean="0"/>
              <a:t>starts.</a:t>
            </a:r>
            <a:endParaRPr lang="en-US" dirty="0"/>
          </a:p>
          <a:p>
            <a:pPr lvl="2"/>
            <a:r>
              <a:rPr lang="en-US" dirty="0" smtClean="0"/>
              <a:t>Set </a:t>
            </a:r>
            <a:r>
              <a:rPr lang="en-US" dirty="0"/>
              <a:t>margins so that page numbers align on the </a:t>
            </a:r>
            <a:r>
              <a:rPr lang="en-US" dirty="0" smtClean="0"/>
              <a:t>right.</a:t>
            </a:r>
            <a:endParaRPr lang="en-US" dirty="0"/>
          </a:p>
          <a:p>
            <a:pPr lvl="2"/>
            <a:r>
              <a:rPr lang="en-US" dirty="0" smtClean="0"/>
              <a:t>Present </a:t>
            </a:r>
            <a:r>
              <a:rPr lang="en-US" dirty="0"/>
              <a:t>no more than three levels of heads; two is usually </a:t>
            </a:r>
            <a:r>
              <a:rPr lang="en-US" dirty="0" smtClean="0"/>
              <a:t>best.</a:t>
            </a:r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i="1" dirty="0"/>
              <a:t>leaders, </a:t>
            </a:r>
            <a:r>
              <a:rPr lang="en-US" dirty="0"/>
              <a:t>a series of dots, to connect words to page numbers.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 material</a:t>
            </a:r>
          </a:p>
          <a:p>
            <a:pPr lvl="1"/>
            <a:r>
              <a:rPr lang="en-US" dirty="0" smtClean="0"/>
              <a:t>Title page  </a:t>
            </a:r>
          </a:p>
          <a:p>
            <a:pPr lvl="1"/>
            <a:r>
              <a:rPr lang="en-US" dirty="0" smtClean="0"/>
              <a:t>Table of contents</a:t>
            </a:r>
          </a:p>
          <a:p>
            <a:pPr marL="731520" lvl="2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036787"/>
            <a:ext cx="8601075" cy="42005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Front material</a:t>
            </a:r>
          </a:p>
          <a:p>
            <a:pPr lvl="1"/>
            <a:r>
              <a:rPr lang="en-US" dirty="0" smtClean="0"/>
              <a:t>Title page  </a:t>
            </a:r>
          </a:p>
          <a:p>
            <a:pPr lvl="1"/>
            <a:r>
              <a:rPr lang="en-US" dirty="0" smtClean="0"/>
              <a:t>Table of contents </a:t>
            </a:r>
          </a:p>
          <a:p>
            <a:pPr lvl="1"/>
            <a:r>
              <a:rPr lang="en-US" dirty="0" smtClean="0"/>
              <a:t>3. List </a:t>
            </a:r>
            <a:r>
              <a:rPr lang="en-US" dirty="0" smtClean="0"/>
              <a:t>of illustrations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the title </a:t>
            </a:r>
            <a:r>
              <a:rPr lang="en-US" i="1" dirty="0"/>
              <a:t>List of Illustrations </a:t>
            </a:r>
            <a:r>
              <a:rPr lang="en-US" dirty="0"/>
              <a:t>if it contains both figures and tables; </a:t>
            </a:r>
            <a:r>
              <a:rPr lang="en-US" dirty="0" smtClean="0"/>
              <a:t>list figures </a:t>
            </a:r>
            <a:r>
              <a:rPr lang="en-US" dirty="0"/>
              <a:t>first, then </a:t>
            </a:r>
            <a:r>
              <a:rPr lang="en-US" dirty="0" smtClean="0"/>
              <a:t>tables.</a:t>
            </a:r>
            <a:endParaRPr lang="en-US" dirty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list contains only figures or only tables, call it </a:t>
            </a:r>
            <a:r>
              <a:rPr lang="en-US" i="1" dirty="0"/>
              <a:t>List of Figures </a:t>
            </a:r>
            <a:r>
              <a:rPr lang="en-US" dirty="0"/>
              <a:t>or </a:t>
            </a:r>
            <a:r>
              <a:rPr lang="en-US" i="1" dirty="0"/>
              <a:t>List of </a:t>
            </a:r>
            <a:r>
              <a:rPr lang="en-US" i="1" dirty="0" smtClean="0"/>
              <a:t>Tables.</a:t>
            </a:r>
            <a:endParaRPr lang="en-US" i="1" dirty="0"/>
          </a:p>
          <a:p>
            <a:pPr lvl="2"/>
            <a:r>
              <a:rPr lang="en-US" dirty="0" smtClean="0"/>
              <a:t>List </a:t>
            </a:r>
            <a:r>
              <a:rPr lang="en-US" dirty="0"/>
              <a:t>the number, title, and page of each visual </a:t>
            </a:r>
            <a:r>
              <a:rPr lang="en-US" dirty="0" smtClean="0"/>
              <a:t>aid.</a:t>
            </a:r>
            <a:endParaRPr lang="en-US" dirty="0"/>
          </a:p>
          <a:p>
            <a:pPr lvl="2"/>
            <a:r>
              <a:rPr lang="en-US" dirty="0" smtClean="0"/>
              <a:t>Place </a:t>
            </a:r>
            <a:r>
              <a:rPr lang="en-US" dirty="0"/>
              <a:t>the list on the most convenient page. </a:t>
            </a:r>
            <a:r>
              <a:rPr lang="en-US" dirty="0" smtClean="0"/>
              <a:t>If possible</a:t>
            </a:r>
            <a:r>
              <a:rPr lang="en-US" dirty="0"/>
              <a:t>, put it on the </a:t>
            </a:r>
            <a:r>
              <a:rPr lang="en-US" dirty="0" smtClean="0"/>
              <a:t>same page </a:t>
            </a:r>
            <a:r>
              <a:rPr lang="en-US" dirty="0"/>
              <a:t>as the table of contents. 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2852935"/>
            <a:ext cx="6120680" cy="18239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Front material</a:t>
            </a:r>
          </a:p>
          <a:p>
            <a:pPr lvl="1"/>
            <a:r>
              <a:rPr lang="en-US" dirty="0" smtClean="0"/>
              <a:t>Title page  </a:t>
            </a:r>
          </a:p>
          <a:p>
            <a:pPr lvl="1"/>
            <a:r>
              <a:rPr lang="en-US" dirty="0" smtClean="0"/>
              <a:t>Table of contents </a:t>
            </a:r>
          </a:p>
          <a:p>
            <a:pPr lvl="1"/>
            <a:r>
              <a:rPr lang="en-US" dirty="0" smtClean="0"/>
              <a:t>List of illustrations</a:t>
            </a:r>
          </a:p>
          <a:p>
            <a:pPr lvl="1"/>
            <a:r>
              <a:rPr lang="en-US" dirty="0" smtClean="0"/>
              <a:t>4. Summary </a:t>
            </a:r>
            <a:r>
              <a:rPr lang="en-US" dirty="0" smtClean="0"/>
              <a:t>or Abstract</a:t>
            </a:r>
          </a:p>
          <a:p>
            <a:pPr lvl="2"/>
            <a:r>
              <a:rPr lang="en-US" dirty="0"/>
              <a:t>The report’s purpose and the problem it </a:t>
            </a:r>
            <a:r>
              <a:rPr lang="en-US" dirty="0" smtClean="0"/>
              <a:t>addresses.</a:t>
            </a:r>
            <a:endParaRPr lang="en-US" dirty="0"/>
          </a:p>
          <a:p>
            <a:pPr lvl="2"/>
            <a:r>
              <a:rPr lang="en-US" dirty="0" smtClean="0"/>
              <a:t>The conclusions.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major facts on which the conclusions are </a:t>
            </a:r>
            <a:r>
              <a:rPr lang="en-US" dirty="0" smtClean="0"/>
              <a:t>based.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/>
              <a:t>recommendations.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54525"/>
            <a:ext cx="7308304" cy="37651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Front material (cont.)</a:t>
            </a:r>
          </a:p>
          <a:p>
            <a:pPr lvl="1"/>
            <a:r>
              <a:rPr lang="en-US" dirty="0" smtClean="0"/>
              <a:t>5. Introduction</a:t>
            </a:r>
            <a:endParaRPr lang="en-US" dirty="0" smtClean="0"/>
          </a:p>
          <a:p>
            <a:pPr lvl="2"/>
            <a:r>
              <a:rPr lang="en-US" dirty="0" smtClean="0"/>
              <a:t>Purpose statement</a:t>
            </a:r>
          </a:p>
          <a:p>
            <a:pPr lvl="3"/>
            <a:r>
              <a:rPr lang="en-US" dirty="0"/>
              <a:t>State the purpose clearly. </a:t>
            </a:r>
            <a:r>
              <a:rPr lang="en-US" dirty="0"/>
              <a:t>Use one of two forms: “The purpose of this report is to present the results of the investigation” </a:t>
            </a:r>
            <a:r>
              <a:rPr lang="en-US" dirty="0"/>
              <a:t> or “This </a:t>
            </a:r>
            <a:r>
              <a:rPr lang="en-US" dirty="0"/>
              <a:t>report </a:t>
            </a:r>
            <a:r>
              <a:rPr lang="en-US" dirty="0" smtClean="0"/>
              <a:t>presents </a:t>
            </a:r>
            <a:r>
              <a:rPr lang="en-US" sz="1800" dirty="0" smtClean="0"/>
              <a:t>the </a:t>
            </a:r>
            <a:r>
              <a:rPr lang="en-US" sz="1800" dirty="0"/>
              <a:t>results of my investigation.”</a:t>
            </a:r>
            <a:endParaRPr lang="en-US" sz="1800" dirty="0"/>
          </a:p>
          <a:p>
            <a:pPr lvl="3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i="1" dirty="0"/>
              <a:t>present </a:t>
            </a:r>
            <a:r>
              <a:rPr lang="en-US" dirty="0" smtClean="0"/>
              <a:t>tense.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Name </a:t>
            </a:r>
            <a:r>
              <a:rPr lang="en-US" dirty="0"/>
              <a:t>the alternatives if necessary. </a:t>
            </a:r>
            <a:endParaRPr lang="en-US" dirty="0" smtClean="0"/>
          </a:p>
          <a:p>
            <a:pPr lvl="2"/>
            <a:r>
              <a:rPr lang="en-US" dirty="0" smtClean="0"/>
              <a:t>Scope </a:t>
            </a:r>
            <a:r>
              <a:rPr lang="en-US" dirty="0" smtClean="0"/>
              <a:t>statement: </a:t>
            </a:r>
            <a:r>
              <a:rPr lang="en-US" i="1" dirty="0" smtClean="0"/>
              <a:t>scope </a:t>
            </a:r>
            <a:r>
              <a:rPr lang="en-US" i="1" dirty="0"/>
              <a:t>statement </a:t>
            </a:r>
            <a:r>
              <a:rPr lang="en-US" dirty="0"/>
              <a:t>reveals the topics covered in a report. Follow these guidelines:</a:t>
            </a:r>
            <a:endParaRPr lang="en-US" dirty="0" smtClean="0"/>
          </a:p>
          <a:p>
            <a:pPr lvl="3"/>
            <a:r>
              <a:rPr lang="en-US" dirty="0"/>
              <a:t>In feasibility and recommendation reports, name the criteria; include</a:t>
            </a:r>
            <a:br>
              <a:rPr lang="en-US" dirty="0"/>
            </a:br>
            <a:r>
              <a:rPr lang="en-US" dirty="0"/>
              <a:t>statements explaining the rank order and source of the criteria</a:t>
            </a:r>
            <a:r>
              <a:rPr lang="en-US" dirty="0" smtClean="0"/>
              <a:t>.</a:t>
            </a:r>
            <a:endParaRPr lang="en-US" dirty="0"/>
          </a:p>
          <a:p>
            <a:pPr lvl="3"/>
            <a:r>
              <a:rPr lang="en-US" dirty="0" smtClean="0"/>
              <a:t> </a:t>
            </a:r>
            <a:r>
              <a:rPr lang="en-US" dirty="0"/>
              <a:t>In other kinds of reports, identify the main sections, or topics, of the report</a:t>
            </a:r>
            <a:r>
              <a:rPr lang="en-US" dirty="0" smtClean="0"/>
              <a:t>.</a:t>
            </a:r>
            <a:endParaRPr lang="en-US" dirty="0"/>
          </a:p>
          <a:p>
            <a:pPr lvl="3"/>
            <a:r>
              <a:rPr lang="en-US" dirty="0" smtClean="0"/>
              <a:t> </a:t>
            </a:r>
            <a:r>
              <a:rPr lang="en-US" dirty="0"/>
              <a:t>Specify the boundaries or limits of your </a:t>
            </a:r>
            <a:r>
              <a:rPr lang="en-US" dirty="0" smtClean="0"/>
              <a:t>investigation.</a:t>
            </a:r>
          </a:p>
          <a:p>
            <a:pPr lvl="2"/>
            <a:r>
              <a:rPr lang="en-US" dirty="0" smtClean="0"/>
              <a:t>Procedure statement(Methodology statement)</a:t>
            </a:r>
          </a:p>
          <a:p>
            <a:pPr lvl="3"/>
            <a:r>
              <a:rPr lang="en-US" dirty="0" smtClean="0"/>
              <a:t>Explain </a:t>
            </a:r>
            <a:r>
              <a:rPr lang="en-US" dirty="0"/>
              <a:t>all actions you took: the people you interviewed, the research you</a:t>
            </a:r>
            <a:br>
              <a:rPr lang="en-US" dirty="0"/>
            </a:br>
            <a:r>
              <a:rPr lang="en-US" dirty="0"/>
              <a:t>performed, the sources you </a:t>
            </a:r>
            <a:r>
              <a:rPr lang="en-US" dirty="0" smtClean="0"/>
              <a:t>consulted.</a:t>
            </a:r>
            <a:endParaRPr lang="en-US" dirty="0"/>
          </a:p>
          <a:p>
            <a:pPr lvl="3"/>
            <a:r>
              <a:rPr lang="en-US" dirty="0" smtClean="0"/>
              <a:t>Write </a:t>
            </a:r>
            <a:r>
              <a:rPr lang="en-US" dirty="0"/>
              <a:t>this statement in the </a:t>
            </a:r>
            <a:r>
              <a:rPr lang="en-US" i="1" dirty="0"/>
              <a:t>past tense.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Select head for each section</a:t>
            </a:r>
          </a:p>
          <a:p>
            <a:pPr lvl="2"/>
            <a:r>
              <a:rPr lang="en-US" dirty="0" smtClean="0"/>
              <a:t>Background statement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809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idienLTStd-Roman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1841023"/>
            <a:ext cx="7967921" cy="41536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908" y="1644984"/>
            <a:ext cx="6912443" cy="47441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Front material (cont.)</a:t>
            </a:r>
          </a:p>
          <a:p>
            <a:pPr lvl="1"/>
            <a:r>
              <a:rPr lang="en-US" dirty="0" smtClean="0"/>
              <a:t>6. Conclusions </a:t>
            </a:r>
            <a:r>
              <a:rPr lang="en-US" dirty="0" smtClean="0"/>
              <a:t>and Recommendations</a:t>
            </a:r>
          </a:p>
          <a:p>
            <a:pPr lvl="2"/>
            <a:r>
              <a:rPr lang="en-US" dirty="0"/>
              <a:t>Writers may place these two sections at the beginning of the report or at </a:t>
            </a:r>
            <a:r>
              <a:rPr lang="en-US" dirty="0" smtClean="0"/>
              <a:t>the end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Choose </a:t>
            </a:r>
            <a:r>
              <a:rPr lang="en-US" dirty="0"/>
              <a:t>the beginning if you want to give readers the main points </a:t>
            </a:r>
            <a:r>
              <a:rPr lang="en-US" dirty="0" smtClean="0"/>
              <a:t>first and </a:t>
            </a:r>
            <a:r>
              <a:rPr lang="en-US" dirty="0"/>
              <a:t>if you want to give them a perspective from which to read the data in </a:t>
            </a:r>
            <a:r>
              <a:rPr lang="en-US" dirty="0" smtClean="0"/>
              <a:t>the report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Choose </a:t>
            </a:r>
            <a:r>
              <a:rPr lang="en-US" dirty="0"/>
              <a:t>the end if you want to emphasize the logical flow of the </a:t>
            </a:r>
            <a:r>
              <a:rPr lang="en-US" dirty="0" smtClean="0"/>
              <a:t>report, leading </a:t>
            </a:r>
            <a:r>
              <a:rPr lang="en-US" dirty="0"/>
              <a:t>up to the conclusion.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many formal reports, you present only conclusions because you are not making a recommendation. </a:t>
            </a:r>
            <a:br>
              <a:rPr lang="en-US" dirty="0"/>
            </a:b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Formal reports presented in special way to emphasis the importance of their contents.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Formal reports are used to present recommendations or results of research, perceived importance to the community and company policy.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difference between formal and informal reports is in the changed perception caused by the formal presentation.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Front material (cont.)</a:t>
            </a:r>
          </a:p>
          <a:p>
            <a:pPr lvl="1"/>
            <a:r>
              <a:rPr lang="en-US" dirty="0" smtClean="0"/>
              <a:t>Conclusions and Recommendations</a:t>
            </a:r>
          </a:p>
          <a:p>
            <a:pPr lvl="2"/>
            <a:r>
              <a:rPr lang="en-US" dirty="0" smtClean="0"/>
              <a:t>Conclusions</a:t>
            </a:r>
          </a:p>
          <a:p>
            <a:pPr lvl="3"/>
            <a:r>
              <a:rPr lang="en-US" dirty="0"/>
              <a:t>Relate each conclusion to specific data. Don’t write </a:t>
            </a:r>
            <a:r>
              <a:rPr lang="en-US" dirty="0" smtClean="0"/>
              <a:t>conclusions about</a:t>
            </a:r>
            <a:r>
              <a:rPr lang="en-US" dirty="0"/>
              <a:t> </a:t>
            </a:r>
            <a:r>
              <a:rPr lang="en-US" dirty="0" smtClean="0"/>
              <a:t>material </a:t>
            </a:r>
            <a:r>
              <a:rPr lang="en-US" dirty="0"/>
              <a:t>you have not discussed in the </a:t>
            </a:r>
            <a:r>
              <a:rPr lang="en-US" dirty="0" smtClean="0"/>
              <a:t>text.</a:t>
            </a:r>
            <a:endParaRPr lang="en-US" dirty="0"/>
          </a:p>
          <a:p>
            <a:pPr lvl="3"/>
            <a:r>
              <a:rPr lang="en-US" dirty="0" smtClean="0"/>
              <a:t>Use </a:t>
            </a:r>
            <a:r>
              <a:rPr lang="en-US" dirty="0"/>
              <a:t>concise, numbered </a:t>
            </a:r>
            <a:r>
              <a:rPr lang="en-US" dirty="0" smtClean="0"/>
              <a:t>conclusions.</a:t>
            </a:r>
            <a:endParaRPr lang="en-US" dirty="0"/>
          </a:p>
          <a:p>
            <a:pPr lvl="3"/>
            <a:r>
              <a:rPr lang="en-US" dirty="0" smtClean="0"/>
              <a:t>Keep </a:t>
            </a:r>
            <a:r>
              <a:rPr lang="en-US" dirty="0"/>
              <a:t>commentary </a:t>
            </a:r>
            <a:r>
              <a:rPr lang="en-US" dirty="0" smtClean="0"/>
              <a:t>brief.</a:t>
            </a:r>
            <a:endParaRPr lang="en-US" dirty="0"/>
          </a:p>
          <a:p>
            <a:pPr lvl="3"/>
            <a:r>
              <a:rPr lang="en-US" dirty="0" smtClean="0"/>
              <a:t>Add </a:t>
            </a:r>
            <a:r>
              <a:rPr lang="en-US" dirty="0"/>
              <a:t>inclusive page numbers to indicate where to find </a:t>
            </a:r>
            <a:r>
              <a:rPr lang="en-US" dirty="0" smtClean="0"/>
              <a:t>the discussion </a:t>
            </a:r>
            <a:r>
              <a:rPr lang="en-US" dirty="0"/>
              <a:t>of </a:t>
            </a:r>
            <a:r>
              <a:rPr lang="en-US" dirty="0" smtClean="0"/>
              <a:t>the conclusions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4" y="1988840"/>
            <a:ext cx="7740352" cy="39251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Front material (cont.)</a:t>
            </a:r>
          </a:p>
          <a:p>
            <a:pPr lvl="1"/>
            <a:r>
              <a:rPr lang="en-US" dirty="0" smtClean="0"/>
              <a:t>6. Conclusions </a:t>
            </a:r>
            <a:r>
              <a:rPr lang="en-US" dirty="0" smtClean="0"/>
              <a:t>and Recommendations</a:t>
            </a:r>
          </a:p>
          <a:p>
            <a:pPr lvl="2"/>
            <a:r>
              <a:rPr lang="en-US" dirty="0" smtClean="0"/>
              <a:t>Conclusions</a:t>
            </a:r>
          </a:p>
          <a:p>
            <a:pPr lvl="2"/>
            <a:r>
              <a:rPr lang="en-US" dirty="0" smtClean="0"/>
              <a:t>Recommendations</a:t>
            </a:r>
          </a:p>
          <a:p>
            <a:pPr lvl="3"/>
            <a:r>
              <a:rPr lang="en-US" dirty="0" smtClean="0"/>
              <a:t>Number </a:t>
            </a:r>
            <a:r>
              <a:rPr lang="en-US" dirty="0"/>
              <a:t>each </a:t>
            </a:r>
            <a:r>
              <a:rPr lang="en-US" dirty="0" smtClean="0"/>
              <a:t>recommendation.</a:t>
            </a:r>
            <a:endParaRPr lang="en-US" dirty="0"/>
          </a:p>
          <a:p>
            <a:pPr lvl="3"/>
            <a:r>
              <a:rPr lang="en-US" dirty="0" smtClean="0"/>
              <a:t>Make </a:t>
            </a:r>
            <a:r>
              <a:rPr lang="en-US" dirty="0"/>
              <a:t>the solution to the problem the first </a:t>
            </a:r>
            <a:r>
              <a:rPr lang="en-US" dirty="0" smtClean="0"/>
              <a:t>recommendation.</a:t>
            </a:r>
            <a:endParaRPr lang="en-US" dirty="0"/>
          </a:p>
          <a:p>
            <a:pPr lvl="3"/>
            <a:r>
              <a:rPr lang="en-US" dirty="0" smtClean="0"/>
              <a:t>If </a:t>
            </a:r>
            <a:r>
              <a:rPr lang="en-US" dirty="0"/>
              <a:t>the rationale section is brief, add it to the </a:t>
            </a:r>
            <a:r>
              <a:rPr lang="en-US" dirty="0" smtClean="0"/>
              <a:t>appropriate recommendation.</a:t>
            </a:r>
            <a:endParaRPr lang="en-US" dirty="0"/>
          </a:p>
          <a:p>
            <a:pPr lvl="3"/>
            <a:r>
              <a:rPr lang="en-US" dirty="0" smtClean="0"/>
              <a:t>If </a:t>
            </a:r>
            <a:r>
              <a:rPr lang="en-US" dirty="0"/>
              <a:t>the rationale section is long, make it a separate section. 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869160"/>
            <a:ext cx="9144000" cy="20551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Body </a:t>
            </a:r>
            <a:r>
              <a:rPr lang="en-US" dirty="0" smtClean="0"/>
              <a:t>of the formal report</a:t>
            </a:r>
          </a:p>
          <a:p>
            <a:pPr lvl="1"/>
            <a:r>
              <a:rPr lang="en-US" dirty="0" smtClean="0"/>
              <a:t>Pagination </a:t>
            </a:r>
            <a:endParaRPr lang="en-US" dirty="0" smtClean="0"/>
          </a:p>
          <a:p>
            <a:pPr lvl="1"/>
            <a:r>
              <a:rPr lang="en-US" dirty="0" smtClean="0"/>
              <a:t>Indicating chapter divisions</a:t>
            </a:r>
          </a:p>
          <a:p>
            <a:pPr lvl="1"/>
            <a:r>
              <a:rPr lang="en-US" dirty="0" smtClean="0"/>
              <a:t>Laying out </a:t>
            </a:r>
            <a:r>
              <a:rPr lang="en-US" dirty="0" smtClean="0"/>
              <a:t>pages (</a:t>
            </a:r>
            <a:r>
              <a:rPr lang="en-US" dirty="0" err="1" smtClean="0"/>
              <a:t>ch</a:t>
            </a:r>
            <a:r>
              <a:rPr lang="en-US" dirty="0" smtClean="0"/>
              <a:t> 6 covers different column formats)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Body of the formal report</a:t>
            </a:r>
          </a:p>
          <a:p>
            <a:pPr lvl="1"/>
            <a:r>
              <a:rPr lang="en-US" dirty="0" smtClean="0"/>
              <a:t>Paginating </a:t>
            </a:r>
            <a:endParaRPr lang="en-US" dirty="0"/>
          </a:p>
          <a:p>
            <a:pPr lvl="2"/>
            <a:r>
              <a:rPr lang="en-US" dirty="0"/>
              <a:t>Assign a number to each piece of paper in the report, regardless of </a:t>
            </a:r>
            <a:r>
              <a:rPr lang="en-US" dirty="0" smtClean="0"/>
              <a:t>whether the </a:t>
            </a:r>
            <a:r>
              <a:rPr lang="en-US" dirty="0"/>
              <a:t>number actually appears on the </a:t>
            </a:r>
            <a:r>
              <a:rPr lang="en-US" dirty="0" smtClean="0"/>
              <a:t>page.</a:t>
            </a:r>
            <a:endParaRPr lang="en-US" dirty="0"/>
          </a:p>
          <a:p>
            <a:pPr lvl="2"/>
            <a:r>
              <a:rPr lang="en-US" dirty="0" smtClean="0"/>
              <a:t>Assign </a:t>
            </a:r>
            <a:r>
              <a:rPr lang="en-US" dirty="0"/>
              <a:t>a page number to each full-page table or </a:t>
            </a:r>
            <a:r>
              <a:rPr lang="en-US" dirty="0" smtClean="0"/>
              <a:t>figure.</a:t>
            </a:r>
            <a:endParaRPr lang="en-US" dirty="0"/>
          </a:p>
          <a:p>
            <a:pPr lvl="2"/>
            <a:r>
              <a:rPr lang="en-US" dirty="0" smtClean="0"/>
              <a:t>Place </a:t>
            </a:r>
            <a:r>
              <a:rPr lang="en-US" dirty="0"/>
              <a:t>the numbers in the upper right corner of the page with </a:t>
            </a:r>
            <a:r>
              <a:rPr lang="en-US" dirty="0" smtClean="0"/>
              <a:t>no punctuation</a:t>
            </a:r>
            <a:r>
              <a:rPr lang="en-US" dirty="0"/>
              <a:t>, or center them at the bottom of the page either with </a:t>
            </a:r>
            <a:r>
              <a:rPr lang="en-US" dirty="0" smtClean="0"/>
              <a:t>no punctuation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with a hyphen on each side (-2-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n-US" dirty="0" smtClean="0"/>
              <a:t>Consider </a:t>
            </a:r>
            <a:r>
              <a:rPr lang="en-US" dirty="0"/>
              <a:t>the title page as page 1. Do not number the title page. </a:t>
            </a:r>
            <a:r>
              <a:rPr lang="en-US" dirty="0" smtClean="0"/>
              <a:t>Most word</a:t>
            </a:r>
            <a:r>
              <a:rPr lang="en-US" dirty="0"/>
              <a:t> </a:t>
            </a:r>
            <a:r>
              <a:rPr lang="en-US" dirty="0" smtClean="0"/>
              <a:t>processing </a:t>
            </a:r>
            <a:r>
              <a:rPr lang="en-US" dirty="0"/>
              <a:t>systems allow you to delete the number from the title </a:t>
            </a:r>
            <a:r>
              <a:rPr lang="en-US" dirty="0" smtClean="0"/>
              <a:t>page.</a:t>
            </a:r>
            <a:endParaRPr lang="en-US" dirty="0"/>
          </a:p>
          <a:p>
            <a:pPr lvl="2"/>
            <a:r>
              <a:rPr lang="en-US" dirty="0" smtClean="0"/>
              <a:t>In </a:t>
            </a:r>
            <a:r>
              <a:rPr lang="en-US" dirty="0"/>
              <a:t>very long reports, use lowercase roman numerals (</a:t>
            </a:r>
            <a:r>
              <a:rPr lang="en-US" dirty="0" err="1"/>
              <a:t>i</a:t>
            </a:r>
            <a:r>
              <a:rPr lang="en-US" dirty="0"/>
              <a:t>, ii, iii) for </a:t>
            </a:r>
            <a:r>
              <a:rPr lang="en-US" dirty="0" smtClean="0"/>
              <a:t>all the</a:t>
            </a:r>
            <a:r>
              <a:rPr lang="en-US" dirty="0"/>
              <a:t> </a:t>
            </a:r>
            <a:r>
              <a:rPr lang="en-US" dirty="0" smtClean="0"/>
              <a:t>pages </a:t>
            </a:r>
            <a:r>
              <a:rPr lang="en-US" dirty="0"/>
              <a:t>before the text of the discussion. In this case, count the title page </a:t>
            </a:r>
            <a:r>
              <a:rPr lang="en-US" dirty="0" smtClean="0"/>
              <a:t>as page </a:t>
            </a:r>
            <a:r>
              <a:rPr lang="en-US" dirty="0" err="1"/>
              <a:t>i</a:t>
            </a:r>
            <a:r>
              <a:rPr lang="en-US" dirty="0"/>
              <a:t>, but do not put the </a:t>
            </a:r>
            <a:r>
              <a:rPr lang="en-US" dirty="0" err="1"/>
              <a:t>i</a:t>
            </a:r>
            <a:r>
              <a:rPr lang="en-US" dirty="0"/>
              <a:t> on the page. On the next </a:t>
            </a:r>
            <a:r>
              <a:rPr lang="en-US" dirty="0" smtClean="0"/>
              <a:t>page, place </a:t>
            </a:r>
            <a:r>
              <a:rPr lang="en-US" dirty="0"/>
              <a:t>a </a:t>
            </a:r>
            <a:r>
              <a:rPr lang="en-US" dirty="0" smtClean="0"/>
              <a:t>ii.</a:t>
            </a:r>
            <a:endParaRPr lang="en-US" dirty="0"/>
          </a:p>
          <a:p>
            <a:pPr lvl="2"/>
            <a:r>
              <a:rPr lang="en-US" dirty="0" smtClean="0"/>
              <a:t>Paginate </a:t>
            </a:r>
            <a:r>
              <a:rPr lang="en-US" dirty="0"/>
              <a:t>the appendix as discussed in “End Material” (later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headers or footers (phrases in the top and bottom margins) </a:t>
            </a:r>
            <a:r>
              <a:rPr lang="en-US" dirty="0" smtClean="0"/>
              <a:t>to identify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topic of a page or section. 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of the formal report</a:t>
            </a:r>
          </a:p>
          <a:p>
            <a:pPr lvl="1"/>
            <a:r>
              <a:rPr lang="en-US" dirty="0" smtClean="0"/>
              <a:t>Paginating </a:t>
            </a:r>
            <a:endParaRPr lang="en-US" dirty="0"/>
          </a:p>
          <a:p>
            <a:pPr lvl="1"/>
            <a:r>
              <a:rPr lang="en-US" dirty="0" smtClean="0"/>
              <a:t>Use Chapter Divisions</a:t>
            </a:r>
          </a:p>
          <a:p>
            <a:pPr lvl="2"/>
            <a:r>
              <a:rPr lang="en-US" dirty="0"/>
              <a:t>To make the report “more formal,” begin each new </a:t>
            </a:r>
            <a:r>
              <a:rPr lang="en-US" dirty="0" smtClean="0"/>
              <a:t>major section </a:t>
            </a:r>
            <a:r>
              <a:rPr lang="en-US" dirty="0"/>
              <a:t>at the top </a:t>
            </a:r>
            <a:r>
              <a:rPr lang="en-US" dirty="0" smtClean="0"/>
              <a:t>of a </a:t>
            </a:r>
            <a:r>
              <a:rPr lang="en-US" dirty="0"/>
              <a:t>page (see Example 12.2, which starts on p. 373). 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End </a:t>
            </a:r>
            <a:r>
              <a:rPr lang="en-US" dirty="0" smtClean="0"/>
              <a:t>Material:</a:t>
            </a:r>
            <a:r>
              <a:rPr lang="en-US" dirty="0"/>
              <a:t> </a:t>
            </a:r>
            <a:r>
              <a:rPr lang="en-US" sz="1800" dirty="0"/>
              <a:t>The end material (glossary and list of symbols, references, and appendixes) </a:t>
            </a:r>
            <a:r>
              <a:rPr lang="en-US" sz="1800" dirty="0"/>
              <a:t>is placed </a:t>
            </a:r>
            <a:r>
              <a:rPr lang="en-US" sz="1800" dirty="0"/>
              <a:t>after the body of the report.</a:t>
            </a:r>
          </a:p>
          <a:p>
            <a:pPr lvl="1"/>
            <a:r>
              <a:rPr lang="en-US" dirty="0"/>
              <a:t>Glossary and List of </a:t>
            </a:r>
            <a:r>
              <a:rPr lang="en-US" dirty="0" smtClean="0"/>
              <a:t>symbols</a:t>
            </a:r>
          </a:p>
          <a:p>
            <a:pPr lvl="2"/>
            <a:r>
              <a:rPr lang="en-US" dirty="0"/>
              <a:t>Place each term at the left margin, and start the </a:t>
            </a:r>
            <a:r>
              <a:rPr lang="en-US" dirty="0" smtClean="0"/>
              <a:t>definition at </a:t>
            </a:r>
            <a:r>
              <a:rPr lang="en-US" dirty="0"/>
              <a:t>a tab (</a:t>
            </a:r>
            <a:r>
              <a:rPr lang="en-US" dirty="0" smtClean="0"/>
              <a:t>two or </a:t>
            </a:r>
            <a:r>
              <a:rPr lang="en-US" dirty="0"/>
              <a:t>three spaces) farther to the right. Start </a:t>
            </a:r>
            <a:r>
              <a:rPr lang="en-US" dirty="0" smtClean="0"/>
              <a:t>all lines </a:t>
            </a:r>
            <a:r>
              <a:rPr lang="en-US" dirty="0"/>
              <a:t>of the definition </a:t>
            </a:r>
            <a:r>
              <a:rPr lang="en-US" dirty="0" smtClean="0"/>
              <a:t>at this tab.</a:t>
            </a:r>
            <a:endParaRPr lang="en-US" dirty="0"/>
          </a:p>
          <a:p>
            <a:pPr lvl="2"/>
            <a:r>
              <a:rPr lang="en-US" dirty="0" smtClean="0"/>
              <a:t>Alphabetize </a:t>
            </a:r>
            <a:r>
              <a:rPr lang="en-US" dirty="0"/>
              <a:t>the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References</a:t>
            </a:r>
          </a:p>
          <a:p>
            <a:pPr lvl="2"/>
            <a:r>
              <a:rPr lang="en-US" dirty="0"/>
              <a:t>The list of references (included when the report </a:t>
            </a:r>
            <a:r>
              <a:rPr lang="en-US" dirty="0" smtClean="0"/>
              <a:t>contains information from other </a:t>
            </a:r>
            <a:r>
              <a:rPr lang="en-US" dirty="0"/>
              <a:t>sources) is discussed along with citation methods in Appendix 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Appendix</a:t>
            </a:r>
          </a:p>
          <a:p>
            <a:pPr lvl="2"/>
            <a:r>
              <a:rPr lang="en-US" dirty="0"/>
              <a:t>Refer to each appendix item at the appropriate place in the body of </a:t>
            </a:r>
            <a:r>
              <a:rPr lang="en-US" dirty="0" smtClean="0"/>
              <a:t>the report.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Number </a:t>
            </a:r>
            <a:r>
              <a:rPr lang="en-US" dirty="0"/>
              <a:t>illustrations in the appendix in the sequence begun in the </a:t>
            </a:r>
            <a:r>
              <a:rPr lang="en-US" dirty="0" smtClean="0"/>
              <a:t>body of </a:t>
            </a:r>
            <a:r>
              <a:rPr lang="en-US" dirty="0"/>
              <a:t>the </a:t>
            </a:r>
            <a:r>
              <a:rPr lang="en-US" dirty="0" smtClean="0"/>
              <a:t>report.</a:t>
            </a:r>
            <a:endParaRPr lang="en-US" dirty="0"/>
          </a:p>
          <a:p>
            <a:pPr lvl="2"/>
            <a:r>
              <a:rPr lang="en-US" dirty="0" smtClean="0"/>
              <a:t>For </a:t>
            </a:r>
            <a:r>
              <a:rPr lang="en-US" dirty="0"/>
              <a:t>short reports, continue page numbers in sequence from the last </a:t>
            </a:r>
            <a:r>
              <a:rPr lang="en-US" dirty="0" smtClean="0"/>
              <a:t>page of </a:t>
            </a:r>
            <a:r>
              <a:rPr lang="en-US" dirty="0"/>
              <a:t>the </a:t>
            </a:r>
            <a:r>
              <a:rPr lang="en-US" dirty="0" smtClean="0"/>
              <a:t>body.</a:t>
            </a:r>
            <a:endParaRPr lang="en-US" dirty="0"/>
          </a:p>
          <a:p>
            <a:pPr lvl="2"/>
            <a:r>
              <a:rPr lang="en-US" dirty="0" smtClean="0"/>
              <a:t>For </a:t>
            </a:r>
            <a:r>
              <a:rPr lang="en-US" dirty="0"/>
              <a:t>long reports, use a separate pagination system. Because the </a:t>
            </a:r>
            <a:r>
              <a:rPr lang="en-US" dirty="0" smtClean="0"/>
              <a:t>appendixes are </a:t>
            </a:r>
            <a:r>
              <a:rPr lang="en-US" dirty="0"/>
              <a:t>often identified as Appendix A, Appendix B, and </a:t>
            </a:r>
            <a:r>
              <a:rPr lang="en-US" dirty="0" smtClean="0"/>
              <a:t>so on</a:t>
            </a:r>
            <a:r>
              <a:rPr lang="en-US" dirty="0"/>
              <a:t>, number the </a:t>
            </a:r>
            <a:r>
              <a:rPr lang="en-US" dirty="0" smtClean="0"/>
              <a:t>pages starting </a:t>
            </a:r>
            <a:r>
              <a:rPr lang="en-US" dirty="0"/>
              <a:t>with the appropriate letter: A-1, </a:t>
            </a:r>
            <a:r>
              <a:rPr lang="en-US" dirty="0" smtClean="0"/>
              <a:t>A-2, B-1</a:t>
            </a:r>
            <a:r>
              <a:rPr lang="en-US" dirty="0"/>
              <a:t>, B-2.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vs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/>
              <a:t>unique to the </a:t>
            </a:r>
            <a:r>
              <a:rPr lang="en-US" dirty="0" smtClean="0"/>
              <a:t>formal report are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front material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method of presenting the body. 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  <a:r>
              <a:rPr lang="en-US" dirty="0"/>
              <a:t> </a:t>
            </a:r>
            <a:r>
              <a:rPr lang="en-US" dirty="0" smtClean="0"/>
              <a:t>elements—appendixes</a:t>
            </a:r>
            <a:r>
              <a:rPr lang="en-US" dirty="0"/>
              <a:t>, reference </a:t>
            </a:r>
            <a:r>
              <a:rPr lang="en-US" dirty="0" smtClean="0"/>
              <a:t>sections, introductions</a:t>
            </a:r>
            <a:r>
              <a:rPr lang="en-US" dirty="0"/>
              <a:t>, conclusions, </a:t>
            </a:r>
            <a:r>
              <a:rPr lang="en-US" dirty="0" smtClean="0"/>
              <a:t>and recommendations—are </a:t>
            </a:r>
            <a:r>
              <a:rPr lang="en-US" dirty="0"/>
              <a:t>often associated with the formal report but do not necessarily make the report formal;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1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Elements for formal reports are used to orient readers to the report’s topics and organization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Front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Presenting the body of the report</a:t>
            </a:r>
          </a:p>
          <a:p>
            <a:pPr marL="457200" indent="-457200">
              <a:buAutoNum type="arabicPeriod"/>
            </a:pPr>
            <a:r>
              <a:rPr lang="en-US" dirty="0" smtClean="0"/>
              <a:t>Ending material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3579"/>
            <a:ext cx="7363779" cy="39669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1. Front </a:t>
            </a:r>
            <a:r>
              <a:rPr lang="en-US" dirty="0" smtClean="0"/>
              <a:t>material</a:t>
            </a:r>
          </a:p>
          <a:p>
            <a:pPr marL="457200" indent="-457200"/>
            <a:r>
              <a:rPr lang="en-US" i="1" dirty="0" smtClean="0"/>
              <a:t>transmittal correspondence </a:t>
            </a:r>
            <a:r>
              <a:rPr lang="en-US" dirty="0" smtClean="0"/>
              <a:t>is a memo or letter that directs the reports to someone. The memo is internal , the letter is external.</a:t>
            </a:r>
          </a:p>
          <a:p>
            <a:pPr marL="457200" indent="-457200">
              <a:buNone/>
            </a:pPr>
            <a:r>
              <a:rPr lang="en-US" dirty="0" smtClean="0"/>
              <a:t>	The correspondence contains :</a:t>
            </a:r>
          </a:p>
          <a:p>
            <a:pPr marL="822960" lvl="1" indent="-457200"/>
            <a:r>
              <a:rPr lang="en-US" dirty="0" smtClean="0"/>
              <a:t>The title of the reports</a:t>
            </a:r>
          </a:p>
          <a:p>
            <a:pPr marL="822960" lvl="1" indent="-457200"/>
            <a:r>
              <a:rPr lang="en-US" dirty="0" smtClean="0"/>
              <a:t>A statement ( if requested)</a:t>
            </a:r>
          </a:p>
          <a:p>
            <a:pPr marL="822960" lvl="1" indent="-457200"/>
            <a:r>
              <a:rPr lang="en-US" dirty="0" smtClean="0"/>
              <a:t>The purpose and scope of the report</a:t>
            </a:r>
          </a:p>
          <a:p>
            <a:pPr marL="822960" lvl="1" indent="-457200"/>
            <a:r>
              <a:rPr lang="en-US" dirty="0" smtClean="0"/>
              <a:t>An explanation of problem encountered </a:t>
            </a:r>
          </a:p>
          <a:p>
            <a:pPr marL="822960" lvl="1" indent="-457200"/>
            <a:r>
              <a:rPr lang="en-US" dirty="0" smtClean="0"/>
              <a:t>Acknowledgement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172"/>
            <a:ext cx="9144000" cy="5539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 material</a:t>
            </a:r>
          </a:p>
          <a:p>
            <a:pPr lvl="1"/>
            <a:r>
              <a:rPr lang="en-US" dirty="0" smtClean="0"/>
              <a:t>Title page</a:t>
            </a:r>
          </a:p>
          <a:p>
            <a:pPr lvl="2"/>
            <a:r>
              <a:rPr lang="en-US" dirty="0"/>
              <a:t>Place all the elements at the left margin (ANSI). (Center all the elements </a:t>
            </a:r>
            <a:r>
              <a:rPr lang="en-US" dirty="0" smtClean="0"/>
              <a:t>if local </a:t>
            </a:r>
            <a:r>
              <a:rPr lang="en-US" dirty="0"/>
              <a:t>policy insists</a:t>
            </a:r>
            <a:r>
              <a:rPr lang="en-US" dirty="0" smtClean="0"/>
              <a:t>.)</a:t>
            </a:r>
            <a:endParaRPr lang="en-US" dirty="0"/>
          </a:p>
          <a:p>
            <a:pPr lvl="2"/>
            <a:r>
              <a:rPr lang="en-US" dirty="0" smtClean="0"/>
              <a:t>Name </a:t>
            </a:r>
            <a:r>
              <a:rPr lang="en-US" dirty="0"/>
              <a:t>the contents of the report in the </a:t>
            </a:r>
            <a:r>
              <a:rPr lang="en-US" dirty="0" smtClean="0"/>
              <a:t>title.</a:t>
            </a:r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either all caps or initial caps and lowercase letters; use boldface </a:t>
            </a:r>
            <a:r>
              <a:rPr lang="en-US" dirty="0" smtClean="0"/>
              <a:t>when appropriate</a:t>
            </a:r>
            <a:r>
              <a:rPr lang="en-US" dirty="0"/>
              <a:t>. Do not use “glitzy” typefaces, such as outlined or cursive </a:t>
            </a:r>
            <a:r>
              <a:rPr lang="en-US" dirty="0" smtClean="0"/>
              <a:t>fonts.</a:t>
            </a:r>
            <a:endParaRPr lang="en-US" dirty="0"/>
          </a:p>
          <a:p>
            <a:pPr lvl="2"/>
            <a:r>
              <a:rPr lang="en-US" dirty="0" smtClean="0"/>
              <a:t>Include </a:t>
            </a:r>
            <a:r>
              <a:rPr lang="en-US" dirty="0"/>
              <a:t>the writer’s name and title or </a:t>
            </a:r>
            <a:r>
              <a:rPr lang="en-US" dirty="0" smtClean="0"/>
              <a:t>department, the </a:t>
            </a:r>
            <a:r>
              <a:rPr lang="en-US" dirty="0"/>
              <a:t>date, the </a:t>
            </a:r>
            <a:r>
              <a:rPr lang="en-US" dirty="0" smtClean="0"/>
              <a:t>recipient’s name </a:t>
            </a:r>
            <a:r>
              <a:rPr lang="en-US" dirty="0"/>
              <a:t>and title or department, and a report number (if appropriate). </a:t>
            </a:r>
            <a:br>
              <a:rPr lang="en-US" dirty="0"/>
            </a:br>
            <a:r>
              <a:rPr lang="en-US" dirty="0" smtClean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formal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 material</a:t>
            </a:r>
          </a:p>
          <a:p>
            <a:pPr lvl="1"/>
            <a:r>
              <a:rPr lang="en-US" dirty="0" smtClean="0"/>
              <a:t>Title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3835"/>
            <a:ext cx="7272808" cy="49735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DCA5B7-F9FC-0D43-9FC6-1B267D19B0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BA4CCCBC513042AAD2D87337EE9DD2" ma:contentTypeVersion="0" ma:contentTypeDescription="Create a new document." ma:contentTypeScope="" ma:versionID="ff9eef7523906f2bab42737cd08602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0D5BC7-DBC3-4A7D-BF16-62A9983A962C}"/>
</file>

<file path=customXml/itemProps2.xml><?xml version="1.0" encoding="utf-8"?>
<ds:datastoreItem xmlns:ds="http://schemas.openxmlformats.org/officeDocument/2006/customXml" ds:itemID="{DAC43AB7-944D-48E5-9285-5A9056F5A1E2}"/>
</file>

<file path=customXml/itemProps3.xml><?xml version="1.0" encoding="utf-8"?>
<ds:datastoreItem xmlns:ds="http://schemas.openxmlformats.org/officeDocument/2006/customXml" ds:itemID="{F8793696-66F4-4347-8C0F-A2D9338D1B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1288</Words>
  <Application>Microsoft Office PowerPoint</Application>
  <PresentationFormat>On-screen Show (4:3)</PresentationFormat>
  <Paragraphs>184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Century Schoolbook</vt:lpstr>
      <vt:lpstr>MeridienLTStd-Roman</vt:lpstr>
      <vt:lpstr>Wingdings</vt:lpstr>
      <vt:lpstr>Wingdings 2</vt:lpstr>
      <vt:lpstr>Oriel</vt:lpstr>
      <vt:lpstr>Technical Writing formal reports</vt:lpstr>
      <vt:lpstr>formal reports</vt:lpstr>
      <vt:lpstr>Informal vs formal reports</vt:lpstr>
      <vt:lpstr>Elements of formal reports</vt:lpstr>
      <vt:lpstr>formal reports</vt:lpstr>
      <vt:lpstr>Elements of formal reports</vt:lpstr>
      <vt:lpstr>PowerPoint Presentation</vt:lpstr>
      <vt:lpstr>Elements of formal reports</vt:lpstr>
      <vt:lpstr>Elements of formal reports</vt:lpstr>
      <vt:lpstr>Elements of formal reports</vt:lpstr>
      <vt:lpstr>Elements of formal reports</vt:lpstr>
      <vt:lpstr>Elements of formal reports</vt:lpstr>
      <vt:lpstr>PowerPoint Presentation</vt:lpstr>
      <vt:lpstr>Elements of formal reports</vt:lpstr>
      <vt:lpstr>PowerPoint Presentation</vt:lpstr>
      <vt:lpstr>Elements of formal reports</vt:lpstr>
      <vt:lpstr>PowerPoint Presentation</vt:lpstr>
      <vt:lpstr>PowerPoint Presentation</vt:lpstr>
      <vt:lpstr>Elements of formal reports</vt:lpstr>
      <vt:lpstr>Elements of formal reports</vt:lpstr>
      <vt:lpstr>PowerPoint Presentation</vt:lpstr>
      <vt:lpstr>Elements of formal reports</vt:lpstr>
      <vt:lpstr>Elements of formal reports</vt:lpstr>
      <vt:lpstr>Elements of formal reports</vt:lpstr>
      <vt:lpstr>Elements of formal reports</vt:lpstr>
      <vt:lpstr>Elements of formal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 Chapter 1: Technical Writing</dc:title>
  <dc:creator>Yazan Al-Zain</dc:creator>
  <cp:lastModifiedBy>Admin</cp:lastModifiedBy>
  <cp:revision>118</cp:revision>
  <dcterms:created xsi:type="dcterms:W3CDTF">2017-09-29T15:25:07Z</dcterms:created>
  <dcterms:modified xsi:type="dcterms:W3CDTF">2021-09-14T07:16:38Z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0x010100B5BA4CCCBC513042AAD2D87337EE9DD2</vt:lpwstr>
  </property>
</Properties>
</file>