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311" r:id="rId5"/>
    <p:sldId id="310" r:id="rId6"/>
    <p:sldId id="312" r:id="rId7"/>
    <p:sldId id="314" r:id="rId8"/>
    <p:sldId id="313" r:id="rId9"/>
    <p:sldId id="316" r:id="rId10"/>
    <p:sldId id="317" r:id="rId11"/>
    <p:sldId id="318" r:id="rId12"/>
    <p:sldId id="319" r:id="rId13"/>
    <p:sldId id="324" r:id="rId14"/>
    <p:sldId id="320" r:id="rId15"/>
    <p:sldId id="321" r:id="rId16"/>
    <p:sldId id="322" r:id="rId17"/>
    <p:sldId id="323" r:id="rId18"/>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8" autoAdjust="0"/>
    <p:restoredTop sz="94660"/>
  </p:normalViewPr>
  <p:slideViewPr>
    <p:cSldViewPr snapToGrid="0">
      <p:cViewPr varScale="1">
        <p:scale>
          <a:sx n="70" d="100"/>
          <a:sy n="70" d="100"/>
        </p:scale>
        <p:origin x="756" y="60"/>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55091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36" r:id="rId3"/>
    <p:sldLayoutId id="2147483740" r:id="rId4"/>
    <p:sldLayoutId id="2147483741" r:id="rId5"/>
    <p:sldLayoutId id="2147483742" r:id="rId6"/>
    <p:sldLayoutId id="2147483738" r:id="rId7"/>
    <p:sldLayoutId id="2147483743" r:id="rId8"/>
    <p:sldLayoutId id="2147483745" r:id="rId9"/>
    <p:sldLayoutId id="2147483747" r:id="rId10"/>
    <p:sldLayoutId id="2147483746" r:id="rId11"/>
    <p:sldLayoutId id="2147483744" r:id="rId12"/>
    <p:sldLayoutId id="2147483754" r:id="rId1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sv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5879592" y="1535464"/>
            <a:ext cx="6158352" cy="3416320"/>
          </a:xfrm>
          <a:prstGeom prst="rect">
            <a:avLst/>
          </a:prstGeom>
          <a:noFill/>
        </p:spPr>
        <p:txBody>
          <a:bodyPr wrap="square" rtlCol="0" anchor="ctr">
            <a:spAutoFit/>
          </a:bodyPr>
          <a:lstStyle/>
          <a:p>
            <a:pPr algn="ctr"/>
            <a:r>
              <a:rPr lang="ar-SA" altLang="ko-KR" sz="5400" dirty="0" smtClean="0">
                <a:solidFill>
                  <a:schemeClr val="bg1"/>
                </a:solidFill>
                <a:latin typeface="Andalus" panose="02020603050405020304" pitchFamily="18" charset="-78"/>
                <a:cs typeface="Andalus" panose="02020603050405020304" pitchFamily="18" charset="-78"/>
              </a:rPr>
              <a:t>استخراج الأصل المعجمي للكلمة العربية</a:t>
            </a:r>
            <a:endParaRPr lang="en-US" altLang="ko-KR" sz="5400" dirty="0" smtClean="0">
              <a:solidFill>
                <a:schemeClr val="bg1"/>
              </a:solidFill>
              <a:latin typeface="Andalus" panose="02020603050405020304" pitchFamily="18" charset="-78"/>
              <a:cs typeface="Andalus" panose="02020603050405020304" pitchFamily="18" charset="-78"/>
            </a:endParaRPr>
          </a:p>
          <a:p>
            <a:pPr algn="ctr"/>
            <a:r>
              <a:rPr lang="ar-SA" altLang="ko-KR" sz="5400" dirty="0" smtClean="0">
                <a:solidFill>
                  <a:schemeClr val="bg1"/>
                </a:solidFill>
                <a:latin typeface="Andalus" panose="02020603050405020304" pitchFamily="18" charset="-78"/>
                <a:cs typeface="Andalus" panose="02020603050405020304" pitchFamily="18" charset="-78"/>
              </a:rPr>
              <a:t>(الجذر، الساق)</a:t>
            </a:r>
            <a:endParaRPr lang="en-US" altLang="ko-KR" sz="5400" dirty="0" smtClean="0">
              <a:solidFill>
                <a:schemeClr val="bg1"/>
              </a:solidFill>
              <a:latin typeface="Andalus" panose="02020603050405020304" pitchFamily="18" charset="-78"/>
              <a:cs typeface="Andalus" panose="02020603050405020304" pitchFamily="18" charset="-78"/>
            </a:endParaRPr>
          </a:p>
          <a:p>
            <a:pPr algn="ctr"/>
            <a:r>
              <a:rPr lang="ar-SA" altLang="ko-KR" sz="5400" dirty="0" smtClean="0">
                <a:solidFill>
                  <a:schemeClr val="bg1"/>
                </a:solidFill>
                <a:latin typeface="Andalus" panose="02020603050405020304" pitchFamily="18" charset="-78"/>
                <a:cs typeface="Andalus" panose="02020603050405020304" pitchFamily="18" charset="-78"/>
              </a:rPr>
              <a:t>بتقنيات الذكاء الاصطناعي</a:t>
            </a:r>
            <a:endParaRPr lang="ko-KR" altLang="en-US" sz="5400" dirty="0">
              <a:solidFill>
                <a:schemeClr val="bg1"/>
              </a:solidFill>
              <a:latin typeface="Andalus" panose="02020603050405020304" pitchFamily="18" charset="-78"/>
              <a:cs typeface="Andalus" panose="02020603050405020304" pitchFamily="18" charset="-78"/>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9132533" y="4922238"/>
            <a:ext cx="1910952" cy="646331"/>
          </a:xfrm>
          <a:prstGeom prst="rect">
            <a:avLst/>
          </a:prstGeom>
          <a:noFill/>
        </p:spPr>
        <p:txBody>
          <a:bodyPr wrap="square" rtlCol="0" anchor="ctr">
            <a:spAutoFit/>
          </a:bodyPr>
          <a:lstStyle/>
          <a:p>
            <a:r>
              <a:rPr lang="ar-TN" altLang="ko-KR" sz="3600" b="1" dirty="0" smtClean="0">
                <a:solidFill>
                  <a:schemeClr val="bg1"/>
                </a:solidFill>
                <a:latin typeface="Arabic Typesetting" panose="03020402040406030203" pitchFamily="66" charset="-78"/>
                <a:cs typeface="Arabic Typesetting" panose="03020402040406030203" pitchFamily="66" charset="-78"/>
              </a:rPr>
              <a:t>الفريق المشارك</a:t>
            </a:r>
            <a:endParaRPr lang="ko-KR" altLang="en-US" sz="3600" b="1" dirty="0">
              <a:solidFill>
                <a:schemeClr val="bg1"/>
              </a:solidFill>
              <a:latin typeface="Arabic Typesetting" panose="03020402040406030203" pitchFamily="66" charset="-78"/>
              <a:cs typeface="Arabic Typesetting" panose="03020402040406030203" pitchFamily="66" charset="-78"/>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7" y="1493456"/>
            <a:ext cx="2840654" cy="3867303"/>
            <a:chOff x="2491486" y="2162503"/>
            <a:chExt cx="4728585" cy="3434770"/>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 xmlns:asvg="http://schemas.microsoft.com/office/drawing/2016/SVG/main" r:embed="rId6"/>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 xmlns:asvg="http://schemas.microsoft.com/office/drawing/2016/SVG/main" r:embed="rId6"/>
                </a:ext>
              </a:extLst>
            </a:blip>
            <a:stretch>
              <a:fillRect/>
            </a:stretch>
          </p:blipFill>
          <p:spPr>
            <a:xfrm>
              <a:off x="2719494" y="3900630"/>
              <a:ext cx="3600451"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 xmlns:asvg="http://schemas.microsoft.com/office/drawing/2016/SVG/main" r:embed="rId6"/>
                </a:ext>
              </a:extLst>
            </a:blip>
            <a:stretch>
              <a:fillRect/>
            </a:stretch>
          </p:blipFill>
          <p:spPr>
            <a:xfrm>
              <a:off x="3035712" y="4507917"/>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67976" y="2332275"/>
              <a:ext cx="3952095" cy="1188682"/>
              <a:chOff x="7533182" y="1351307"/>
              <a:chExt cx="4813602"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8136734" y="1633764"/>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73596" y="2162503"/>
              <a:ext cx="1849363" cy="3434770"/>
              <a:chOff x="5269706" y="2455069"/>
              <a:chExt cx="1047750" cy="1945957"/>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grpSp>
      </p:grpSp>
      <p:pic>
        <p:nvPicPr>
          <p:cNvPr id="2" name="Image 1"/>
          <p:cNvPicPr>
            <a:picLocks noChangeAspect="1"/>
          </p:cNvPicPr>
          <p:nvPr/>
        </p:nvPicPr>
        <p:blipFill>
          <a:blip r:embed="rId7" cstate="print">
            <a:clrChange>
              <a:clrFrom>
                <a:srgbClr val="FFFFFF"/>
              </a:clrFrom>
              <a:clrTo>
                <a:srgbClr val="FFFFFF">
                  <a:alpha val="0"/>
                </a:srgbClr>
              </a:clrTo>
            </a:clrChange>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14810" y="1718159"/>
            <a:ext cx="5195771" cy="3273104"/>
          </a:xfrm>
          <a:prstGeom prst="rect">
            <a:avLst/>
          </a:prstGeom>
        </p:spPr>
      </p:pic>
      <p:sp>
        <p:nvSpPr>
          <p:cNvPr id="3" name="ZoneTexte 2"/>
          <p:cNvSpPr txBox="1"/>
          <p:nvPr/>
        </p:nvSpPr>
        <p:spPr>
          <a:xfrm>
            <a:off x="6962115" y="5256685"/>
            <a:ext cx="2344847" cy="954107"/>
          </a:xfrm>
          <a:prstGeom prst="rect">
            <a:avLst/>
          </a:prstGeom>
          <a:noFill/>
        </p:spPr>
        <p:txBody>
          <a:bodyPr wrap="square" rtlCol="0">
            <a:spAutoFit/>
          </a:bodyPr>
          <a:lstStyle/>
          <a:p>
            <a:r>
              <a:rPr lang="ar-TN" sz="2800" dirty="0" smtClean="0">
                <a:solidFill>
                  <a:schemeClr val="bg1"/>
                </a:solidFill>
                <a:latin typeface="Arabic Typesetting" panose="03020402040406030203" pitchFamily="66" charset="-78"/>
                <a:cs typeface="Arabic Typesetting" panose="03020402040406030203" pitchFamily="66" charset="-78"/>
              </a:rPr>
              <a:t>أ حمادة عبيد</a:t>
            </a:r>
          </a:p>
          <a:p>
            <a:r>
              <a:rPr lang="ar-TN" sz="2800" dirty="0" smtClean="0">
                <a:solidFill>
                  <a:schemeClr val="bg1"/>
                </a:solidFill>
                <a:latin typeface="Arabic Typesetting" panose="03020402040406030203" pitchFamily="66" charset="-78"/>
                <a:cs typeface="Arabic Typesetting" panose="03020402040406030203" pitchFamily="66" charset="-78"/>
              </a:rPr>
              <a:t>د ليليا كشيش</a:t>
            </a:r>
            <a:endParaRPr lang="en-US" sz="2800" dirty="0">
              <a:solidFill>
                <a:schemeClr val="bg1"/>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416467" y="852802"/>
            <a:ext cx="5194242" cy="4548010"/>
          </a:xfrm>
          <a:prstGeom prst="rect">
            <a:avLst/>
          </a:prstGeom>
        </p:spPr>
      </p:pic>
      <p:grpSp>
        <p:nvGrpSpPr>
          <p:cNvPr id="241" name="Groupe 240"/>
          <p:cNvGrpSpPr/>
          <p:nvPr/>
        </p:nvGrpSpPr>
        <p:grpSpPr>
          <a:xfrm>
            <a:off x="416467" y="6292159"/>
            <a:ext cx="11244396" cy="484359"/>
            <a:chOff x="416467" y="6283106"/>
            <a:chExt cx="11244396" cy="484359"/>
          </a:xfrm>
        </p:grpSpPr>
        <p:pic>
          <p:nvPicPr>
            <p:cNvPr id="238" name="Image 237"/>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358019" y="6283106"/>
              <a:ext cx="1303699" cy="484359"/>
            </a:xfrm>
            <a:prstGeom prst="rect">
              <a:avLst/>
            </a:prstGeom>
          </p:spPr>
        </p:pic>
        <p:sp>
          <p:nvSpPr>
            <p:cNvPr id="239" name="Rectangle 238"/>
            <p:cNvSpPr/>
            <p:nvPr/>
          </p:nvSpPr>
          <p:spPr>
            <a:xfrm>
              <a:off x="2544023" y="6407590"/>
              <a:ext cx="9116840"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p:cNvSpPr/>
            <p:nvPr/>
          </p:nvSpPr>
          <p:spPr>
            <a:xfrm>
              <a:off x="416467" y="6407590"/>
              <a:ext cx="1104522"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ZoneTexte 1"/>
          <p:cNvSpPr txBox="1"/>
          <p:nvPr/>
        </p:nvSpPr>
        <p:spPr>
          <a:xfrm>
            <a:off x="819338" y="1778467"/>
            <a:ext cx="10275683" cy="4031873"/>
          </a:xfrm>
          <a:prstGeom prst="rect">
            <a:avLst/>
          </a:prstGeom>
          <a:noFill/>
        </p:spPr>
        <p:txBody>
          <a:bodyPr wrap="square" rtlCol="0">
            <a:spAutoFit/>
          </a:bodyPr>
          <a:lstStyle/>
          <a:p>
            <a:pPr marL="271463" indent="-271463" algn="r" rtl="1">
              <a:buFont typeface="Arial" panose="020B0604020202020204" pitchFamily="34" charset="0"/>
              <a:buChar char="•"/>
            </a:pPr>
            <a:r>
              <a:rPr lang="ar-TN" sz="3200" dirty="0" smtClean="0">
                <a:latin typeface="Arabic Typesetting" panose="03020402040406030203" pitchFamily="66" charset="-78"/>
                <a:cs typeface="Arabic Typesetting" panose="03020402040406030203" pitchFamily="66" charset="-78"/>
              </a:rPr>
              <a:t>كلمة </a:t>
            </a:r>
            <a:r>
              <a:rPr lang="ar-TN" sz="3200" dirty="0">
                <a:latin typeface="Arabic Typesetting" panose="03020402040406030203" pitchFamily="66" charset="-78"/>
                <a:cs typeface="Arabic Typesetting" panose="03020402040406030203" pitchFamily="66" charset="-78"/>
              </a:rPr>
              <a:t>«المعالجة» تعنى «السبر والتحليل»، وكلمة «الآلية» تعني الطريقة التي تتم من خلالها عمليتي السبر والتحليل، أما «اللغات» فتعني الرموز والإشارات المستخدمة للتعبير عن الأشياء، والمقصود هنا جميع اللغات الإنسانية. يمكن تعريف هذا المجال بأنه مجال علمي يجمع بين التقنية واللغة والمعلوماتية، ويتناول قواعد البيانات الخاصة بلغات البرمجة بهدف تحويلها إلى لغات يمكن فهمها والتعامل معها من خلال الآلة</a:t>
            </a:r>
            <a:r>
              <a:rPr lang="ar-TN" sz="3200" dirty="0"/>
              <a:t>.</a:t>
            </a:r>
          </a:p>
          <a:p>
            <a:pPr marL="271463" indent="-271463" algn="r" rtl="1" fontAlgn="base">
              <a:buFont typeface="Arial" panose="020B0604020202020204" pitchFamily="34" charset="0"/>
              <a:buChar char="•"/>
              <a:tabLst>
                <a:tab pos="271463" algn="l"/>
              </a:tabLst>
            </a:pPr>
            <a:r>
              <a:rPr lang="ar-TN" sz="3200" dirty="0">
                <a:latin typeface="Arabic Typesetting" panose="03020402040406030203" pitchFamily="66" charset="-78"/>
                <a:cs typeface="Arabic Typesetting" panose="03020402040406030203" pitchFamily="66" charset="-78"/>
              </a:rPr>
              <a:t> ونعني بها توطين آليات المعرفة التقنية في الحاسوب من أجل تيسير إدخال المعرفة واسترجاعها، ويمكن تلخيص هذا فيما يسمّى بالذكاء الاصطناعي الذي هو علم تطويع الآلة لتحاكي الذكاء </a:t>
            </a:r>
            <a:r>
              <a:rPr lang="ar-TN" sz="3200" dirty="0" smtClean="0">
                <a:latin typeface="Arabic Typesetting" panose="03020402040406030203" pitchFamily="66" charset="-78"/>
                <a:cs typeface="Arabic Typesetting" panose="03020402040406030203" pitchFamily="66" charset="-78"/>
              </a:rPr>
              <a:t>البشري</a:t>
            </a:r>
            <a:r>
              <a:rPr lang="ar-SA" sz="3200" dirty="0" smtClean="0">
                <a:latin typeface="Arabic Typesetting" panose="03020402040406030203" pitchFamily="66" charset="-78"/>
                <a:cs typeface="Arabic Typesetting" panose="03020402040406030203" pitchFamily="66" charset="-78"/>
              </a:rPr>
              <a:t>.</a:t>
            </a:r>
            <a:endParaRPr lang="ar-TN" sz="3200" dirty="0" smtClean="0">
              <a:latin typeface="Arabic Typesetting" panose="03020402040406030203" pitchFamily="66" charset="-78"/>
              <a:cs typeface="Arabic Typesetting" panose="03020402040406030203" pitchFamily="66" charset="-78"/>
            </a:endParaRPr>
          </a:p>
          <a:p>
            <a:pPr marL="457200" indent="-457200" algn="r" rtl="1" fontAlgn="base">
              <a:buFont typeface="Arial" panose="020B0604020202020204" pitchFamily="34" charset="0"/>
              <a:buChar char="•"/>
            </a:pPr>
            <a:r>
              <a:rPr lang="ar-TN" sz="3200" dirty="0" smtClean="0">
                <a:latin typeface="Arabic Typesetting" panose="03020402040406030203" pitchFamily="66" charset="-78"/>
                <a:cs typeface="Arabic Typesetting" panose="03020402040406030203" pitchFamily="66" charset="-78"/>
              </a:rPr>
              <a:t> يواصل المختصون في مجال البرمجيات واللسانيات الحاسوبية تصميم البرامج الخاصة بمستويات اللغة العربية الصوتية، والصرفية، والتركيبية والدلالية، والبرامج الحاسوبية</a:t>
            </a:r>
            <a:r>
              <a:rPr lang="ar-SA" sz="3200" dirty="0" smtClean="0">
                <a:latin typeface="Arabic Typesetting" panose="03020402040406030203" pitchFamily="66" charset="-78"/>
                <a:cs typeface="Arabic Typesetting" panose="03020402040406030203" pitchFamily="66" charset="-78"/>
              </a:rPr>
              <a:t>.</a:t>
            </a:r>
            <a:endParaRPr lang="ar-TN" sz="3200" dirty="0">
              <a:latin typeface="Arabic Typesetting" panose="03020402040406030203" pitchFamily="66" charset="-78"/>
              <a:cs typeface="Arabic Typesetting" panose="03020402040406030203" pitchFamily="66" charset="-78"/>
            </a:endParaRPr>
          </a:p>
        </p:txBody>
      </p:sp>
      <p:sp>
        <p:nvSpPr>
          <p:cNvPr id="6" name="ZoneTexte 5"/>
          <p:cNvSpPr txBox="1"/>
          <p:nvPr/>
        </p:nvSpPr>
        <p:spPr>
          <a:xfrm>
            <a:off x="7706862" y="604224"/>
            <a:ext cx="3151825" cy="707886"/>
          </a:xfrm>
          <a:prstGeom prst="rect">
            <a:avLst/>
          </a:prstGeom>
          <a:noFill/>
        </p:spPr>
        <p:txBody>
          <a:bodyPr wrap="none" rtlCol="0">
            <a:spAutoFit/>
          </a:bodyPr>
          <a:lstStyle/>
          <a:p>
            <a:r>
              <a:rPr lang="ar-TN" sz="4000" b="1" dirty="0" smtClean="0">
                <a:solidFill>
                  <a:schemeClr val="accent4">
                    <a:lumMod val="75000"/>
                  </a:schemeClr>
                </a:solidFill>
                <a:latin typeface="Andalus" panose="02020603050405020304" pitchFamily="18" charset="-78"/>
                <a:cs typeface="Andalus" panose="02020603050405020304" pitchFamily="18" charset="-78"/>
              </a:rPr>
              <a:t>المعالجة الآلية للغات</a:t>
            </a:r>
            <a:endParaRPr lang="en-US" sz="4000" b="1" dirty="0">
              <a:solidFill>
                <a:schemeClr val="accent4">
                  <a:lumMod val="75000"/>
                </a:schemeClr>
              </a:solidFill>
              <a:latin typeface="Andalus" panose="02020603050405020304" pitchFamily="18" charset="-78"/>
              <a:cs typeface="Andalus" panose="02020603050405020304" pitchFamily="18" charset="-78"/>
            </a:endParaRPr>
          </a:p>
        </p:txBody>
      </p:sp>
      <p:sp>
        <p:nvSpPr>
          <p:cNvPr id="8" name="Rectangle 7"/>
          <p:cNvSpPr/>
          <p:nvPr/>
        </p:nvSpPr>
        <p:spPr>
          <a:xfrm>
            <a:off x="10800784" y="814808"/>
            <a:ext cx="588475" cy="18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a:off x="7102443" y="814808"/>
            <a:ext cx="588475" cy="18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752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416467" y="852802"/>
            <a:ext cx="5194242" cy="4548010"/>
          </a:xfrm>
          <a:prstGeom prst="rect">
            <a:avLst/>
          </a:prstGeom>
        </p:spPr>
      </p:pic>
      <p:grpSp>
        <p:nvGrpSpPr>
          <p:cNvPr id="241" name="Groupe 240"/>
          <p:cNvGrpSpPr/>
          <p:nvPr/>
        </p:nvGrpSpPr>
        <p:grpSpPr>
          <a:xfrm>
            <a:off x="416467" y="6292159"/>
            <a:ext cx="11244396" cy="484359"/>
            <a:chOff x="416467" y="6283106"/>
            <a:chExt cx="11244396" cy="484359"/>
          </a:xfrm>
        </p:grpSpPr>
        <p:pic>
          <p:nvPicPr>
            <p:cNvPr id="238" name="Image 237"/>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358019" y="6283106"/>
              <a:ext cx="1303699" cy="484359"/>
            </a:xfrm>
            <a:prstGeom prst="rect">
              <a:avLst/>
            </a:prstGeom>
          </p:spPr>
        </p:pic>
        <p:sp>
          <p:nvSpPr>
            <p:cNvPr id="239" name="Rectangle 238"/>
            <p:cNvSpPr/>
            <p:nvPr/>
          </p:nvSpPr>
          <p:spPr>
            <a:xfrm>
              <a:off x="2544023" y="6407590"/>
              <a:ext cx="9116840"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p:cNvSpPr/>
            <p:nvPr/>
          </p:nvSpPr>
          <p:spPr>
            <a:xfrm>
              <a:off x="416467" y="6407590"/>
              <a:ext cx="1104522"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ZoneTexte 1"/>
          <p:cNvSpPr txBox="1"/>
          <p:nvPr/>
        </p:nvSpPr>
        <p:spPr>
          <a:xfrm>
            <a:off x="819338" y="1778467"/>
            <a:ext cx="10275683" cy="4031873"/>
          </a:xfrm>
          <a:prstGeom prst="rect">
            <a:avLst/>
          </a:prstGeom>
          <a:noFill/>
        </p:spPr>
        <p:txBody>
          <a:bodyPr wrap="square" rtlCol="0">
            <a:spAutoFit/>
          </a:bodyPr>
          <a:lstStyle/>
          <a:p>
            <a:pPr indent="361950" algn="r" rtl="1">
              <a:buFont typeface="Arial" panose="020B0604020202020204" pitchFamily="34" charset="0"/>
              <a:buChar char="•"/>
            </a:pPr>
            <a:r>
              <a:rPr lang="ar-SA" sz="3200" dirty="0" smtClean="0">
                <a:latin typeface="Arabic Typesetting" panose="03020402040406030203" pitchFamily="66" charset="-78"/>
                <a:cs typeface="Arabic Typesetting" panose="03020402040406030203" pitchFamily="66" charset="-78"/>
              </a:rPr>
              <a:t>ل</a:t>
            </a:r>
            <a:r>
              <a:rPr lang="ar-TN" sz="3200" dirty="0" smtClean="0">
                <a:latin typeface="Arabic Typesetting" panose="03020402040406030203" pitchFamily="66" charset="-78"/>
                <a:cs typeface="Arabic Typesetting" panose="03020402040406030203" pitchFamily="66" charset="-78"/>
              </a:rPr>
              <a:t>كون </a:t>
            </a:r>
            <a:r>
              <a:rPr lang="ar-TN" sz="3200" dirty="0">
                <a:latin typeface="Arabic Typesetting" panose="03020402040406030203" pitchFamily="66" charset="-78"/>
                <a:cs typeface="Arabic Typesetting" panose="03020402040406030203" pitchFamily="66" charset="-78"/>
              </a:rPr>
              <a:t>الكلمة الواحدة عند </a:t>
            </a:r>
            <a:r>
              <a:rPr lang="ar-TN" sz="3200" dirty="0" smtClean="0">
                <a:latin typeface="Arabic Typesetting" panose="03020402040406030203" pitchFamily="66" charset="-78"/>
                <a:cs typeface="Arabic Typesetting" panose="03020402040406030203" pitchFamily="66" charset="-78"/>
              </a:rPr>
              <a:t>الاستعمال</a:t>
            </a:r>
            <a:r>
              <a:rPr lang="ar-SA" sz="3200" dirty="0" smtClean="0">
                <a:latin typeface="Arabic Typesetting" panose="03020402040406030203" pitchFamily="66" charset="-78"/>
                <a:cs typeface="Arabic Typesetting" panose="03020402040406030203" pitchFamily="66" charset="-78"/>
              </a:rPr>
              <a:t> تأتي</a:t>
            </a:r>
            <a:r>
              <a:rPr lang="ar-TN" sz="3200" dirty="0" smtClean="0">
                <a:latin typeface="Arabic Typesetting" panose="03020402040406030203" pitchFamily="66" charset="-78"/>
                <a:cs typeface="Arabic Typesetting" panose="03020402040406030203" pitchFamily="66" charset="-78"/>
              </a:rPr>
              <a:t> </a:t>
            </a:r>
            <a:r>
              <a:rPr lang="ar-TN" sz="3200" dirty="0">
                <a:latin typeface="Arabic Typesetting" panose="03020402040406030203" pitchFamily="66" charset="-78"/>
                <a:cs typeface="Arabic Typesetting" panose="03020402040406030203" pitchFamily="66" charset="-78"/>
              </a:rPr>
              <a:t>في صور متعددة، فقد تكون </a:t>
            </a:r>
            <a:r>
              <a:rPr lang="ar-SA" sz="3200" dirty="0" smtClean="0">
                <a:latin typeface="Arabic Typesetting" panose="03020402040406030203" pitchFamily="66" charset="-78"/>
                <a:cs typeface="Arabic Typesetting" panose="03020402040406030203" pitchFamily="66" charset="-78"/>
              </a:rPr>
              <a:t>ذات </a:t>
            </a:r>
            <a:r>
              <a:rPr lang="ar-TN" sz="3200" dirty="0" smtClean="0">
                <a:latin typeface="Arabic Typesetting" panose="03020402040406030203" pitchFamily="66" charset="-78"/>
                <a:cs typeface="Arabic Typesetting" panose="03020402040406030203" pitchFamily="66" charset="-78"/>
              </a:rPr>
              <a:t>سوابق </a:t>
            </a:r>
            <a:r>
              <a:rPr lang="ar-SA" sz="3200" dirty="0" smtClean="0">
                <a:latin typeface="Arabic Typesetting" panose="03020402040406030203" pitchFamily="66" charset="-78"/>
                <a:cs typeface="Arabic Typesetting" panose="03020402040406030203" pitchFamily="66" charset="-78"/>
              </a:rPr>
              <a:t>في بدايتها</a:t>
            </a:r>
            <a:r>
              <a:rPr lang="ar-TN" sz="3200" dirty="0" smtClean="0">
                <a:latin typeface="Arabic Typesetting" panose="03020402040406030203" pitchFamily="66" charset="-78"/>
                <a:cs typeface="Arabic Typesetting" panose="03020402040406030203" pitchFamily="66" charset="-78"/>
              </a:rPr>
              <a:t> ك</a:t>
            </a:r>
            <a:r>
              <a:rPr lang="ar-SA" sz="3200" dirty="0" smtClean="0">
                <a:latin typeface="Arabic Typesetting" panose="03020402040406030203" pitchFamily="66" charset="-78"/>
                <a:cs typeface="Arabic Typesetting" panose="03020402040406030203" pitchFamily="66" charset="-78"/>
              </a:rPr>
              <a:t>ـ (أل) التعريف أو </a:t>
            </a:r>
            <a:r>
              <a:rPr lang="ar-TN" sz="3200" dirty="0" smtClean="0">
                <a:latin typeface="Arabic Typesetting" panose="03020402040406030203" pitchFamily="66" charset="-78"/>
                <a:cs typeface="Arabic Typesetting" panose="03020402040406030203" pitchFamily="66" charset="-78"/>
              </a:rPr>
              <a:t>حروف</a:t>
            </a:r>
            <a:r>
              <a:rPr lang="ar-SA" sz="3200" dirty="0" smtClean="0">
                <a:latin typeface="Arabic Typesetting" panose="03020402040406030203" pitchFamily="66" charset="-78"/>
                <a:cs typeface="Arabic Typesetting" panose="03020402040406030203" pitchFamily="66" charset="-78"/>
              </a:rPr>
              <a:t> المعاني (العطف أو</a:t>
            </a:r>
            <a:r>
              <a:rPr lang="ar-TN" sz="3200" dirty="0" smtClean="0">
                <a:latin typeface="Arabic Typesetting" panose="03020402040406030203" pitchFamily="66" charset="-78"/>
                <a:cs typeface="Arabic Typesetting" panose="03020402040406030203" pitchFamily="66" charset="-78"/>
              </a:rPr>
              <a:t> الجر</a:t>
            </a:r>
            <a:r>
              <a:rPr lang="ar-SA" sz="3200" dirty="0" smtClean="0">
                <a:latin typeface="Arabic Typesetting" panose="03020402040406030203" pitchFamily="66" charset="-78"/>
                <a:cs typeface="Arabic Typesetting" panose="03020402040406030203" pitchFamily="66" charset="-78"/>
              </a:rPr>
              <a:t>) أو غيرها</a:t>
            </a:r>
            <a:r>
              <a:rPr lang="ar-TN" sz="3200" dirty="0" smtClean="0">
                <a:latin typeface="Arabic Typesetting" panose="03020402040406030203" pitchFamily="66" charset="-78"/>
                <a:cs typeface="Arabic Typesetting" panose="03020402040406030203" pitchFamily="66" charset="-78"/>
              </a:rPr>
              <a:t>، </a:t>
            </a:r>
            <a:r>
              <a:rPr lang="ar-TN" sz="3200" dirty="0">
                <a:latin typeface="Arabic Typesetting" panose="03020402040406030203" pitchFamily="66" charset="-78"/>
                <a:cs typeface="Arabic Typesetting" panose="03020402040406030203" pitchFamily="66" charset="-78"/>
              </a:rPr>
              <a:t>أو لاحقة مثل </a:t>
            </a:r>
            <a:r>
              <a:rPr lang="ar-TN" sz="3200" dirty="0" smtClean="0">
                <a:latin typeface="Arabic Typesetting" panose="03020402040406030203" pitchFamily="66" charset="-78"/>
                <a:cs typeface="Arabic Typesetting" panose="03020402040406030203" pitchFamily="66" charset="-78"/>
              </a:rPr>
              <a:t>الضمائر</a:t>
            </a:r>
            <a:r>
              <a:rPr lang="ar-SA" sz="3200" dirty="0" smtClean="0">
                <a:latin typeface="Arabic Typesetting" panose="03020402040406030203" pitchFamily="66" charset="-78"/>
                <a:cs typeface="Arabic Typesetting" panose="03020402040406030203" pitchFamily="66" charset="-78"/>
              </a:rPr>
              <a:t> المتصلة أو تاء التأنيث في الأفعال</a:t>
            </a:r>
            <a:r>
              <a:rPr lang="ar-TN" sz="3200" dirty="0" smtClean="0">
                <a:latin typeface="Arabic Typesetting" panose="03020402040406030203" pitchFamily="66" charset="-78"/>
                <a:cs typeface="Arabic Typesetting" panose="03020402040406030203" pitchFamily="66" charset="-78"/>
              </a:rPr>
              <a:t> وغيرها</a:t>
            </a:r>
            <a:r>
              <a:rPr lang="ar-SA" sz="3200" dirty="0" smtClean="0">
                <a:latin typeface="Arabic Typesetting" panose="03020402040406030203" pitchFamily="66" charset="-78"/>
                <a:cs typeface="Arabic Typesetting" panose="03020402040406030203" pitchFamily="66" charset="-78"/>
              </a:rPr>
              <a:t>، </a:t>
            </a:r>
            <a:r>
              <a:rPr lang="ar-SA" sz="3200" dirty="0" smtClean="0">
                <a:latin typeface="Arabic Typesetting" panose="03020402040406030203" pitchFamily="66" charset="-78"/>
                <a:cs typeface="Arabic Typesetting" panose="03020402040406030203" pitchFamily="66" charset="-78"/>
              </a:rPr>
              <a:t>فمثلًا </a:t>
            </a:r>
            <a:r>
              <a:rPr lang="ar-SA" sz="3200" dirty="0" smtClean="0">
                <a:latin typeface="Arabic Typesetting" panose="03020402040406030203" pitchFamily="66" charset="-78"/>
                <a:cs typeface="Arabic Typesetting" panose="03020402040406030203" pitchFamily="66" charset="-78"/>
              </a:rPr>
              <a:t>كلمة</a:t>
            </a:r>
            <a:r>
              <a:rPr lang="ar-TN" sz="3200" dirty="0" smtClean="0">
                <a:latin typeface="Arabic Typesetting" panose="03020402040406030203" pitchFamily="66" charset="-78"/>
                <a:cs typeface="Arabic Typesetting" panose="03020402040406030203" pitchFamily="66" charset="-78"/>
              </a:rPr>
              <a:t> </a:t>
            </a:r>
            <a:r>
              <a:rPr lang="ar-SA" sz="3200" dirty="0" smtClean="0">
                <a:latin typeface="Arabic Typesetting" panose="03020402040406030203" pitchFamily="66" charset="-78"/>
                <a:cs typeface="Arabic Typesetting" panose="03020402040406030203" pitchFamily="66" charset="-78"/>
              </a:rPr>
              <a:t>"</a:t>
            </a:r>
            <a:r>
              <a:rPr lang="ar-TN" sz="3200" dirty="0" err="1" smtClean="0">
                <a:latin typeface="Arabic Typesetting" panose="03020402040406030203" pitchFamily="66" charset="-78"/>
                <a:cs typeface="Arabic Typesetting" panose="03020402040406030203" pitchFamily="66" charset="-78"/>
              </a:rPr>
              <a:t>برمجان</a:t>
            </a:r>
            <a:r>
              <a:rPr lang="ar-SA" sz="3200" dirty="0" smtClean="0">
                <a:latin typeface="Arabic Typesetting" panose="03020402040406030203" pitchFamily="66" charset="-78"/>
                <a:cs typeface="Arabic Typesetting" panose="03020402040406030203" pitchFamily="66" charset="-78"/>
              </a:rPr>
              <a:t>" قد تأتي في هذه الصور</a:t>
            </a:r>
            <a:r>
              <a:rPr lang="ar-TN" sz="3200" dirty="0" smtClean="0">
                <a:latin typeface="Arabic Typesetting" panose="03020402040406030203" pitchFamily="66" charset="-78"/>
                <a:cs typeface="Arabic Typesetting" panose="03020402040406030203" pitchFamily="66" charset="-78"/>
              </a:rPr>
              <a:t> (</a:t>
            </a:r>
            <a:r>
              <a:rPr lang="ar-TN" sz="3200" dirty="0" err="1" smtClean="0">
                <a:latin typeface="Arabic Typesetting" panose="03020402040406030203" pitchFamily="66" charset="-78"/>
                <a:cs typeface="Arabic Typesetting" panose="03020402040406030203" pitchFamily="66" charset="-78"/>
              </a:rPr>
              <a:t>ببرمجان</a:t>
            </a:r>
            <a:r>
              <a:rPr lang="ar-TN" sz="3200" dirty="0">
                <a:latin typeface="Arabic Typesetting" panose="03020402040406030203" pitchFamily="66" charset="-78"/>
                <a:cs typeface="Arabic Typesetting" panose="03020402040406030203" pitchFamily="66" charset="-78"/>
              </a:rPr>
              <a:t>، </a:t>
            </a:r>
            <a:r>
              <a:rPr lang="ar-TN" sz="3200" dirty="0" err="1">
                <a:latin typeface="Arabic Typesetting" panose="03020402040406030203" pitchFamily="66" charset="-78"/>
                <a:cs typeface="Arabic Typesetting" panose="03020402040406030203" pitchFamily="66" charset="-78"/>
              </a:rPr>
              <a:t>وبرمجان</a:t>
            </a:r>
            <a:r>
              <a:rPr lang="ar-TN" sz="3200" dirty="0">
                <a:latin typeface="Arabic Typesetting" panose="03020402040406030203" pitchFamily="66" charset="-78"/>
                <a:cs typeface="Arabic Typesetting" panose="03020402040406030203" pitchFamily="66" charset="-78"/>
              </a:rPr>
              <a:t>، </a:t>
            </a:r>
            <a:r>
              <a:rPr lang="ar-TN" sz="3200" dirty="0" err="1">
                <a:latin typeface="Arabic Typesetting" panose="03020402040406030203" pitchFamily="66" charset="-78"/>
                <a:cs typeface="Arabic Typesetting" panose="03020402040406030203" pitchFamily="66" charset="-78"/>
              </a:rPr>
              <a:t>فبرمجان</a:t>
            </a:r>
            <a:r>
              <a:rPr lang="ar-TN" sz="3200" dirty="0">
                <a:latin typeface="Arabic Typesetting" panose="03020402040406030203" pitchFamily="66" charset="-78"/>
                <a:cs typeface="Arabic Typesetting" panose="03020402040406030203" pitchFamily="66" charset="-78"/>
              </a:rPr>
              <a:t>، </a:t>
            </a:r>
            <a:r>
              <a:rPr lang="ar-TN" sz="3200" dirty="0" err="1">
                <a:latin typeface="Arabic Typesetting" panose="03020402040406030203" pitchFamily="66" charset="-78"/>
                <a:cs typeface="Arabic Typesetting" panose="03020402040406030203" pitchFamily="66" charset="-78"/>
              </a:rPr>
              <a:t>كبرمجان</a:t>
            </a:r>
            <a:r>
              <a:rPr lang="ar-TN" sz="3200" dirty="0">
                <a:latin typeface="Arabic Typesetting" panose="03020402040406030203" pitchFamily="66" charset="-78"/>
                <a:cs typeface="Arabic Typesetting" panose="03020402040406030203" pitchFamily="66" charset="-78"/>
              </a:rPr>
              <a:t>، </a:t>
            </a:r>
            <a:r>
              <a:rPr lang="ar-TN" sz="3200" dirty="0" err="1">
                <a:latin typeface="Arabic Typesetting" panose="03020402040406030203" pitchFamily="66" charset="-78"/>
                <a:cs typeface="Arabic Typesetting" panose="03020402040406030203" pitchFamily="66" charset="-78"/>
              </a:rPr>
              <a:t>لبرمجان</a:t>
            </a:r>
            <a:r>
              <a:rPr lang="ar-TN" sz="3200" dirty="0" smtClean="0">
                <a:latin typeface="Arabic Typesetting" panose="03020402040406030203" pitchFamily="66" charset="-78"/>
                <a:cs typeface="Arabic Typesetting" panose="03020402040406030203" pitchFamily="66" charset="-78"/>
              </a:rPr>
              <a:t>، </a:t>
            </a:r>
            <a:r>
              <a:rPr lang="ar-TN" sz="3200" dirty="0" err="1" smtClean="0">
                <a:latin typeface="Arabic Typesetting" panose="03020402040406030203" pitchFamily="66" charset="-78"/>
                <a:cs typeface="Arabic Typesetting" panose="03020402040406030203" pitchFamily="66" charset="-78"/>
              </a:rPr>
              <a:t>البرمجان</a:t>
            </a:r>
            <a:r>
              <a:rPr lang="ar-TN" sz="3200" dirty="0">
                <a:latin typeface="Arabic Typesetting" panose="03020402040406030203" pitchFamily="66" charset="-78"/>
                <a:cs typeface="Arabic Typesetting" panose="03020402040406030203" pitchFamily="66" charset="-78"/>
              </a:rPr>
              <a:t>، </a:t>
            </a:r>
            <a:r>
              <a:rPr lang="ar-TN" sz="3200" dirty="0" err="1">
                <a:latin typeface="Arabic Typesetting" panose="03020402040406030203" pitchFamily="66" charset="-78"/>
                <a:cs typeface="Arabic Typesetting" panose="03020402040406030203" pitchFamily="66" charset="-78"/>
              </a:rPr>
              <a:t>بالبرمجان</a:t>
            </a:r>
            <a:r>
              <a:rPr lang="ar-TN" sz="3200" dirty="0">
                <a:latin typeface="Arabic Typesetting" panose="03020402040406030203" pitchFamily="66" charset="-78"/>
                <a:cs typeface="Arabic Typesetting" panose="03020402040406030203" pitchFamily="66" charset="-78"/>
              </a:rPr>
              <a:t>، </a:t>
            </a:r>
            <a:r>
              <a:rPr lang="ar-TN" sz="3200" dirty="0" err="1">
                <a:latin typeface="Arabic Typesetting" panose="03020402040406030203" pitchFamily="66" charset="-78"/>
                <a:cs typeface="Arabic Typesetting" panose="03020402040406030203" pitchFamily="66" charset="-78"/>
              </a:rPr>
              <a:t>فالبرمجان</a:t>
            </a:r>
            <a:r>
              <a:rPr lang="ar-TN" sz="3200" dirty="0" smtClean="0">
                <a:latin typeface="Arabic Typesetting" panose="03020402040406030203" pitchFamily="66" charset="-78"/>
                <a:cs typeface="Arabic Typesetting" panose="03020402040406030203" pitchFamily="66" charset="-78"/>
              </a:rPr>
              <a:t>،</a:t>
            </a:r>
            <a:r>
              <a:rPr lang="ar-SA" sz="3200" dirty="0" smtClean="0">
                <a:latin typeface="Arabic Typesetting" panose="03020402040406030203" pitchFamily="66" charset="-78"/>
                <a:cs typeface="Arabic Typesetting" panose="03020402040406030203" pitchFamily="66" charset="-78"/>
              </a:rPr>
              <a:t> </a:t>
            </a:r>
            <a:r>
              <a:rPr lang="ar-SA" sz="3200" dirty="0" err="1" smtClean="0">
                <a:latin typeface="Arabic Typesetting" panose="03020402040406030203" pitchFamily="66" charset="-78"/>
                <a:cs typeface="Arabic Typesetting" panose="03020402040406030203" pitchFamily="66" charset="-78"/>
              </a:rPr>
              <a:t>برمجانها</a:t>
            </a:r>
            <a:r>
              <a:rPr lang="ar-SA" sz="3200" dirty="0" smtClean="0">
                <a:latin typeface="Arabic Typesetting" panose="03020402040406030203" pitchFamily="66" charset="-78"/>
                <a:cs typeface="Arabic Typesetting" panose="03020402040406030203" pitchFamily="66" charset="-78"/>
              </a:rPr>
              <a:t> </a:t>
            </a:r>
            <a:r>
              <a:rPr lang="ar-SA" sz="3200" dirty="0" err="1" smtClean="0">
                <a:latin typeface="Arabic Typesetting" panose="03020402040406030203" pitchFamily="66" charset="-78"/>
                <a:cs typeface="Arabic Typesetting" panose="03020402040406030203" pitchFamily="66" charset="-78"/>
              </a:rPr>
              <a:t>برمجانهما</a:t>
            </a:r>
            <a:r>
              <a:rPr lang="ar-SA" sz="3200" dirty="0" smtClean="0">
                <a:latin typeface="Arabic Typesetting" panose="03020402040406030203" pitchFamily="66" charset="-78"/>
                <a:cs typeface="Arabic Typesetting" panose="03020402040406030203" pitchFamily="66" charset="-78"/>
              </a:rPr>
              <a:t> </a:t>
            </a:r>
            <a:r>
              <a:rPr lang="ar-SA" sz="3200" dirty="0" err="1" smtClean="0">
                <a:latin typeface="Arabic Typesetting" panose="03020402040406030203" pitchFamily="66" charset="-78"/>
                <a:cs typeface="Arabic Typesetting" panose="03020402040406030203" pitchFamily="66" charset="-78"/>
              </a:rPr>
              <a:t>برمجانهم</a:t>
            </a:r>
            <a:r>
              <a:rPr lang="ar-TN" sz="3200" dirty="0" smtClean="0">
                <a:latin typeface="Arabic Typesetting" panose="03020402040406030203" pitchFamily="66" charset="-78"/>
                <a:cs typeface="Arabic Typesetting" panose="03020402040406030203" pitchFamily="66" charset="-78"/>
              </a:rPr>
              <a:t>... </a:t>
            </a:r>
            <a:r>
              <a:rPr lang="ar-TN" sz="3200" dirty="0">
                <a:latin typeface="Arabic Typesetting" panose="03020402040406030203" pitchFamily="66" charset="-78"/>
                <a:cs typeface="Arabic Typesetting" panose="03020402040406030203" pitchFamily="66" charset="-78"/>
              </a:rPr>
              <a:t>إلخ</a:t>
            </a:r>
            <a:r>
              <a:rPr lang="ar-TN" sz="3200" dirty="0" smtClean="0">
                <a:latin typeface="Arabic Typesetting" panose="03020402040406030203" pitchFamily="66" charset="-78"/>
                <a:cs typeface="Arabic Typesetting" panose="03020402040406030203" pitchFamily="66" charset="-78"/>
              </a:rPr>
              <a:t>)</a:t>
            </a:r>
            <a:r>
              <a:rPr lang="ar-SA" sz="3200" dirty="0" smtClean="0">
                <a:latin typeface="Arabic Typesetting" panose="03020402040406030203" pitchFamily="66" charset="-78"/>
                <a:cs typeface="Arabic Typesetting" panose="03020402040406030203" pitchFamily="66" charset="-78"/>
              </a:rPr>
              <a:t>.</a:t>
            </a:r>
          </a:p>
          <a:p>
            <a:pPr indent="361950" algn="r" rtl="1">
              <a:buFont typeface="Arial" panose="020B0604020202020204" pitchFamily="34" charset="0"/>
              <a:buChar char="•"/>
            </a:pPr>
            <a:r>
              <a:rPr lang="ar-TN" sz="3200" dirty="0" smtClean="0">
                <a:latin typeface="Arabic Typesetting" panose="03020402040406030203" pitchFamily="66" charset="-78"/>
                <a:cs typeface="Arabic Typesetting" panose="03020402040406030203" pitchFamily="66" charset="-78"/>
              </a:rPr>
              <a:t> </a:t>
            </a:r>
            <a:r>
              <a:rPr lang="ar-SA" sz="3200" dirty="0" smtClean="0">
                <a:latin typeface="Arabic Typesetting" panose="03020402040406030203" pitchFamily="66" charset="-78"/>
                <a:cs typeface="Arabic Typesetting" panose="03020402040406030203" pitchFamily="66" charset="-78"/>
              </a:rPr>
              <a:t>معالجة الكلمة العربية آليًا في مجالات مثل الترجمة أو المعجمية أو غيرهما يتطلب</a:t>
            </a:r>
            <a:r>
              <a:rPr lang="ar-SA" sz="3200" dirty="0">
                <a:latin typeface="Arabic Typesetting" panose="03020402040406030203" pitchFamily="66" charset="-78"/>
                <a:cs typeface="Arabic Typesetting" panose="03020402040406030203" pitchFamily="66" charset="-78"/>
              </a:rPr>
              <a:t> </a:t>
            </a:r>
            <a:r>
              <a:rPr lang="ar-SA" sz="3200" dirty="0" smtClean="0">
                <a:latin typeface="Arabic Typesetting" panose="03020402040406030203" pitchFamily="66" charset="-78"/>
                <a:cs typeface="Arabic Typesetting" panose="03020402040406030203" pitchFamily="66" charset="-78"/>
              </a:rPr>
              <a:t>إرجاع كل صور الكلمة إلى صورتها المجردة (الساق) أو استخراج جذرها، و</a:t>
            </a:r>
            <a:r>
              <a:rPr lang="ar-TN" sz="3200" dirty="0" smtClean="0">
                <a:latin typeface="Arabic Typesetting" panose="03020402040406030203" pitchFamily="66" charset="-78"/>
                <a:cs typeface="Arabic Typesetting" panose="03020402040406030203" pitchFamily="66" charset="-78"/>
              </a:rPr>
              <a:t>لا </a:t>
            </a:r>
            <a:r>
              <a:rPr lang="ar-TN" sz="3200" dirty="0">
                <a:latin typeface="Arabic Typesetting" panose="03020402040406030203" pitchFamily="66" charset="-78"/>
                <a:cs typeface="Arabic Typesetting" panose="03020402040406030203" pitchFamily="66" charset="-78"/>
              </a:rPr>
              <a:t>يمكن </a:t>
            </a:r>
            <a:r>
              <a:rPr lang="ar-SA" sz="3200" dirty="0" smtClean="0">
                <a:latin typeface="Arabic Typesetting" panose="03020402040406030203" pitchFamily="66" charset="-78"/>
                <a:cs typeface="Arabic Typesetting" panose="03020402040406030203" pitchFamily="66" charset="-78"/>
              </a:rPr>
              <a:t>معالجتها</a:t>
            </a:r>
            <a:r>
              <a:rPr lang="ar-TN" sz="3200" dirty="0" smtClean="0">
                <a:latin typeface="Arabic Typesetting" panose="03020402040406030203" pitchFamily="66" charset="-78"/>
                <a:cs typeface="Arabic Typesetting" panose="03020402040406030203" pitchFamily="66" charset="-78"/>
              </a:rPr>
              <a:t> </a:t>
            </a:r>
            <a:r>
              <a:rPr lang="ar-TN" sz="3200" dirty="0">
                <a:latin typeface="Arabic Typesetting" panose="03020402040406030203" pitchFamily="66" charset="-78"/>
                <a:cs typeface="Arabic Typesetting" panose="03020402040406030203" pitchFamily="66" charset="-78"/>
              </a:rPr>
              <a:t>بكل هذه </a:t>
            </a:r>
            <a:r>
              <a:rPr lang="ar-TN" sz="3200" dirty="0" smtClean="0">
                <a:latin typeface="Arabic Typesetting" panose="03020402040406030203" pitchFamily="66" charset="-78"/>
                <a:cs typeface="Arabic Typesetting" panose="03020402040406030203" pitchFamily="66" charset="-78"/>
              </a:rPr>
              <a:t>الصور</a:t>
            </a:r>
            <a:r>
              <a:rPr lang="ar-SA" sz="3200" dirty="0" smtClean="0">
                <a:latin typeface="Arabic Typesetting" panose="03020402040406030203" pitchFamily="66" charset="-78"/>
                <a:cs typeface="Arabic Typesetting" panose="03020402040406030203" pitchFamily="66" charset="-78"/>
              </a:rPr>
              <a:t>؛فمثلًا</a:t>
            </a:r>
            <a:r>
              <a:rPr lang="ar-TN" sz="3200" dirty="0" smtClean="0">
                <a:latin typeface="Arabic Typesetting" panose="03020402040406030203" pitchFamily="66" charset="-78"/>
                <a:cs typeface="Arabic Typesetting" panose="03020402040406030203" pitchFamily="66" charset="-78"/>
              </a:rPr>
              <a:t> </a:t>
            </a:r>
            <a:r>
              <a:rPr lang="ar-TN" sz="3200" dirty="0">
                <a:latin typeface="Arabic Typesetting" panose="03020402040406030203" pitchFamily="66" charset="-78"/>
                <a:cs typeface="Arabic Typesetting" panose="03020402040406030203" pitchFamily="66" charset="-78"/>
              </a:rPr>
              <a:t>مداخل المعاجم إما أن تعتمد على جذر الكلمة أو ساقها (</a:t>
            </a:r>
            <a:r>
              <a:rPr lang="ar-TN" sz="3200" dirty="0" smtClean="0">
                <a:latin typeface="Arabic Typesetting" panose="03020402040406030203" pitchFamily="66" charset="-78"/>
                <a:cs typeface="Arabic Typesetting" panose="03020402040406030203" pitchFamily="66" charset="-78"/>
              </a:rPr>
              <a:t>برمج</a:t>
            </a:r>
            <a:r>
              <a:rPr lang="ar-EG" sz="3200" dirty="0" smtClean="0">
                <a:latin typeface="Arabic Typesetting" panose="03020402040406030203" pitchFamily="66" charset="-78"/>
                <a:cs typeface="Arabic Typesetting" panose="03020402040406030203" pitchFamily="66" charset="-78"/>
              </a:rPr>
              <a:t>،</a:t>
            </a:r>
            <a:r>
              <a:rPr lang="ar-TN" sz="3200" dirty="0" smtClean="0">
                <a:latin typeface="Arabic Typesetting" panose="03020402040406030203" pitchFamily="66" charset="-78"/>
                <a:cs typeface="Arabic Typesetting" panose="03020402040406030203" pitchFamily="66" charset="-78"/>
              </a:rPr>
              <a:t> </a:t>
            </a:r>
            <a:r>
              <a:rPr lang="ar-TN" sz="3200" dirty="0" err="1">
                <a:latin typeface="Arabic Typesetting" panose="03020402040406030203" pitchFamily="66" charset="-78"/>
                <a:cs typeface="Arabic Typesetting" panose="03020402040406030203" pitchFamily="66" charset="-78"/>
              </a:rPr>
              <a:t>برمجان</a:t>
            </a:r>
            <a:r>
              <a:rPr lang="ar-TN" sz="3200" dirty="0">
                <a:latin typeface="Arabic Typesetting" panose="03020402040406030203" pitchFamily="66" charset="-78"/>
                <a:cs typeface="Arabic Typesetting" panose="03020402040406030203" pitchFamily="66" charset="-78"/>
              </a:rPr>
              <a:t>)، لذا فهناك إشكال في البحث عن الكلمة بسوابقها ولواحقها ولا بد من إرجاعها إلى جذرها أو ساقها (برمج، </a:t>
            </a:r>
            <a:r>
              <a:rPr lang="ar-TN" sz="3200" dirty="0" err="1">
                <a:latin typeface="Arabic Typesetting" panose="03020402040406030203" pitchFamily="66" charset="-78"/>
                <a:cs typeface="Arabic Typesetting" panose="03020402040406030203" pitchFamily="66" charset="-78"/>
              </a:rPr>
              <a:t>برمجان</a:t>
            </a:r>
            <a:r>
              <a:rPr lang="ar-TN" sz="3200" dirty="0" smtClean="0">
                <a:latin typeface="Arabic Typesetting" panose="03020402040406030203" pitchFamily="66" charset="-78"/>
                <a:cs typeface="Arabic Typesetting" panose="03020402040406030203" pitchFamily="66" charset="-78"/>
              </a:rPr>
              <a:t>)</a:t>
            </a:r>
            <a:r>
              <a:rPr lang="ar-EG" sz="3200" dirty="0" smtClean="0">
                <a:latin typeface="Arabic Typesetting" panose="03020402040406030203" pitchFamily="66" charset="-78"/>
                <a:cs typeface="Arabic Typesetting" panose="03020402040406030203" pitchFamily="66" charset="-78"/>
              </a:rPr>
              <a:t>، لذا ظهرت تطبيقات التحليل الصرفي المبنية على قواعد بيانات</a:t>
            </a:r>
            <a:r>
              <a:rPr lang="ar-TN" sz="3200" dirty="0" smtClean="0">
                <a:latin typeface="Arabic Typesetting" panose="03020402040406030203" pitchFamily="66" charset="-78"/>
                <a:cs typeface="Arabic Typesetting" panose="03020402040406030203" pitchFamily="66" charset="-78"/>
              </a:rPr>
              <a:t>. </a:t>
            </a:r>
            <a:endParaRPr lang="ar-TN" sz="3200" dirty="0">
              <a:latin typeface="Arabic Typesetting" panose="03020402040406030203" pitchFamily="66" charset="-78"/>
              <a:cs typeface="Arabic Typesetting" panose="03020402040406030203" pitchFamily="66" charset="-78"/>
            </a:endParaRPr>
          </a:p>
        </p:txBody>
      </p:sp>
      <p:sp>
        <p:nvSpPr>
          <p:cNvPr id="6" name="ZoneTexte 5"/>
          <p:cNvSpPr txBox="1"/>
          <p:nvPr/>
        </p:nvSpPr>
        <p:spPr>
          <a:xfrm>
            <a:off x="7706862" y="604224"/>
            <a:ext cx="3086101" cy="707886"/>
          </a:xfrm>
          <a:prstGeom prst="rect">
            <a:avLst/>
          </a:prstGeom>
          <a:noFill/>
        </p:spPr>
        <p:txBody>
          <a:bodyPr wrap="none" rtlCol="0">
            <a:spAutoFit/>
          </a:bodyPr>
          <a:lstStyle/>
          <a:p>
            <a:r>
              <a:rPr lang="ar-TN" sz="4000" b="1" dirty="0" smtClean="0">
                <a:solidFill>
                  <a:schemeClr val="accent4">
                    <a:lumMod val="75000"/>
                  </a:schemeClr>
                </a:solidFill>
                <a:latin typeface="Andalus" panose="02020603050405020304" pitchFamily="18" charset="-78"/>
                <a:cs typeface="Andalus" panose="02020603050405020304" pitchFamily="18" charset="-78"/>
              </a:rPr>
              <a:t>غموض اللغة العربية</a:t>
            </a:r>
            <a:endParaRPr lang="en-US" sz="4000" b="1" dirty="0">
              <a:solidFill>
                <a:schemeClr val="accent4">
                  <a:lumMod val="75000"/>
                </a:schemeClr>
              </a:solidFill>
              <a:latin typeface="Andalus" panose="02020603050405020304" pitchFamily="18" charset="-78"/>
              <a:cs typeface="Andalus" panose="02020603050405020304" pitchFamily="18" charset="-78"/>
            </a:endParaRPr>
          </a:p>
        </p:txBody>
      </p:sp>
      <p:sp>
        <p:nvSpPr>
          <p:cNvPr id="8" name="Rectangle 7"/>
          <p:cNvSpPr/>
          <p:nvPr/>
        </p:nvSpPr>
        <p:spPr>
          <a:xfrm>
            <a:off x="10800784" y="814808"/>
            <a:ext cx="588475" cy="18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a:off x="7102443" y="814808"/>
            <a:ext cx="588475" cy="18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1111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416467" y="852802"/>
            <a:ext cx="5194242" cy="4548010"/>
          </a:xfrm>
          <a:prstGeom prst="rect">
            <a:avLst/>
          </a:prstGeom>
        </p:spPr>
      </p:pic>
      <p:grpSp>
        <p:nvGrpSpPr>
          <p:cNvPr id="241" name="Groupe 240"/>
          <p:cNvGrpSpPr/>
          <p:nvPr/>
        </p:nvGrpSpPr>
        <p:grpSpPr>
          <a:xfrm>
            <a:off x="416467" y="6292159"/>
            <a:ext cx="11244396" cy="484359"/>
            <a:chOff x="416467" y="6283106"/>
            <a:chExt cx="11244396" cy="484359"/>
          </a:xfrm>
        </p:grpSpPr>
        <p:pic>
          <p:nvPicPr>
            <p:cNvPr id="238" name="Image 237"/>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358019" y="6283106"/>
              <a:ext cx="1303699" cy="484359"/>
            </a:xfrm>
            <a:prstGeom prst="rect">
              <a:avLst/>
            </a:prstGeom>
          </p:spPr>
        </p:pic>
        <p:sp>
          <p:nvSpPr>
            <p:cNvPr id="239" name="Rectangle 238"/>
            <p:cNvSpPr/>
            <p:nvPr/>
          </p:nvSpPr>
          <p:spPr>
            <a:xfrm>
              <a:off x="2544023" y="6407590"/>
              <a:ext cx="9116840"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p:cNvSpPr/>
            <p:nvPr/>
          </p:nvSpPr>
          <p:spPr>
            <a:xfrm>
              <a:off x="416467" y="6407590"/>
              <a:ext cx="1104522"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3">
            <a:extLst>
              <a:ext uri="{FF2B5EF4-FFF2-40B4-BE49-F238E27FC236}">
                <a16:creationId xmlns:a16="http://schemas.microsoft.com/office/drawing/2014/main" id="{948A2979-A456-4286-B8FC-8FF4C0C58EFD}"/>
              </a:ext>
            </a:extLst>
          </p:cNvPr>
          <p:cNvSpPr txBox="1"/>
          <p:nvPr/>
        </p:nvSpPr>
        <p:spPr>
          <a:xfrm>
            <a:off x="6519368" y="2667066"/>
            <a:ext cx="5446295" cy="919482"/>
          </a:xfrm>
          <a:prstGeom prst="rect">
            <a:avLst/>
          </a:prstGeom>
          <a:noFill/>
        </p:spPr>
        <p:txBody>
          <a:bodyPr wrap="square" rtlCol="0" anchor="ctr">
            <a:spAutoFit/>
          </a:bodyPr>
          <a:lstStyle/>
          <a:p>
            <a:pPr>
              <a:lnSpc>
                <a:spcPts val="5400"/>
              </a:lnSpc>
            </a:pPr>
            <a:r>
              <a:rPr lang="ar-TN" altLang="ko-KR" sz="8000" dirty="0" smtClean="0">
                <a:latin typeface="Andalus" panose="02020603050405020304" pitchFamily="18" charset="-78"/>
                <a:cs typeface="Andalus" panose="02020603050405020304" pitchFamily="18" charset="-78"/>
              </a:rPr>
              <a:t>الحل المقترح</a:t>
            </a:r>
            <a:endParaRPr lang="ko-KR" altLang="en-US" sz="8000" dirty="0">
              <a:latin typeface="Andalus" panose="02020603050405020304" pitchFamily="18" charset="-78"/>
              <a:cs typeface="Andalus" panose="02020603050405020304" pitchFamily="18" charset="-78"/>
            </a:endParaRPr>
          </a:p>
        </p:txBody>
      </p:sp>
      <p:sp>
        <p:nvSpPr>
          <p:cNvPr id="9" name="TextBox 4">
            <a:extLst>
              <a:ext uri="{FF2B5EF4-FFF2-40B4-BE49-F238E27FC236}">
                <a16:creationId xmlns:a16="http://schemas.microsoft.com/office/drawing/2014/main" id="{35784B83-6120-4373-9C1F-DC8EEE6D58B3}"/>
              </a:ext>
            </a:extLst>
          </p:cNvPr>
          <p:cNvSpPr txBox="1"/>
          <p:nvPr/>
        </p:nvSpPr>
        <p:spPr>
          <a:xfrm>
            <a:off x="7500795" y="3703809"/>
            <a:ext cx="5446229" cy="523220"/>
          </a:xfrm>
          <a:prstGeom prst="rect">
            <a:avLst/>
          </a:prstGeom>
          <a:noFill/>
        </p:spPr>
        <p:txBody>
          <a:bodyPr wrap="square" rtlCol="0" anchor="ctr">
            <a:spAutoFit/>
          </a:bodyPr>
          <a:lstStyle/>
          <a:p>
            <a:r>
              <a:rPr lang="ar-TN" altLang="ko-KR" sz="2800" dirty="0" smtClean="0">
                <a:latin typeface="Arabic Typesetting" panose="03020402040406030203" pitchFamily="66" charset="-78"/>
                <a:cs typeface="Arabic Typesetting" panose="03020402040406030203" pitchFamily="66" charset="-78"/>
              </a:rPr>
              <a:t>بعيوننا نرعاك يا لغة القرآن</a:t>
            </a:r>
            <a:endParaRPr lang="ko-KR" altLang="en-US" sz="280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880783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416467" y="852802"/>
            <a:ext cx="5194242" cy="4548010"/>
          </a:xfrm>
          <a:prstGeom prst="rect">
            <a:avLst/>
          </a:prstGeom>
        </p:spPr>
      </p:pic>
      <p:grpSp>
        <p:nvGrpSpPr>
          <p:cNvPr id="241" name="Groupe 240"/>
          <p:cNvGrpSpPr/>
          <p:nvPr/>
        </p:nvGrpSpPr>
        <p:grpSpPr>
          <a:xfrm>
            <a:off x="416467" y="6292159"/>
            <a:ext cx="11244396" cy="484359"/>
            <a:chOff x="416467" y="6283106"/>
            <a:chExt cx="11244396" cy="484359"/>
          </a:xfrm>
        </p:grpSpPr>
        <p:pic>
          <p:nvPicPr>
            <p:cNvPr id="238" name="Image 237"/>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358019" y="6283106"/>
              <a:ext cx="1303699" cy="484359"/>
            </a:xfrm>
            <a:prstGeom prst="rect">
              <a:avLst/>
            </a:prstGeom>
          </p:spPr>
        </p:pic>
        <p:sp>
          <p:nvSpPr>
            <p:cNvPr id="239" name="Rectangle 238"/>
            <p:cNvSpPr/>
            <p:nvPr/>
          </p:nvSpPr>
          <p:spPr>
            <a:xfrm>
              <a:off x="2544023" y="6407590"/>
              <a:ext cx="9116840"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p:cNvSpPr/>
            <p:nvPr/>
          </p:nvSpPr>
          <p:spPr>
            <a:xfrm>
              <a:off x="416467" y="6407590"/>
              <a:ext cx="1104522"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ZoneTexte 1"/>
          <p:cNvSpPr txBox="1"/>
          <p:nvPr/>
        </p:nvSpPr>
        <p:spPr>
          <a:xfrm>
            <a:off x="819338" y="1778467"/>
            <a:ext cx="10275683" cy="5016758"/>
          </a:xfrm>
          <a:prstGeom prst="rect">
            <a:avLst/>
          </a:prstGeom>
          <a:noFill/>
        </p:spPr>
        <p:txBody>
          <a:bodyPr wrap="square" rtlCol="0">
            <a:spAutoFit/>
          </a:bodyPr>
          <a:lstStyle/>
          <a:p>
            <a:pPr algn="r" rtl="1">
              <a:buFont typeface="Arial" panose="020B0604020202020204" pitchFamily="34" charset="0"/>
              <a:buChar char="•"/>
            </a:pPr>
            <a:r>
              <a:rPr lang="ar-TN" sz="3200" dirty="0" smtClean="0">
                <a:latin typeface="Arabic Typesetting" panose="03020402040406030203" pitchFamily="66" charset="-78"/>
                <a:cs typeface="Arabic Typesetting" panose="03020402040406030203" pitchFamily="66" charset="-78"/>
              </a:rPr>
              <a:t>البرامج الحاسوبية والتطبيقات </a:t>
            </a:r>
            <a:r>
              <a:rPr lang="ar-TN" sz="3200" dirty="0">
                <a:latin typeface="Arabic Typesetting" panose="03020402040406030203" pitchFamily="66" charset="-78"/>
                <a:cs typeface="Arabic Typesetting" panose="03020402040406030203" pitchFamily="66" charset="-78"/>
              </a:rPr>
              <a:t>هي مجموعة التعليمات والبيانات التي توضع في القسم </a:t>
            </a:r>
            <a:r>
              <a:rPr lang="ar-TN" sz="3200" dirty="0" smtClean="0">
                <a:latin typeface="Arabic Typesetting" panose="03020402040406030203" pitchFamily="66" charset="-78"/>
                <a:cs typeface="Arabic Typesetting" panose="03020402040406030203" pitchFamily="66" charset="-78"/>
              </a:rPr>
              <a:t>الإلكتروني </a:t>
            </a:r>
            <a:r>
              <a:rPr lang="ar-TN" sz="3200" dirty="0">
                <a:latin typeface="Arabic Typesetting" panose="03020402040406030203" pitchFamily="66" charset="-78"/>
                <a:cs typeface="Arabic Typesetting" panose="03020402040406030203" pitchFamily="66" charset="-78"/>
              </a:rPr>
              <a:t>والتي يتّبعها لتنفيذ </a:t>
            </a:r>
            <a:r>
              <a:rPr lang="ar-TN" sz="3200" dirty="0" smtClean="0">
                <a:latin typeface="Arabic Typesetting" panose="03020402040406030203" pitchFamily="66" charset="-78"/>
                <a:cs typeface="Arabic Typesetting" panose="03020402040406030203" pitchFamily="66" charset="-78"/>
              </a:rPr>
              <a:t>مهامه</a:t>
            </a:r>
            <a:r>
              <a:rPr lang="ar-EG" sz="3200" dirty="0">
                <a:latin typeface="Arabic Typesetting" panose="03020402040406030203" pitchFamily="66" charset="-78"/>
                <a:cs typeface="Arabic Typesetting" panose="03020402040406030203" pitchFamily="66" charset="-78"/>
              </a:rPr>
              <a:t>.</a:t>
            </a:r>
            <a:endParaRPr lang="ar-TN" sz="3200" dirty="0" smtClean="0">
              <a:latin typeface="Arabic Typesetting" panose="03020402040406030203" pitchFamily="66" charset="-78"/>
              <a:cs typeface="Arabic Typesetting" panose="03020402040406030203" pitchFamily="66" charset="-78"/>
            </a:endParaRPr>
          </a:p>
          <a:p>
            <a:pPr algn="r" rtl="1">
              <a:buFont typeface="Arial" panose="020B0604020202020204" pitchFamily="34" charset="0"/>
              <a:buChar char="•"/>
            </a:pPr>
            <a:r>
              <a:rPr lang="ar-TN" sz="3200" dirty="0" smtClean="0">
                <a:latin typeface="Arabic Typesetting" panose="03020402040406030203" pitchFamily="66" charset="-78"/>
                <a:cs typeface="Arabic Typesetting" panose="03020402040406030203" pitchFamily="66" charset="-78"/>
              </a:rPr>
              <a:t>لمعالجة اللغة العربية نقترح تطوير تطبيق</a:t>
            </a:r>
            <a:r>
              <a:rPr lang="ar-EG" sz="3200" dirty="0" smtClean="0">
                <a:latin typeface="Arabic Typesetting" panose="03020402040406030203" pitchFamily="66" charset="-78"/>
                <a:cs typeface="Arabic Typesetting" panose="03020402040406030203" pitchFamily="66" charset="-78"/>
              </a:rPr>
              <a:t> (أو أداة)</a:t>
            </a:r>
            <a:r>
              <a:rPr lang="ar-TN" sz="3200" dirty="0" smtClean="0">
                <a:latin typeface="Arabic Typesetting" panose="03020402040406030203" pitchFamily="66" charset="-78"/>
                <a:cs typeface="Arabic Typesetting" panose="03020402040406030203" pitchFamily="66" charset="-78"/>
              </a:rPr>
              <a:t> </a:t>
            </a:r>
            <a:r>
              <a:rPr lang="ar-TN" sz="3200" dirty="0">
                <a:latin typeface="Arabic Typesetting" panose="03020402040406030203" pitchFamily="66" charset="-78"/>
                <a:cs typeface="Arabic Typesetting" panose="03020402040406030203" pitchFamily="66" charset="-78"/>
              </a:rPr>
              <a:t>يعمل بتقنيات الذكاء </a:t>
            </a:r>
            <a:r>
              <a:rPr lang="ar-EG" sz="3200" dirty="0" smtClean="0">
                <a:latin typeface="Arabic Typesetting" panose="03020402040406030203" pitchFamily="66" charset="-78"/>
                <a:cs typeface="Arabic Typesetting" panose="03020402040406030203" pitchFamily="66" charset="-78"/>
              </a:rPr>
              <a:t>الاصطناعي</a:t>
            </a:r>
            <a:r>
              <a:rPr lang="ar-TN" sz="3200" dirty="0" smtClean="0">
                <a:latin typeface="Arabic Typesetting" panose="03020402040406030203" pitchFamily="66" charset="-78"/>
                <a:cs typeface="Arabic Typesetting" panose="03020402040406030203" pitchFamily="66" charset="-78"/>
              </a:rPr>
              <a:t> </a:t>
            </a:r>
            <a:r>
              <a:rPr lang="ar-TN" sz="3200" dirty="0">
                <a:latin typeface="Arabic Typesetting" panose="03020402040406030203" pitchFamily="66" charset="-78"/>
                <a:cs typeface="Arabic Typesetting" panose="03020402040406030203" pitchFamily="66" charset="-78"/>
              </a:rPr>
              <a:t>وتعليم الآلة </a:t>
            </a:r>
            <a:r>
              <a:rPr lang="ar-TN" sz="3200" dirty="0" smtClean="0">
                <a:latin typeface="Arabic Typesetting" panose="03020402040406030203" pitchFamily="66" charset="-78"/>
                <a:cs typeface="Arabic Typesetting" panose="03020402040406030203" pitchFamily="66" charset="-78"/>
              </a:rPr>
              <a:t>بناء</a:t>
            </a:r>
            <a:r>
              <a:rPr lang="ar-EG" sz="3200" dirty="0" smtClean="0">
                <a:latin typeface="Arabic Typesetting" panose="03020402040406030203" pitchFamily="66" charset="-78"/>
                <a:cs typeface="Arabic Typesetting" panose="03020402040406030203" pitchFamily="66" charset="-78"/>
              </a:rPr>
              <a:t>ً</a:t>
            </a:r>
            <a:r>
              <a:rPr lang="ar-TN" sz="3200" dirty="0" smtClean="0">
                <a:latin typeface="Arabic Typesetting" panose="03020402040406030203" pitchFamily="66" charset="-78"/>
                <a:cs typeface="Arabic Typesetting" panose="03020402040406030203" pitchFamily="66" charset="-78"/>
              </a:rPr>
              <a:t> </a:t>
            </a:r>
            <a:r>
              <a:rPr lang="ar-TN" sz="3200" dirty="0">
                <a:latin typeface="Arabic Typesetting" panose="03020402040406030203" pitchFamily="66" charset="-78"/>
                <a:cs typeface="Arabic Typesetting" panose="03020402040406030203" pitchFamily="66" charset="-78"/>
              </a:rPr>
              <a:t>على قاعدة بيانات مسبقة </a:t>
            </a:r>
            <a:r>
              <a:rPr lang="ar-TN" sz="3200" dirty="0" smtClean="0">
                <a:latin typeface="Arabic Typesetting" panose="03020402040406030203" pitchFamily="66" charset="-78"/>
                <a:cs typeface="Arabic Typesetting" panose="03020402040406030203" pitchFamily="66" charset="-78"/>
              </a:rPr>
              <a:t>التجهيز بها كلمات</a:t>
            </a:r>
            <a:r>
              <a:rPr lang="ar-EG" sz="3200" dirty="0" smtClean="0">
                <a:latin typeface="Arabic Typesetting" panose="03020402040406030203" pitchFamily="66" charset="-78"/>
                <a:cs typeface="Arabic Typesetting" panose="03020402040406030203" pitchFamily="66" charset="-78"/>
              </a:rPr>
              <a:t> ذوات سوابق ولواحق</a:t>
            </a:r>
            <a:r>
              <a:rPr lang="ar-TN" sz="3200" dirty="0" smtClean="0">
                <a:latin typeface="Arabic Typesetting" panose="03020402040406030203" pitchFamily="66" charset="-78"/>
                <a:cs typeface="Arabic Typesetting" panose="03020402040406030203" pitchFamily="66" charset="-78"/>
              </a:rPr>
              <a:t> </a:t>
            </a:r>
            <a:r>
              <a:rPr lang="ar-TN" sz="3200" dirty="0" err="1">
                <a:latin typeface="Arabic Typesetting" panose="03020402040406030203" pitchFamily="66" charset="-78"/>
                <a:cs typeface="Arabic Typesetting" panose="03020402040406030203" pitchFamily="66" charset="-78"/>
              </a:rPr>
              <a:t>موسمة</a:t>
            </a:r>
            <a:r>
              <a:rPr lang="ar-TN" sz="3200" dirty="0">
                <a:latin typeface="Arabic Typesetting" panose="03020402040406030203" pitchFamily="66" charset="-78"/>
                <a:cs typeface="Arabic Typesetting" panose="03020402040406030203" pitchFamily="66" charset="-78"/>
              </a:rPr>
              <a:t> بجذرها وساقها، بحيث يمكن لهذا التطبيق </a:t>
            </a:r>
            <a:r>
              <a:rPr lang="ar-TN" sz="3200" dirty="0" smtClean="0">
                <a:latin typeface="Arabic Typesetting" panose="03020402040406030203" pitchFamily="66" charset="-78"/>
                <a:cs typeface="Arabic Typesetting" panose="03020402040406030203" pitchFamily="66" charset="-78"/>
              </a:rPr>
              <a:t>تحليل</a:t>
            </a:r>
            <a:r>
              <a:rPr lang="ar-EG" sz="3200" dirty="0" smtClean="0">
                <a:latin typeface="Arabic Typesetting" panose="03020402040406030203" pitchFamily="66" charset="-78"/>
                <a:cs typeface="Arabic Typesetting" panose="03020402040406030203" pitchFamily="66" charset="-78"/>
              </a:rPr>
              <a:t> أو توسيم</a:t>
            </a:r>
            <a:r>
              <a:rPr lang="ar-TN" sz="3200" dirty="0" smtClean="0">
                <a:latin typeface="Arabic Typesetting" panose="03020402040406030203" pitchFamily="66" charset="-78"/>
                <a:cs typeface="Arabic Typesetting" panose="03020402040406030203" pitchFamily="66" charset="-78"/>
              </a:rPr>
              <a:t> أي</a:t>
            </a:r>
            <a:r>
              <a:rPr lang="ar-EG" sz="3200" dirty="0" smtClean="0">
                <a:latin typeface="Arabic Typesetting" panose="03020402040406030203" pitchFamily="66" charset="-78"/>
                <a:cs typeface="Arabic Typesetting" panose="03020402040406030203" pitchFamily="66" charset="-78"/>
              </a:rPr>
              <a:t> نص عربي</a:t>
            </a:r>
            <a:r>
              <a:rPr lang="ar-TN" sz="3200" dirty="0" smtClean="0">
                <a:latin typeface="Arabic Typesetting" panose="03020402040406030203" pitchFamily="66" charset="-78"/>
                <a:cs typeface="Arabic Typesetting" panose="03020402040406030203" pitchFamily="66" charset="-78"/>
              </a:rPr>
              <a:t> كلمة</a:t>
            </a:r>
            <a:r>
              <a:rPr lang="ar-EG" sz="3200" dirty="0" smtClean="0">
                <a:latin typeface="Arabic Typesetting" panose="03020402040406030203" pitchFamily="66" charset="-78"/>
                <a:cs typeface="Arabic Typesetting" panose="03020402040406030203" pitchFamily="66" charset="-78"/>
              </a:rPr>
              <a:t> كلمة،</a:t>
            </a:r>
            <a:r>
              <a:rPr lang="ar-TN" sz="3200" dirty="0" smtClean="0">
                <a:latin typeface="Arabic Typesetting" panose="03020402040406030203" pitchFamily="66" charset="-78"/>
                <a:cs typeface="Arabic Typesetting" panose="03020402040406030203" pitchFamily="66" charset="-78"/>
              </a:rPr>
              <a:t> </a:t>
            </a:r>
            <a:r>
              <a:rPr lang="ar-EG" sz="3200" dirty="0">
                <a:latin typeface="Arabic Typesetting" panose="03020402040406030203" pitchFamily="66" charset="-78"/>
                <a:cs typeface="Arabic Typesetting" panose="03020402040406030203" pitchFamily="66" charset="-78"/>
              </a:rPr>
              <a:t>ب</a:t>
            </a:r>
            <a:r>
              <a:rPr lang="ar-TN" sz="3200" dirty="0" smtClean="0">
                <a:latin typeface="Arabic Typesetting" panose="03020402040406030203" pitchFamily="66" charset="-78"/>
                <a:cs typeface="Arabic Typesetting" panose="03020402040406030203" pitchFamily="66" charset="-78"/>
              </a:rPr>
              <a:t>إرجاع ساق</a:t>
            </a:r>
            <a:r>
              <a:rPr lang="ar-EG" sz="3200" dirty="0" smtClean="0">
                <a:latin typeface="Arabic Typesetting" panose="03020402040406030203" pitchFamily="66" charset="-78"/>
                <a:cs typeface="Arabic Typesetting" panose="03020402040406030203" pitchFamily="66" charset="-78"/>
              </a:rPr>
              <a:t> كل كلمة</a:t>
            </a:r>
            <a:r>
              <a:rPr lang="ar-TN" sz="3200" dirty="0" smtClean="0">
                <a:latin typeface="Arabic Typesetting" panose="03020402040406030203" pitchFamily="66" charset="-78"/>
                <a:cs typeface="Arabic Typesetting" panose="03020402040406030203" pitchFamily="66" charset="-78"/>
              </a:rPr>
              <a:t> وجذرها</a:t>
            </a:r>
            <a:r>
              <a:rPr lang="ar-EG" sz="3200" dirty="0" smtClean="0">
                <a:latin typeface="Arabic Typesetting" panose="03020402040406030203" pitchFamily="66" charset="-78"/>
                <a:cs typeface="Arabic Typesetting" panose="03020402040406030203" pitchFamily="66" charset="-78"/>
              </a:rPr>
              <a:t>؛</a:t>
            </a:r>
            <a:r>
              <a:rPr lang="ar-TN" sz="3200" dirty="0" smtClean="0">
                <a:latin typeface="Arabic Typesetting" panose="03020402040406030203" pitchFamily="66" charset="-78"/>
                <a:cs typeface="Arabic Typesetting" panose="03020402040406030203" pitchFamily="66" charset="-78"/>
              </a:rPr>
              <a:t> </a:t>
            </a:r>
            <a:r>
              <a:rPr lang="ar-TN" sz="3200" dirty="0">
                <a:latin typeface="Arabic Typesetting" panose="03020402040406030203" pitchFamily="66" charset="-78"/>
                <a:cs typeface="Arabic Typesetting" panose="03020402040406030203" pitchFamily="66" charset="-78"/>
              </a:rPr>
              <a:t>حتى يمكن </a:t>
            </a:r>
            <a:r>
              <a:rPr lang="ar-EG" sz="3200" dirty="0" smtClean="0">
                <a:latin typeface="Arabic Typesetting" panose="03020402040406030203" pitchFamily="66" charset="-78"/>
                <a:cs typeface="Arabic Typesetting" panose="03020402040406030203" pitchFamily="66" charset="-78"/>
              </a:rPr>
              <a:t>معالجتها في مجالات الترجمة الآلية أو المعجمية أو الدلالية</a:t>
            </a:r>
            <a:r>
              <a:rPr lang="ar-TN" sz="3200" dirty="0" smtClean="0">
                <a:latin typeface="Arabic Typesetting" panose="03020402040406030203" pitchFamily="66" charset="-78"/>
                <a:cs typeface="Arabic Typesetting" panose="03020402040406030203" pitchFamily="66" charset="-78"/>
              </a:rPr>
              <a:t>.</a:t>
            </a:r>
          </a:p>
          <a:p>
            <a:pPr algn="r" rtl="1">
              <a:buFont typeface="Arial" panose="020B0604020202020204" pitchFamily="34" charset="0"/>
              <a:buChar char="•"/>
            </a:pPr>
            <a:r>
              <a:rPr lang="ar-TN" sz="3200" dirty="0">
                <a:latin typeface="Arabic Typesetting" panose="03020402040406030203" pitchFamily="66" charset="-78"/>
                <a:cs typeface="Arabic Typesetting" panose="03020402040406030203" pitchFamily="66" charset="-78"/>
              </a:rPr>
              <a:t>قاعدة بيانات </a:t>
            </a:r>
            <a:r>
              <a:rPr lang="ar-TN" sz="3200" dirty="0" smtClean="0">
                <a:latin typeface="Arabic Typesetting" panose="03020402040406030203" pitchFamily="66" charset="-78"/>
                <a:cs typeface="Arabic Typesetting" panose="03020402040406030203" pitchFamily="66" charset="-78"/>
              </a:rPr>
              <a:t>التي سنعتمد عليها هي خاصة بفريقنا البرمجي وهي مجهود سنوات من العمل على اللغة العربية </a:t>
            </a:r>
            <a:r>
              <a:rPr lang="ar-TN" sz="3200" dirty="0">
                <a:latin typeface="Arabic Typesetting" panose="03020402040406030203" pitchFamily="66" charset="-78"/>
                <a:cs typeface="Arabic Typesetting" panose="03020402040406030203" pitchFamily="66" charset="-78"/>
              </a:rPr>
              <a:t>بها </a:t>
            </a:r>
            <a:r>
              <a:rPr lang="ar-TN" sz="3200" dirty="0" smtClean="0">
                <a:latin typeface="Arabic Typesetting" panose="03020402040406030203" pitchFamily="66" charset="-78"/>
                <a:cs typeface="Arabic Typesetting" panose="03020402040406030203" pitchFamily="66" charset="-78"/>
              </a:rPr>
              <a:t>كلمات</a:t>
            </a:r>
            <a:r>
              <a:rPr lang="ar-EG" sz="3200" dirty="0" smtClean="0">
                <a:latin typeface="Arabic Typesetting" panose="03020402040406030203" pitchFamily="66" charset="-78"/>
                <a:cs typeface="Arabic Typesetting" panose="03020402040406030203" pitchFamily="66" charset="-78"/>
              </a:rPr>
              <a:t> ذوات سوابق ولواحق</a:t>
            </a:r>
            <a:r>
              <a:rPr lang="ar-TN" sz="3200" dirty="0" smtClean="0">
                <a:latin typeface="Arabic Typesetting" panose="03020402040406030203" pitchFamily="66" charset="-78"/>
                <a:cs typeface="Arabic Typesetting" panose="03020402040406030203" pitchFamily="66" charset="-78"/>
              </a:rPr>
              <a:t> </a:t>
            </a:r>
            <a:r>
              <a:rPr lang="ar-TN" sz="3200" dirty="0" err="1">
                <a:latin typeface="Arabic Typesetting" panose="03020402040406030203" pitchFamily="66" charset="-78"/>
                <a:cs typeface="Arabic Typesetting" panose="03020402040406030203" pitchFamily="66" charset="-78"/>
              </a:rPr>
              <a:t>موسمة</a:t>
            </a:r>
            <a:r>
              <a:rPr lang="ar-TN" sz="3200" dirty="0">
                <a:latin typeface="Arabic Typesetting" panose="03020402040406030203" pitchFamily="66" charset="-78"/>
                <a:cs typeface="Arabic Typesetting" panose="03020402040406030203" pitchFamily="66" charset="-78"/>
              </a:rPr>
              <a:t> بالجذر </a:t>
            </a:r>
            <a:r>
              <a:rPr lang="ar-TN" sz="3200" dirty="0" smtClean="0">
                <a:latin typeface="Arabic Typesetting" panose="03020402040406030203" pitchFamily="66" charset="-78"/>
                <a:cs typeface="Arabic Typesetting" panose="03020402040406030203" pitchFamily="66" charset="-78"/>
              </a:rPr>
              <a:t>والساق، </a:t>
            </a:r>
            <a:r>
              <a:rPr lang="ar-EG" sz="3200" dirty="0" smtClean="0">
                <a:latin typeface="Arabic Typesetting" panose="03020402040406030203" pitchFamily="66" charset="-78"/>
                <a:cs typeface="Arabic Typesetting" panose="03020402040406030203" pitchFamily="66" charset="-78"/>
              </a:rPr>
              <a:t>ستكون أساسًا ل</a:t>
            </a:r>
            <a:r>
              <a:rPr lang="ar-TN" sz="3200" dirty="0" smtClean="0">
                <a:latin typeface="Arabic Typesetting" panose="03020402040406030203" pitchFamily="66" charset="-78"/>
                <a:cs typeface="Arabic Typesetting" panose="03020402040406030203" pitchFamily="66" charset="-78"/>
              </a:rPr>
              <a:t>تعليم </a:t>
            </a:r>
            <a:r>
              <a:rPr lang="ar-TN" sz="3200" dirty="0">
                <a:latin typeface="Arabic Typesetting" panose="03020402040406030203" pitchFamily="66" charset="-78"/>
                <a:cs typeface="Arabic Typesetting" panose="03020402040406030203" pitchFamily="66" charset="-78"/>
              </a:rPr>
              <a:t>الآلة والذكاء </a:t>
            </a:r>
            <a:r>
              <a:rPr lang="ar-EG" sz="3200" dirty="0">
                <a:latin typeface="Arabic Typesetting" panose="03020402040406030203" pitchFamily="66" charset="-78"/>
                <a:cs typeface="Arabic Typesetting" panose="03020402040406030203" pitchFamily="66" charset="-78"/>
              </a:rPr>
              <a:t>الاصطناعي </a:t>
            </a:r>
            <a:r>
              <a:rPr lang="ar-EG" sz="3200" dirty="0" smtClean="0">
                <a:latin typeface="Arabic Typesetting" panose="03020402040406030203" pitchFamily="66" charset="-78"/>
                <a:cs typeface="Arabic Typesetting" panose="03020402040406030203" pitchFamily="66" charset="-78"/>
              </a:rPr>
              <a:t>توسيم الكلمات العربية آليًا</a:t>
            </a:r>
            <a:r>
              <a:rPr lang="ar-TN" sz="3200" dirty="0" smtClean="0">
                <a:latin typeface="Arabic Typesetting" panose="03020402040406030203" pitchFamily="66" charset="-78"/>
                <a:cs typeface="Arabic Typesetting" panose="03020402040406030203" pitchFamily="66" charset="-78"/>
              </a:rPr>
              <a:t>.</a:t>
            </a:r>
          </a:p>
          <a:p>
            <a:pPr algn="r" rtl="1">
              <a:buFont typeface="Arial" panose="020B0604020202020204" pitchFamily="34" charset="0"/>
              <a:buChar char="•"/>
            </a:pPr>
            <a:endParaRPr lang="ar-TN" sz="3200" dirty="0">
              <a:latin typeface="Arabic Typesetting" panose="03020402040406030203" pitchFamily="66" charset="-78"/>
              <a:cs typeface="Arabic Typesetting" panose="03020402040406030203" pitchFamily="66" charset="-78"/>
            </a:endParaRPr>
          </a:p>
        </p:txBody>
      </p:sp>
      <p:sp>
        <p:nvSpPr>
          <p:cNvPr id="6" name="ZoneTexte 5"/>
          <p:cNvSpPr txBox="1"/>
          <p:nvPr/>
        </p:nvSpPr>
        <p:spPr>
          <a:xfrm>
            <a:off x="7471478" y="604224"/>
            <a:ext cx="3334567" cy="707886"/>
          </a:xfrm>
          <a:prstGeom prst="rect">
            <a:avLst/>
          </a:prstGeom>
          <a:noFill/>
        </p:spPr>
        <p:txBody>
          <a:bodyPr wrap="none" rtlCol="0">
            <a:spAutoFit/>
          </a:bodyPr>
          <a:lstStyle/>
          <a:p>
            <a:r>
              <a:rPr lang="ar-TN" sz="4000" b="1" dirty="0" smtClean="0">
                <a:solidFill>
                  <a:schemeClr val="accent4">
                    <a:lumMod val="75000"/>
                  </a:schemeClr>
                </a:solidFill>
                <a:latin typeface="Andalus" panose="02020603050405020304" pitchFamily="18" charset="-78"/>
                <a:cs typeface="Andalus" panose="02020603050405020304" pitchFamily="18" charset="-78"/>
              </a:rPr>
              <a:t>تطبيق لاشتقاق الجذر</a:t>
            </a:r>
            <a:endParaRPr lang="en-US" sz="4000" b="1" dirty="0">
              <a:solidFill>
                <a:schemeClr val="accent4">
                  <a:lumMod val="75000"/>
                </a:schemeClr>
              </a:solidFill>
              <a:latin typeface="Andalus" panose="02020603050405020304" pitchFamily="18" charset="-78"/>
              <a:cs typeface="Andalus" panose="02020603050405020304" pitchFamily="18" charset="-78"/>
            </a:endParaRPr>
          </a:p>
        </p:txBody>
      </p:sp>
      <p:sp>
        <p:nvSpPr>
          <p:cNvPr id="8" name="Rectangle 7"/>
          <p:cNvSpPr/>
          <p:nvPr/>
        </p:nvSpPr>
        <p:spPr>
          <a:xfrm>
            <a:off x="10800784" y="814808"/>
            <a:ext cx="588475" cy="18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a:off x="6993807" y="814808"/>
            <a:ext cx="588475" cy="18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6800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416467" y="852802"/>
            <a:ext cx="5194242" cy="4548010"/>
          </a:xfrm>
          <a:prstGeom prst="rect">
            <a:avLst/>
          </a:prstGeom>
        </p:spPr>
      </p:pic>
      <p:grpSp>
        <p:nvGrpSpPr>
          <p:cNvPr id="241" name="Groupe 240"/>
          <p:cNvGrpSpPr/>
          <p:nvPr/>
        </p:nvGrpSpPr>
        <p:grpSpPr>
          <a:xfrm>
            <a:off x="416467" y="6292159"/>
            <a:ext cx="11244396" cy="484359"/>
            <a:chOff x="416467" y="6283106"/>
            <a:chExt cx="11244396" cy="484359"/>
          </a:xfrm>
        </p:grpSpPr>
        <p:pic>
          <p:nvPicPr>
            <p:cNvPr id="238" name="Image 237"/>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358019" y="6283106"/>
              <a:ext cx="1303699" cy="484359"/>
            </a:xfrm>
            <a:prstGeom prst="rect">
              <a:avLst/>
            </a:prstGeom>
          </p:spPr>
        </p:pic>
        <p:sp>
          <p:nvSpPr>
            <p:cNvPr id="239" name="Rectangle 238"/>
            <p:cNvSpPr/>
            <p:nvPr/>
          </p:nvSpPr>
          <p:spPr>
            <a:xfrm>
              <a:off x="2544023" y="6407590"/>
              <a:ext cx="9116840"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p:cNvSpPr/>
            <p:nvPr/>
          </p:nvSpPr>
          <p:spPr>
            <a:xfrm>
              <a:off x="416467" y="6407590"/>
              <a:ext cx="1104522"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3">
            <a:extLst>
              <a:ext uri="{FF2B5EF4-FFF2-40B4-BE49-F238E27FC236}">
                <a16:creationId xmlns:a16="http://schemas.microsoft.com/office/drawing/2014/main" id="{948A2979-A456-4286-B8FC-8FF4C0C58EFD}"/>
              </a:ext>
            </a:extLst>
          </p:cNvPr>
          <p:cNvSpPr txBox="1"/>
          <p:nvPr/>
        </p:nvSpPr>
        <p:spPr>
          <a:xfrm>
            <a:off x="6519368" y="2667066"/>
            <a:ext cx="5446295" cy="919482"/>
          </a:xfrm>
          <a:prstGeom prst="rect">
            <a:avLst/>
          </a:prstGeom>
          <a:noFill/>
        </p:spPr>
        <p:txBody>
          <a:bodyPr wrap="square" rtlCol="0" anchor="ctr">
            <a:spAutoFit/>
          </a:bodyPr>
          <a:lstStyle/>
          <a:p>
            <a:pPr>
              <a:lnSpc>
                <a:spcPts val="5400"/>
              </a:lnSpc>
            </a:pPr>
            <a:r>
              <a:rPr lang="ar-TN" altLang="ko-KR" sz="8000" dirty="0" smtClean="0">
                <a:latin typeface="Andalus" panose="02020603050405020304" pitchFamily="18" charset="-78"/>
                <a:cs typeface="Andalus" panose="02020603050405020304" pitchFamily="18" charset="-78"/>
              </a:rPr>
              <a:t>الإضافة والتميز</a:t>
            </a:r>
            <a:endParaRPr lang="ko-KR" altLang="en-US" sz="8000" dirty="0">
              <a:latin typeface="Andalus" panose="02020603050405020304" pitchFamily="18" charset="-78"/>
              <a:cs typeface="Andalus" panose="02020603050405020304" pitchFamily="18" charset="-78"/>
            </a:endParaRPr>
          </a:p>
        </p:txBody>
      </p:sp>
      <p:sp>
        <p:nvSpPr>
          <p:cNvPr id="9" name="TextBox 4">
            <a:extLst>
              <a:ext uri="{FF2B5EF4-FFF2-40B4-BE49-F238E27FC236}">
                <a16:creationId xmlns:a16="http://schemas.microsoft.com/office/drawing/2014/main" id="{35784B83-6120-4373-9C1F-DC8EEE6D58B3}"/>
              </a:ext>
            </a:extLst>
          </p:cNvPr>
          <p:cNvSpPr txBox="1"/>
          <p:nvPr/>
        </p:nvSpPr>
        <p:spPr>
          <a:xfrm>
            <a:off x="7500795" y="3703809"/>
            <a:ext cx="5446229" cy="523220"/>
          </a:xfrm>
          <a:prstGeom prst="rect">
            <a:avLst/>
          </a:prstGeom>
          <a:noFill/>
        </p:spPr>
        <p:txBody>
          <a:bodyPr wrap="square" rtlCol="0" anchor="ctr">
            <a:spAutoFit/>
          </a:bodyPr>
          <a:lstStyle/>
          <a:p>
            <a:r>
              <a:rPr lang="ar-TN" altLang="ko-KR" sz="2800" dirty="0" smtClean="0">
                <a:latin typeface="Arabic Typesetting" panose="03020402040406030203" pitchFamily="66" charset="-78"/>
                <a:cs typeface="Arabic Typesetting" panose="03020402040406030203" pitchFamily="66" charset="-78"/>
              </a:rPr>
              <a:t>يكفينا شرف</a:t>
            </a:r>
            <a:r>
              <a:rPr lang="ar-EG" altLang="ko-KR" sz="2800" dirty="0" smtClean="0">
                <a:latin typeface="Arabic Typesetting" panose="03020402040406030203" pitchFamily="66" charset="-78"/>
                <a:cs typeface="Arabic Typesetting" panose="03020402040406030203" pitchFamily="66" charset="-78"/>
              </a:rPr>
              <a:t>ً</a:t>
            </a:r>
            <a:r>
              <a:rPr lang="ar-TN" altLang="ko-KR" sz="2800" dirty="0" smtClean="0">
                <a:latin typeface="Arabic Typesetting" panose="03020402040406030203" pitchFamily="66" charset="-78"/>
                <a:cs typeface="Arabic Typesetting" panose="03020402040406030203" pitchFamily="66" charset="-78"/>
              </a:rPr>
              <a:t>ا خدمة اللغة العربية</a:t>
            </a:r>
            <a:endParaRPr lang="ko-KR" altLang="en-US" sz="280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286800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416467" y="852802"/>
            <a:ext cx="5194242" cy="4548010"/>
          </a:xfrm>
          <a:prstGeom prst="rect">
            <a:avLst/>
          </a:prstGeom>
        </p:spPr>
      </p:pic>
      <p:grpSp>
        <p:nvGrpSpPr>
          <p:cNvPr id="241" name="Groupe 240"/>
          <p:cNvGrpSpPr/>
          <p:nvPr/>
        </p:nvGrpSpPr>
        <p:grpSpPr>
          <a:xfrm>
            <a:off x="416467" y="6292159"/>
            <a:ext cx="11244396" cy="484359"/>
            <a:chOff x="416467" y="6283106"/>
            <a:chExt cx="11244396" cy="484359"/>
          </a:xfrm>
        </p:grpSpPr>
        <p:pic>
          <p:nvPicPr>
            <p:cNvPr id="238" name="Image 237"/>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358019" y="6283106"/>
              <a:ext cx="1303699" cy="484359"/>
            </a:xfrm>
            <a:prstGeom prst="rect">
              <a:avLst/>
            </a:prstGeom>
          </p:spPr>
        </p:pic>
        <p:sp>
          <p:nvSpPr>
            <p:cNvPr id="239" name="Rectangle 238"/>
            <p:cNvSpPr/>
            <p:nvPr/>
          </p:nvSpPr>
          <p:spPr>
            <a:xfrm>
              <a:off x="2544023" y="6407590"/>
              <a:ext cx="9116840"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p:cNvSpPr/>
            <p:nvPr/>
          </p:nvSpPr>
          <p:spPr>
            <a:xfrm>
              <a:off x="416467" y="6407590"/>
              <a:ext cx="1104522"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ZoneTexte 1"/>
          <p:cNvSpPr txBox="1"/>
          <p:nvPr/>
        </p:nvSpPr>
        <p:spPr>
          <a:xfrm>
            <a:off x="819338" y="1778467"/>
            <a:ext cx="10275683" cy="1569660"/>
          </a:xfrm>
          <a:prstGeom prst="rect">
            <a:avLst/>
          </a:prstGeom>
          <a:noFill/>
        </p:spPr>
        <p:txBody>
          <a:bodyPr wrap="square" rtlCol="0">
            <a:spAutoFit/>
          </a:bodyPr>
          <a:lstStyle/>
          <a:p>
            <a:pPr algn="r" rtl="1">
              <a:buFont typeface="Arial" panose="020B0604020202020204" pitchFamily="34" charset="0"/>
              <a:buChar char="•"/>
            </a:pPr>
            <a:r>
              <a:rPr lang="ar-EG" sz="3200" dirty="0" smtClean="0">
                <a:latin typeface="Arabic Typesetting" panose="03020402040406030203" pitchFamily="66" charset="-78"/>
                <a:cs typeface="Arabic Typesetting" panose="03020402040406030203" pitchFamily="66" charset="-78"/>
              </a:rPr>
              <a:t> تطوير تطبيق (أو أداة</a:t>
            </a:r>
            <a:r>
              <a:rPr lang="ar-EG" sz="3200" smtClean="0">
                <a:latin typeface="Arabic Typesetting" panose="03020402040406030203" pitchFamily="66" charset="-78"/>
                <a:cs typeface="Arabic Typesetting" panose="03020402040406030203" pitchFamily="66" charset="-78"/>
              </a:rPr>
              <a:t>) </a:t>
            </a:r>
            <a:r>
              <a:rPr lang="ar-EG" sz="3200" smtClean="0">
                <a:latin typeface="Arabic Typesetting" panose="03020402040406030203" pitchFamily="66" charset="-78"/>
                <a:cs typeface="Arabic Typesetting" panose="03020402040406030203" pitchFamily="66" charset="-78"/>
              </a:rPr>
              <a:t>يعمل </a:t>
            </a:r>
            <a:r>
              <a:rPr lang="ar-EG" sz="3200" dirty="0" smtClean="0">
                <a:latin typeface="Arabic Typesetting" panose="03020402040406030203" pitchFamily="66" charset="-78"/>
                <a:cs typeface="Arabic Typesetting" panose="03020402040406030203" pitchFamily="66" charset="-78"/>
              </a:rPr>
              <a:t>بتقنيات الذكاء الاصطناعي لتوسيم</a:t>
            </a:r>
            <a:r>
              <a:rPr lang="ar-TN" sz="3200" dirty="0" smtClean="0">
                <a:latin typeface="Arabic Typesetting" panose="03020402040406030203" pitchFamily="66" charset="-78"/>
                <a:cs typeface="Arabic Typesetting" panose="03020402040406030203" pitchFamily="66" charset="-78"/>
              </a:rPr>
              <a:t> الكلمات</a:t>
            </a:r>
            <a:r>
              <a:rPr lang="ar-EG" sz="3200" dirty="0" smtClean="0">
                <a:latin typeface="Arabic Typesetting" panose="03020402040406030203" pitchFamily="66" charset="-78"/>
                <a:cs typeface="Arabic Typesetting" panose="03020402040406030203" pitchFamily="66" charset="-78"/>
              </a:rPr>
              <a:t> العربية إلكترونيًا بجذورها وسيقانها</a:t>
            </a:r>
            <a:r>
              <a:rPr lang="ar-TN" sz="3200" dirty="0" smtClean="0">
                <a:latin typeface="Arabic Typesetting" panose="03020402040406030203" pitchFamily="66" charset="-78"/>
                <a:cs typeface="Arabic Typesetting" panose="03020402040406030203" pitchFamily="66" charset="-78"/>
              </a:rPr>
              <a:t> </a:t>
            </a:r>
            <a:r>
              <a:rPr lang="ar-TN" sz="3200" dirty="0">
                <a:latin typeface="Arabic Typesetting" panose="03020402040406030203" pitchFamily="66" charset="-78"/>
                <a:cs typeface="Arabic Typesetting" panose="03020402040406030203" pitchFamily="66" charset="-78"/>
              </a:rPr>
              <a:t>مهما كانت صورتها (مجردة، بسوابق فقط، بلواحق فقط، بسوابق ولواحق) </a:t>
            </a:r>
            <a:r>
              <a:rPr lang="ar-EG" sz="3200" dirty="0" smtClean="0">
                <a:latin typeface="Arabic Typesetting" panose="03020402040406030203" pitchFamily="66" charset="-78"/>
                <a:cs typeface="Arabic Typesetting" panose="03020402040406030203" pitchFamily="66" charset="-78"/>
              </a:rPr>
              <a:t>لتهيئتها للمعالجة اللغوية الشاملة في مجالات مثل الترجمة أو المعجمية أو الدلالية... إلخ</a:t>
            </a:r>
            <a:r>
              <a:rPr lang="ar-TN" sz="3200" dirty="0" smtClean="0">
                <a:latin typeface="Arabic Typesetting" panose="03020402040406030203" pitchFamily="66" charset="-78"/>
                <a:cs typeface="Arabic Typesetting" panose="03020402040406030203" pitchFamily="66" charset="-78"/>
              </a:rPr>
              <a:t>.</a:t>
            </a:r>
            <a:endParaRPr lang="ar-TN" sz="3200" dirty="0">
              <a:latin typeface="Arabic Typesetting" panose="03020402040406030203" pitchFamily="66" charset="-78"/>
              <a:cs typeface="Arabic Typesetting" panose="03020402040406030203" pitchFamily="66" charset="-78"/>
            </a:endParaRPr>
          </a:p>
        </p:txBody>
      </p:sp>
      <p:sp>
        <p:nvSpPr>
          <p:cNvPr id="6" name="ZoneTexte 5"/>
          <p:cNvSpPr txBox="1"/>
          <p:nvPr/>
        </p:nvSpPr>
        <p:spPr>
          <a:xfrm>
            <a:off x="7706862" y="604224"/>
            <a:ext cx="2533066" cy="707886"/>
          </a:xfrm>
          <a:prstGeom prst="rect">
            <a:avLst/>
          </a:prstGeom>
          <a:noFill/>
        </p:spPr>
        <p:txBody>
          <a:bodyPr wrap="none" rtlCol="0">
            <a:spAutoFit/>
          </a:bodyPr>
          <a:lstStyle/>
          <a:p>
            <a:r>
              <a:rPr lang="ar-TN" sz="4000" b="1" dirty="0" smtClean="0">
                <a:solidFill>
                  <a:schemeClr val="accent4">
                    <a:lumMod val="75000"/>
                  </a:schemeClr>
                </a:solidFill>
                <a:latin typeface="Andalus" panose="02020603050405020304" pitchFamily="18" charset="-78"/>
                <a:cs typeface="Andalus" panose="02020603050405020304" pitchFamily="18" charset="-78"/>
              </a:rPr>
              <a:t>النتيجة المرتقبة</a:t>
            </a:r>
            <a:endParaRPr lang="en-US" sz="4000" b="1" dirty="0">
              <a:solidFill>
                <a:schemeClr val="accent4">
                  <a:lumMod val="75000"/>
                </a:schemeClr>
              </a:solidFill>
              <a:latin typeface="Andalus" panose="02020603050405020304" pitchFamily="18" charset="-78"/>
              <a:cs typeface="Andalus" panose="02020603050405020304" pitchFamily="18" charset="-78"/>
            </a:endParaRPr>
          </a:p>
        </p:txBody>
      </p:sp>
      <p:sp>
        <p:nvSpPr>
          <p:cNvPr id="8" name="Rectangle 7"/>
          <p:cNvSpPr/>
          <p:nvPr/>
        </p:nvSpPr>
        <p:spPr>
          <a:xfrm>
            <a:off x="10800784" y="814808"/>
            <a:ext cx="588475" cy="18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a:off x="7102443" y="814808"/>
            <a:ext cx="588475" cy="18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1313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416467" y="852802"/>
            <a:ext cx="5194242" cy="4548010"/>
          </a:xfrm>
          <a:prstGeom prst="rect">
            <a:avLst/>
          </a:prstGeom>
        </p:spPr>
      </p:pic>
      <p:grpSp>
        <p:nvGrpSpPr>
          <p:cNvPr id="10" name="Group 3">
            <a:extLst>
              <a:ext uri="{FF2B5EF4-FFF2-40B4-BE49-F238E27FC236}">
                <a16:creationId xmlns:a16="http://schemas.microsoft.com/office/drawing/2014/main" id="{37F06B10-F2B9-45AE-BAEE-3A25BDC40F60}"/>
              </a:ext>
            </a:extLst>
          </p:cNvPr>
          <p:cNvGrpSpPr/>
          <p:nvPr/>
        </p:nvGrpSpPr>
        <p:grpSpPr>
          <a:xfrm>
            <a:off x="8082011" y="1602784"/>
            <a:ext cx="3333544" cy="769442"/>
            <a:chOff x="3203876" y="1729001"/>
            <a:chExt cx="3333544" cy="769442"/>
          </a:xfrm>
        </p:grpSpPr>
        <p:sp>
          <p:nvSpPr>
            <p:cNvPr id="11" name="TextBox 8"/>
            <p:cNvSpPr txBox="1"/>
            <p:nvPr/>
          </p:nvSpPr>
          <p:spPr>
            <a:xfrm>
              <a:off x="3203876" y="1729002"/>
              <a:ext cx="3126179" cy="769441"/>
            </a:xfrm>
            <a:prstGeom prst="rect">
              <a:avLst/>
            </a:prstGeom>
            <a:noFill/>
          </p:spPr>
          <p:txBody>
            <a:bodyPr wrap="square" lIns="108000" rIns="108000" rtlCol="0">
              <a:spAutoFit/>
            </a:bodyPr>
            <a:lstStyle/>
            <a:p>
              <a:r>
                <a:rPr lang="fr-FR" altLang="ko-KR" sz="4400" b="1" dirty="0" smtClean="0">
                  <a:solidFill>
                    <a:schemeClr val="tx1">
                      <a:lumMod val="75000"/>
                      <a:lumOff val="25000"/>
                    </a:schemeClr>
                  </a:solidFill>
                  <a:latin typeface="Arabic Typesetting" panose="03020402040406030203" pitchFamily="66" charset="-78"/>
                  <a:cs typeface="Arabic Typesetting" panose="03020402040406030203" pitchFamily="66" charset="-78"/>
                </a:rPr>
                <a:t> </a:t>
              </a:r>
              <a:r>
                <a:rPr lang="ar-TN" altLang="ko-KR" sz="4400" b="1" dirty="0" smtClean="0">
                  <a:solidFill>
                    <a:schemeClr val="tx1">
                      <a:lumMod val="75000"/>
                      <a:lumOff val="25000"/>
                    </a:schemeClr>
                  </a:solidFill>
                  <a:latin typeface="Arabic Typesetting" panose="03020402040406030203" pitchFamily="66" charset="-78"/>
                  <a:cs typeface="Arabic Typesetting" panose="03020402040406030203" pitchFamily="66" charset="-78"/>
                </a:rPr>
                <a:t>اللغة العربية</a:t>
              </a:r>
              <a:endParaRPr lang="ko-KR" altLang="en-US" sz="4400" b="1" dirty="0">
                <a:solidFill>
                  <a:schemeClr val="tx1">
                    <a:lumMod val="75000"/>
                    <a:lumOff val="25000"/>
                  </a:schemeClr>
                </a:solidFill>
                <a:latin typeface="Arabic Typesetting" panose="03020402040406030203" pitchFamily="66" charset="-78"/>
                <a:cs typeface="Arabic Typesetting" panose="03020402040406030203" pitchFamily="66" charset="-78"/>
              </a:endParaRPr>
            </a:p>
          </p:txBody>
        </p:sp>
        <p:sp>
          <p:nvSpPr>
            <p:cNvPr id="12" name="TextBox 6"/>
            <p:cNvSpPr txBox="1"/>
            <p:nvPr/>
          </p:nvSpPr>
          <p:spPr>
            <a:xfrm>
              <a:off x="5579324" y="172900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latin typeface="Arabic Typesetting" panose="03020402040406030203" pitchFamily="66" charset="-78"/>
                  <a:cs typeface="Arabic Typesetting" panose="03020402040406030203" pitchFamily="66" charset="-78"/>
                </a:rPr>
                <a:t>01</a:t>
              </a:r>
              <a:endParaRPr lang="ko-KR" altLang="en-US" sz="4400" b="1" dirty="0">
                <a:solidFill>
                  <a:schemeClr val="tx1">
                    <a:lumMod val="75000"/>
                    <a:lumOff val="25000"/>
                  </a:schemeClr>
                </a:solidFill>
                <a:latin typeface="Arabic Typesetting" panose="03020402040406030203" pitchFamily="66" charset="-78"/>
                <a:cs typeface="Arabic Typesetting" panose="03020402040406030203" pitchFamily="66" charset="-78"/>
              </a:endParaRPr>
            </a:p>
          </p:txBody>
        </p:sp>
      </p:grpSp>
      <p:grpSp>
        <p:nvGrpSpPr>
          <p:cNvPr id="13" name="Group 3">
            <a:extLst>
              <a:ext uri="{FF2B5EF4-FFF2-40B4-BE49-F238E27FC236}">
                <a16:creationId xmlns:a16="http://schemas.microsoft.com/office/drawing/2014/main" id="{37F06B10-F2B9-45AE-BAEE-3A25BDC40F60}"/>
              </a:ext>
            </a:extLst>
          </p:cNvPr>
          <p:cNvGrpSpPr/>
          <p:nvPr/>
        </p:nvGrpSpPr>
        <p:grpSpPr>
          <a:xfrm>
            <a:off x="8082011" y="2705798"/>
            <a:ext cx="3333544" cy="769442"/>
            <a:chOff x="3203876" y="1729001"/>
            <a:chExt cx="3333544" cy="769442"/>
          </a:xfrm>
        </p:grpSpPr>
        <p:sp>
          <p:nvSpPr>
            <p:cNvPr id="14" name="TextBox 8"/>
            <p:cNvSpPr txBox="1"/>
            <p:nvPr/>
          </p:nvSpPr>
          <p:spPr>
            <a:xfrm>
              <a:off x="3203876" y="1729002"/>
              <a:ext cx="3126179" cy="769441"/>
            </a:xfrm>
            <a:prstGeom prst="rect">
              <a:avLst/>
            </a:prstGeom>
            <a:noFill/>
          </p:spPr>
          <p:txBody>
            <a:bodyPr wrap="square" lIns="108000" rIns="108000" rtlCol="0">
              <a:spAutoFit/>
            </a:bodyPr>
            <a:lstStyle/>
            <a:p>
              <a:r>
                <a:rPr lang="ar-TN" altLang="ko-KR" sz="4400" b="1" dirty="0" smtClean="0">
                  <a:solidFill>
                    <a:schemeClr val="tx1">
                      <a:lumMod val="75000"/>
                      <a:lumOff val="25000"/>
                    </a:schemeClr>
                  </a:solidFill>
                  <a:latin typeface="Arabic Typesetting" panose="03020402040406030203" pitchFamily="66" charset="-78"/>
                  <a:cs typeface="Arabic Typesetting" panose="03020402040406030203" pitchFamily="66" charset="-78"/>
                </a:rPr>
                <a:t>المشكل المطروح </a:t>
              </a:r>
              <a:endParaRPr lang="ko-KR" altLang="en-US" sz="4400" b="1" dirty="0">
                <a:solidFill>
                  <a:schemeClr val="tx1">
                    <a:lumMod val="75000"/>
                    <a:lumOff val="25000"/>
                  </a:schemeClr>
                </a:solidFill>
                <a:latin typeface="Arabic Typesetting" panose="03020402040406030203" pitchFamily="66" charset="-78"/>
                <a:cs typeface="Arabic Typesetting" panose="03020402040406030203" pitchFamily="66" charset="-78"/>
              </a:endParaRPr>
            </a:p>
          </p:txBody>
        </p:sp>
        <p:sp>
          <p:nvSpPr>
            <p:cNvPr id="15" name="TextBox 6"/>
            <p:cNvSpPr txBox="1"/>
            <p:nvPr/>
          </p:nvSpPr>
          <p:spPr>
            <a:xfrm>
              <a:off x="5579324" y="1729001"/>
              <a:ext cx="958096" cy="769441"/>
            </a:xfrm>
            <a:prstGeom prst="rect">
              <a:avLst/>
            </a:prstGeom>
            <a:noFill/>
          </p:spPr>
          <p:txBody>
            <a:bodyPr wrap="square" lIns="108000" rIns="108000" rtlCol="0">
              <a:spAutoFit/>
            </a:bodyPr>
            <a:lstStyle/>
            <a:p>
              <a:pPr algn="ctr"/>
              <a:r>
                <a:rPr lang="en-US" altLang="ko-KR" sz="4400" b="1" dirty="0" smtClean="0">
                  <a:solidFill>
                    <a:schemeClr val="tx1">
                      <a:lumMod val="75000"/>
                      <a:lumOff val="25000"/>
                    </a:schemeClr>
                  </a:solidFill>
                  <a:latin typeface="Arabic Typesetting" panose="03020402040406030203" pitchFamily="66" charset="-78"/>
                  <a:cs typeface="Arabic Typesetting" panose="03020402040406030203" pitchFamily="66" charset="-78"/>
                </a:rPr>
                <a:t>0</a:t>
              </a:r>
              <a:r>
                <a:rPr lang="ar-TN" altLang="ko-KR" sz="4400" b="1" dirty="0" smtClean="0">
                  <a:solidFill>
                    <a:schemeClr val="tx1">
                      <a:lumMod val="75000"/>
                      <a:lumOff val="25000"/>
                    </a:schemeClr>
                  </a:solidFill>
                  <a:latin typeface="Arabic Typesetting" panose="03020402040406030203" pitchFamily="66" charset="-78"/>
                  <a:cs typeface="Arabic Typesetting" panose="03020402040406030203" pitchFamily="66" charset="-78"/>
                </a:rPr>
                <a:t>2</a:t>
              </a:r>
              <a:endParaRPr lang="ko-KR" altLang="en-US" sz="4400" b="1" dirty="0">
                <a:solidFill>
                  <a:schemeClr val="tx1">
                    <a:lumMod val="75000"/>
                    <a:lumOff val="25000"/>
                  </a:schemeClr>
                </a:solidFill>
                <a:latin typeface="Arabic Typesetting" panose="03020402040406030203" pitchFamily="66" charset="-78"/>
                <a:cs typeface="Arabic Typesetting" panose="03020402040406030203" pitchFamily="66" charset="-78"/>
              </a:endParaRPr>
            </a:p>
          </p:txBody>
        </p:sp>
      </p:grpSp>
      <p:grpSp>
        <p:nvGrpSpPr>
          <p:cNvPr id="16" name="Group 3">
            <a:extLst>
              <a:ext uri="{FF2B5EF4-FFF2-40B4-BE49-F238E27FC236}">
                <a16:creationId xmlns:a16="http://schemas.microsoft.com/office/drawing/2014/main" id="{37F06B10-F2B9-45AE-BAEE-3A25BDC40F60}"/>
              </a:ext>
            </a:extLst>
          </p:cNvPr>
          <p:cNvGrpSpPr/>
          <p:nvPr/>
        </p:nvGrpSpPr>
        <p:grpSpPr>
          <a:xfrm>
            <a:off x="8082011" y="3808811"/>
            <a:ext cx="3333544" cy="769442"/>
            <a:chOff x="3203876" y="1729001"/>
            <a:chExt cx="3333544" cy="769442"/>
          </a:xfrm>
        </p:grpSpPr>
        <p:sp>
          <p:nvSpPr>
            <p:cNvPr id="17" name="TextBox 8"/>
            <p:cNvSpPr txBox="1"/>
            <p:nvPr/>
          </p:nvSpPr>
          <p:spPr>
            <a:xfrm>
              <a:off x="3203876" y="1729002"/>
              <a:ext cx="3126179" cy="769441"/>
            </a:xfrm>
            <a:prstGeom prst="rect">
              <a:avLst/>
            </a:prstGeom>
            <a:noFill/>
          </p:spPr>
          <p:txBody>
            <a:bodyPr wrap="square" lIns="108000" rIns="108000" rtlCol="0">
              <a:spAutoFit/>
            </a:bodyPr>
            <a:lstStyle/>
            <a:p>
              <a:r>
                <a:rPr lang="ar-TN" altLang="ko-KR" sz="4400" b="1" dirty="0" smtClean="0">
                  <a:solidFill>
                    <a:schemeClr val="tx1">
                      <a:lumMod val="75000"/>
                      <a:lumOff val="25000"/>
                    </a:schemeClr>
                  </a:solidFill>
                  <a:latin typeface="Arabic Typesetting" panose="03020402040406030203" pitchFamily="66" charset="-78"/>
                  <a:cs typeface="Arabic Typesetting" panose="03020402040406030203" pitchFamily="66" charset="-78"/>
                </a:rPr>
                <a:t>الحل المقترح </a:t>
              </a:r>
              <a:endParaRPr lang="ko-KR" altLang="en-US" sz="4400" b="1" dirty="0">
                <a:solidFill>
                  <a:schemeClr val="tx1">
                    <a:lumMod val="75000"/>
                    <a:lumOff val="25000"/>
                  </a:schemeClr>
                </a:solidFill>
                <a:latin typeface="Arabic Typesetting" panose="03020402040406030203" pitchFamily="66" charset="-78"/>
                <a:cs typeface="Arabic Typesetting" panose="03020402040406030203" pitchFamily="66" charset="-78"/>
              </a:endParaRPr>
            </a:p>
          </p:txBody>
        </p:sp>
        <p:sp>
          <p:nvSpPr>
            <p:cNvPr id="18" name="TextBox 6"/>
            <p:cNvSpPr txBox="1"/>
            <p:nvPr/>
          </p:nvSpPr>
          <p:spPr>
            <a:xfrm>
              <a:off x="5579324" y="1729001"/>
              <a:ext cx="958096" cy="769441"/>
            </a:xfrm>
            <a:prstGeom prst="rect">
              <a:avLst/>
            </a:prstGeom>
            <a:noFill/>
          </p:spPr>
          <p:txBody>
            <a:bodyPr wrap="square" lIns="108000" rIns="108000" rtlCol="0">
              <a:spAutoFit/>
            </a:bodyPr>
            <a:lstStyle/>
            <a:p>
              <a:pPr algn="ctr"/>
              <a:r>
                <a:rPr lang="en-US" altLang="ko-KR" sz="4400" b="1" dirty="0" smtClean="0">
                  <a:solidFill>
                    <a:schemeClr val="tx1">
                      <a:lumMod val="75000"/>
                      <a:lumOff val="25000"/>
                    </a:schemeClr>
                  </a:solidFill>
                  <a:latin typeface="Arabic Typesetting" panose="03020402040406030203" pitchFamily="66" charset="-78"/>
                  <a:cs typeface="Arabic Typesetting" panose="03020402040406030203" pitchFamily="66" charset="-78"/>
                </a:rPr>
                <a:t>0</a:t>
              </a:r>
              <a:r>
                <a:rPr lang="ar-TN" altLang="ko-KR" sz="4400" b="1" dirty="0" smtClean="0">
                  <a:solidFill>
                    <a:schemeClr val="tx1">
                      <a:lumMod val="75000"/>
                      <a:lumOff val="25000"/>
                    </a:schemeClr>
                  </a:solidFill>
                  <a:latin typeface="Arabic Typesetting" panose="03020402040406030203" pitchFamily="66" charset="-78"/>
                  <a:cs typeface="Arabic Typesetting" panose="03020402040406030203" pitchFamily="66" charset="-78"/>
                </a:rPr>
                <a:t>3</a:t>
              </a:r>
              <a:endParaRPr lang="ko-KR" altLang="en-US" sz="4400" b="1" dirty="0">
                <a:solidFill>
                  <a:schemeClr val="tx1">
                    <a:lumMod val="75000"/>
                    <a:lumOff val="25000"/>
                  </a:schemeClr>
                </a:solidFill>
                <a:latin typeface="Arabic Typesetting" panose="03020402040406030203" pitchFamily="66" charset="-78"/>
                <a:cs typeface="Arabic Typesetting" panose="03020402040406030203" pitchFamily="66" charset="-78"/>
              </a:endParaRPr>
            </a:p>
          </p:txBody>
        </p:sp>
      </p:grpSp>
      <p:grpSp>
        <p:nvGrpSpPr>
          <p:cNvPr id="19" name="Group 3">
            <a:extLst>
              <a:ext uri="{FF2B5EF4-FFF2-40B4-BE49-F238E27FC236}">
                <a16:creationId xmlns:a16="http://schemas.microsoft.com/office/drawing/2014/main" id="{37F06B10-F2B9-45AE-BAEE-3A25BDC40F60}"/>
              </a:ext>
            </a:extLst>
          </p:cNvPr>
          <p:cNvGrpSpPr/>
          <p:nvPr/>
        </p:nvGrpSpPr>
        <p:grpSpPr>
          <a:xfrm>
            <a:off x="8082011" y="4911823"/>
            <a:ext cx="3333544" cy="769442"/>
            <a:chOff x="3203876" y="1729001"/>
            <a:chExt cx="3333544" cy="769442"/>
          </a:xfrm>
        </p:grpSpPr>
        <p:sp>
          <p:nvSpPr>
            <p:cNvPr id="20" name="TextBox 8"/>
            <p:cNvSpPr txBox="1"/>
            <p:nvPr/>
          </p:nvSpPr>
          <p:spPr>
            <a:xfrm>
              <a:off x="3203876" y="1729002"/>
              <a:ext cx="3126179" cy="769441"/>
            </a:xfrm>
            <a:prstGeom prst="rect">
              <a:avLst/>
            </a:prstGeom>
            <a:noFill/>
          </p:spPr>
          <p:txBody>
            <a:bodyPr wrap="square" lIns="108000" rIns="108000" rtlCol="0">
              <a:spAutoFit/>
            </a:bodyPr>
            <a:lstStyle/>
            <a:p>
              <a:r>
                <a:rPr lang="ar-TN" altLang="ko-KR" sz="4400" b="1" dirty="0" smtClean="0">
                  <a:solidFill>
                    <a:schemeClr val="tx1">
                      <a:lumMod val="75000"/>
                      <a:lumOff val="25000"/>
                    </a:schemeClr>
                  </a:solidFill>
                  <a:latin typeface="Arabic Typesetting" panose="03020402040406030203" pitchFamily="66" charset="-78"/>
                  <a:cs typeface="Arabic Typesetting" panose="03020402040406030203" pitchFamily="66" charset="-78"/>
                </a:rPr>
                <a:t>الإضافة والتميز </a:t>
              </a:r>
              <a:endParaRPr lang="ko-KR" altLang="en-US" sz="4400" b="1" dirty="0">
                <a:solidFill>
                  <a:schemeClr val="tx1">
                    <a:lumMod val="75000"/>
                    <a:lumOff val="25000"/>
                  </a:schemeClr>
                </a:solidFill>
                <a:latin typeface="Arabic Typesetting" panose="03020402040406030203" pitchFamily="66" charset="-78"/>
                <a:cs typeface="Arabic Typesetting" panose="03020402040406030203" pitchFamily="66" charset="-78"/>
              </a:endParaRPr>
            </a:p>
          </p:txBody>
        </p:sp>
        <p:sp>
          <p:nvSpPr>
            <p:cNvPr id="21" name="TextBox 6"/>
            <p:cNvSpPr txBox="1"/>
            <p:nvPr/>
          </p:nvSpPr>
          <p:spPr>
            <a:xfrm>
              <a:off x="5579324" y="1729001"/>
              <a:ext cx="958096" cy="769441"/>
            </a:xfrm>
            <a:prstGeom prst="rect">
              <a:avLst/>
            </a:prstGeom>
            <a:noFill/>
          </p:spPr>
          <p:txBody>
            <a:bodyPr wrap="square" lIns="108000" rIns="108000" rtlCol="0">
              <a:spAutoFit/>
            </a:bodyPr>
            <a:lstStyle/>
            <a:p>
              <a:pPr algn="ctr"/>
              <a:r>
                <a:rPr lang="en-US" altLang="ko-KR" sz="4400" b="1" dirty="0" smtClean="0">
                  <a:solidFill>
                    <a:schemeClr val="tx1">
                      <a:lumMod val="75000"/>
                      <a:lumOff val="25000"/>
                    </a:schemeClr>
                  </a:solidFill>
                  <a:latin typeface="Arabic Typesetting" panose="03020402040406030203" pitchFamily="66" charset="-78"/>
                  <a:cs typeface="Arabic Typesetting" panose="03020402040406030203" pitchFamily="66" charset="-78"/>
                </a:rPr>
                <a:t>0</a:t>
              </a:r>
              <a:r>
                <a:rPr lang="ar-TN" altLang="ko-KR" sz="4400" b="1" dirty="0">
                  <a:solidFill>
                    <a:schemeClr val="tx1">
                      <a:lumMod val="75000"/>
                      <a:lumOff val="25000"/>
                    </a:schemeClr>
                  </a:solidFill>
                  <a:latin typeface="Arabic Typesetting" panose="03020402040406030203" pitchFamily="66" charset="-78"/>
                  <a:cs typeface="Arabic Typesetting" panose="03020402040406030203" pitchFamily="66" charset="-78"/>
                </a:rPr>
                <a:t>4</a:t>
              </a:r>
              <a:endParaRPr lang="ko-KR" altLang="en-US" sz="4400" b="1" dirty="0">
                <a:solidFill>
                  <a:schemeClr val="tx1">
                    <a:lumMod val="75000"/>
                    <a:lumOff val="25000"/>
                  </a:schemeClr>
                </a:solidFill>
                <a:latin typeface="Arabic Typesetting" panose="03020402040406030203" pitchFamily="66" charset="-78"/>
                <a:cs typeface="Arabic Typesetting" panose="03020402040406030203" pitchFamily="66" charset="-78"/>
              </a:endParaRPr>
            </a:p>
          </p:txBody>
        </p:sp>
      </p:grpSp>
      <p:pic>
        <p:nvPicPr>
          <p:cNvPr id="2" name="Image 1"/>
          <p:cNvPicPr>
            <a:picLocks noChangeAspect="1"/>
          </p:cNvPicPr>
          <p:nvPr/>
        </p:nvPicPr>
        <p:blipFill>
          <a:blip r:embed="rId3"/>
          <a:stretch>
            <a:fillRect/>
          </a:stretch>
        </p:blipFill>
        <p:spPr>
          <a:xfrm>
            <a:off x="416467" y="6297854"/>
            <a:ext cx="11260288" cy="487722"/>
          </a:xfrm>
          <a:prstGeom prst="rect">
            <a:avLst/>
          </a:prstGeom>
        </p:spPr>
      </p:pic>
    </p:spTree>
    <p:extLst>
      <p:ext uri="{BB962C8B-B14F-4D97-AF65-F5344CB8AC3E}">
        <p14:creationId xmlns:p14="http://schemas.microsoft.com/office/powerpoint/2010/main" val="3349199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416467" y="852802"/>
            <a:ext cx="5194242" cy="4548010"/>
          </a:xfrm>
          <a:prstGeom prst="rect">
            <a:avLst/>
          </a:prstGeom>
        </p:spPr>
      </p:pic>
      <p:grpSp>
        <p:nvGrpSpPr>
          <p:cNvPr id="241" name="Groupe 240"/>
          <p:cNvGrpSpPr/>
          <p:nvPr/>
        </p:nvGrpSpPr>
        <p:grpSpPr>
          <a:xfrm>
            <a:off x="416467" y="6292159"/>
            <a:ext cx="11244396" cy="484359"/>
            <a:chOff x="416467" y="6283106"/>
            <a:chExt cx="11244396" cy="484359"/>
          </a:xfrm>
        </p:grpSpPr>
        <p:pic>
          <p:nvPicPr>
            <p:cNvPr id="238" name="Image 237"/>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358019" y="6283106"/>
              <a:ext cx="1303699" cy="484359"/>
            </a:xfrm>
            <a:prstGeom prst="rect">
              <a:avLst/>
            </a:prstGeom>
          </p:spPr>
        </p:pic>
        <p:sp>
          <p:nvSpPr>
            <p:cNvPr id="239" name="Rectangle 238"/>
            <p:cNvSpPr/>
            <p:nvPr/>
          </p:nvSpPr>
          <p:spPr>
            <a:xfrm>
              <a:off x="2544023" y="6407590"/>
              <a:ext cx="9116840"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p:cNvSpPr/>
            <p:nvPr/>
          </p:nvSpPr>
          <p:spPr>
            <a:xfrm>
              <a:off x="416467" y="6407590"/>
              <a:ext cx="1104522"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3">
            <a:extLst>
              <a:ext uri="{FF2B5EF4-FFF2-40B4-BE49-F238E27FC236}">
                <a16:creationId xmlns:a16="http://schemas.microsoft.com/office/drawing/2014/main" id="{948A2979-A456-4286-B8FC-8FF4C0C58EFD}"/>
              </a:ext>
            </a:extLst>
          </p:cNvPr>
          <p:cNvSpPr txBox="1"/>
          <p:nvPr/>
        </p:nvSpPr>
        <p:spPr>
          <a:xfrm>
            <a:off x="6745705" y="2669739"/>
            <a:ext cx="5446295" cy="919482"/>
          </a:xfrm>
          <a:prstGeom prst="rect">
            <a:avLst/>
          </a:prstGeom>
          <a:noFill/>
        </p:spPr>
        <p:txBody>
          <a:bodyPr wrap="square" rtlCol="0" anchor="ctr">
            <a:spAutoFit/>
          </a:bodyPr>
          <a:lstStyle/>
          <a:p>
            <a:pPr>
              <a:lnSpc>
                <a:spcPts val="5400"/>
              </a:lnSpc>
            </a:pPr>
            <a:r>
              <a:rPr lang="ar-TN" altLang="ko-KR" sz="8000" dirty="0" smtClean="0">
                <a:latin typeface="Andalus" panose="02020603050405020304" pitchFamily="18" charset="-78"/>
                <a:cs typeface="Andalus" panose="02020603050405020304" pitchFamily="18" charset="-78"/>
              </a:rPr>
              <a:t>اللغة العربية</a:t>
            </a:r>
            <a:endParaRPr lang="ko-KR" altLang="en-US" sz="8000" dirty="0">
              <a:latin typeface="Andalus" panose="02020603050405020304" pitchFamily="18" charset="-78"/>
              <a:cs typeface="Andalus" panose="02020603050405020304" pitchFamily="18" charset="-78"/>
            </a:endParaRPr>
          </a:p>
        </p:txBody>
      </p:sp>
      <p:sp>
        <p:nvSpPr>
          <p:cNvPr id="9" name="TextBox 4">
            <a:extLst>
              <a:ext uri="{FF2B5EF4-FFF2-40B4-BE49-F238E27FC236}">
                <a16:creationId xmlns:a16="http://schemas.microsoft.com/office/drawing/2014/main" id="{35784B83-6120-4373-9C1F-DC8EEE6D58B3}"/>
              </a:ext>
            </a:extLst>
          </p:cNvPr>
          <p:cNvSpPr txBox="1"/>
          <p:nvPr/>
        </p:nvSpPr>
        <p:spPr>
          <a:xfrm>
            <a:off x="7500795" y="3703809"/>
            <a:ext cx="5446229" cy="523220"/>
          </a:xfrm>
          <a:prstGeom prst="rect">
            <a:avLst/>
          </a:prstGeom>
          <a:noFill/>
        </p:spPr>
        <p:txBody>
          <a:bodyPr wrap="square" rtlCol="0" anchor="ctr">
            <a:spAutoFit/>
          </a:bodyPr>
          <a:lstStyle/>
          <a:p>
            <a:r>
              <a:rPr lang="ar-TN" altLang="ko-KR" sz="2800" dirty="0" smtClean="0">
                <a:latin typeface="Arabic Typesetting" panose="03020402040406030203" pitchFamily="66" charset="-78"/>
                <a:cs typeface="Arabic Typesetting" panose="03020402040406030203" pitchFamily="66" charset="-78"/>
              </a:rPr>
              <a:t>سحر الجمال والبلاغة والتفرد</a:t>
            </a:r>
            <a:endParaRPr lang="ko-KR" altLang="en-US" sz="280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164926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416467" y="852802"/>
            <a:ext cx="5194242" cy="4548010"/>
          </a:xfrm>
          <a:prstGeom prst="rect">
            <a:avLst/>
          </a:prstGeom>
        </p:spPr>
      </p:pic>
      <p:grpSp>
        <p:nvGrpSpPr>
          <p:cNvPr id="241" name="Groupe 240"/>
          <p:cNvGrpSpPr/>
          <p:nvPr/>
        </p:nvGrpSpPr>
        <p:grpSpPr>
          <a:xfrm>
            <a:off x="416467" y="6292159"/>
            <a:ext cx="11244396" cy="484359"/>
            <a:chOff x="416467" y="6283106"/>
            <a:chExt cx="11244396" cy="484359"/>
          </a:xfrm>
        </p:grpSpPr>
        <p:pic>
          <p:nvPicPr>
            <p:cNvPr id="238" name="Image 237"/>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358019" y="6283106"/>
              <a:ext cx="1303699" cy="484359"/>
            </a:xfrm>
            <a:prstGeom prst="rect">
              <a:avLst/>
            </a:prstGeom>
          </p:spPr>
        </p:pic>
        <p:sp>
          <p:nvSpPr>
            <p:cNvPr id="239" name="Rectangle 238"/>
            <p:cNvSpPr/>
            <p:nvPr/>
          </p:nvSpPr>
          <p:spPr>
            <a:xfrm>
              <a:off x="2544023" y="6407590"/>
              <a:ext cx="9116840"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p:cNvSpPr/>
            <p:nvPr/>
          </p:nvSpPr>
          <p:spPr>
            <a:xfrm>
              <a:off x="416467" y="6407590"/>
              <a:ext cx="1104522"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ZoneTexte 1"/>
          <p:cNvSpPr txBox="1"/>
          <p:nvPr/>
        </p:nvSpPr>
        <p:spPr>
          <a:xfrm>
            <a:off x="819338" y="1778467"/>
            <a:ext cx="10275683" cy="3539430"/>
          </a:xfrm>
          <a:prstGeom prst="rect">
            <a:avLst/>
          </a:prstGeom>
          <a:noFill/>
        </p:spPr>
        <p:txBody>
          <a:bodyPr wrap="square" rtlCol="0">
            <a:spAutoFit/>
          </a:bodyPr>
          <a:lstStyle/>
          <a:p>
            <a:pPr marL="285750" indent="-285750" algn="r" rtl="1">
              <a:buFont typeface="Arial" panose="020B0604020202020204" pitchFamily="34" charset="0"/>
              <a:buChar char="•"/>
            </a:pPr>
            <a:r>
              <a:rPr lang="ar-TN" sz="3200" dirty="0" smtClean="0">
                <a:latin typeface="Arabic Typesetting" panose="03020402040406030203" pitchFamily="66" charset="-78"/>
                <a:cs typeface="Arabic Typesetting" panose="03020402040406030203" pitchFamily="66" charset="-78"/>
              </a:rPr>
              <a:t>اللغة </a:t>
            </a:r>
            <a:r>
              <a:rPr lang="ar-TN" sz="3200" dirty="0">
                <a:latin typeface="Arabic Typesetting" panose="03020402040406030203" pitchFamily="66" charset="-78"/>
                <a:cs typeface="Arabic Typesetting" panose="03020402040406030203" pitchFamily="66" charset="-78"/>
              </a:rPr>
              <a:t>العربية من أهم اللغات السامية </a:t>
            </a:r>
            <a:r>
              <a:rPr lang="ar-TN" sz="3200" dirty="0" smtClean="0">
                <a:latin typeface="Arabic Typesetting" panose="03020402040406030203" pitchFamily="66" charset="-78"/>
                <a:cs typeface="Arabic Typesetting" panose="03020402040406030203" pitchFamily="66" charset="-78"/>
              </a:rPr>
              <a:t>الإنسانية، وأكثر </a:t>
            </a:r>
            <a:r>
              <a:rPr lang="ar-TN" sz="3200" dirty="0">
                <a:latin typeface="Arabic Typesetting" panose="03020402040406030203" pitchFamily="66" charset="-78"/>
                <a:cs typeface="Arabic Typesetting" panose="03020402040406030203" pitchFamily="66" charset="-78"/>
              </a:rPr>
              <a:t>اللغات </a:t>
            </a:r>
            <a:r>
              <a:rPr lang="ar-TN" sz="3200" dirty="0" smtClean="0">
                <a:latin typeface="Arabic Typesetting" panose="03020402040406030203" pitchFamily="66" charset="-78"/>
                <a:cs typeface="Arabic Typesetting" panose="03020402040406030203" pitchFamily="66" charset="-78"/>
              </a:rPr>
              <a:t>انتشار</a:t>
            </a:r>
            <a:r>
              <a:rPr lang="ar-SA" sz="3200" dirty="0" smtClean="0">
                <a:latin typeface="Arabic Typesetting" panose="03020402040406030203" pitchFamily="66" charset="-78"/>
                <a:cs typeface="Arabic Typesetting" panose="03020402040406030203" pitchFamily="66" charset="-78"/>
              </a:rPr>
              <a:t>ً</a:t>
            </a:r>
            <a:r>
              <a:rPr lang="ar-TN" sz="3200" dirty="0" smtClean="0">
                <a:latin typeface="Arabic Typesetting" panose="03020402040406030203" pitchFamily="66" charset="-78"/>
                <a:cs typeface="Arabic Typesetting" panose="03020402040406030203" pitchFamily="66" charset="-78"/>
              </a:rPr>
              <a:t>ا، </a:t>
            </a:r>
            <a:r>
              <a:rPr lang="ar-TN" sz="3200" dirty="0" err="1" smtClean="0">
                <a:latin typeface="Arabic Typesetting" panose="03020402040406030203" pitchFamily="66" charset="-78"/>
                <a:cs typeface="Arabic Typesetting" panose="03020402040406030203" pitchFamily="66" charset="-78"/>
              </a:rPr>
              <a:t>يتحدثها</a:t>
            </a:r>
            <a:r>
              <a:rPr lang="ar-TN" sz="3200" dirty="0" smtClean="0">
                <a:latin typeface="Arabic Typesetting" panose="03020402040406030203" pitchFamily="66" charset="-78"/>
                <a:cs typeface="Arabic Typesetting" panose="03020402040406030203" pitchFamily="66" charset="-78"/>
              </a:rPr>
              <a:t> </a:t>
            </a:r>
            <a:r>
              <a:rPr lang="ar-TN" sz="3200" dirty="0">
                <a:latin typeface="Arabic Typesetting" panose="03020402040406030203" pitchFamily="66" charset="-78"/>
                <a:cs typeface="Arabic Typesetting" panose="03020402040406030203" pitchFamily="66" charset="-78"/>
              </a:rPr>
              <a:t>أكثر من 422 مليون </a:t>
            </a:r>
            <a:r>
              <a:rPr lang="ar-TN" sz="3200" dirty="0" smtClean="0">
                <a:latin typeface="Arabic Typesetting" panose="03020402040406030203" pitchFamily="66" charset="-78"/>
                <a:cs typeface="Arabic Typesetting" panose="03020402040406030203" pitchFamily="66" charset="-78"/>
              </a:rPr>
              <a:t>لسان، </a:t>
            </a:r>
            <a:r>
              <a:rPr lang="ar-TN" sz="3200" dirty="0">
                <a:latin typeface="Arabic Typesetting" panose="03020402040406030203" pitchFamily="66" charset="-78"/>
                <a:cs typeface="Arabic Typesetting" panose="03020402040406030203" pitchFamily="66" charset="-78"/>
              </a:rPr>
              <a:t>وتعتبر بحق </a:t>
            </a:r>
            <a:r>
              <a:rPr lang="ar-SA" sz="3200" dirty="0" smtClean="0">
                <a:latin typeface="Arabic Typesetting" panose="03020402040406030203" pitchFamily="66" charset="-78"/>
                <a:cs typeface="Arabic Typesetting" panose="03020402040406030203" pitchFamily="66" charset="-78"/>
              </a:rPr>
              <a:t>"</a:t>
            </a:r>
            <a:r>
              <a:rPr lang="ar-TN" sz="3200" dirty="0" smtClean="0">
                <a:latin typeface="Arabic Typesetting" panose="03020402040406030203" pitchFamily="66" charset="-78"/>
                <a:cs typeface="Arabic Typesetting" panose="03020402040406030203" pitchFamily="66" charset="-78"/>
              </a:rPr>
              <a:t>ملكة </a:t>
            </a:r>
            <a:r>
              <a:rPr lang="ar-TN" sz="3200" dirty="0">
                <a:latin typeface="Arabic Typesetting" panose="03020402040406030203" pitchFamily="66" charset="-78"/>
                <a:cs typeface="Arabic Typesetting" panose="03020402040406030203" pitchFamily="66" charset="-78"/>
              </a:rPr>
              <a:t>لغات </a:t>
            </a:r>
            <a:r>
              <a:rPr lang="ar-TN" sz="3200" dirty="0" smtClean="0">
                <a:latin typeface="Arabic Typesetting" panose="03020402040406030203" pitchFamily="66" charset="-78"/>
                <a:cs typeface="Arabic Typesetting" panose="03020402040406030203" pitchFamily="66" charset="-78"/>
              </a:rPr>
              <a:t>العالم</a:t>
            </a:r>
            <a:r>
              <a:rPr lang="ar-SA" sz="3200" dirty="0" smtClean="0">
                <a:latin typeface="Arabic Typesetting" panose="03020402040406030203" pitchFamily="66" charset="-78"/>
                <a:cs typeface="Arabic Typesetting" panose="03020402040406030203" pitchFamily="66" charset="-78"/>
              </a:rPr>
              <a:t>"</a:t>
            </a:r>
            <a:r>
              <a:rPr lang="ar-TN" sz="3200" dirty="0" smtClean="0">
                <a:latin typeface="Arabic Typesetting" panose="03020402040406030203" pitchFamily="66" charset="-78"/>
                <a:cs typeface="Arabic Typesetting" panose="03020402040406030203" pitchFamily="66" charset="-78"/>
              </a:rPr>
              <a:t>.</a:t>
            </a:r>
          </a:p>
          <a:p>
            <a:pPr marL="285750" indent="-285750" algn="r" rtl="1">
              <a:buFont typeface="Arial" panose="020B0604020202020204" pitchFamily="34" charset="0"/>
              <a:buChar char="•"/>
            </a:pPr>
            <a:r>
              <a:rPr lang="ar-TN" sz="3200" dirty="0" smtClean="0">
                <a:latin typeface="Arabic Typesetting" panose="03020402040406030203" pitchFamily="66" charset="-78"/>
                <a:cs typeface="Arabic Typesetting" panose="03020402040406030203" pitchFamily="66" charset="-78"/>
              </a:rPr>
              <a:t>هي لغة </a:t>
            </a:r>
            <a:r>
              <a:rPr lang="ar-TN" sz="3200" dirty="0">
                <a:latin typeface="Arabic Typesetting" panose="03020402040406030203" pitchFamily="66" charset="-78"/>
                <a:cs typeface="Arabic Typesetting" panose="03020402040406030203" pitchFamily="66" charset="-78"/>
              </a:rPr>
              <a:t>ضربت بجذورها في عمق </a:t>
            </a:r>
            <a:r>
              <a:rPr lang="ar-TN" sz="3200" dirty="0" smtClean="0">
                <a:latin typeface="Arabic Typesetting" panose="03020402040406030203" pitchFamily="66" charset="-78"/>
                <a:cs typeface="Arabic Typesetting" panose="03020402040406030203" pitchFamily="66" charset="-78"/>
              </a:rPr>
              <a:t>التاريخ وتكي</a:t>
            </a:r>
            <a:r>
              <a:rPr lang="ar-SA" sz="3200" dirty="0" smtClean="0">
                <a:latin typeface="Arabic Typesetting" panose="03020402040406030203" pitchFamily="66" charset="-78"/>
                <a:cs typeface="Arabic Typesetting" panose="03020402040406030203" pitchFamily="66" charset="-78"/>
              </a:rPr>
              <a:t>ّ</a:t>
            </a:r>
            <a:r>
              <a:rPr lang="ar-TN" sz="3200" dirty="0" smtClean="0">
                <a:latin typeface="Arabic Typesetting" panose="03020402040406030203" pitchFamily="66" charset="-78"/>
                <a:cs typeface="Arabic Typesetting" panose="03020402040406030203" pitchFamily="66" charset="-78"/>
              </a:rPr>
              <a:t>فت </a:t>
            </a:r>
            <a:r>
              <a:rPr lang="ar-TN" sz="3200" dirty="0">
                <a:latin typeface="Arabic Typesetting" panose="03020402040406030203" pitchFamily="66" charset="-78"/>
                <a:cs typeface="Arabic Typesetting" panose="03020402040406030203" pitchFamily="66" charset="-78"/>
              </a:rPr>
              <a:t>مع مختلف الأزمنة </a:t>
            </a:r>
            <a:r>
              <a:rPr lang="ar-SA" sz="3200" dirty="0" smtClean="0">
                <a:latin typeface="Arabic Typesetting" panose="03020402040406030203" pitchFamily="66" charset="-78"/>
                <a:cs typeface="Arabic Typesetting" panose="03020402040406030203" pitchFamily="66" charset="-78"/>
              </a:rPr>
              <a:t>و</a:t>
            </a:r>
            <a:r>
              <a:rPr lang="ar-TN" sz="3200" dirty="0" smtClean="0">
                <a:latin typeface="Arabic Typesetting" panose="03020402040406030203" pitchFamily="66" charset="-78"/>
                <a:cs typeface="Arabic Typesetting" panose="03020402040406030203" pitchFamily="66" charset="-78"/>
              </a:rPr>
              <a:t>الأمكنة، </a:t>
            </a:r>
            <a:r>
              <a:rPr lang="ar-TN" sz="3200" dirty="0">
                <a:latin typeface="Arabic Typesetting" panose="03020402040406030203" pitchFamily="66" charset="-78"/>
                <a:cs typeface="Arabic Typesetting" panose="03020402040406030203" pitchFamily="66" charset="-78"/>
              </a:rPr>
              <a:t>فحافظت على </a:t>
            </a:r>
            <a:r>
              <a:rPr lang="ar-TN" sz="3200" dirty="0" smtClean="0">
                <a:latin typeface="Arabic Typesetting" panose="03020402040406030203" pitchFamily="66" charset="-78"/>
                <a:cs typeface="Arabic Typesetting" panose="03020402040406030203" pitchFamily="66" charset="-78"/>
              </a:rPr>
              <a:t>مكانتها، </a:t>
            </a:r>
            <a:r>
              <a:rPr lang="ar-TN" sz="3200" dirty="0">
                <a:latin typeface="Arabic Typesetting" panose="03020402040406030203" pitchFamily="66" charset="-78"/>
                <a:cs typeface="Arabic Typesetting" panose="03020402040406030203" pitchFamily="66" charset="-78"/>
              </a:rPr>
              <a:t>بل وزادها ذلك </a:t>
            </a:r>
            <a:r>
              <a:rPr lang="ar-TN" sz="3200" dirty="0" smtClean="0">
                <a:latin typeface="Arabic Typesetting" panose="03020402040406030203" pitchFamily="66" charset="-78"/>
                <a:cs typeface="Arabic Typesetting" panose="03020402040406030203" pitchFamily="66" charset="-78"/>
              </a:rPr>
              <a:t>انتشار</a:t>
            </a:r>
            <a:r>
              <a:rPr lang="ar-SA" sz="3200" dirty="0" smtClean="0">
                <a:latin typeface="Arabic Typesetting" panose="03020402040406030203" pitchFamily="66" charset="-78"/>
                <a:cs typeface="Arabic Typesetting" panose="03020402040406030203" pitchFamily="66" charset="-78"/>
              </a:rPr>
              <a:t>ً</a:t>
            </a:r>
            <a:r>
              <a:rPr lang="ar-TN" sz="3200" dirty="0" smtClean="0">
                <a:latin typeface="Arabic Typesetting" panose="03020402040406030203" pitchFamily="66" charset="-78"/>
                <a:cs typeface="Arabic Typesetting" panose="03020402040406030203" pitchFamily="66" charset="-78"/>
              </a:rPr>
              <a:t>ا.</a:t>
            </a:r>
          </a:p>
          <a:p>
            <a:pPr marL="285750" indent="-285750" algn="r" rtl="1">
              <a:buFont typeface="Arial" panose="020B0604020202020204" pitchFamily="34" charset="0"/>
              <a:buChar char="•"/>
            </a:pPr>
            <a:r>
              <a:rPr lang="ar-TN" sz="3200" dirty="0" smtClean="0">
                <a:latin typeface="Arabic Typesetting" panose="03020402040406030203" pitchFamily="66" charset="-78"/>
                <a:cs typeface="Arabic Typesetting" panose="03020402040406030203" pitchFamily="66" charset="-78"/>
              </a:rPr>
              <a:t>جاء </a:t>
            </a:r>
            <a:r>
              <a:rPr lang="ar-TN" sz="3200" dirty="0">
                <a:latin typeface="Arabic Typesetting" panose="03020402040406030203" pitchFamily="66" charset="-78"/>
                <a:cs typeface="Arabic Typesetting" panose="03020402040406030203" pitchFamily="66" charset="-78"/>
              </a:rPr>
              <a:t>في لسان العرب لابن منظور في باب </a:t>
            </a:r>
            <a:r>
              <a:rPr lang="ar-SA" sz="3200" dirty="0">
                <a:latin typeface="Arabic Typesetting" panose="03020402040406030203" pitchFamily="66" charset="-78"/>
                <a:cs typeface="Arabic Typesetting" panose="03020402040406030203" pitchFamily="66" charset="-78"/>
              </a:rPr>
              <a:t>"</a:t>
            </a:r>
            <a:r>
              <a:rPr lang="ar-TN" sz="3200" dirty="0" smtClean="0">
                <a:latin typeface="Arabic Typesetting" panose="03020402040406030203" pitchFamily="66" charset="-78"/>
                <a:cs typeface="Arabic Typesetting" panose="03020402040406030203" pitchFamily="66" charset="-78"/>
              </a:rPr>
              <a:t>لغا</a:t>
            </a:r>
            <a:r>
              <a:rPr lang="ar-SA" sz="3200" dirty="0" smtClean="0">
                <a:latin typeface="Arabic Typesetting" panose="03020402040406030203" pitchFamily="66" charset="-78"/>
                <a:cs typeface="Arabic Typesetting" panose="03020402040406030203" pitchFamily="66" charset="-78"/>
              </a:rPr>
              <a:t>"</a:t>
            </a:r>
            <a:r>
              <a:rPr lang="ar-TN" sz="3200" dirty="0" smtClean="0">
                <a:latin typeface="Arabic Typesetting" panose="03020402040406030203" pitchFamily="66" charset="-78"/>
                <a:cs typeface="Arabic Typesetting" panose="03020402040406030203" pitchFamily="66" charset="-78"/>
              </a:rPr>
              <a:t>، </a:t>
            </a:r>
            <a:r>
              <a:rPr lang="ar-TN" sz="3200" dirty="0">
                <a:latin typeface="Arabic Typesetting" panose="03020402040406030203" pitchFamily="66" charset="-78"/>
                <a:cs typeface="Arabic Typesetting" panose="03020402040406030203" pitchFamily="66" charset="-78"/>
              </a:rPr>
              <a:t>أن اللغة على وزن فعلة من لغوت أي </a:t>
            </a:r>
            <a:r>
              <a:rPr lang="ar-TN" sz="3200" dirty="0" smtClean="0">
                <a:latin typeface="Arabic Typesetting" panose="03020402040406030203" pitchFamily="66" charset="-78"/>
                <a:cs typeface="Arabic Typesetting" panose="03020402040406030203" pitchFamily="66" charset="-78"/>
              </a:rPr>
              <a:t>تكلمت، </a:t>
            </a:r>
            <a:r>
              <a:rPr lang="ar-TN" sz="3200" dirty="0">
                <a:latin typeface="Arabic Typesetting" panose="03020402040406030203" pitchFamily="66" charset="-78"/>
                <a:cs typeface="Arabic Typesetting" panose="03020402040406030203" pitchFamily="66" charset="-78"/>
              </a:rPr>
              <a:t>وأصلها </a:t>
            </a:r>
            <a:r>
              <a:rPr lang="ar-TN" sz="3200" dirty="0" smtClean="0">
                <a:latin typeface="Arabic Typesetting" panose="03020402040406030203" pitchFamily="66" charset="-78"/>
                <a:cs typeface="Arabic Typesetting" panose="03020402040406030203" pitchFamily="66" charset="-78"/>
              </a:rPr>
              <a:t>لغوة، </a:t>
            </a:r>
            <a:r>
              <a:rPr lang="ar-TN" sz="3200" dirty="0">
                <a:latin typeface="Arabic Typesetting" panose="03020402040406030203" pitchFamily="66" charset="-78"/>
                <a:cs typeface="Arabic Typesetting" panose="03020402040406030203" pitchFamily="66" charset="-78"/>
              </a:rPr>
              <a:t>وقيل أصلها لغي أو </a:t>
            </a:r>
            <a:r>
              <a:rPr lang="ar-TN" sz="3200" dirty="0" smtClean="0">
                <a:latin typeface="Arabic Typesetting" panose="03020402040406030203" pitchFamily="66" charset="-78"/>
                <a:cs typeface="Arabic Typesetting" panose="03020402040406030203" pitchFamily="66" charset="-78"/>
              </a:rPr>
              <a:t>لغو، </a:t>
            </a:r>
            <a:r>
              <a:rPr lang="ar-TN" sz="3200" dirty="0">
                <a:latin typeface="Arabic Typesetting" panose="03020402040406030203" pitchFamily="66" charset="-78"/>
                <a:cs typeface="Arabic Typesetting" panose="03020402040406030203" pitchFamily="66" charset="-78"/>
              </a:rPr>
              <a:t>وجمعها لغى </a:t>
            </a:r>
            <a:r>
              <a:rPr lang="ar-TN" sz="3200" dirty="0" smtClean="0">
                <a:latin typeface="Arabic Typesetting" panose="03020402040406030203" pitchFamily="66" charset="-78"/>
                <a:cs typeface="Arabic Typesetting" panose="03020402040406030203" pitchFamily="66" charset="-78"/>
              </a:rPr>
              <a:t>ولغات.</a:t>
            </a:r>
          </a:p>
          <a:p>
            <a:pPr marL="285750" indent="-285750" algn="r" rtl="1">
              <a:buFont typeface="Arial" panose="020B0604020202020204" pitchFamily="34" charset="0"/>
              <a:buChar char="•"/>
            </a:pPr>
            <a:r>
              <a:rPr lang="ar-TN" sz="3200" dirty="0" smtClean="0">
                <a:latin typeface="Arabic Typesetting" panose="03020402040406030203" pitchFamily="66" charset="-78"/>
                <a:cs typeface="Arabic Typesetting" panose="03020402040406030203" pitchFamily="66" charset="-78"/>
              </a:rPr>
              <a:t>أما اصطلاح</a:t>
            </a:r>
            <a:r>
              <a:rPr lang="ar-SA" sz="3200" dirty="0" smtClean="0">
                <a:latin typeface="Arabic Typesetting" panose="03020402040406030203" pitchFamily="66" charset="-78"/>
                <a:cs typeface="Arabic Typesetting" panose="03020402040406030203" pitchFamily="66" charset="-78"/>
              </a:rPr>
              <a:t>ً</a:t>
            </a:r>
            <a:r>
              <a:rPr lang="ar-TN" sz="3200" dirty="0" smtClean="0">
                <a:latin typeface="Arabic Typesetting" panose="03020402040406030203" pitchFamily="66" charset="-78"/>
                <a:cs typeface="Arabic Typesetting" panose="03020402040406030203" pitchFamily="66" charset="-78"/>
              </a:rPr>
              <a:t>ا </a:t>
            </a:r>
            <a:r>
              <a:rPr lang="ar-TN" sz="3200" dirty="0">
                <a:latin typeface="Arabic Typesetting" panose="03020402040406030203" pitchFamily="66" charset="-78"/>
                <a:cs typeface="Arabic Typesetting" panose="03020402040406030203" pitchFamily="66" charset="-78"/>
              </a:rPr>
              <a:t>فعرفها ابن </a:t>
            </a:r>
            <a:r>
              <a:rPr lang="ar-TN" sz="3200" dirty="0" smtClean="0">
                <a:latin typeface="Arabic Typesetting" panose="03020402040406030203" pitchFamily="66" charset="-78"/>
                <a:cs typeface="Arabic Typesetting" panose="03020402040406030203" pitchFamily="66" charset="-78"/>
              </a:rPr>
              <a:t>جني </a:t>
            </a:r>
            <a:r>
              <a:rPr lang="ar-SA" sz="3200" dirty="0" smtClean="0">
                <a:latin typeface="Arabic Typesetting" panose="03020402040406030203" pitchFamily="66" charset="-78"/>
                <a:cs typeface="Arabic Typesetting" panose="03020402040406030203" pitchFamily="66" charset="-78"/>
              </a:rPr>
              <a:t>ب</a:t>
            </a:r>
            <a:r>
              <a:rPr lang="ar-TN" sz="3200" dirty="0" smtClean="0">
                <a:latin typeface="Arabic Typesetting" panose="03020402040406030203" pitchFamily="66" charset="-78"/>
                <a:cs typeface="Arabic Typesetting" panose="03020402040406030203" pitchFamily="66" charset="-78"/>
              </a:rPr>
              <a:t>أنها (أي اللغة)</a:t>
            </a:r>
            <a:r>
              <a:rPr lang="ar-SA" sz="3200" dirty="0" smtClean="0">
                <a:latin typeface="Arabic Typesetting" panose="03020402040406030203" pitchFamily="66" charset="-78"/>
                <a:cs typeface="Arabic Typesetting" panose="03020402040406030203" pitchFamily="66" charset="-78"/>
              </a:rPr>
              <a:t>:</a:t>
            </a:r>
            <a:r>
              <a:rPr lang="ar-TN" sz="3200" dirty="0" smtClean="0">
                <a:latin typeface="Arabic Typesetting" panose="03020402040406030203" pitchFamily="66" charset="-78"/>
                <a:cs typeface="Arabic Typesetting" panose="03020402040406030203" pitchFamily="66" charset="-78"/>
              </a:rPr>
              <a:t> </a:t>
            </a:r>
            <a:r>
              <a:rPr lang="ar-TN" sz="3200" dirty="0">
                <a:latin typeface="Arabic Typesetting" panose="03020402040406030203" pitchFamily="66" charset="-78"/>
                <a:cs typeface="Arabic Typesetting" panose="03020402040406030203" pitchFamily="66" charset="-78"/>
              </a:rPr>
              <a:t>أصوات يعبر بها كل قوم عن أغراضهم </a:t>
            </a:r>
            <a:r>
              <a:rPr lang="ar-TN" sz="3200" dirty="0" smtClean="0">
                <a:latin typeface="Arabic Typesetting" panose="03020402040406030203" pitchFamily="66" charset="-78"/>
                <a:cs typeface="Arabic Typesetting" panose="03020402040406030203" pitchFamily="66" charset="-78"/>
              </a:rPr>
              <a:t>.</a:t>
            </a:r>
          </a:p>
        </p:txBody>
      </p:sp>
      <p:sp>
        <p:nvSpPr>
          <p:cNvPr id="6" name="ZoneTexte 5"/>
          <p:cNvSpPr txBox="1"/>
          <p:nvPr/>
        </p:nvSpPr>
        <p:spPr>
          <a:xfrm>
            <a:off x="8727541" y="642648"/>
            <a:ext cx="1988045" cy="707886"/>
          </a:xfrm>
          <a:prstGeom prst="rect">
            <a:avLst/>
          </a:prstGeom>
          <a:noFill/>
        </p:spPr>
        <p:txBody>
          <a:bodyPr wrap="none" rtlCol="0">
            <a:spAutoFit/>
          </a:bodyPr>
          <a:lstStyle/>
          <a:p>
            <a:r>
              <a:rPr lang="ar-TN" sz="4000" b="1" dirty="0" smtClean="0">
                <a:solidFill>
                  <a:schemeClr val="accent4">
                    <a:lumMod val="75000"/>
                  </a:schemeClr>
                </a:solidFill>
                <a:latin typeface="Andalus" panose="02020603050405020304" pitchFamily="18" charset="-78"/>
                <a:cs typeface="Andalus" panose="02020603050405020304" pitchFamily="18" charset="-78"/>
              </a:rPr>
              <a:t>أصل الكلمة </a:t>
            </a:r>
            <a:endParaRPr lang="en-US" sz="4000" b="1" dirty="0">
              <a:solidFill>
                <a:schemeClr val="accent4">
                  <a:lumMod val="75000"/>
                </a:schemeClr>
              </a:solidFill>
              <a:latin typeface="Andalus" panose="02020603050405020304" pitchFamily="18" charset="-78"/>
              <a:cs typeface="Andalus" panose="02020603050405020304" pitchFamily="18" charset="-78"/>
            </a:endParaRPr>
          </a:p>
        </p:txBody>
      </p:sp>
      <p:sp>
        <p:nvSpPr>
          <p:cNvPr id="8" name="Rectangle 7"/>
          <p:cNvSpPr/>
          <p:nvPr/>
        </p:nvSpPr>
        <p:spPr>
          <a:xfrm>
            <a:off x="10800784" y="814808"/>
            <a:ext cx="588475" cy="18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a:off x="7974594" y="814807"/>
            <a:ext cx="588475" cy="18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5453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416467" y="852802"/>
            <a:ext cx="5194242" cy="4548010"/>
          </a:xfrm>
          <a:prstGeom prst="rect">
            <a:avLst/>
          </a:prstGeom>
        </p:spPr>
      </p:pic>
      <p:grpSp>
        <p:nvGrpSpPr>
          <p:cNvPr id="241" name="Groupe 240"/>
          <p:cNvGrpSpPr/>
          <p:nvPr/>
        </p:nvGrpSpPr>
        <p:grpSpPr>
          <a:xfrm>
            <a:off x="416467" y="6292159"/>
            <a:ext cx="11244396" cy="484359"/>
            <a:chOff x="416467" y="6283106"/>
            <a:chExt cx="11244396" cy="484359"/>
          </a:xfrm>
        </p:grpSpPr>
        <p:pic>
          <p:nvPicPr>
            <p:cNvPr id="238" name="Image 237"/>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358019" y="6283106"/>
              <a:ext cx="1303699" cy="484359"/>
            </a:xfrm>
            <a:prstGeom prst="rect">
              <a:avLst/>
            </a:prstGeom>
          </p:spPr>
        </p:pic>
        <p:sp>
          <p:nvSpPr>
            <p:cNvPr id="239" name="Rectangle 238"/>
            <p:cNvSpPr/>
            <p:nvPr/>
          </p:nvSpPr>
          <p:spPr>
            <a:xfrm>
              <a:off x="2544023" y="6407590"/>
              <a:ext cx="9116840"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p:cNvSpPr/>
            <p:nvPr/>
          </p:nvSpPr>
          <p:spPr>
            <a:xfrm>
              <a:off x="416467" y="6407590"/>
              <a:ext cx="1104522"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ZoneTexte 1"/>
          <p:cNvSpPr txBox="1"/>
          <p:nvPr/>
        </p:nvSpPr>
        <p:spPr>
          <a:xfrm>
            <a:off x="819338" y="1778467"/>
            <a:ext cx="10275683" cy="2062103"/>
          </a:xfrm>
          <a:prstGeom prst="rect">
            <a:avLst/>
          </a:prstGeom>
          <a:noFill/>
        </p:spPr>
        <p:txBody>
          <a:bodyPr wrap="square" rtlCol="0">
            <a:spAutoFit/>
          </a:bodyPr>
          <a:lstStyle/>
          <a:p>
            <a:pPr marL="457200" indent="-457200" algn="r" rtl="1">
              <a:buFont typeface="Arial" panose="020B0604020202020204" pitchFamily="34" charset="0"/>
              <a:buChar char="•"/>
            </a:pPr>
            <a:r>
              <a:rPr lang="ar-SA" sz="3200" dirty="0" smtClean="0">
                <a:latin typeface="Arabic Typesetting" panose="03020402040406030203" pitchFamily="66" charset="-78"/>
                <a:cs typeface="Arabic Typesetting" panose="03020402040406030203" pitchFamily="66" charset="-78"/>
              </a:rPr>
              <a:t>أما </a:t>
            </a:r>
            <a:r>
              <a:rPr lang="ar-TN" sz="3200" dirty="0" smtClean="0">
                <a:latin typeface="Arabic Typesetting" panose="03020402040406030203" pitchFamily="66" charset="-78"/>
                <a:cs typeface="Arabic Typesetting" panose="03020402040406030203" pitchFamily="66" charset="-78"/>
              </a:rPr>
              <a:t>ابن تيمية</a:t>
            </a:r>
            <a:r>
              <a:rPr lang="ar-SA" sz="3200" dirty="0" smtClean="0">
                <a:latin typeface="Arabic Typesetting" panose="03020402040406030203" pitchFamily="66" charset="-78"/>
                <a:cs typeface="Arabic Typesetting" panose="03020402040406030203" pitchFamily="66" charset="-78"/>
              </a:rPr>
              <a:t> ف</a:t>
            </a:r>
            <a:r>
              <a:rPr lang="ar-TN" sz="3200" dirty="0" smtClean="0">
                <a:latin typeface="Arabic Typesetting" panose="03020402040406030203" pitchFamily="66" charset="-78"/>
                <a:cs typeface="Arabic Typesetting" panose="03020402040406030203" pitchFamily="66" charset="-78"/>
              </a:rPr>
              <a:t>عرفها</a:t>
            </a:r>
            <a:r>
              <a:rPr lang="ar-SA" sz="3200" dirty="0" smtClean="0">
                <a:latin typeface="Arabic Typesetting" panose="03020402040406030203" pitchFamily="66" charset="-78"/>
                <a:cs typeface="Arabic Typesetting" panose="03020402040406030203" pitchFamily="66" charset="-78"/>
              </a:rPr>
              <a:t> ب</a:t>
            </a:r>
            <a:r>
              <a:rPr lang="ar-TN" sz="3200" dirty="0" smtClean="0">
                <a:latin typeface="Arabic Typesetting" panose="03020402040406030203" pitchFamily="66" charset="-78"/>
                <a:cs typeface="Arabic Typesetting" panose="03020402040406030203" pitchFamily="66" charset="-78"/>
              </a:rPr>
              <a:t>أنها: </a:t>
            </a:r>
            <a:r>
              <a:rPr lang="ar-TN" sz="3200" dirty="0">
                <a:latin typeface="Arabic Typesetting" panose="03020402040406030203" pitchFamily="66" charset="-78"/>
                <a:cs typeface="Arabic Typesetting" panose="03020402040406030203" pitchFamily="66" charset="-78"/>
              </a:rPr>
              <a:t>أداة تواصل وتعبير عما يتصوره الإنسان ويشعر </a:t>
            </a:r>
            <a:r>
              <a:rPr lang="ar-TN" sz="3200" dirty="0" smtClean="0">
                <a:latin typeface="Arabic Typesetting" panose="03020402040406030203" pitchFamily="66" charset="-78"/>
                <a:cs typeface="Arabic Typesetting" panose="03020402040406030203" pitchFamily="66" charset="-78"/>
              </a:rPr>
              <a:t>به، </a:t>
            </a:r>
            <a:r>
              <a:rPr lang="ar-TN" sz="3200" dirty="0">
                <a:latin typeface="Arabic Typesetting" panose="03020402040406030203" pitchFamily="66" charset="-78"/>
                <a:cs typeface="Arabic Typesetting" panose="03020402040406030203" pitchFamily="66" charset="-78"/>
              </a:rPr>
              <a:t>وهي وعاء للمضامين </a:t>
            </a:r>
            <a:r>
              <a:rPr lang="ar-TN" sz="3200" dirty="0" smtClean="0">
                <a:latin typeface="Arabic Typesetting" panose="03020402040406030203" pitchFamily="66" charset="-78"/>
                <a:cs typeface="Arabic Typesetting" panose="03020402040406030203" pitchFamily="66" charset="-78"/>
              </a:rPr>
              <a:t>المنقولة، </a:t>
            </a:r>
            <a:r>
              <a:rPr lang="ar-TN" sz="3200" dirty="0">
                <a:latin typeface="Arabic Typesetting" panose="03020402040406030203" pitchFamily="66" charset="-78"/>
                <a:cs typeface="Arabic Typesetting" panose="03020402040406030203" pitchFamily="66" charset="-78"/>
              </a:rPr>
              <a:t>سواء أكان مصدرها </a:t>
            </a:r>
            <a:r>
              <a:rPr lang="ar-TN" sz="3200" dirty="0" smtClean="0">
                <a:latin typeface="Arabic Typesetting" panose="03020402040406030203" pitchFamily="66" charset="-78"/>
                <a:cs typeface="Arabic Typesetting" panose="03020402040406030203" pitchFamily="66" charset="-78"/>
              </a:rPr>
              <a:t>الوحي، </a:t>
            </a:r>
            <a:r>
              <a:rPr lang="ar-TN" sz="3200" dirty="0">
                <a:latin typeface="Arabic Typesetting" panose="03020402040406030203" pitchFamily="66" charset="-78"/>
                <a:cs typeface="Arabic Typesetting" panose="03020402040406030203" pitchFamily="66" charset="-78"/>
              </a:rPr>
              <a:t>أم </a:t>
            </a:r>
            <a:r>
              <a:rPr lang="ar-TN" sz="3200" dirty="0" smtClean="0">
                <a:latin typeface="Arabic Typesetting" panose="03020402040406030203" pitchFamily="66" charset="-78"/>
                <a:cs typeface="Arabic Typesetting" panose="03020402040406030203" pitchFamily="66" charset="-78"/>
              </a:rPr>
              <a:t>الحس، </a:t>
            </a:r>
            <a:r>
              <a:rPr lang="ar-TN" sz="3200" dirty="0">
                <a:latin typeface="Arabic Typesetting" panose="03020402040406030203" pitchFamily="66" charset="-78"/>
                <a:cs typeface="Arabic Typesetting" panose="03020402040406030203" pitchFamily="66" charset="-78"/>
              </a:rPr>
              <a:t>أم </a:t>
            </a:r>
            <a:r>
              <a:rPr lang="ar-TN" sz="3200" dirty="0" smtClean="0">
                <a:latin typeface="Arabic Typesetting" panose="03020402040406030203" pitchFamily="66" charset="-78"/>
                <a:cs typeface="Arabic Typesetting" panose="03020402040406030203" pitchFamily="66" charset="-78"/>
              </a:rPr>
              <a:t>العقل، </a:t>
            </a:r>
            <a:r>
              <a:rPr lang="ar-TN" sz="3200" dirty="0">
                <a:latin typeface="Arabic Typesetting" panose="03020402040406030203" pitchFamily="66" charset="-78"/>
                <a:cs typeface="Arabic Typesetting" panose="03020402040406030203" pitchFamily="66" charset="-78"/>
              </a:rPr>
              <a:t>وهي أداة لتمحيص المعرفة </a:t>
            </a:r>
            <a:r>
              <a:rPr lang="ar-TN" sz="3200" dirty="0" smtClean="0">
                <a:latin typeface="Arabic Typesetting" panose="03020402040406030203" pitchFamily="66" charset="-78"/>
                <a:cs typeface="Arabic Typesetting" panose="03020402040406030203" pitchFamily="66" charset="-78"/>
              </a:rPr>
              <a:t>الصحيحة، </a:t>
            </a:r>
            <a:r>
              <a:rPr lang="ar-TN" sz="3200" dirty="0">
                <a:latin typeface="Arabic Typesetting" panose="03020402040406030203" pitchFamily="66" charset="-78"/>
                <a:cs typeface="Arabic Typesetting" panose="03020402040406030203" pitchFamily="66" charset="-78"/>
              </a:rPr>
              <a:t>وضبط قوانين التخاطب </a:t>
            </a:r>
            <a:r>
              <a:rPr lang="ar-TN" sz="3200" dirty="0" smtClean="0">
                <a:latin typeface="Arabic Typesetting" panose="03020402040406030203" pitchFamily="66" charset="-78"/>
                <a:cs typeface="Arabic Typesetting" panose="03020402040406030203" pitchFamily="66" charset="-78"/>
              </a:rPr>
              <a:t>السليم.</a:t>
            </a:r>
          </a:p>
          <a:p>
            <a:pPr marL="457200" indent="-457200" algn="r" rtl="1">
              <a:buFont typeface="Arial" panose="020B0604020202020204" pitchFamily="34" charset="0"/>
              <a:buChar char="•"/>
            </a:pPr>
            <a:r>
              <a:rPr lang="ar-TN" sz="3200" dirty="0" smtClean="0">
                <a:latin typeface="Arabic Typesetting" panose="03020402040406030203" pitchFamily="66" charset="-78"/>
                <a:cs typeface="Arabic Typesetting" panose="03020402040406030203" pitchFamily="66" charset="-78"/>
              </a:rPr>
              <a:t>أما </a:t>
            </a:r>
            <a:r>
              <a:rPr lang="ar-SA" sz="3200" dirty="0">
                <a:latin typeface="Arabic Typesetting" panose="03020402040406030203" pitchFamily="66" charset="-78"/>
                <a:cs typeface="Arabic Typesetting" panose="03020402040406030203" pitchFamily="66" charset="-78"/>
              </a:rPr>
              <a:t>"</a:t>
            </a:r>
            <a:r>
              <a:rPr lang="ar-TN" sz="3200" dirty="0" smtClean="0">
                <a:latin typeface="Arabic Typesetting" panose="03020402040406030203" pitchFamily="66" charset="-78"/>
                <a:cs typeface="Arabic Typesetting" panose="03020402040406030203" pitchFamily="66" charset="-78"/>
              </a:rPr>
              <a:t>العربية</a:t>
            </a:r>
            <a:r>
              <a:rPr lang="ar-SA" sz="3200" dirty="0" smtClean="0">
                <a:latin typeface="Arabic Typesetting" panose="03020402040406030203" pitchFamily="66" charset="-78"/>
                <a:cs typeface="Arabic Typesetting" panose="03020402040406030203" pitchFamily="66" charset="-78"/>
              </a:rPr>
              <a:t>"</a:t>
            </a:r>
            <a:r>
              <a:rPr lang="ar-TN" sz="3200" dirty="0" smtClean="0">
                <a:latin typeface="Arabic Typesetting" panose="03020402040406030203" pitchFamily="66" charset="-78"/>
                <a:cs typeface="Arabic Typesetting" panose="03020402040406030203" pitchFamily="66" charset="-78"/>
              </a:rPr>
              <a:t> </a:t>
            </a:r>
            <a:r>
              <a:rPr lang="ar-TN" sz="3200" dirty="0">
                <a:latin typeface="Arabic Typesetting" panose="03020402040406030203" pitchFamily="66" charset="-78"/>
                <a:cs typeface="Arabic Typesetting" panose="03020402040406030203" pitchFamily="66" charset="-78"/>
              </a:rPr>
              <a:t>فهي مشتقة من عرب يعرب </a:t>
            </a:r>
            <a:r>
              <a:rPr lang="ar-TN" sz="3200" dirty="0" smtClean="0">
                <a:latin typeface="Arabic Typesetting" panose="03020402040406030203" pitchFamily="66" charset="-78"/>
                <a:cs typeface="Arabic Typesetting" panose="03020402040406030203" pitchFamily="66" charset="-78"/>
              </a:rPr>
              <a:t>عَرَب</a:t>
            </a:r>
            <a:r>
              <a:rPr lang="ar-SA" sz="3200" dirty="0" smtClean="0">
                <a:latin typeface="Arabic Typesetting" panose="03020402040406030203" pitchFamily="66" charset="-78"/>
                <a:cs typeface="Arabic Typesetting" panose="03020402040406030203" pitchFamily="66" charset="-78"/>
              </a:rPr>
              <a:t>ً</a:t>
            </a:r>
            <a:r>
              <a:rPr lang="ar-TN" sz="3200" dirty="0" smtClean="0">
                <a:latin typeface="Arabic Typesetting" panose="03020402040406030203" pitchFamily="66" charset="-78"/>
                <a:cs typeface="Arabic Typesetting" panose="03020402040406030203" pitchFamily="66" charset="-78"/>
              </a:rPr>
              <a:t>ا </a:t>
            </a:r>
            <a:r>
              <a:rPr lang="ar-TN" sz="3200" dirty="0">
                <a:latin typeface="Arabic Typesetting" panose="03020402040406030203" pitchFamily="66" charset="-78"/>
                <a:cs typeface="Arabic Typesetting" panose="03020402040406030203" pitchFamily="66" charset="-78"/>
              </a:rPr>
              <a:t>أي </a:t>
            </a:r>
            <a:r>
              <a:rPr lang="ar-TN" sz="3200" dirty="0" smtClean="0">
                <a:latin typeface="Arabic Typesetting" panose="03020402040406030203" pitchFamily="66" charset="-78"/>
                <a:cs typeface="Arabic Typesetting" panose="03020402040406030203" pitchFamily="66" charset="-78"/>
              </a:rPr>
              <a:t>فصح، </a:t>
            </a:r>
            <a:r>
              <a:rPr lang="ar-TN" sz="3200" dirty="0">
                <a:latin typeface="Arabic Typesetting" panose="03020402040406030203" pitchFamily="66" charset="-78"/>
                <a:cs typeface="Arabic Typesetting" panose="03020402040406030203" pitchFamily="66" charset="-78"/>
              </a:rPr>
              <a:t>ويقال عَرُب </a:t>
            </a:r>
            <a:r>
              <a:rPr lang="ar-TN" sz="3200" dirty="0" smtClean="0">
                <a:latin typeface="Arabic Typesetting" panose="03020402040406030203" pitchFamily="66" charset="-78"/>
                <a:cs typeface="Arabic Typesetting" panose="03020402040406030203" pitchFamily="66" charset="-78"/>
              </a:rPr>
              <a:t>لسانه: </a:t>
            </a:r>
            <a:r>
              <a:rPr lang="ar-TN" sz="3200" dirty="0">
                <a:latin typeface="Arabic Typesetting" panose="03020402040406030203" pitchFamily="66" charset="-78"/>
                <a:cs typeface="Arabic Typesetting" panose="03020402040406030203" pitchFamily="66" charset="-78"/>
              </a:rPr>
              <a:t>أي أصبح لسانه </a:t>
            </a:r>
            <a:r>
              <a:rPr lang="ar-TN" sz="3200" dirty="0" smtClean="0">
                <a:latin typeface="Arabic Typesetting" panose="03020402040406030203" pitchFamily="66" charset="-78"/>
                <a:cs typeface="Arabic Typesetting" panose="03020402040406030203" pitchFamily="66" charset="-78"/>
              </a:rPr>
              <a:t>فصيح</a:t>
            </a:r>
            <a:r>
              <a:rPr lang="ar-SA" sz="3200" dirty="0" smtClean="0">
                <a:latin typeface="Arabic Typesetting" panose="03020402040406030203" pitchFamily="66" charset="-78"/>
                <a:cs typeface="Arabic Typesetting" panose="03020402040406030203" pitchFamily="66" charset="-78"/>
              </a:rPr>
              <a:t>ً</a:t>
            </a:r>
            <a:r>
              <a:rPr lang="ar-TN" sz="3200" dirty="0" smtClean="0">
                <a:latin typeface="Arabic Typesetting" panose="03020402040406030203" pitchFamily="66" charset="-78"/>
                <a:cs typeface="Arabic Typesetting" panose="03020402040406030203" pitchFamily="66" charset="-78"/>
              </a:rPr>
              <a:t>ا</a:t>
            </a:r>
            <a:r>
              <a:rPr lang="ar-SA" sz="3200" dirty="0"/>
              <a:t>.</a:t>
            </a:r>
            <a:endParaRPr lang="ar-TN" sz="3200" dirty="0"/>
          </a:p>
        </p:txBody>
      </p:sp>
      <p:sp>
        <p:nvSpPr>
          <p:cNvPr id="6" name="ZoneTexte 5"/>
          <p:cNvSpPr txBox="1"/>
          <p:nvPr/>
        </p:nvSpPr>
        <p:spPr>
          <a:xfrm>
            <a:off x="8727541" y="642648"/>
            <a:ext cx="1988045" cy="707886"/>
          </a:xfrm>
          <a:prstGeom prst="rect">
            <a:avLst/>
          </a:prstGeom>
          <a:noFill/>
        </p:spPr>
        <p:txBody>
          <a:bodyPr wrap="none" rtlCol="0">
            <a:spAutoFit/>
          </a:bodyPr>
          <a:lstStyle/>
          <a:p>
            <a:r>
              <a:rPr lang="ar-TN" sz="4000" b="1" dirty="0" smtClean="0">
                <a:solidFill>
                  <a:schemeClr val="accent4">
                    <a:lumMod val="75000"/>
                  </a:schemeClr>
                </a:solidFill>
                <a:latin typeface="Andalus" panose="02020603050405020304" pitchFamily="18" charset="-78"/>
                <a:cs typeface="Andalus" panose="02020603050405020304" pitchFamily="18" charset="-78"/>
              </a:rPr>
              <a:t>أصل الكلمة </a:t>
            </a:r>
            <a:endParaRPr lang="en-US" sz="4000" b="1" dirty="0">
              <a:solidFill>
                <a:schemeClr val="accent4">
                  <a:lumMod val="75000"/>
                </a:schemeClr>
              </a:solidFill>
              <a:latin typeface="Andalus" panose="02020603050405020304" pitchFamily="18" charset="-78"/>
              <a:cs typeface="Andalus" panose="02020603050405020304" pitchFamily="18" charset="-78"/>
            </a:endParaRPr>
          </a:p>
        </p:txBody>
      </p:sp>
      <p:sp>
        <p:nvSpPr>
          <p:cNvPr id="8" name="Rectangle 7"/>
          <p:cNvSpPr/>
          <p:nvPr/>
        </p:nvSpPr>
        <p:spPr>
          <a:xfrm>
            <a:off x="10800784" y="814808"/>
            <a:ext cx="588475" cy="18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a:off x="7974594" y="814807"/>
            <a:ext cx="588475" cy="18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3094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416467" y="852802"/>
            <a:ext cx="5194242" cy="4548010"/>
          </a:xfrm>
          <a:prstGeom prst="rect">
            <a:avLst/>
          </a:prstGeom>
        </p:spPr>
      </p:pic>
      <p:grpSp>
        <p:nvGrpSpPr>
          <p:cNvPr id="241" name="Groupe 240"/>
          <p:cNvGrpSpPr/>
          <p:nvPr/>
        </p:nvGrpSpPr>
        <p:grpSpPr>
          <a:xfrm>
            <a:off x="416467" y="6292159"/>
            <a:ext cx="11244396" cy="484359"/>
            <a:chOff x="416467" y="6283106"/>
            <a:chExt cx="11244396" cy="484359"/>
          </a:xfrm>
        </p:grpSpPr>
        <p:pic>
          <p:nvPicPr>
            <p:cNvPr id="238" name="Image 237"/>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358019" y="6283106"/>
              <a:ext cx="1303699" cy="484359"/>
            </a:xfrm>
            <a:prstGeom prst="rect">
              <a:avLst/>
            </a:prstGeom>
          </p:spPr>
        </p:pic>
        <p:sp>
          <p:nvSpPr>
            <p:cNvPr id="239" name="Rectangle 238"/>
            <p:cNvSpPr/>
            <p:nvPr/>
          </p:nvSpPr>
          <p:spPr>
            <a:xfrm>
              <a:off x="2544023" y="6407590"/>
              <a:ext cx="9116840"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p:cNvSpPr/>
            <p:nvPr/>
          </p:nvSpPr>
          <p:spPr>
            <a:xfrm>
              <a:off x="416467" y="6407590"/>
              <a:ext cx="1104522"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ZoneTexte 1"/>
          <p:cNvSpPr txBox="1"/>
          <p:nvPr/>
        </p:nvSpPr>
        <p:spPr>
          <a:xfrm>
            <a:off x="819338" y="1778467"/>
            <a:ext cx="10275683" cy="3539430"/>
          </a:xfrm>
          <a:prstGeom prst="rect">
            <a:avLst/>
          </a:prstGeom>
          <a:noFill/>
        </p:spPr>
        <p:txBody>
          <a:bodyPr wrap="square" rtlCol="0">
            <a:spAutoFit/>
          </a:bodyPr>
          <a:lstStyle/>
          <a:p>
            <a:pPr marL="457200" indent="-457200" algn="r" rtl="1">
              <a:buFont typeface="Arial" panose="020B0604020202020204" pitchFamily="34" charset="0"/>
              <a:buChar char="•"/>
            </a:pPr>
            <a:r>
              <a:rPr lang="ar-TN" sz="3200" dirty="0" smtClean="0">
                <a:latin typeface="Arabic Typesetting" panose="03020402040406030203" pitchFamily="66" charset="-78"/>
                <a:cs typeface="Arabic Typesetting" panose="03020402040406030203" pitchFamily="66" charset="-78"/>
              </a:rPr>
              <a:t>التمايزُ </a:t>
            </a:r>
            <a:r>
              <a:rPr lang="ar-TN" sz="3200" dirty="0">
                <a:latin typeface="Arabic Typesetting" panose="03020402040406030203" pitchFamily="66" charset="-78"/>
                <a:cs typeface="Arabic Typesetting" panose="03020402040406030203" pitchFamily="66" charset="-78"/>
              </a:rPr>
              <a:t>الصوتيّ</a:t>
            </a:r>
            <a:r>
              <a:rPr lang="ar-TN" sz="3200" dirty="0" smtClean="0">
                <a:latin typeface="Arabic Typesetting" panose="03020402040406030203" pitchFamily="66" charset="-78"/>
                <a:cs typeface="Arabic Typesetting" panose="03020402040406030203" pitchFamily="66" charset="-78"/>
              </a:rPr>
              <a:t>: </a:t>
            </a:r>
            <a:r>
              <a:rPr lang="ar-TN" sz="3200" dirty="0">
                <a:latin typeface="Arabic Typesetting" panose="03020402040406030203" pitchFamily="66" charset="-78"/>
                <a:cs typeface="Arabic Typesetting" panose="03020402040406030203" pitchFamily="66" charset="-78"/>
              </a:rPr>
              <a:t>إذا أخضِعَ اللسانُ العربيّ لمقياسِ علم اللغات، </a:t>
            </a:r>
            <a:r>
              <a:rPr lang="ar-TN" sz="3200" dirty="0" smtClean="0">
                <a:latin typeface="Arabic Typesetting" panose="03020402040406030203" pitchFamily="66" charset="-78"/>
                <a:cs typeface="Arabic Typesetting" panose="03020402040406030203" pitchFamily="66" charset="-78"/>
              </a:rPr>
              <a:t>فإنّ</a:t>
            </a:r>
            <a:r>
              <a:rPr lang="ar-SA" sz="3200" dirty="0" smtClean="0">
                <a:latin typeface="Arabic Typesetting" panose="03020402040406030203" pitchFamily="66" charset="-78"/>
                <a:cs typeface="Arabic Typesetting" panose="03020402040406030203" pitchFamily="66" charset="-78"/>
              </a:rPr>
              <a:t>ه</a:t>
            </a:r>
            <a:r>
              <a:rPr lang="ar-TN" sz="3200" dirty="0" smtClean="0">
                <a:latin typeface="Arabic Typesetting" panose="03020402040406030203" pitchFamily="66" charset="-78"/>
                <a:cs typeface="Arabic Typesetting" panose="03020402040406030203" pitchFamily="66" charset="-78"/>
              </a:rPr>
              <a:t> س</a:t>
            </a:r>
            <a:r>
              <a:rPr lang="ar-SA" sz="3200" dirty="0" smtClean="0">
                <a:latin typeface="Arabic Typesetting" panose="03020402040406030203" pitchFamily="66" charset="-78"/>
                <a:cs typeface="Arabic Typesetting" panose="03020402040406030203" pitchFamily="66" charset="-78"/>
              </a:rPr>
              <a:t>ي</a:t>
            </a:r>
            <a:r>
              <a:rPr lang="ar-TN" sz="3200" dirty="0" smtClean="0">
                <a:latin typeface="Arabic Typesetting" panose="03020402040406030203" pitchFamily="66" charset="-78"/>
                <a:cs typeface="Arabic Typesetting" panose="03020402040406030203" pitchFamily="66" charset="-78"/>
              </a:rPr>
              <a:t>كون </a:t>
            </a:r>
            <a:r>
              <a:rPr lang="ar-TN" sz="3200" dirty="0">
                <a:latin typeface="Arabic Typesetting" panose="03020402040406030203" pitchFamily="66" charset="-78"/>
                <a:cs typeface="Arabic Typesetting" panose="03020402040406030203" pitchFamily="66" charset="-78"/>
              </a:rPr>
              <a:t>أوفى </a:t>
            </a:r>
            <a:r>
              <a:rPr lang="ar-SA" sz="3200" dirty="0" smtClean="0">
                <a:latin typeface="Arabic Typesetting" panose="03020402040406030203" pitchFamily="66" charset="-78"/>
                <a:cs typeface="Arabic Typesetting" panose="03020402040406030203" pitchFamily="66" charset="-78"/>
              </a:rPr>
              <a:t>ألسنة</a:t>
            </a:r>
            <a:r>
              <a:rPr lang="ar-TN" sz="3200" dirty="0" smtClean="0">
                <a:latin typeface="Arabic Typesetting" panose="03020402040406030203" pitchFamily="66" charset="-78"/>
                <a:cs typeface="Arabic Typesetting" panose="03020402040406030203" pitchFamily="66" charset="-78"/>
              </a:rPr>
              <a:t> </a:t>
            </a:r>
            <a:r>
              <a:rPr lang="ar-TN" sz="3200" dirty="0">
                <a:latin typeface="Arabic Typesetting" panose="03020402040406030203" pitchFamily="66" charset="-78"/>
                <a:cs typeface="Arabic Typesetting" panose="03020402040406030203" pitchFamily="66" charset="-78"/>
              </a:rPr>
              <a:t>العالم للشروط، حيث إنّ جهاز النطق </a:t>
            </a:r>
            <a:r>
              <a:rPr lang="ar-SA" sz="3200" dirty="0" smtClean="0">
                <a:latin typeface="Arabic Typesetting" panose="03020402040406030203" pitchFamily="66" charset="-78"/>
                <a:cs typeface="Arabic Typesetting" panose="03020402040406030203" pitchFamily="66" charset="-78"/>
              </a:rPr>
              <a:t>المتكوّن استجابة للنطق باللغة العربية</a:t>
            </a:r>
            <a:r>
              <a:rPr lang="ar-TN" sz="3200" dirty="0" smtClean="0">
                <a:latin typeface="Arabic Typesetting" panose="03020402040406030203" pitchFamily="66" charset="-78"/>
                <a:cs typeface="Arabic Typesetting" panose="03020402040406030203" pitchFamily="66" charset="-78"/>
              </a:rPr>
              <a:t> </a:t>
            </a:r>
            <a:r>
              <a:rPr lang="ar-TN" sz="3200" dirty="0">
                <a:latin typeface="Arabic Typesetting" panose="03020402040406030203" pitchFamily="66" charset="-78"/>
                <a:cs typeface="Arabic Typesetting" panose="03020402040406030203" pitchFamily="66" charset="-78"/>
              </a:rPr>
              <a:t>يضمُّ جميعَ مخارجِ الأصوات، كما أنّ اللغة العربيةَ تحتوي العديد من الحروف غير الموجودة في اللغات السامية، </a:t>
            </a:r>
            <a:r>
              <a:rPr lang="ar-TN" sz="3200" dirty="0" smtClean="0">
                <a:latin typeface="Arabic Typesetting" panose="03020402040406030203" pitchFamily="66" charset="-78"/>
                <a:cs typeface="Arabic Typesetting" panose="03020402040406030203" pitchFamily="66" charset="-78"/>
              </a:rPr>
              <a:t>مثل</a:t>
            </a:r>
            <a:r>
              <a:rPr lang="ar-SA" sz="3200" dirty="0" smtClean="0">
                <a:latin typeface="Arabic Typesetting" panose="03020402040406030203" pitchFamily="66" charset="-78"/>
                <a:cs typeface="Arabic Typesetting" panose="03020402040406030203" pitchFamily="66" charset="-78"/>
              </a:rPr>
              <a:t> حروف</a:t>
            </a:r>
            <a:r>
              <a:rPr lang="ar-TN" sz="3200" dirty="0" smtClean="0">
                <a:latin typeface="Arabic Typesetting" panose="03020402040406030203" pitchFamily="66" charset="-78"/>
                <a:cs typeface="Arabic Typesetting" panose="03020402040406030203" pitchFamily="66" charset="-78"/>
              </a:rPr>
              <a:t>: الثاء</a:t>
            </a:r>
            <a:r>
              <a:rPr lang="ar-TN" sz="3200" dirty="0">
                <a:latin typeface="Arabic Typesetting" panose="03020402040406030203" pitchFamily="66" charset="-78"/>
                <a:cs typeface="Arabic Typesetting" panose="03020402040406030203" pitchFamily="66" charset="-78"/>
              </a:rPr>
              <a:t>، والغين، والظاء، والضاد، والذال، والخاء. </a:t>
            </a:r>
            <a:endParaRPr lang="ar-TN" sz="3200" dirty="0" smtClean="0">
              <a:latin typeface="Arabic Typesetting" panose="03020402040406030203" pitchFamily="66" charset="-78"/>
              <a:cs typeface="Arabic Typesetting" panose="03020402040406030203" pitchFamily="66" charset="-78"/>
            </a:endParaRPr>
          </a:p>
          <a:p>
            <a:pPr marL="457200" indent="-457200" algn="r" rtl="1">
              <a:buFont typeface="Arial" panose="020B0604020202020204" pitchFamily="34" charset="0"/>
              <a:buChar char="•"/>
            </a:pPr>
            <a:r>
              <a:rPr lang="ar-TN" sz="3200" dirty="0" smtClean="0">
                <a:latin typeface="Arabic Typesetting" panose="03020402040406030203" pitchFamily="66" charset="-78"/>
                <a:cs typeface="Arabic Typesetting" panose="03020402040406030203" pitchFamily="66" charset="-78"/>
              </a:rPr>
              <a:t>الاشتقاق</a:t>
            </a:r>
            <a:r>
              <a:rPr lang="ar-TN" sz="3200" dirty="0">
                <a:latin typeface="Arabic Typesetting" panose="03020402040406030203" pitchFamily="66" charset="-78"/>
                <a:cs typeface="Arabic Typesetting" panose="03020402040406030203" pitchFamily="66" charset="-78"/>
              </a:rPr>
              <a:t>: اللغة العربية لغة </a:t>
            </a:r>
            <a:r>
              <a:rPr lang="ar-TN" sz="3200" dirty="0" smtClean="0">
                <a:latin typeface="Arabic Typesetting" panose="03020402040406030203" pitchFamily="66" charset="-78"/>
                <a:cs typeface="Arabic Typesetting" panose="03020402040406030203" pitchFamily="66" charset="-78"/>
              </a:rPr>
              <a:t>اشتقاقيّة</a:t>
            </a:r>
            <a:r>
              <a:rPr lang="ar-SA" sz="3200" dirty="0" smtClean="0">
                <a:latin typeface="Arabic Typesetting" panose="03020402040406030203" pitchFamily="66" charset="-78"/>
                <a:cs typeface="Arabic Typesetting" panose="03020402040406030203" pitchFamily="66" charset="-78"/>
              </a:rPr>
              <a:t>؛</a:t>
            </a:r>
            <a:r>
              <a:rPr lang="ar-TN" sz="3200" dirty="0" smtClean="0">
                <a:latin typeface="Arabic Typesetting" panose="03020402040406030203" pitchFamily="66" charset="-78"/>
                <a:cs typeface="Arabic Typesetting" panose="03020402040406030203" pitchFamily="66" charset="-78"/>
              </a:rPr>
              <a:t> </a:t>
            </a:r>
            <a:r>
              <a:rPr lang="ar-TN" sz="3200" dirty="0">
                <a:latin typeface="Arabic Typesetting" panose="03020402040406030203" pitchFamily="66" charset="-78"/>
                <a:cs typeface="Arabic Typesetting" panose="03020402040406030203" pitchFamily="66" charset="-78"/>
              </a:rPr>
              <a:t>أي أنّه من كلمةٍ واحدةٍ نستطيعُ إخراجَ العديدِ من الكلماتِ ذات دلالاتٍ مختلفة، وعند تحديد مادة هذه الكلمات فإنّها تعودُ إلى أصل واحد، كما يوجد للعديد من الكلمات العربية مرادفٌ، وتجدرُ الإشارة إلى أنَّ سبب ظهور هذه المرادفات هو احتكاك قريش باللهجات العربية المختلفة، حيث إنّ العلماءَ عندما جمعوا الكلمات اللغة العربية جمعوا مرادفاتِها من جميع القبائل </a:t>
            </a:r>
            <a:r>
              <a:rPr lang="ar-TN" sz="3200" dirty="0" smtClean="0">
                <a:latin typeface="Arabic Typesetting" panose="03020402040406030203" pitchFamily="66" charset="-78"/>
                <a:cs typeface="Arabic Typesetting" panose="03020402040406030203" pitchFamily="66" charset="-78"/>
              </a:rPr>
              <a:t>العربية.</a:t>
            </a:r>
          </a:p>
        </p:txBody>
      </p:sp>
      <p:sp>
        <p:nvSpPr>
          <p:cNvPr id="6" name="ZoneTexte 5"/>
          <p:cNvSpPr txBox="1"/>
          <p:nvPr/>
        </p:nvSpPr>
        <p:spPr>
          <a:xfrm>
            <a:off x="8503559" y="604224"/>
            <a:ext cx="2356735" cy="707886"/>
          </a:xfrm>
          <a:prstGeom prst="rect">
            <a:avLst/>
          </a:prstGeom>
          <a:noFill/>
        </p:spPr>
        <p:txBody>
          <a:bodyPr wrap="none" rtlCol="0">
            <a:spAutoFit/>
          </a:bodyPr>
          <a:lstStyle/>
          <a:p>
            <a:r>
              <a:rPr lang="ar-TN" sz="4000" b="1" dirty="0" smtClean="0">
                <a:solidFill>
                  <a:schemeClr val="accent4">
                    <a:lumMod val="75000"/>
                  </a:schemeClr>
                </a:solidFill>
                <a:latin typeface="Andalus" panose="02020603050405020304" pitchFamily="18" charset="-78"/>
                <a:cs typeface="Andalus" panose="02020603050405020304" pitchFamily="18" charset="-78"/>
              </a:rPr>
              <a:t>بعض خصائصها</a:t>
            </a:r>
            <a:endParaRPr lang="en-US" sz="4000" b="1" dirty="0">
              <a:solidFill>
                <a:schemeClr val="accent4">
                  <a:lumMod val="75000"/>
                </a:schemeClr>
              </a:solidFill>
              <a:latin typeface="Andalus" panose="02020603050405020304" pitchFamily="18" charset="-78"/>
              <a:cs typeface="Andalus" panose="02020603050405020304" pitchFamily="18" charset="-78"/>
            </a:endParaRPr>
          </a:p>
        </p:txBody>
      </p:sp>
      <p:sp>
        <p:nvSpPr>
          <p:cNvPr id="8" name="Rectangle 7"/>
          <p:cNvSpPr/>
          <p:nvPr/>
        </p:nvSpPr>
        <p:spPr>
          <a:xfrm>
            <a:off x="10800784" y="814808"/>
            <a:ext cx="588475" cy="18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a:off x="7884061" y="814807"/>
            <a:ext cx="588475" cy="18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7944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416467" y="852802"/>
            <a:ext cx="5194242" cy="4548010"/>
          </a:xfrm>
          <a:prstGeom prst="rect">
            <a:avLst/>
          </a:prstGeom>
        </p:spPr>
      </p:pic>
      <p:grpSp>
        <p:nvGrpSpPr>
          <p:cNvPr id="241" name="Groupe 240"/>
          <p:cNvGrpSpPr/>
          <p:nvPr/>
        </p:nvGrpSpPr>
        <p:grpSpPr>
          <a:xfrm>
            <a:off x="416467" y="6292159"/>
            <a:ext cx="11244396" cy="484359"/>
            <a:chOff x="416467" y="6283106"/>
            <a:chExt cx="11244396" cy="484359"/>
          </a:xfrm>
        </p:grpSpPr>
        <p:pic>
          <p:nvPicPr>
            <p:cNvPr id="238" name="Image 237"/>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358019" y="6283106"/>
              <a:ext cx="1303699" cy="484359"/>
            </a:xfrm>
            <a:prstGeom prst="rect">
              <a:avLst/>
            </a:prstGeom>
          </p:spPr>
        </p:pic>
        <p:sp>
          <p:nvSpPr>
            <p:cNvPr id="239" name="Rectangle 238"/>
            <p:cNvSpPr/>
            <p:nvPr/>
          </p:nvSpPr>
          <p:spPr>
            <a:xfrm>
              <a:off x="2544023" y="6407590"/>
              <a:ext cx="9116840"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p:cNvSpPr/>
            <p:nvPr/>
          </p:nvSpPr>
          <p:spPr>
            <a:xfrm>
              <a:off x="416467" y="6407590"/>
              <a:ext cx="1104522"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ZoneTexte 1"/>
          <p:cNvSpPr txBox="1"/>
          <p:nvPr/>
        </p:nvSpPr>
        <p:spPr>
          <a:xfrm>
            <a:off x="819338" y="1778467"/>
            <a:ext cx="10275683" cy="5509200"/>
          </a:xfrm>
          <a:prstGeom prst="rect">
            <a:avLst/>
          </a:prstGeom>
          <a:noFill/>
        </p:spPr>
        <p:txBody>
          <a:bodyPr wrap="square" rtlCol="0">
            <a:spAutoFit/>
          </a:bodyPr>
          <a:lstStyle/>
          <a:p>
            <a:pPr marL="457200" indent="-457200" algn="r" rtl="1">
              <a:buFont typeface="Arial" panose="020B0604020202020204" pitchFamily="34" charset="0"/>
              <a:buChar char="•"/>
            </a:pPr>
            <a:r>
              <a:rPr lang="ar-TN" sz="3200" dirty="0" smtClean="0">
                <a:latin typeface="Arabic Typesetting" panose="03020402040406030203" pitchFamily="66" charset="-78"/>
                <a:cs typeface="Arabic Typesetting" panose="03020402040406030203" pitchFamily="66" charset="-78"/>
              </a:rPr>
              <a:t>الإعراب: يساعدُ </a:t>
            </a:r>
            <a:r>
              <a:rPr lang="ar-TN" sz="3200" dirty="0">
                <a:latin typeface="Arabic Typesetting" panose="03020402040406030203" pitchFamily="66" charset="-78"/>
                <a:cs typeface="Arabic Typesetting" panose="03020402040406030203" pitchFamily="66" charset="-78"/>
              </a:rPr>
              <a:t>القارئَ على التمييز بين معاني الكلمات </a:t>
            </a:r>
            <a:r>
              <a:rPr lang="ar-TN" sz="3200" dirty="0" err="1" smtClean="0">
                <a:latin typeface="Arabic Typesetting" panose="03020402040406030203" pitchFamily="66" charset="-78"/>
                <a:cs typeface="Arabic Typesetting" panose="03020402040406030203" pitchFamily="66" charset="-78"/>
              </a:rPr>
              <a:t>المتكا</a:t>
            </a:r>
            <a:r>
              <a:rPr lang="ar-EG" sz="3200" dirty="0" smtClean="0">
                <a:latin typeface="Arabic Typesetting" panose="03020402040406030203" pitchFamily="66" charset="-78"/>
                <a:cs typeface="Arabic Typesetting" panose="03020402040406030203" pitchFamily="66" charset="-78"/>
              </a:rPr>
              <a:t>ف</a:t>
            </a:r>
            <a:r>
              <a:rPr lang="ar-TN" sz="3200" dirty="0" err="1" smtClean="0">
                <a:latin typeface="Arabic Typesetting" panose="03020402040406030203" pitchFamily="66" charset="-78"/>
                <a:cs typeface="Arabic Typesetting" panose="03020402040406030203" pitchFamily="66" charset="-78"/>
              </a:rPr>
              <a:t>ئة</a:t>
            </a:r>
            <a:r>
              <a:rPr lang="ar-TN" sz="3200" dirty="0">
                <a:latin typeface="Arabic Typesetting" panose="03020402040406030203" pitchFamily="66" charset="-78"/>
                <a:cs typeface="Arabic Typesetting" panose="03020402040406030203" pitchFamily="66" charset="-78"/>
              </a:rPr>
              <a:t>، ومن أقوال العلماء في هذا الخصوص قول ابن فارس: </a:t>
            </a:r>
            <a:r>
              <a:rPr lang="ar-SA" sz="3200" dirty="0">
                <a:latin typeface="Arabic Typesetting" panose="03020402040406030203" pitchFamily="66" charset="-78"/>
                <a:cs typeface="Arabic Typesetting" panose="03020402040406030203" pitchFamily="66" charset="-78"/>
              </a:rPr>
              <a:t>"</a:t>
            </a:r>
            <a:r>
              <a:rPr lang="ar-TN" sz="3200" dirty="0" smtClean="0">
                <a:latin typeface="Arabic Typesetting" panose="03020402040406030203" pitchFamily="66" charset="-78"/>
                <a:cs typeface="Arabic Typesetting" panose="03020402040406030203" pitchFamily="66" charset="-78"/>
              </a:rPr>
              <a:t>من </a:t>
            </a:r>
            <a:r>
              <a:rPr lang="ar-TN" sz="3200" dirty="0">
                <a:latin typeface="Arabic Typesetting" panose="03020402040406030203" pitchFamily="66" charset="-78"/>
                <a:cs typeface="Arabic Typesetting" panose="03020402040406030203" pitchFamily="66" charset="-78"/>
              </a:rPr>
              <a:t>العلومِ الجليلة التي خصّتْ به العربية الإعراب الذي هو الفارقُ بين المعاني المتكافئةِ في اللفظ، وبه يُعرف الخبر الذي هو أصل الكلام، ولولاه ما مُيّز فاعلٌ من مفعول، ولا مضافٌ من منعوت، ولا تعجّبٌ من استفهام، ولا نعتٌ من </a:t>
            </a:r>
            <a:r>
              <a:rPr lang="ar-TN" sz="3200" dirty="0" smtClean="0">
                <a:latin typeface="Arabic Typesetting" panose="03020402040406030203" pitchFamily="66" charset="-78"/>
                <a:cs typeface="Arabic Typesetting" panose="03020402040406030203" pitchFamily="66" charset="-78"/>
              </a:rPr>
              <a:t>توكيد</a:t>
            </a:r>
            <a:r>
              <a:rPr lang="ar-SA" sz="3200" dirty="0" smtClean="0">
                <a:latin typeface="Arabic Typesetting" panose="03020402040406030203" pitchFamily="66" charset="-78"/>
                <a:cs typeface="Arabic Typesetting" panose="03020402040406030203" pitchFamily="66" charset="-78"/>
              </a:rPr>
              <a:t>"</a:t>
            </a:r>
            <a:r>
              <a:rPr lang="ar-TN" sz="3200" dirty="0" smtClean="0">
                <a:latin typeface="Arabic Typesetting" panose="03020402040406030203" pitchFamily="66" charset="-78"/>
                <a:cs typeface="Arabic Typesetting" panose="03020402040406030203" pitchFamily="66" charset="-78"/>
              </a:rPr>
              <a:t>.</a:t>
            </a:r>
          </a:p>
          <a:p>
            <a:pPr marL="457200" indent="-457200" algn="r" rtl="1">
              <a:buFont typeface="Arial" panose="020B0604020202020204" pitchFamily="34" charset="0"/>
              <a:buChar char="•"/>
            </a:pPr>
            <a:r>
              <a:rPr lang="ar-TN" sz="3200" dirty="0" smtClean="0">
                <a:latin typeface="Arabic Typesetting" panose="03020402040406030203" pitchFamily="66" charset="-78"/>
                <a:cs typeface="Arabic Typesetting" panose="03020402040406030203" pitchFamily="66" charset="-78"/>
              </a:rPr>
              <a:t> </a:t>
            </a:r>
            <a:r>
              <a:rPr lang="ar-TN" sz="3200" dirty="0">
                <a:latin typeface="Arabic Typesetting" panose="03020402040406030203" pitchFamily="66" charset="-78"/>
                <a:cs typeface="Arabic Typesetting" panose="03020402040406030203" pitchFamily="66" charset="-78"/>
              </a:rPr>
              <a:t>مواجهة التغيّرات: اللغة العربية قادرة على استيعابِ كافة التغيرات الحاصلة في المجتمع؛ وذلك لأنها لغة </a:t>
            </a:r>
            <a:r>
              <a:rPr lang="ar-TN" sz="3200" dirty="0" smtClean="0">
                <a:latin typeface="Arabic Typesetting" panose="03020402040406030203" pitchFamily="66" charset="-78"/>
                <a:cs typeface="Arabic Typesetting" panose="03020402040406030203" pitchFamily="66" charset="-78"/>
              </a:rPr>
              <a:t>اشتقاقية</a:t>
            </a:r>
            <a:r>
              <a:rPr lang="ar-SA" sz="3200" dirty="0" smtClean="0">
                <a:latin typeface="Arabic Typesetting" panose="03020402040406030203" pitchFamily="66" charset="-78"/>
                <a:cs typeface="Arabic Typesetting" panose="03020402040406030203" pitchFamily="66" charset="-78"/>
              </a:rPr>
              <a:t> وكذلك تقبل تعريب الألفاظ الأعجمية، ف</a:t>
            </a:r>
            <a:r>
              <a:rPr lang="ar-TN" sz="3200" dirty="0" smtClean="0">
                <a:latin typeface="Arabic Typesetting" panose="03020402040406030203" pitchFamily="66" charset="-78"/>
                <a:cs typeface="Arabic Typesetting" panose="03020402040406030203" pitchFamily="66" charset="-78"/>
              </a:rPr>
              <a:t>يمكنُنا </a:t>
            </a:r>
            <a:r>
              <a:rPr lang="ar-TN" sz="3200" dirty="0">
                <a:latin typeface="Arabic Typesetting" panose="03020402040406030203" pitchFamily="66" charset="-78"/>
                <a:cs typeface="Arabic Typesetting" panose="03020402040406030203" pitchFamily="66" charset="-78"/>
              </a:rPr>
              <a:t>أن </a:t>
            </a:r>
            <a:r>
              <a:rPr lang="ar-SA" sz="3200" dirty="0" smtClean="0">
                <a:latin typeface="Arabic Typesetting" panose="03020402040406030203" pitchFamily="66" charset="-78"/>
                <a:cs typeface="Arabic Typesetting" panose="03020402040406030203" pitchFamily="66" charset="-78"/>
              </a:rPr>
              <a:t>نولّد</a:t>
            </a:r>
            <a:r>
              <a:rPr lang="ar-TN" sz="3200" dirty="0" smtClean="0">
                <a:latin typeface="Arabic Typesetting" panose="03020402040406030203" pitchFamily="66" charset="-78"/>
                <a:cs typeface="Arabic Typesetting" panose="03020402040406030203" pitchFamily="66" charset="-78"/>
              </a:rPr>
              <a:t> ألفاظ</a:t>
            </a:r>
            <a:r>
              <a:rPr lang="ar-SA" sz="3200" dirty="0" smtClean="0">
                <a:latin typeface="Arabic Typesetting" panose="03020402040406030203" pitchFamily="66" charset="-78"/>
                <a:cs typeface="Arabic Typesetting" panose="03020402040406030203" pitchFamily="66" charset="-78"/>
              </a:rPr>
              <a:t>ًا</a:t>
            </a:r>
            <a:r>
              <a:rPr lang="ar-TN" sz="3200" dirty="0" smtClean="0">
                <a:latin typeface="Arabic Typesetting" panose="03020402040406030203" pitchFamily="66" charset="-78"/>
                <a:cs typeface="Arabic Typesetting" panose="03020402040406030203" pitchFamily="66" charset="-78"/>
              </a:rPr>
              <a:t> </a:t>
            </a:r>
            <a:r>
              <a:rPr lang="ar-TN" sz="3200" dirty="0">
                <a:latin typeface="Arabic Typesetting" panose="03020402040406030203" pitchFamily="66" charset="-78"/>
                <a:cs typeface="Arabic Typesetting" panose="03020402040406030203" pitchFamily="66" charset="-78"/>
              </a:rPr>
              <a:t>تتماشى مع تطوّرات العصر واكتشافاته، فمثلاً كلمة راديو كلمة أجنبيّة يقابلُها باللغة العربية مذياع، وكلمة ويكبيديا كلمة أجنبيّة يقابلُها في اللغة العربيّةِ موسوعة، بينما تلفون فيقابلها </a:t>
            </a:r>
            <a:r>
              <a:rPr lang="ar-TN" sz="3200" dirty="0" smtClean="0">
                <a:latin typeface="Arabic Typesetting" panose="03020402040406030203" pitchFamily="66" charset="-78"/>
                <a:cs typeface="Arabic Typesetting" panose="03020402040406030203" pitchFamily="66" charset="-78"/>
              </a:rPr>
              <a:t>هاتف</a:t>
            </a:r>
            <a:r>
              <a:rPr lang="ar-SA" sz="3200" dirty="0" smtClean="0">
                <a:latin typeface="Arabic Typesetting" panose="03020402040406030203" pitchFamily="66" charset="-78"/>
                <a:cs typeface="Arabic Typesetting" panose="03020402040406030203" pitchFamily="66" charset="-78"/>
              </a:rPr>
              <a:t>، أما كلمة إلكترون فقد قبلتها العربية فيها بعد تعريبها </a:t>
            </a:r>
            <a:r>
              <a:rPr lang="ar-TN" sz="3200" dirty="0" smtClean="0">
                <a:latin typeface="Arabic Typesetting" panose="03020402040406030203" pitchFamily="66" charset="-78"/>
                <a:cs typeface="Arabic Typesetting" panose="03020402040406030203" pitchFamily="66" charset="-78"/>
              </a:rPr>
              <a:t>...</a:t>
            </a:r>
            <a:r>
              <a:rPr lang="ar-SA" sz="3200" dirty="0" smtClean="0">
                <a:latin typeface="Arabic Typesetting" panose="03020402040406030203" pitchFamily="66" charset="-78"/>
                <a:cs typeface="Arabic Typesetting" panose="03020402040406030203" pitchFamily="66" charset="-78"/>
              </a:rPr>
              <a:t> وهكذا.</a:t>
            </a:r>
            <a:endParaRPr lang="ar-TN" sz="3200" dirty="0" smtClean="0">
              <a:latin typeface="Arabic Typesetting" panose="03020402040406030203" pitchFamily="66" charset="-78"/>
              <a:cs typeface="Arabic Typesetting" panose="03020402040406030203" pitchFamily="66" charset="-78"/>
            </a:endParaRPr>
          </a:p>
          <a:p>
            <a:pPr marL="457200" indent="-457200" algn="r" rtl="1">
              <a:buFont typeface="Arial" panose="020B0604020202020204" pitchFamily="34" charset="0"/>
              <a:buChar char="•"/>
            </a:pPr>
            <a:r>
              <a:rPr lang="ar-TN" sz="3200" dirty="0" smtClean="0">
                <a:latin typeface="Arabic Typesetting" panose="03020402040406030203" pitchFamily="66" charset="-78"/>
                <a:cs typeface="Arabic Typesetting" panose="03020402040406030203" pitchFamily="66" charset="-78"/>
              </a:rPr>
              <a:t> </a:t>
            </a:r>
            <a:r>
              <a:rPr lang="ar-TN" sz="3200" dirty="0">
                <a:latin typeface="Arabic Typesetting" panose="03020402040406030203" pitchFamily="66" charset="-78"/>
                <a:cs typeface="Arabic Typesetting" panose="03020402040406030203" pitchFamily="66" charset="-78"/>
              </a:rPr>
              <a:t>المرونة: تمتازُ اللغة العربية بمرونتِها وهذا ما جعلَها من اللغات الثريّة </a:t>
            </a:r>
            <a:r>
              <a:rPr lang="ar-TN" sz="3200" dirty="0" smtClean="0">
                <a:latin typeface="Arabic Typesetting" panose="03020402040406030203" pitchFamily="66" charset="-78"/>
                <a:cs typeface="Arabic Typesetting" panose="03020402040406030203" pitchFamily="66" charset="-78"/>
              </a:rPr>
              <a:t>بالمصطلحات</a:t>
            </a:r>
            <a:r>
              <a:rPr lang="ar-SA" sz="3200" dirty="0" smtClean="0">
                <a:latin typeface="Arabic Typesetting" panose="03020402040406030203" pitchFamily="66" charset="-78"/>
                <a:cs typeface="Arabic Typesetting" panose="03020402040406030203" pitchFamily="66" charset="-78"/>
              </a:rPr>
              <a:t>.</a:t>
            </a:r>
            <a:r>
              <a:rPr lang="ar-TN" sz="3200" dirty="0"/>
              <a:t/>
            </a:r>
            <a:br>
              <a:rPr lang="ar-TN" sz="3200" dirty="0"/>
            </a:br>
            <a:r>
              <a:rPr lang="ar-TN" sz="3200" dirty="0"/>
              <a:t/>
            </a:r>
            <a:br>
              <a:rPr lang="ar-TN" sz="3200" dirty="0"/>
            </a:br>
            <a:endParaRPr lang="ar-TN" sz="3200" dirty="0"/>
          </a:p>
        </p:txBody>
      </p:sp>
      <p:sp>
        <p:nvSpPr>
          <p:cNvPr id="6" name="ZoneTexte 5"/>
          <p:cNvSpPr txBox="1"/>
          <p:nvPr/>
        </p:nvSpPr>
        <p:spPr>
          <a:xfrm>
            <a:off x="8503559" y="604224"/>
            <a:ext cx="2356735" cy="707886"/>
          </a:xfrm>
          <a:prstGeom prst="rect">
            <a:avLst/>
          </a:prstGeom>
          <a:noFill/>
        </p:spPr>
        <p:txBody>
          <a:bodyPr wrap="none" rtlCol="0">
            <a:spAutoFit/>
          </a:bodyPr>
          <a:lstStyle/>
          <a:p>
            <a:r>
              <a:rPr lang="ar-TN" sz="4000" b="1" dirty="0" smtClean="0">
                <a:solidFill>
                  <a:schemeClr val="accent4">
                    <a:lumMod val="75000"/>
                  </a:schemeClr>
                </a:solidFill>
                <a:latin typeface="Andalus" panose="02020603050405020304" pitchFamily="18" charset="-78"/>
                <a:cs typeface="Andalus" panose="02020603050405020304" pitchFamily="18" charset="-78"/>
              </a:rPr>
              <a:t>بعض خصائصها</a:t>
            </a:r>
            <a:endParaRPr lang="en-US" sz="4000" b="1" dirty="0">
              <a:solidFill>
                <a:schemeClr val="accent4">
                  <a:lumMod val="75000"/>
                </a:schemeClr>
              </a:solidFill>
              <a:latin typeface="Andalus" panose="02020603050405020304" pitchFamily="18" charset="-78"/>
              <a:cs typeface="Andalus" panose="02020603050405020304" pitchFamily="18" charset="-78"/>
            </a:endParaRPr>
          </a:p>
        </p:txBody>
      </p:sp>
      <p:sp>
        <p:nvSpPr>
          <p:cNvPr id="8" name="Rectangle 7"/>
          <p:cNvSpPr/>
          <p:nvPr/>
        </p:nvSpPr>
        <p:spPr>
          <a:xfrm>
            <a:off x="10800784" y="814808"/>
            <a:ext cx="588475" cy="18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a:off x="7884061" y="814807"/>
            <a:ext cx="588475" cy="18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3497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416467" y="852802"/>
            <a:ext cx="5194242" cy="4548010"/>
          </a:xfrm>
          <a:prstGeom prst="rect">
            <a:avLst/>
          </a:prstGeom>
        </p:spPr>
      </p:pic>
      <p:grpSp>
        <p:nvGrpSpPr>
          <p:cNvPr id="241" name="Groupe 240"/>
          <p:cNvGrpSpPr/>
          <p:nvPr/>
        </p:nvGrpSpPr>
        <p:grpSpPr>
          <a:xfrm>
            <a:off x="416467" y="6292159"/>
            <a:ext cx="11244396" cy="484359"/>
            <a:chOff x="416467" y="6283106"/>
            <a:chExt cx="11244396" cy="484359"/>
          </a:xfrm>
        </p:grpSpPr>
        <p:pic>
          <p:nvPicPr>
            <p:cNvPr id="238" name="Image 237"/>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358019" y="6283106"/>
              <a:ext cx="1303699" cy="484359"/>
            </a:xfrm>
            <a:prstGeom prst="rect">
              <a:avLst/>
            </a:prstGeom>
          </p:spPr>
        </p:pic>
        <p:sp>
          <p:nvSpPr>
            <p:cNvPr id="239" name="Rectangle 238"/>
            <p:cNvSpPr/>
            <p:nvPr/>
          </p:nvSpPr>
          <p:spPr>
            <a:xfrm>
              <a:off x="2544023" y="6407590"/>
              <a:ext cx="9116840"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p:cNvSpPr/>
            <p:nvPr/>
          </p:nvSpPr>
          <p:spPr>
            <a:xfrm>
              <a:off x="416467" y="6407590"/>
              <a:ext cx="1104522"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3">
            <a:extLst>
              <a:ext uri="{FF2B5EF4-FFF2-40B4-BE49-F238E27FC236}">
                <a16:creationId xmlns:a16="http://schemas.microsoft.com/office/drawing/2014/main" id="{948A2979-A456-4286-B8FC-8FF4C0C58EFD}"/>
              </a:ext>
            </a:extLst>
          </p:cNvPr>
          <p:cNvSpPr txBox="1"/>
          <p:nvPr/>
        </p:nvSpPr>
        <p:spPr>
          <a:xfrm>
            <a:off x="6519368" y="2667066"/>
            <a:ext cx="5446295" cy="919482"/>
          </a:xfrm>
          <a:prstGeom prst="rect">
            <a:avLst/>
          </a:prstGeom>
          <a:noFill/>
        </p:spPr>
        <p:txBody>
          <a:bodyPr wrap="square" rtlCol="0" anchor="ctr">
            <a:spAutoFit/>
          </a:bodyPr>
          <a:lstStyle/>
          <a:p>
            <a:pPr>
              <a:lnSpc>
                <a:spcPts val="5400"/>
              </a:lnSpc>
            </a:pPr>
            <a:r>
              <a:rPr lang="ar-TN" altLang="ko-KR" sz="8000" dirty="0" smtClean="0">
                <a:latin typeface="Andalus" panose="02020603050405020304" pitchFamily="18" charset="-78"/>
                <a:cs typeface="Andalus" panose="02020603050405020304" pitchFamily="18" charset="-78"/>
              </a:rPr>
              <a:t>الم</a:t>
            </a:r>
            <a:r>
              <a:rPr lang="ar-SA" altLang="ko-KR" sz="8000" dirty="0" smtClean="0">
                <a:latin typeface="Andalus" panose="02020603050405020304" pitchFamily="18" charset="-78"/>
                <a:cs typeface="Andalus" panose="02020603050405020304" pitchFamily="18" charset="-78"/>
              </a:rPr>
              <a:t>ُ</a:t>
            </a:r>
            <a:r>
              <a:rPr lang="ar-TN" altLang="ko-KR" sz="8000" dirty="0" smtClean="0">
                <a:latin typeface="Andalus" panose="02020603050405020304" pitchFamily="18" charset="-78"/>
                <a:cs typeface="Andalus" panose="02020603050405020304" pitchFamily="18" charset="-78"/>
              </a:rPr>
              <a:t>شكل المطروح</a:t>
            </a:r>
            <a:endParaRPr lang="ko-KR" altLang="en-US" sz="8000" dirty="0">
              <a:latin typeface="Andalus" panose="02020603050405020304" pitchFamily="18" charset="-78"/>
              <a:cs typeface="Andalus" panose="02020603050405020304" pitchFamily="18" charset="-78"/>
            </a:endParaRPr>
          </a:p>
        </p:txBody>
      </p:sp>
      <p:sp>
        <p:nvSpPr>
          <p:cNvPr id="9" name="TextBox 4">
            <a:extLst>
              <a:ext uri="{FF2B5EF4-FFF2-40B4-BE49-F238E27FC236}">
                <a16:creationId xmlns:a16="http://schemas.microsoft.com/office/drawing/2014/main" id="{35784B83-6120-4373-9C1F-DC8EEE6D58B3}"/>
              </a:ext>
            </a:extLst>
          </p:cNvPr>
          <p:cNvSpPr txBox="1"/>
          <p:nvPr/>
        </p:nvSpPr>
        <p:spPr>
          <a:xfrm>
            <a:off x="7500795" y="3703809"/>
            <a:ext cx="5446229" cy="523220"/>
          </a:xfrm>
          <a:prstGeom prst="rect">
            <a:avLst/>
          </a:prstGeom>
          <a:noFill/>
        </p:spPr>
        <p:txBody>
          <a:bodyPr wrap="square" rtlCol="0" anchor="ctr">
            <a:spAutoFit/>
          </a:bodyPr>
          <a:lstStyle/>
          <a:p>
            <a:r>
              <a:rPr lang="ar-TN" altLang="ko-KR" sz="2800" dirty="0" smtClean="0">
                <a:latin typeface="Arabic Typesetting" panose="03020402040406030203" pitchFamily="66" charset="-78"/>
                <a:cs typeface="Arabic Typesetting" panose="03020402040406030203" pitchFamily="66" charset="-78"/>
              </a:rPr>
              <a:t>عصيّة </a:t>
            </a:r>
            <a:r>
              <a:rPr lang="ar-SA" altLang="ko-KR" sz="2800" dirty="0" smtClean="0">
                <a:latin typeface="Arabic Typesetting" panose="03020402040406030203" pitchFamily="66" charset="-78"/>
                <a:cs typeface="Arabic Typesetting" panose="03020402040406030203" pitchFamily="66" charset="-78"/>
              </a:rPr>
              <a:t>أ</a:t>
            </a:r>
            <a:r>
              <a:rPr lang="ar-TN" altLang="ko-KR" sz="2800" dirty="0" smtClean="0">
                <a:latin typeface="Arabic Typesetting" panose="03020402040406030203" pitchFamily="66" charset="-78"/>
                <a:cs typeface="Arabic Typesetting" panose="03020402040406030203" pitchFamily="66" charset="-78"/>
              </a:rPr>
              <a:t>نت بقدر جمالك وبلاغتك</a:t>
            </a:r>
            <a:endParaRPr lang="ko-KR" altLang="en-US" sz="280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848590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416467" y="852802"/>
            <a:ext cx="5194242" cy="4548010"/>
          </a:xfrm>
          <a:prstGeom prst="rect">
            <a:avLst/>
          </a:prstGeom>
        </p:spPr>
      </p:pic>
      <p:grpSp>
        <p:nvGrpSpPr>
          <p:cNvPr id="241" name="Groupe 240"/>
          <p:cNvGrpSpPr/>
          <p:nvPr/>
        </p:nvGrpSpPr>
        <p:grpSpPr>
          <a:xfrm>
            <a:off x="416467" y="6292159"/>
            <a:ext cx="11244396" cy="484359"/>
            <a:chOff x="416467" y="6283106"/>
            <a:chExt cx="11244396" cy="484359"/>
          </a:xfrm>
        </p:grpSpPr>
        <p:pic>
          <p:nvPicPr>
            <p:cNvPr id="238" name="Image 237"/>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358019" y="6283106"/>
              <a:ext cx="1303699" cy="484359"/>
            </a:xfrm>
            <a:prstGeom prst="rect">
              <a:avLst/>
            </a:prstGeom>
          </p:spPr>
        </p:pic>
        <p:sp>
          <p:nvSpPr>
            <p:cNvPr id="239" name="Rectangle 238"/>
            <p:cNvSpPr/>
            <p:nvPr/>
          </p:nvSpPr>
          <p:spPr>
            <a:xfrm>
              <a:off x="2544023" y="6407590"/>
              <a:ext cx="9116840"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p:cNvSpPr/>
            <p:nvPr/>
          </p:nvSpPr>
          <p:spPr>
            <a:xfrm>
              <a:off x="416467" y="6407590"/>
              <a:ext cx="1104522" cy="235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ZoneTexte 1"/>
          <p:cNvSpPr txBox="1"/>
          <p:nvPr/>
        </p:nvSpPr>
        <p:spPr>
          <a:xfrm>
            <a:off x="819338" y="1778467"/>
            <a:ext cx="10275683" cy="4031873"/>
          </a:xfrm>
          <a:prstGeom prst="rect">
            <a:avLst/>
          </a:prstGeom>
          <a:noFill/>
        </p:spPr>
        <p:txBody>
          <a:bodyPr wrap="square" rtlCol="0">
            <a:spAutoFit/>
          </a:bodyPr>
          <a:lstStyle/>
          <a:p>
            <a:pPr marL="271463" indent="-271463" algn="r" rtl="1">
              <a:buFont typeface="Arial" panose="020B0604020202020204" pitchFamily="34" charset="0"/>
              <a:buChar char="•"/>
            </a:pPr>
            <a:r>
              <a:rPr lang="ar-TN" sz="3200" dirty="0" smtClean="0">
                <a:latin typeface="Arabic Typesetting" panose="03020402040406030203" pitchFamily="66" charset="-78"/>
                <a:cs typeface="Arabic Typesetting" panose="03020402040406030203" pitchFamily="66" charset="-78"/>
              </a:rPr>
              <a:t>اللسانيات </a:t>
            </a:r>
            <a:r>
              <a:rPr lang="ar-TN" sz="3200" dirty="0">
                <a:latin typeface="Arabic Typesetting" panose="03020402040406030203" pitchFamily="66" charset="-78"/>
                <a:cs typeface="Arabic Typesetting" panose="03020402040406030203" pitchFamily="66" charset="-78"/>
              </a:rPr>
              <a:t>الحاسوبية </a:t>
            </a:r>
            <a:r>
              <a:rPr lang="en-US" sz="3200" dirty="0">
                <a:latin typeface="Arabic Typesetting" panose="03020402040406030203" pitchFamily="66" charset="-78"/>
                <a:cs typeface="Arabic Typesetting" panose="03020402040406030203" pitchFamily="66" charset="-78"/>
              </a:rPr>
              <a:t>Computational </a:t>
            </a:r>
            <a:r>
              <a:rPr lang="en-US" sz="3200" dirty="0" smtClean="0">
                <a:latin typeface="Arabic Typesetting" panose="03020402040406030203" pitchFamily="66" charset="-78"/>
                <a:cs typeface="Arabic Typesetting" panose="03020402040406030203" pitchFamily="66" charset="-78"/>
              </a:rPr>
              <a:t>linguistics </a:t>
            </a:r>
            <a:r>
              <a:rPr lang="ar-SA" sz="3200" dirty="0" smtClean="0">
                <a:latin typeface="Arabic Typesetting" panose="03020402040406030203" pitchFamily="66" charset="-78"/>
                <a:cs typeface="Arabic Typesetting" panose="03020402040406030203" pitchFamily="66" charset="-78"/>
              </a:rPr>
              <a:t> </a:t>
            </a:r>
            <a:r>
              <a:rPr lang="ar-TN" sz="3200" dirty="0" smtClean="0">
                <a:latin typeface="Arabic Typesetting" panose="03020402040406030203" pitchFamily="66" charset="-78"/>
                <a:cs typeface="Arabic Typesetting" panose="03020402040406030203" pitchFamily="66" charset="-78"/>
              </a:rPr>
              <a:t>هي أحد </a:t>
            </a:r>
            <a:r>
              <a:rPr lang="ar-TN" sz="3200" dirty="0">
                <a:latin typeface="Arabic Typesetting" panose="03020402040406030203" pitchFamily="66" charset="-78"/>
                <a:cs typeface="Arabic Typesetting" panose="03020402040406030203" pitchFamily="66" charset="-78"/>
              </a:rPr>
              <a:t>أهم علوم اللسانيات التطبيقية، وتمثل </a:t>
            </a:r>
            <a:r>
              <a:rPr lang="ar-TN" sz="3200" dirty="0" smtClean="0">
                <a:latin typeface="Arabic Typesetting" panose="03020402040406030203" pitchFamily="66" charset="-78"/>
                <a:cs typeface="Arabic Typesetting" panose="03020402040406030203" pitchFamily="66" charset="-78"/>
              </a:rPr>
              <a:t>محور</a:t>
            </a:r>
            <a:r>
              <a:rPr lang="ar-SA" sz="3200" dirty="0" smtClean="0">
                <a:latin typeface="Arabic Typesetting" panose="03020402040406030203" pitchFamily="66" charset="-78"/>
                <a:cs typeface="Arabic Typesetting" panose="03020402040406030203" pitchFamily="66" charset="-78"/>
              </a:rPr>
              <a:t>ًا</a:t>
            </a:r>
            <a:r>
              <a:rPr lang="ar-TN" sz="3200" dirty="0" smtClean="0">
                <a:latin typeface="Arabic Typesetting" panose="03020402040406030203" pitchFamily="66" charset="-78"/>
                <a:cs typeface="Arabic Typesetting" panose="03020402040406030203" pitchFamily="66" charset="-78"/>
              </a:rPr>
              <a:t> هام</a:t>
            </a:r>
            <a:r>
              <a:rPr lang="ar-SA" sz="3200" dirty="0" smtClean="0">
                <a:latin typeface="Arabic Typesetting" panose="03020402040406030203" pitchFamily="66" charset="-78"/>
                <a:cs typeface="Arabic Typesetting" panose="03020402040406030203" pitchFamily="66" charset="-78"/>
              </a:rPr>
              <a:t>ًا</a:t>
            </a:r>
            <a:r>
              <a:rPr lang="ar-TN" sz="3200" dirty="0" smtClean="0">
                <a:latin typeface="Arabic Typesetting" panose="03020402040406030203" pitchFamily="66" charset="-78"/>
                <a:cs typeface="Arabic Typesetting" panose="03020402040406030203" pitchFamily="66" charset="-78"/>
              </a:rPr>
              <a:t> </a:t>
            </a:r>
            <a:r>
              <a:rPr lang="ar-TN" sz="3200" dirty="0">
                <a:latin typeface="Arabic Typesetting" panose="03020402040406030203" pitchFamily="66" charset="-78"/>
                <a:cs typeface="Arabic Typesetting" panose="03020402040406030203" pitchFamily="66" charset="-78"/>
              </a:rPr>
              <a:t>يربط اللسانيين بالمعلوماتيين</a:t>
            </a:r>
            <a:r>
              <a:rPr lang="ar-TN" sz="3200" dirty="0" smtClean="0">
                <a:latin typeface="Arabic Typesetting" panose="03020402040406030203" pitchFamily="66" charset="-78"/>
                <a:cs typeface="Arabic Typesetting" panose="03020402040406030203" pitchFamily="66" charset="-78"/>
              </a:rPr>
              <a:t>، وتعتبر </a:t>
            </a:r>
            <a:r>
              <a:rPr lang="ar-TN" sz="3200" dirty="0">
                <a:latin typeface="Arabic Typesetting" panose="03020402040406030203" pitchFamily="66" charset="-78"/>
                <a:cs typeface="Arabic Typesetting" panose="03020402040406030203" pitchFamily="66" charset="-78"/>
              </a:rPr>
              <a:t>من العلوم التي </a:t>
            </a:r>
            <a:r>
              <a:rPr lang="ar-SA" sz="3200" dirty="0" smtClean="0">
                <a:latin typeface="Arabic Typesetting" panose="03020402040406030203" pitchFamily="66" charset="-78"/>
                <a:cs typeface="Arabic Typesetting" panose="03020402040406030203" pitchFamily="66" charset="-78"/>
              </a:rPr>
              <a:t>لها</a:t>
            </a:r>
            <a:r>
              <a:rPr lang="ar-TN" sz="3200" dirty="0" smtClean="0">
                <a:latin typeface="Arabic Typesetting" panose="03020402040406030203" pitchFamily="66" charset="-78"/>
                <a:cs typeface="Arabic Typesetting" panose="03020402040406030203" pitchFamily="66" charset="-78"/>
              </a:rPr>
              <a:t> </a:t>
            </a:r>
            <a:r>
              <a:rPr lang="ar-TN" sz="3200" dirty="0">
                <a:latin typeface="Arabic Typesetting" panose="03020402040406030203" pitchFamily="66" charset="-78"/>
                <a:cs typeface="Arabic Typesetting" panose="03020402040406030203" pitchFamily="66" charset="-78"/>
              </a:rPr>
              <a:t>دور بالغ الأهمية في جميع دول العالم على مستوى تكنولوجيا المعلومات والاتصال </a:t>
            </a:r>
            <a:r>
              <a:rPr lang="en-US" sz="3200" dirty="0" smtClean="0">
                <a:latin typeface="Arabic Typesetting" panose="03020402040406030203" pitchFamily="66" charset="-78"/>
                <a:cs typeface="Arabic Typesetting" panose="03020402040406030203" pitchFamily="66" charset="-78"/>
              </a:rPr>
              <a:t>ICT) </a:t>
            </a:r>
            <a:r>
              <a:rPr lang="ar-TN" sz="3200" dirty="0" smtClean="0">
                <a:latin typeface="Arabic Typesetting" panose="03020402040406030203" pitchFamily="66" charset="-78"/>
                <a:cs typeface="Arabic Typesetting" panose="03020402040406030203" pitchFamily="66" charset="-78"/>
              </a:rPr>
              <a:t>) والذكاء </a:t>
            </a:r>
            <a:r>
              <a:rPr lang="ar-TN" sz="3200" dirty="0">
                <a:latin typeface="Arabic Typesetting" panose="03020402040406030203" pitchFamily="66" charset="-78"/>
                <a:cs typeface="Arabic Typesetting" panose="03020402040406030203" pitchFamily="66" charset="-78"/>
              </a:rPr>
              <a:t>الاصطناعي </a:t>
            </a:r>
            <a:r>
              <a:rPr lang="en-US" sz="3200" dirty="0" smtClean="0">
                <a:latin typeface="Arabic Typesetting" panose="03020402040406030203" pitchFamily="66" charset="-78"/>
                <a:cs typeface="Arabic Typesetting" panose="03020402040406030203" pitchFamily="66" charset="-78"/>
              </a:rPr>
              <a:t>AI)</a:t>
            </a:r>
            <a:r>
              <a:rPr lang="ar-TN" sz="3200" dirty="0" smtClean="0">
                <a:latin typeface="Arabic Typesetting" panose="03020402040406030203" pitchFamily="66" charset="-78"/>
                <a:cs typeface="Arabic Typesetting" panose="03020402040406030203" pitchFamily="66" charset="-78"/>
              </a:rPr>
              <a:t>)</a:t>
            </a:r>
            <a:r>
              <a:rPr lang="ar-SA" sz="3200" dirty="0" smtClean="0">
                <a:latin typeface="Arabic Typesetting" panose="03020402040406030203" pitchFamily="66" charset="-78"/>
                <a:cs typeface="Arabic Typesetting" panose="03020402040406030203" pitchFamily="66" charset="-78"/>
              </a:rPr>
              <a:t>.</a:t>
            </a:r>
            <a:endParaRPr lang="ar-TN" sz="3200" dirty="0" smtClean="0">
              <a:latin typeface="Arabic Typesetting" panose="03020402040406030203" pitchFamily="66" charset="-78"/>
              <a:cs typeface="Arabic Typesetting" panose="03020402040406030203" pitchFamily="66" charset="-78"/>
            </a:endParaRPr>
          </a:p>
          <a:p>
            <a:pPr marL="361950" indent="-361950" algn="r" rtl="1">
              <a:buFont typeface="Arial" panose="020B0604020202020204" pitchFamily="34" charset="0"/>
              <a:buChar char="•"/>
            </a:pPr>
            <a:r>
              <a:rPr lang="ar-TN" sz="3200" dirty="0" smtClean="0">
                <a:latin typeface="Arabic Typesetting" panose="03020402040406030203" pitchFamily="66" charset="-78"/>
                <a:cs typeface="Arabic Typesetting" panose="03020402040406030203" pitchFamily="66" charset="-78"/>
              </a:rPr>
              <a:t>يعد </a:t>
            </a:r>
            <a:r>
              <a:rPr lang="ar-TN" sz="3200" dirty="0">
                <a:latin typeface="Arabic Typesetting" panose="03020402040406030203" pitchFamily="66" charset="-78"/>
                <a:cs typeface="Arabic Typesetting" panose="03020402040406030203" pitchFamily="66" charset="-78"/>
              </a:rPr>
              <a:t>مجال المعالجة الآلية للغات </a:t>
            </a:r>
            <a:r>
              <a:rPr lang="ar-TN" sz="3200" dirty="0" smtClean="0">
                <a:latin typeface="Arabic Typesetting" panose="03020402040406030203" pitchFamily="66" charset="-78"/>
                <a:cs typeface="Arabic Typesetting" panose="03020402040406030203" pitchFamily="66" charset="-78"/>
              </a:rPr>
              <a:t>الطبيعية </a:t>
            </a:r>
            <a:r>
              <a:rPr lang="en-US" sz="3200" dirty="0" smtClean="0">
                <a:latin typeface="Arabic Typesetting" panose="03020402040406030203" pitchFamily="66" charset="-78"/>
                <a:cs typeface="Arabic Typesetting" panose="03020402040406030203" pitchFamily="66" charset="-78"/>
              </a:rPr>
              <a:t>NLP) </a:t>
            </a:r>
            <a:r>
              <a:rPr lang="ar-TN" sz="3200" dirty="0" smtClean="0">
                <a:latin typeface="Arabic Typesetting" panose="03020402040406030203" pitchFamily="66" charset="-78"/>
                <a:cs typeface="Arabic Typesetting" panose="03020402040406030203" pitchFamily="66" charset="-78"/>
              </a:rPr>
              <a:t>)</a:t>
            </a:r>
            <a:r>
              <a:rPr lang="ar-EG" sz="3200" dirty="0" smtClean="0">
                <a:latin typeface="Arabic Typesetting" panose="03020402040406030203" pitchFamily="66" charset="-78"/>
                <a:cs typeface="Arabic Typesetting" panose="03020402040406030203" pitchFamily="66" charset="-78"/>
              </a:rPr>
              <a:t> </a:t>
            </a:r>
            <a:r>
              <a:rPr lang="ar-TN" sz="3200" dirty="0" smtClean="0">
                <a:latin typeface="Arabic Typesetting" panose="03020402040406030203" pitchFamily="66" charset="-78"/>
                <a:cs typeface="Arabic Typesetting" panose="03020402040406030203" pitchFamily="66" charset="-78"/>
              </a:rPr>
              <a:t>أحد </a:t>
            </a:r>
            <a:r>
              <a:rPr lang="ar-TN" sz="3200" dirty="0">
                <a:latin typeface="Arabic Typesetting" panose="03020402040406030203" pitchFamily="66" charset="-78"/>
                <a:cs typeface="Arabic Typesetting" panose="03020402040406030203" pitchFamily="66" charset="-78"/>
              </a:rPr>
              <a:t>أهم فروع علم اللسانيات الحاسوبية، الذي يتطلب </a:t>
            </a:r>
            <a:r>
              <a:rPr lang="ar-TN" sz="3200" dirty="0" smtClean="0">
                <a:latin typeface="Arabic Typesetting" panose="03020402040406030203" pitchFamily="66" charset="-78"/>
                <a:cs typeface="Arabic Typesetting" panose="03020402040406030203" pitchFamily="66" charset="-78"/>
              </a:rPr>
              <a:t>عدد</a:t>
            </a:r>
            <a:r>
              <a:rPr lang="ar-SA" sz="3200" dirty="0" smtClean="0">
                <a:latin typeface="Arabic Typesetting" panose="03020402040406030203" pitchFamily="66" charset="-78"/>
                <a:cs typeface="Arabic Typesetting" panose="03020402040406030203" pitchFamily="66" charset="-78"/>
              </a:rPr>
              <a:t>ًا</a:t>
            </a:r>
            <a:r>
              <a:rPr lang="ar-TN" sz="3200" dirty="0" smtClean="0">
                <a:latin typeface="Arabic Typesetting" panose="03020402040406030203" pitchFamily="66" charset="-78"/>
                <a:cs typeface="Arabic Typesetting" panose="03020402040406030203" pitchFamily="66" charset="-78"/>
              </a:rPr>
              <a:t> </a:t>
            </a:r>
            <a:r>
              <a:rPr lang="ar-TN" sz="3200" dirty="0">
                <a:latin typeface="Arabic Typesetting" panose="03020402040406030203" pitchFamily="66" charset="-78"/>
                <a:cs typeface="Arabic Typesetting" panose="03020402040406030203" pitchFamily="66" charset="-78"/>
              </a:rPr>
              <a:t>من الكفاءات (تقنية، لغوية، حاسوبية، ثقافية، توثيقية، منطقية، ورياضية</a:t>
            </a:r>
            <a:r>
              <a:rPr lang="ar-TN" sz="3200" dirty="0" smtClean="0">
                <a:latin typeface="Arabic Typesetting" panose="03020402040406030203" pitchFamily="66" charset="-78"/>
                <a:cs typeface="Arabic Typesetting" panose="03020402040406030203" pitchFamily="66" charset="-78"/>
              </a:rPr>
              <a:t>)</a:t>
            </a:r>
            <a:r>
              <a:rPr lang="ar-SA" sz="3200" dirty="0" smtClean="0">
                <a:latin typeface="Arabic Typesetting" panose="03020402040406030203" pitchFamily="66" charset="-78"/>
                <a:cs typeface="Arabic Typesetting" panose="03020402040406030203" pitchFamily="66" charset="-78"/>
              </a:rPr>
              <a:t>،</a:t>
            </a:r>
            <a:r>
              <a:rPr lang="ar-TN" sz="3200" dirty="0" smtClean="0">
                <a:latin typeface="Arabic Typesetting" panose="03020402040406030203" pitchFamily="66" charset="-78"/>
                <a:cs typeface="Arabic Typesetting" panose="03020402040406030203" pitchFamily="66" charset="-78"/>
              </a:rPr>
              <a:t> </a:t>
            </a:r>
            <a:r>
              <a:rPr lang="ar-SA" sz="3200" dirty="0" smtClean="0">
                <a:latin typeface="Arabic Typesetting" panose="03020402040406030203" pitchFamily="66" charset="-78"/>
                <a:cs typeface="Arabic Typesetting" panose="03020402040406030203" pitchFamily="66" charset="-78"/>
              </a:rPr>
              <a:t>و</a:t>
            </a:r>
            <a:r>
              <a:rPr lang="ar-TN" sz="3200" dirty="0" smtClean="0">
                <a:latin typeface="Arabic Typesetting" panose="03020402040406030203" pitchFamily="66" charset="-78"/>
                <a:cs typeface="Arabic Typesetting" panose="03020402040406030203" pitchFamily="66" charset="-78"/>
              </a:rPr>
              <a:t>من </a:t>
            </a:r>
            <a:r>
              <a:rPr lang="ar-TN" sz="3200" dirty="0">
                <a:latin typeface="Arabic Typesetting" panose="03020402040406030203" pitchFamily="66" charset="-78"/>
                <a:cs typeface="Arabic Typesetting" panose="03020402040406030203" pitchFamily="66" charset="-78"/>
              </a:rPr>
              <a:t>الضروري استحضارها من أجل إتمام عملية المعالجة الآلية لأي لغة. </a:t>
            </a:r>
            <a:r>
              <a:rPr lang="ar-SA" sz="3200" dirty="0" smtClean="0">
                <a:latin typeface="Arabic Typesetting" panose="03020402040406030203" pitchFamily="66" charset="-78"/>
                <a:cs typeface="Arabic Typesetting" panose="03020402040406030203" pitchFamily="66" charset="-78"/>
              </a:rPr>
              <a:t>و</a:t>
            </a:r>
            <a:r>
              <a:rPr lang="ar-TN" sz="3200" dirty="0" smtClean="0">
                <a:latin typeface="Arabic Typesetting" panose="03020402040406030203" pitchFamily="66" charset="-78"/>
                <a:cs typeface="Arabic Typesetting" panose="03020402040406030203" pitchFamily="66" charset="-78"/>
              </a:rPr>
              <a:t>هذا </a:t>
            </a:r>
            <a:r>
              <a:rPr lang="ar-TN" sz="3200" dirty="0">
                <a:latin typeface="Arabic Typesetting" panose="03020402040406030203" pitchFamily="66" charset="-78"/>
                <a:cs typeface="Arabic Typesetting" panose="03020402040406030203" pitchFamily="66" charset="-78"/>
              </a:rPr>
              <a:t>المجال يضم </a:t>
            </a:r>
            <a:r>
              <a:rPr lang="ar-TN" sz="3200" dirty="0" smtClean="0">
                <a:latin typeface="Arabic Typesetting" panose="03020402040406030203" pitchFamily="66" charset="-78"/>
                <a:cs typeface="Arabic Typesetting" panose="03020402040406030203" pitchFamily="66" charset="-78"/>
              </a:rPr>
              <a:t>عدد</a:t>
            </a:r>
            <a:r>
              <a:rPr lang="ar-SA" sz="3200" dirty="0" smtClean="0">
                <a:latin typeface="Arabic Typesetting" panose="03020402040406030203" pitchFamily="66" charset="-78"/>
                <a:cs typeface="Arabic Typesetting" panose="03020402040406030203" pitchFamily="66" charset="-78"/>
              </a:rPr>
              <a:t>ًا</a:t>
            </a:r>
            <a:r>
              <a:rPr lang="ar-TN" sz="3200" dirty="0" smtClean="0">
                <a:latin typeface="Arabic Typesetting" panose="03020402040406030203" pitchFamily="66" charset="-78"/>
                <a:cs typeface="Arabic Typesetting" panose="03020402040406030203" pitchFamily="66" charset="-78"/>
              </a:rPr>
              <a:t> </a:t>
            </a:r>
            <a:r>
              <a:rPr lang="ar-TN" sz="3200" dirty="0">
                <a:latin typeface="Arabic Typesetting" panose="03020402040406030203" pitchFamily="66" charset="-78"/>
                <a:cs typeface="Arabic Typesetting" panose="03020402040406030203" pitchFamily="66" charset="-78"/>
              </a:rPr>
              <a:t>من التخصصات من أبرزها «الترجمة الآلية </a:t>
            </a:r>
            <a:r>
              <a:rPr lang="ar-TN" sz="3200" dirty="0" smtClean="0">
                <a:latin typeface="Arabic Typesetting" panose="03020402040406030203" pitchFamily="66" charset="-78"/>
                <a:cs typeface="Arabic Typesetting" panose="03020402040406030203" pitchFamily="66" charset="-78"/>
              </a:rPr>
              <a:t>العصبية»</a:t>
            </a:r>
            <a:r>
              <a:rPr lang="ar-SA" sz="3200" dirty="0" smtClean="0">
                <a:latin typeface="Arabic Typesetting" panose="03020402040406030203" pitchFamily="66" charset="-78"/>
                <a:cs typeface="Arabic Typesetting" panose="03020402040406030203" pitchFamily="66" charset="-78"/>
              </a:rPr>
              <a:t> </a:t>
            </a:r>
            <a:r>
              <a:rPr lang="en-US" sz="3200" dirty="0" smtClean="0">
                <a:latin typeface="Arabic Typesetting" panose="03020402040406030203" pitchFamily="66" charset="-78"/>
                <a:cs typeface="Arabic Typesetting" panose="03020402040406030203" pitchFamily="66" charset="-78"/>
              </a:rPr>
              <a:t>NMT)</a:t>
            </a:r>
            <a:r>
              <a:rPr lang="ar-TN" sz="3200" dirty="0" smtClean="0">
                <a:latin typeface="Arabic Typesetting" panose="03020402040406030203" pitchFamily="66" charset="-78"/>
                <a:cs typeface="Arabic Typesetting" panose="03020402040406030203" pitchFamily="66" charset="-78"/>
              </a:rPr>
              <a:t>)</a:t>
            </a:r>
            <a:r>
              <a:rPr lang="en-US" sz="3200" dirty="0" smtClean="0">
                <a:latin typeface="Arabic Typesetting" panose="03020402040406030203" pitchFamily="66" charset="-78"/>
                <a:cs typeface="Arabic Typesetting" panose="03020402040406030203" pitchFamily="66" charset="-78"/>
              </a:rPr>
              <a:t> </a:t>
            </a:r>
            <a:r>
              <a:rPr lang="ar-TN" sz="3200" dirty="0" smtClean="0">
                <a:latin typeface="Arabic Typesetting" panose="03020402040406030203" pitchFamily="66" charset="-78"/>
                <a:cs typeface="Arabic Typesetting" panose="03020402040406030203" pitchFamily="66" charset="-78"/>
              </a:rPr>
              <a:t>ضمن </a:t>
            </a:r>
            <a:r>
              <a:rPr lang="ar-TN" sz="3200" dirty="0">
                <a:latin typeface="Arabic Typesetting" panose="03020402040406030203" pitchFamily="66" charset="-78"/>
                <a:cs typeface="Arabic Typesetting" panose="03020402040406030203" pitchFamily="66" charset="-78"/>
              </a:rPr>
              <a:t>إطار مفهوم «المعالجة الآلية للغات» </a:t>
            </a:r>
            <a:r>
              <a:rPr lang="en-US" sz="3200" dirty="0" smtClean="0">
                <a:latin typeface="Arabic Typesetting" panose="03020402040406030203" pitchFamily="66" charset="-78"/>
                <a:cs typeface="Arabic Typesetting" panose="03020402040406030203" pitchFamily="66" charset="-78"/>
              </a:rPr>
              <a:t>LP</a:t>
            </a:r>
            <a:r>
              <a:rPr lang="en-US" sz="3200" dirty="0">
                <a:latin typeface="Arabic Typesetting" panose="03020402040406030203" pitchFamily="66" charset="-78"/>
                <a:cs typeface="Arabic Typesetting" panose="03020402040406030203" pitchFamily="66" charset="-78"/>
              </a:rPr>
              <a:t>) </a:t>
            </a:r>
            <a:r>
              <a:rPr lang="ar-TN" sz="3200" dirty="0" smtClean="0">
                <a:latin typeface="Arabic Typesetting" panose="03020402040406030203" pitchFamily="66" charset="-78"/>
                <a:cs typeface="Arabic Typesetting" panose="03020402040406030203" pitchFamily="66" charset="-78"/>
              </a:rPr>
              <a:t>) الذي </a:t>
            </a:r>
            <a:r>
              <a:rPr lang="ar-TN" sz="3200" dirty="0">
                <a:latin typeface="Arabic Typesetting" panose="03020402040406030203" pitchFamily="66" charset="-78"/>
                <a:cs typeface="Arabic Typesetting" panose="03020402040406030203" pitchFamily="66" charset="-78"/>
              </a:rPr>
              <a:t>يعتبر من أهم مفاهيم مجال الذكاء الاصطناعي. </a:t>
            </a:r>
            <a:r>
              <a:rPr lang="ar-TN" sz="3200" dirty="0"/>
              <a:t/>
            </a:r>
            <a:br>
              <a:rPr lang="ar-TN" sz="3200" dirty="0"/>
            </a:br>
            <a:endParaRPr lang="ar-TN" sz="3200" dirty="0"/>
          </a:p>
        </p:txBody>
      </p:sp>
      <p:sp>
        <p:nvSpPr>
          <p:cNvPr id="6" name="ZoneTexte 5"/>
          <p:cNvSpPr txBox="1"/>
          <p:nvPr/>
        </p:nvSpPr>
        <p:spPr>
          <a:xfrm>
            <a:off x="7706862" y="604224"/>
            <a:ext cx="3151825" cy="707886"/>
          </a:xfrm>
          <a:prstGeom prst="rect">
            <a:avLst/>
          </a:prstGeom>
          <a:noFill/>
        </p:spPr>
        <p:txBody>
          <a:bodyPr wrap="none" rtlCol="0">
            <a:spAutoFit/>
          </a:bodyPr>
          <a:lstStyle/>
          <a:p>
            <a:r>
              <a:rPr lang="ar-TN" sz="4000" b="1" dirty="0" smtClean="0">
                <a:solidFill>
                  <a:schemeClr val="accent4">
                    <a:lumMod val="75000"/>
                  </a:schemeClr>
                </a:solidFill>
                <a:latin typeface="Andalus" panose="02020603050405020304" pitchFamily="18" charset="-78"/>
                <a:cs typeface="Andalus" panose="02020603050405020304" pitchFamily="18" charset="-78"/>
              </a:rPr>
              <a:t>المعالجة الآلية للغات</a:t>
            </a:r>
            <a:endParaRPr lang="en-US" sz="4000" b="1" dirty="0">
              <a:solidFill>
                <a:schemeClr val="accent4">
                  <a:lumMod val="75000"/>
                </a:schemeClr>
              </a:solidFill>
              <a:latin typeface="Andalus" panose="02020603050405020304" pitchFamily="18" charset="-78"/>
              <a:cs typeface="Andalus" panose="02020603050405020304" pitchFamily="18" charset="-78"/>
            </a:endParaRPr>
          </a:p>
        </p:txBody>
      </p:sp>
      <p:sp>
        <p:nvSpPr>
          <p:cNvPr id="8" name="Rectangle 7"/>
          <p:cNvSpPr/>
          <p:nvPr/>
        </p:nvSpPr>
        <p:spPr>
          <a:xfrm>
            <a:off x="10800784" y="814808"/>
            <a:ext cx="588475" cy="18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a:off x="7102443" y="814808"/>
            <a:ext cx="588475" cy="18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2301950"/>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4385</TotalTime>
  <Words>1166</Words>
  <Application>Microsoft Office PowerPoint</Application>
  <PresentationFormat>شاشة عريضة</PresentationFormat>
  <Paragraphs>53</Paragraphs>
  <Slides>15</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3</vt:i4>
      </vt:variant>
      <vt:variant>
        <vt:lpstr>عناوين الشرائح</vt:lpstr>
      </vt:variant>
      <vt:variant>
        <vt:i4>15</vt:i4>
      </vt:variant>
    </vt:vector>
  </HeadingPairs>
  <TitlesOfParts>
    <vt:vector size="22" baseType="lpstr">
      <vt:lpstr>Andalus</vt:lpstr>
      <vt:lpstr>Arabic Typesetting</vt:lpstr>
      <vt:lpstr>Arial</vt:lpstr>
      <vt:lpstr>Arial Unicode MS</vt:lpstr>
      <vt:lpstr>Cover and End Slide Master</vt:lpstr>
      <vt:lpstr>Contents Slide Master</vt:lpstr>
      <vt:lpstr>Section Break Slide Master</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Hamadah Obaid Ibrahim</cp:lastModifiedBy>
  <cp:revision>152</cp:revision>
  <dcterms:created xsi:type="dcterms:W3CDTF">2018-04-24T17:14:44Z</dcterms:created>
  <dcterms:modified xsi:type="dcterms:W3CDTF">2022-05-09T20:19:05Z</dcterms:modified>
</cp:coreProperties>
</file>