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C2F6028-1ED6-466C-B5C0-8A9066763BC2}" type="datetimeFigureOut">
              <a:rPr lang="en-US" smtClean="0"/>
              <a:t>2/28/2012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3D273D8-CB18-4B9F-B7E1-8C1814A32F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F6028-1ED6-466C-B5C0-8A9066763BC2}"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273D8-CB18-4B9F-B7E1-8C1814A32F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F6028-1ED6-466C-B5C0-8A9066763BC2}"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273D8-CB18-4B9F-B7E1-8C1814A32F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C2F6028-1ED6-466C-B5C0-8A9066763BC2}" type="datetimeFigureOut">
              <a:rPr lang="en-US" smtClean="0"/>
              <a:t>2/28/2012</a:t>
            </a:fld>
            <a:endParaRPr lang="en-US"/>
          </a:p>
        </p:txBody>
      </p:sp>
      <p:sp>
        <p:nvSpPr>
          <p:cNvPr id="9" name="Slide Number Placeholder 8"/>
          <p:cNvSpPr>
            <a:spLocks noGrp="1"/>
          </p:cNvSpPr>
          <p:nvPr>
            <p:ph type="sldNum" sz="quarter" idx="15"/>
          </p:nvPr>
        </p:nvSpPr>
        <p:spPr/>
        <p:txBody>
          <a:bodyPr rtlCol="0"/>
          <a:lstStyle/>
          <a:p>
            <a:fld id="{53D273D8-CB18-4B9F-B7E1-8C1814A32F6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C2F6028-1ED6-466C-B5C0-8A9066763BC2}" type="datetimeFigureOut">
              <a:rPr lang="en-US" smtClean="0"/>
              <a:t>2/28/2012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3D273D8-CB18-4B9F-B7E1-8C1814A32F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C2F6028-1ED6-466C-B5C0-8A9066763BC2}" type="datetimeFigureOut">
              <a:rPr lang="en-US" smtClean="0"/>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273D8-CB18-4B9F-B7E1-8C1814A32F6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C2F6028-1ED6-466C-B5C0-8A9066763BC2}" type="datetimeFigureOut">
              <a:rPr lang="en-US" smtClean="0"/>
              <a:t>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273D8-CB18-4B9F-B7E1-8C1814A32F6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C2F6028-1ED6-466C-B5C0-8A9066763BC2}" type="datetimeFigureOut">
              <a:rPr lang="en-US" smtClean="0"/>
              <a:t>2/28/2012</a:t>
            </a:fld>
            <a:endParaRPr lang="en-US"/>
          </a:p>
        </p:txBody>
      </p:sp>
      <p:sp>
        <p:nvSpPr>
          <p:cNvPr id="7" name="Slide Number Placeholder 6"/>
          <p:cNvSpPr>
            <a:spLocks noGrp="1"/>
          </p:cNvSpPr>
          <p:nvPr>
            <p:ph type="sldNum" sz="quarter" idx="11"/>
          </p:nvPr>
        </p:nvSpPr>
        <p:spPr/>
        <p:txBody>
          <a:bodyPr rtlCol="0"/>
          <a:lstStyle/>
          <a:p>
            <a:fld id="{53D273D8-CB18-4B9F-B7E1-8C1814A32F6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F6028-1ED6-466C-B5C0-8A9066763BC2}" type="datetimeFigureOut">
              <a:rPr lang="en-US" smtClean="0"/>
              <a:t>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273D8-CB18-4B9F-B7E1-8C1814A32F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C2F6028-1ED6-466C-B5C0-8A9066763BC2}" type="datetimeFigureOut">
              <a:rPr lang="en-US" smtClean="0"/>
              <a:t>2/28/2012</a:t>
            </a:fld>
            <a:endParaRPr lang="en-US"/>
          </a:p>
        </p:txBody>
      </p:sp>
      <p:sp>
        <p:nvSpPr>
          <p:cNvPr id="22" name="Slide Number Placeholder 21"/>
          <p:cNvSpPr>
            <a:spLocks noGrp="1"/>
          </p:cNvSpPr>
          <p:nvPr>
            <p:ph type="sldNum" sz="quarter" idx="15"/>
          </p:nvPr>
        </p:nvSpPr>
        <p:spPr/>
        <p:txBody>
          <a:bodyPr rtlCol="0"/>
          <a:lstStyle/>
          <a:p>
            <a:fld id="{53D273D8-CB18-4B9F-B7E1-8C1814A32F6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C2F6028-1ED6-466C-B5C0-8A9066763BC2}" type="datetimeFigureOut">
              <a:rPr lang="en-US" smtClean="0"/>
              <a:t>2/28/2012</a:t>
            </a:fld>
            <a:endParaRPr lang="en-US"/>
          </a:p>
        </p:txBody>
      </p:sp>
      <p:sp>
        <p:nvSpPr>
          <p:cNvPr id="18" name="Slide Number Placeholder 17"/>
          <p:cNvSpPr>
            <a:spLocks noGrp="1"/>
          </p:cNvSpPr>
          <p:nvPr>
            <p:ph type="sldNum" sz="quarter" idx="11"/>
          </p:nvPr>
        </p:nvSpPr>
        <p:spPr/>
        <p:txBody>
          <a:bodyPr rtlCol="0"/>
          <a:lstStyle/>
          <a:p>
            <a:fld id="{53D273D8-CB18-4B9F-B7E1-8C1814A32F6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2F6028-1ED6-466C-B5C0-8A9066763BC2}" type="datetimeFigureOut">
              <a:rPr lang="en-US" smtClean="0"/>
              <a:t>2/28/2012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3D273D8-CB18-4B9F-B7E1-8C1814A32F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عنوان 1"/>
          <p:cNvSpPr>
            <a:spLocks noGrp="1"/>
          </p:cNvSpPr>
          <p:nvPr>
            <p:ph type="ctrTitle"/>
          </p:nvPr>
        </p:nvSpPr>
        <p:spPr>
          <a:xfrm>
            <a:off x="214314" y="-142900"/>
            <a:ext cx="8786842" cy="3071834"/>
          </a:xfrm>
        </p:spPr>
        <p:txBody>
          <a:bodyPr/>
          <a:lstStyle/>
          <a:p>
            <a:pPr algn="r" rtl="1" fontAlgn="auto">
              <a:spcAft>
                <a:spcPts val="0"/>
              </a:spcAft>
              <a:defRPr/>
            </a:pPr>
            <a:r>
              <a:rPr lang="ar-SA" sz="5400" dirty="0" smtClean="0">
                <a:solidFill>
                  <a:srgbClr val="FF0000"/>
                </a:solidFill>
              </a:rPr>
              <a:t>الحقوق العينية</a:t>
            </a:r>
            <a:r>
              <a:rPr lang="en-US" sz="5400" dirty="0" smtClean="0">
                <a:solidFill>
                  <a:srgbClr val="FF0000"/>
                </a:solidFill>
              </a:rPr>
              <a:t> </a:t>
            </a:r>
            <a:r>
              <a:rPr lang="ar-SA" sz="5400" dirty="0" smtClean="0">
                <a:solidFill>
                  <a:srgbClr val="FF0000"/>
                </a:solidFill>
              </a:rPr>
              <a:t>وفقا للأنظمة السعودية</a:t>
            </a:r>
          </a:p>
        </p:txBody>
      </p:sp>
      <p:sp>
        <p:nvSpPr>
          <p:cNvPr id="9219" name="عنوان فرعي 2"/>
          <p:cNvSpPr>
            <a:spLocks noGrp="1"/>
          </p:cNvSpPr>
          <p:nvPr>
            <p:ph type="subTitle" idx="1"/>
          </p:nvPr>
        </p:nvSpPr>
        <p:spPr/>
        <p:txBody>
          <a:bodyPr/>
          <a:lstStyle/>
          <a:p>
            <a:pPr marR="0" algn="l">
              <a:buFont typeface="Arial" charset="0"/>
              <a:buNone/>
            </a:pPr>
            <a:r>
              <a:rPr lang="en-US" sz="2400" b="1" smtClean="0">
                <a:cs typeface="Arial" charset="0"/>
              </a:rPr>
              <a:t>Diabuzaid.kau.edu.sa</a:t>
            </a:r>
          </a:p>
          <a:p>
            <a:pPr marR="0" algn="l">
              <a:buFont typeface="Arial" charset="0"/>
              <a:buNone/>
            </a:pPr>
            <a:r>
              <a:rPr lang="en-US" sz="2400" b="1" smtClean="0">
                <a:cs typeface="Arial" charset="0"/>
              </a:rPr>
              <a:t>diabuzaid@kau.edu.sa</a:t>
            </a:r>
            <a:endParaRPr lang="ar-SA" sz="2400" b="1"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7804" y="-285768"/>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خصائص حق الملكية </a:t>
            </a:r>
            <a:endParaRPr lang="en-US" sz="3600" b="1" dirty="0">
              <a:effectLst>
                <a:outerShdw blurRad="38100" dist="38100" dir="2700000" algn="tl">
                  <a:srgbClr val="000000">
                    <a:alpha val="43137"/>
                  </a:srgbClr>
                </a:outerShdw>
              </a:effectLst>
            </a:endParaRPr>
          </a:p>
        </p:txBody>
      </p:sp>
      <p:sp>
        <p:nvSpPr>
          <p:cNvPr id="17410" name="Rectangle 3"/>
          <p:cNvSpPr>
            <a:spLocks noGrp="1" noChangeArrowheads="1"/>
          </p:cNvSpPr>
          <p:nvPr>
            <p:ph sz="quarter" idx="1"/>
          </p:nvPr>
        </p:nvSpPr>
        <p:spPr>
          <a:xfrm>
            <a:off x="214282" y="874757"/>
            <a:ext cx="8472518" cy="5911829"/>
          </a:xfrm>
        </p:spPr>
        <p:txBody>
          <a:bodyPr>
            <a:normAutofit fontScale="77500" lnSpcReduction="20000"/>
          </a:bodyPr>
          <a:lstStyle/>
          <a:p>
            <a:pPr marL="365760" indent="-256032" algn="just" rtl="1" fontAlgn="auto">
              <a:spcAft>
                <a:spcPts val="0"/>
              </a:spcAft>
              <a:buFont typeface="Wingdings 3"/>
              <a:buChar char=""/>
              <a:defRPr/>
            </a:pPr>
            <a:r>
              <a:rPr lang="ar-SA" sz="3400" b="1" u="sng" dirty="0" smtClean="0">
                <a:solidFill>
                  <a:srgbClr val="FF0000"/>
                </a:solidFill>
              </a:rPr>
              <a:t>3ـ الملكية حق دائم:</a:t>
            </a:r>
            <a:endParaRPr lang="en-US" sz="3400" dirty="0" smtClean="0">
              <a:solidFill>
                <a:srgbClr val="FF0000"/>
              </a:solidFill>
            </a:endParaRPr>
          </a:p>
          <a:p>
            <a:pPr marL="365760" indent="-256032" algn="just" rtl="1" fontAlgn="auto">
              <a:spcAft>
                <a:spcPts val="0"/>
              </a:spcAft>
              <a:buFont typeface="Wingdings 3"/>
              <a:buChar char=""/>
              <a:defRPr/>
            </a:pPr>
            <a:r>
              <a:rPr lang="ar-SA" sz="2800" dirty="0" smtClean="0"/>
              <a:t>اي أنه يدوم مادام محله وانه لايسقط بعدم الاستعمال مهما طالت مدته كما انه لايجوز توقيته.</a:t>
            </a:r>
          </a:p>
          <a:p>
            <a:pPr marL="365760" indent="-256032" algn="just" rtl="1" fontAlgn="auto">
              <a:spcAft>
                <a:spcPts val="0"/>
              </a:spcAft>
              <a:buFont typeface="Wingdings 3"/>
              <a:buChar char=""/>
              <a:defRPr/>
            </a:pPr>
            <a:endParaRPr lang="en-US" sz="2800" dirty="0" smtClean="0"/>
          </a:p>
          <a:p>
            <a:pPr marL="365760" indent="-256032" algn="just" rtl="1" fontAlgn="auto">
              <a:spcAft>
                <a:spcPts val="0"/>
              </a:spcAft>
              <a:buNone/>
              <a:defRPr/>
            </a:pPr>
            <a:r>
              <a:rPr lang="ar-SA" sz="2800" b="1" dirty="0" smtClean="0">
                <a:solidFill>
                  <a:srgbClr val="0070C0"/>
                </a:solidFill>
              </a:rPr>
              <a:t>- حق الملكية لايسقط بعدم الاستعمال:</a:t>
            </a:r>
            <a:endParaRPr lang="en-US" sz="2800" dirty="0" smtClean="0">
              <a:solidFill>
                <a:srgbClr val="0070C0"/>
              </a:solidFill>
            </a:endParaRPr>
          </a:p>
          <a:p>
            <a:pPr marL="365760" indent="-256032" algn="just" rtl="1" fontAlgn="auto">
              <a:spcAft>
                <a:spcPts val="0"/>
              </a:spcAft>
              <a:buFont typeface="Wingdings 3"/>
              <a:buChar char=""/>
              <a:defRPr/>
            </a:pPr>
            <a:r>
              <a:rPr lang="ar-SA" sz="2800" dirty="0" smtClean="0"/>
              <a:t>فالملكية حق يقوم على عنصرين :</a:t>
            </a:r>
            <a:r>
              <a:rPr lang="ar-SA" sz="2800" b="1" dirty="0" smtClean="0"/>
              <a:t>المالك والشيء</a:t>
            </a:r>
            <a:r>
              <a:rPr lang="ar-SA" sz="2800" dirty="0" smtClean="0"/>
              <a:t>..اي ان حق الملكية يوجد حيث وجد هذان العنصران  بغض النظر عن شخصية المالك. فقد تنتقل من شخص الى اخر سواء عن طريق الميراث او البيع والشراء دون ان يؤثر في دوام حق المكلية.</a:t>
            </a:r>
          </a:p>
          <a:p>
            <a:pPr marL="365760" indent="-256032" algn="just" rtl="1" fontAlgn="auto">
              <a:spcAft>
                <a:spcPts val="0"/>
              </a:spcAft>
              <a:buFont typeface="Wingdings 3"/>
              <a:buChar char=""/>
              <a:defRPr/>
            </a:pPr>
            <a:endParaRPr lang="en-US" sz="1200" dirty="0" smtClean="0"/>
          </a:p>
          <a:p>
            <a:pPr marL="365760" indent="-256032" algn="just" rtl="1" fontAlgn="auto">
              <a:spcAft>
                <a:spcPts val="0"/>
              </a:spcAft>
              <a:buFont typeface="Wingdings 3"/>
              <a:buChar char=""/>
              <a:defRPr/>
            </a:pPr>
            <a:r>
              <a:rPr lang="ar-SA" sz="2800" dirty="0" smtClean="0"/>
              <a:t>واي انه لاينقضي حق الملكية لعدم استعماله مهما طالت مدة عدم استعماله فلا يرد عليه مايعرف بالتقادم المسقط ولكن يمكن ان يكتسب بالتقادم.</a:t>
            </a:r>
          </a:p>
          <a:p>
            <a:pPr marL="365760" indent="-256032" algn="just" rtl="1" fontAlgn="auto">
              <a:spcAft>
                <a:spcPts val="0"/>
              </a:spcAft>
              <a:buFont typeface="Wingdings 3"/>
              <a:buChar char=""/>
              <a:defRPr/>
            </a:pPr>
            <a:endParaRPr lang="ar-SA" sz="2800" dirty="0" smtClean="0"/>
          </a:p>
          <a:p>
            <a:pPr marL="365760" indent="-256032" algn="just" rtl="1" fontAlgn="auto">
              <a:spcAft>
                <a:spcPts val="0"/>
              </a:spcAft>
              <a:buNone/>
              <a:defRPr/>
            </a:pPr>
            <a:r>
              <a:rPr lang="ar-SA" sz="2800" b="1" dirty="0" smtClean="0">
                <a:solidFill>
                  <a:srgbClr val="0070C0"/>
                </a:solidFill>
              </a:rPr>
              <a:t>- عدم جواز توقيت محل الملكية :</a:t>
            </a:r>
            <a:endParaRPr lang="en-US" sz="2800" dirty="0" smtClean="0">
              <a:solidFill>
                <a:srgbClr val="0070C0"/>
              </a:solidFill>
            </a:endParaRPr>
          </a:p>
          <a:p>
            <a:pPr marL="365760" indent="-256032" algn="just" rtl="1" fontAlgn="auto">
              <a:spcAft>
                <a:spcPts val="0"/>
              </a:spcAft>
              <a:buFont typeface="Wingdings 3"/>
              <a:buChar char=""/>
              <a:defRPr/>
            </a:pPr>
            <a:r>
              <a:rPr lang="ar-SA" sz="2800" dirty="0" smtClean="0"/>
              <a:t>اي لايجوز ان يقترن بمدة معينة ينتقل بعدها من شخص لاخر فلا يجوز ان يقترن حق الملكية باجل واقف او فاسخ لان هذا يتعارض مع طبيعة الملكية  </a:t>
            </a:r>
          </a:p>
          <a:p>
            <a:pPr marL="365760" indent="-256032" algn="just" rtl="1" fontAlgn="auto">
              <a:spcAft>
                <a:spcPts val="0"/>
              </a:spcAft>
              <a:buFont typeface="Wingdings 3"/>
              <a:buChar char=""/>
              <a:defRPr/>
            </a:pPr>
            <a:endParaRPr lang="en-US" sz="1300" dirty="0" smtClean="0"/>
          </a:p>
          <a:p>
            <a:pPr marL="365760" indent="-256032" algn="just" rtl="1" fontAlgn="auto">
              <a:spcAft>
                <a:spcPts val="0"/>
              </a:spcAft>
              <a:buFont typeface="Wingdings 3"/>
              <a:buChar char=""/>
              <a:defRPr/>
            </a:pPr>
            <a:r>
              <a:rPr lang="ar-SA" sz="2800" b="1" dirty="0" smtClean="0"/>
              <a:t>فمثلا: </a:t>
            </a:r>
            <a:r>
              <a:rPr lang="ar-SA" sz="2800" dirty="0" smtClean="0"/>
              <a:t>لايجوز ان يبيع شخصا شيء لاخر على ان تعود اليه ملكية هذا الشيء بمرور مدة من الزمن </a:t>
            </a:r>
            <a:r>
              <a:rPr lang="ar-SA" sz="2800" b="1" dirty="0" smtClean="0"/>
              <a:t>(الا في مسألة البيع بالمشاركة بالوقت)</a:t>
            </a:r>
            <a:r>
              <a:rPr lang="ar-SA" sz="2800" dirty="0" smtClean="0"/>
              <a:t>  فلا يعتبر هذا نقلا للملكية لان حق الملكية حق دائم.</a:t>
            </a:r>
            <a:endParaRPr lang="en-US" sz="2800" dirty="0" smtClean="0">
              <a:cs typeface="Arial" charset="0"/>
            </a:endParaRPr>
          </a:p>
          <a:p>
            <a:pPr algn="just" rtl="1">
              <a:buClr>
                <a:schemeClr val="tx1"/>
              </a:buClr>
              <a:buFontTx/>
              <a:buNone/>
            </a:pPr>
            <a:endParaRPr lang="ar-SA" sz="28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357206"/>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حدود الشيء محل الملكية</a:t>
            </a:r>
            <a:endParaRPr lang="en-US" sz="3600" b="1" dirty="0">
              <a:effectLst>
                <a:outerShdw blurRad="38100" dist="38100" dir="2700000" algn="tl">
                  <a:srgbClr val="000000">
                    <a:alpha val="43137"/>
                  </a:srgbClr>
                </a:outerShdw>
              </a:effectLst>
            </a:endParaRPr>
          </a:p>
        </p:txBody>
      </p:sp>
      <p:sp>
        <p:nvSpPr>
          <p:cNvPr id="20482" name="عنصر نائب للمحتوى 2"/>
          <p:cNvSpPr>
            <a:spLocks noGrp="1"/>
          </p:cNvSpPr>
          <p:nvPr>
            <p:ph sz="quarter" idx="1"/>
          </p:nvPr>
        </p:nvSpPr>
        <p:spPr>
          <a:xfrm>
            <a:off x="214282" y="857232"/>
            <a:ext cx="8501122" cy="5857916"/>
          </a:xfrm>
        </p:spPr>
        <p:txBody>
          <a:bodyPr>
            <a:normAutofit lnSpcReduction="10000"/>
          </a:bodyPr>
          <a:lstStyle/>
          <a:p>
            <a:pPr algn="just" rtl="1">
              <a:buFont typeface="Arial" charset="0"/>
              <a:buChar char="•"/>
            </a:pPr>
            <a:r>
              <a:rPr lang="ar-SA" dirty="0" smtClean="0"/>
              <a:t>يلزم تحديد نطاق الشيء محل حق الملكية بدقة حتى يستطيع المالك أن يعرف المدى الذي يستطيع ممارسة سلطاته عليه. </a:t>
            </a:r>
          </a:p>
          <a:p>
            <a:pPr algn="just" rtl="1">
              <a:buFont typeface="Arial" charset="0"/>
              <a:buChar char="•"/>
            </a:pPr>
            <a:endParaRPr lang="ar-SA" sz="1100" dirty="0" smtClean="0"/>
          </a:p>
          <a:p>
            <a:pPr algn="just" rtl="1">
              <a:buFont typeface="Arial" charset="0"/>
              <a:buNone/>
            </a:pPr>
            <a:r>
              <a:rPr lang="ar-SA" b="1" dirty="0" smtClean="0">
                <a:solidFill>
                  <a:srgbClr val="FF0000"/>
                </a:solidFill>
              </a:rPr>
              <a:t>أولا: الالتزام بوضع الحدود: </a:t>
            </a:r>
          </a:p>
          <a:p>
            <a:pPr algn="just" rtl="1">
              <a:buFont typeface="Arial" charset="0"/>
              <a:buNone/>
            </a:pPr>
            <a:r>
              <a:rPr lang="ar-SA" b="1" dirty="0" smtClean="0">
                <a:solidFill>
                  <a:srgbClr val="0070C0"/>
                </a:solidFill>
              </a:rPr>
              <a:t>1- العقار: </a:t>
            </a:r>
            <a:r>
              <a:rPr lang="ar-SA" dirty="0" smtClean="0"/>
              <a:t>يجب على المالك وضع حدود له تميزه ، ولاسيما إذا كان ملاصقاً لعقار يملكه شخص آخر. والمقصود بتحديد العقار مطابقة مستندات ملكيته مع الطبيعة ، ثم وضع حدود فاصلة بينه وبين العقارات الملاصقة معه ، كمبان أو أوتاد أو حدايد أو أسلاك . </a:t>
            </a:r>
          </a:p>
          <a:p>
            <a:pPr algn="just" rtl="1">
              <a:buFont typeface="Arial" charset="0"/>
              <a:buNone/>
            </a:pPr>
            <a:endParaRPr lang="ar-SA" sz="900" dirty="0" smtClean="0"/>
          </a:p>
          <a:p>
            <a:pPr algn="just" rtl="1">
              <a:buNone/>
            </a:pPr>
            <a:r>
              <a:rPr lang="ar-SA" b="1" dirty="0" smtClean="0">
                <a:solidFill>
                  <a:srgbClr val="0070C0"/>
                </a:solidFill>
              </a:rPr>
              <a:t>2- المنقول : </a:t>
            </a:r>
            <a:r>
              <a:rPr lang="ar-SA" dirty="0" smtClean="0"/>
              <a:t>فإنه محدد المعالم لا يلتصق بغيره ، وينتقل من مكان إلى آخر ومن يد إلى أخرى دون تغيير ولذلك لا حاجة لتحديده ، فهو محدد بذاته ، فالملكية لا تنتقل إلا على  منقول معين بالذات أما إذا كان معيناً بالنوع فلا تنتقل ملكيته من شخص إلى آخر إلا إذا تحول إلى منقول معين بالذات عن طريق فرزه وتجنيبه. </a:t>
            </a:r>
            <a:endParaRPr lang="en-US" dirty="0" smtClean="0">
              <a:cs typeface="Arial" charset="0"/>
            </a:endParaRPr>
          </a:p>
          <a:p>
            <a:pPr algn="just" rtl="1">
              <a:buFont typeface="Arial" charset="0"/>
              <a:buNone/>
            </a:pPr>
            <a:endParaRPr lang="ar-SA" sz="1600" dirty="0" smtClean="0"/>
          </a:p>
          <a:p>
            <a:pPr algn="just" rtl="1">
              <a:lnSpc>
                <a:spcPct val="80000"/>
              </a:lnSpc>
              <a:buFont typeface="Arial" charset="0"/>
              <a:buNone/>
            </a:pPr>
            <a:r>
              <a:rPr lang="ar-SA" b="1" dirty="0" smtClean="0">
                <a:solidFill>
                  <a:srgbClr val="FF0000"/>
                </a:solidFill>
              </a:rPr>
              <a:t>ثانيا:عناصر الشيء الجوهرية:</a:t>
            </a:r>
          </a:p>
          <a:p>
            <a:pPr algn="just" rtl="1">
              <a:lnSpc>
                <a:spcPct val="80000"/>
              </a:lnSpc>
              <a:buFont typeface="Arial" charset="0"/>
              <a:buNone/>
            </a:pPr>
            <a:endParaRPr lang="ar-SA" sz="500" dirty="0" smtClean="0">
              <a:solidFill>
                <a:srgbClr val="FF0000"/>
              </a:solidFill>
            </a:endParaRPr>
          </a:p>
          <a:p>
            <a:pPr algn="just" rtl="1">
              <a:lnSpc>
                <a:spcPct val="80000"/>
              </a:lnSpc>
              <a:buFont typeface="Arial" charset="0"/>
              <a:buChar char="•"/>
            </a:pPr>
            <a:r>
              <a:rPr lang="ar-SA" dirty="0" smtClean="0"/>
              <a:t>العناصر الجوهرية هي الأجزاء المكونة للشيء التي لا يمكن فصلها عنه دون أن يهلك أو يتلف أو يتغير ، </a:t>
            </a:r>
            <a:r>
              <a:rPr lang="ar-SA" b="1" dirty="0" smtClean="0"/>
              <a:t>ومثالها</a:t>
            </a:r>
            <a:r>
              <a:rPr lang="ar-SA" dirty="0" smtClean="0"/>
              <a:t> إذا كان محل الملكية عقاراً فإن من عناصره الجوهرية الحديد والأسمنت. </a:t>
            </a:r>
          </a:p>
          <a:p>
            <a:pPr algn="just" rtl="1">
              <a:buFont typeface="Arial" charset="0"/>
              <a:buChar char="•"/>
            </a:pPr>
            <a:endParaRPr lang="en-US" dirty="0" smtClean="0">
              <a:cs typeface="Arial" charset="0"/>
            </a:endParaRPr>
          </a:p>
          <a:p>
            <a:pPr algn="just" rtl="1">
              <a:buFont typeface="Arial" charset="0"/>
              <a:buChar char="•"/>
            </a:pPr>
            <a:endParaRPr lang="ar-SA"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357206"/>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حدود الشيء محل الملكية</a:t>
            </a:r>
            <a:endParaRPr lang="en-US" sz="3600" b="1" dirty="0">
              <a:effectLst>
                <a:outerShdw blurRad="38100" dist="38100" dir="2700000" algn="tl">
                  <a:srgbClr val="000000">
                    <a:alpha val="43137"/>
                  </a:srgbClr>
                </a:outerShdw>
              </a:effectLst>
            </a:endParaRPr>
          </a:p>
        </p:txBody>
      </p:sp>
      <p:sp>
        <p:nvSpPr>
          <p:cNvPr id="20482" name="عنصر نائب للمحتوى 2"/>
          <p:cNvSpPr>
            <a:spLocks noGrp="1"/>
          </p:cNvSpPr>
          <p:nvPr>
            <p:ph sz="quarter" idx="1"/>
          </p:nvPr>
        </p:nvSpPr>
        <p:spPr>
          <a:xfrm>
            <a:off x="214282" y="857256"/>
            <a:ext cx="8501122" cy="6072206"/>
          </a:xfrm>
        </p:spPr>
        <p:txBody>
          <a:bodyPr>
            <a:normAutofit fontScale="92500" lnSpcReduction="10000"/>
          </a:bodyPr>
          <a:lstStyle/>
          <a:p>
            <a:pPr algn="just" rtl="1">
              <a:lnSpc>
                <a:spcPct val="110000"/>
              </a:lnSpc>
              <a:buFont typeface="Arial" charset="0"/>
              <a:buNone/>
            </a:pPr>
            <a:r>
              <a:rPr lang="ar-SA" b="1" dirty="0" smtClean="0">
                <a:solidFill>
                  <a:srgbClr val="FF0000"/>
                </a:solidFill>
              </a:rPr>
              <a:t>ثالثا: ما يتفرع عن الشيء من ملحقات وثمار ومنتجات: </a:t>
            </a:r>
          </a:p>
          <a:p>
            <a:pPr algn="just" rtl="1">
              <a:lnSpc>
                <a:spcPct val="110000"/>
              </a:lnSpc>
              <a:buFont typeface="Arial" charset="0"/>
              <a:buChar char="•"/>
            </a:pPr>
            <a:r>
              <a:rPr lang="ar-SA" dirty="0" smtClean="0"/>
              <a:t>يدخل في نطاق حق الملكية بالإضافة إلى عناصر الشيء الجوهرية كل ما يعتبر من ملحقاته وما ينتج عنه من ثمار ومنتجات .</a:t>
            </a:r>
          </a:p>
          <a:p>
            <a:pPr algn="just" rtl="1">
              <a:lnSpc>
                <a:spcPct val="110000"/>
              </a:lnSpc>
              <a:buFont typeface="Arial" charset="0"/>
              <a:buChar char="•"/>
            </a:pPr>
            <a:r>
              <a:rPr lang="ar-SA" b="1" dirty="0" smtClean="0"/>
              <a:t>الثمار</a:t>
            </a:r>
            <a:r>
              <a:rPr lang="ar-SA" dirty="0" smtClean="0"/>
              <a:t> قد سبق توضيحها.</a:t>
            </a:r>
          </a:p>
          <a:p>
            <a:pPr algn="just" rtl="1">
              <a:lnSpc>
                <a:spcPct val="110000"/>
              </a:lnSpc>
              <a:buFont typeface="Arial" charset="0"/>
              <a:buChar char="•"/>
            </a:pPr>
            <a:endParaRPr lang="ar-SA" sz="100" dirty="0" smtClean="0"/>
          </a:p>
          <a:p>
            <a:pPr algn="just" rtl="1">
              <a:lnSpc>
                <a:spcPct val="110000"/>
              </a:lnSpc>
              <a:buFont typeface="Arial" charset="0"/>
              <a:buChar char="•"/>
            </a:pPr>
            <a:r>
              <a:rPr lang="ar-SA" b="1" dirty="0" smtClean="0"/>
              <a:t>الملحقات</a:t>
            </a:r>
            <a:r>
              <a:rPr lang="ar-SA" dirty="0" smtClean="0"/>
              <a:t> فهي كل ما أعد بصفة دائمة للانتفاع بالشيء وفقاً لم ينص عليه القانون أو الاتفاق أو ما يقضي به العرف أو ما يتفق مع طبيعته ، </a:t>
            </a:r>
            <a:r>
              <a:rPr lang="ar-SA" b="1" dirty="0" smtClean="0"/>
              <a:t>مثال</a:t>
            </a:r>
            <a:r>
              <a:rPr lang="ar-SA" dirty="0" smtClean="0"/>
              <a:t> العقار بالتخصيص وهي المنقولات التي خصصت لخدمة عقار فتعتبر من ملحقاته </a:t>
            </a:r>
            <a:r>
              <a:rPr lang="ar-SA" b="1" dirty="0" smtClean="0"/>
              <a:t>مثل</a:t>
            </a:r>
            <a:r>
              <a:rPr lang="ar-SA" dirty="0" smtClean="0"/>
              <a:t> ، آلات الري للأراضي الزراعية ويشترط لتخصيص المنقول للعقار أن يكون مالكهما واحداً ، وأن يرصد هذا المنقول لخدمة هذا العقار أو استغلاله وليس خدمة صاحب العقار</a:t>
            </a:r>
          </a:p>
          <a:p>
            <a:pPr algn="just" rtl="1">
              <a:lnSpc>
                <a:spcPct val="110000"/>
              </a:lnSpc>
              <a:buFont typeface="Arial" charset="0"/>
              <a:buChar char="•"/>
            </a:pPr>
            <a:endParaRPr lang="ar-SA" sz="100" dirty="0" smtClean="0"/>
          </a:p>
          <a:p>
            <a:pPr algn="just" rtl="1">
              <a:lnSpc>
                <a:spcPct val="110000"/>
              </a:lnSpc>
              <a:buFont typeface="Arial" charset="0"/>
              <a:buChar char="•"/>
            </a:pPr>
            <a:r>
              <a:rPr lang="ar-SA" b="1" dirty="0" smtClean="0"/>
              <a:t>المنتجات</a:t>
            </a:r>
            <a:r>
              <a:rPr lang="ar-SA" dirty="0" smtClean="0"/>
              <a:t> </a:t>
            </a:r>
            <a:r>
              <a:rPr lang="ar-SA" dirty="0" smtClean="0">
                <a:cs typeface="Majalla UI"/>
              </a:rPr>
              <a:t>وهي </a:t>
            </a:r>
            <a:r>
              <a:rPr lang="ar-SA" dirty="0" smtClean="0"/>
              <a:t>ما يغل بصفة غير دورية ويترتب على الحصول عليه الانتقاص من اصل الشيء كالمعادن من منجم.</a:t>
            </a:r>
          </a:p>
          <a:p>
            <a:pPr algn="just" rtl="1">
              <a:lnSpc>
                <a:spcPct val="110000"/>
              </a:lnSpc>
              <a:buFont typeface="Arial" charset="0"/>
              <a:buChar char="•"/>
            </a:pPr>
            <a:endParaRPr lang="ar-SA" sz="800" dirty="0" smtClean="0"/>
          </a:p>
          <a:p>
            <a:pPr algn="just" rtl="1">
              <a:buFont typeface="Arial" charset="0"/>
              <a:buNone/>
            </a:pPr>
            <a:r>
              <a:rPr lang="ar-SA" b="1" dirty="0" smtClean="0">
                <a:solidFill>
                  <a:srgbClr val="FF0000"/>
                </a:solidFill>
              </a:rPr>
              <a:t>رابعا: العلو والعمق:</a:t>
            </a:r>
            <a:endParaRPr lang="ar-SA" dirty="0" smtClean="0">
              <a:solidFill>
                <a:srgbClr val="FF0000"/>
              </a:solidFill>
            </a:endParaRPr>
          </a:p>
          <a:p>
            <a:pPr algn="just" rtl="1">
              <a:buFont typeface="Arial" charset="0"/>
              <a:buChar char="•"/>
            </a:pPr>
            <a:r>
              <a:rPr lang="ar-SA" dirty="0" smtClean="0">
                <a:solidFill>
                  <a:srgbClr val="0070C0"/>
                </a:solidFill>
              </a:rPr>
              <a:t>   هل يمتد نطاق حق الملكية إلى مالا نهاية؟</a:t>
            </a:r>
          </a:p>
          <a:p>
            <a:pPr algn="just" rtl="1">
              <a:buFont typeface="Arial" charset="0"/>
              <a:buChar char="•"/>
            </a:pPr>
            <a:r>
              <a:rPr lang="ar-SA" dirty="0" smtClean="0"/>
              <a:t>أن حدود حق الملكية تنتهي عند الحد الذي تنتهي فيه مصلحة المالك وتبدأ فيه مصلحة الآخرين ومصلحته تنتهي عند الحد المفيد بالنسبة له في التمتع بالأرض علواً أو عمقاً.</a:t>
            </a:r>
          </a:p>
          <a:p>
            <a:pPr algn="just" rtl="1">
              <a:buFont typeface="Arial" charset="0"/>
              <a:buNone/>
            </a:pPr>
            <a:endParaRPr lang="ar-SA" sz="900" dirty="0" smtClean="0"/>
          </a:p>
          <a:p>
            <a:pPr algn="just" rtl="1">
              <a:buFont typeface="Arial" charset="0"/>
              <a:buChar char="•"/>
            </a:pPr>
            <a:endParaRPr lang="en-US" dirty="0" smtClean="0">
              <a:cs typeface="Arial" charset="0"/>
            </a:endParaRPr>
          </a:p>
          <a:p>
            <a:pPr algn="just" rtl="1">
              <a:buFont typeface="Arial" charset="0"/>
              <a:buChar char="•"/>
            </a:pPr>
            <a:endParaRPr lang="ar-SA"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428644"/>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قيود حق الملكية</a:t>
            </a:r>
            <a:endParaRPr lang="en-US" sz="3600" b="1" dirty="0">
              <a:effectLst>
                <a:outerShdw blurRad="38100" dist="38100" dir="2700000" algn="tl">
                  <a:srgbClr val="000000">
                    <a:alpha val="43137"/>
                  </a:srgbClr>
                </a:outerShdw>
              </a:effectLst>
            </a:endParaRPr>
          </a:p>
        </p:txBody>
      </p:sp>
      <p:sp>
        <p:nvSpPr>
          <p:cNvPr id="24578" name="عنصر نائب للمحتوى 2"/>
          <p:cNvSpPr>
            <a:spLocks noGrp="1"/>
          </p:cNvSpPr>
          <p:nvPr>
            <p:ph sz="quarter" idx="1"/>
          </p:nvPr>
        </p:nvSpPr>
        <p:spPr>
          <a:xfrm>
            <a:off x="457200" y="714356"/>
            <a:ext cx="8229600" cy="5929354"/>
          </a:xfrm>
        </p:spPr>
        <p:txBody>
          <a:bodyPr>
            <a:normAutofit fontScale="85000" lnSpcReduction="10000"/>
          </a:bodyPr>
          <a:lstStyle/>
          <a:p>
            <a:pPr algn="just" rtl="1">
              <a:lnSpc>
                <a:spcPct val="120000"/>
              </a:lnSpc>
              <a:buFont typeface="Arial" charset="0"/>
              <a:buNone/>
            </a:pPr>
            <a:r>
              <a:rPr lang="ar-SA" b="1" dirty="0" smtClean="0">
                <a:solidFill>
                  <a:srgbClr val="FF0000"/>
                </a:solidFill>
              </a:rPr>
              <a:t>اولاً: تقييد حرية الأجانب  في  تملك العقار</a:t>
            </a:r>
          </a:p>
          <a:p>
            <a:pPr algn="just" rtl="1">
              <a:lnSpc>
                <a:spcPct val="120000"/>
              </a:lnSpc>
              <a:spcBef>
                <a:spcPct val="0"/>
              </a:spcBef>
              <a:buFont typeface="Wingdings" pitchFamily="2" charset="2"/>
              <a:buChar char="q"/>
            </a:pPr>
            <a:r>
              <a:rPr lang="ar-SA" b="1" dirty="0" smtClean="0">
                <a:solidFill>
                  <a:srgbClr val="0070C0"/>
                </a:solidFill>
              </a:rPr>
              <a:t> نظام تملك غير السعوديين للعقار واستثماره:</a:t>
            </a:r>
          </a:p>
          <a:p>
            <a:pPr algn="just" rtl="1">
              <a:lnSpc>
                <a:spcPct val="120000"/>
              </a:lnSpc>
              <a:spcBef>
                <a:spcPct val="0"/>
              </a:spcBef>
            </a:pPr>
            <a:r>
              <a:rPr lang="ar-SA" dirty="0" smtClean="0">
                <a:latin typeface="Arabic Typesetting" pitchFamily="66" charset="-78"/>
              </a:rPr>
              <a:t>صدر نظام تملك غير السعوديين للعقار واستثماره، برقم م/15 وتاريخ 1421/4/17هـ، ، ويحتوي هذا النظام على نظام ثمانية مواد.</a:t>
            </a:r>
          </a:p>
          <a:p>
            <a:pPr algn="just" rtl="1">
              <a:lnSpc>
                <a:spcPct val="120000"/>
              </a:lnSpc>
            </a:pPr>
            <a:r>
              <a:rPr lang="ar-SA" b="1" dirty="0" smtClean="0"/>
              <a:t>المادة الأولى : </a:t>
            </a:r>
            <a:endParaRPr lang="en-US" b="1" dirty="0" smtClean="0"/>
          </a:p>
          <a:p>
            <a:pPr algn="just" rtl="1">
              <a:lnSpc>
                <a:spcPct val="120000"/>
              </a:lnSpc>
            </a:pPr>
            <a:r>
              <a:rPr lang="ar-SA" dirty="0" smtClean="0"/>
              <a:t> أ - يجوز للمستثمر غير السعودي من الأشخاص ذوي الصفة الطبيعية أو الاعتبارية المرخص له بمزاولة أي نشاط مهني أو حرفي أو اقتصادي تملك العقار اللازم لمزاولة ذلك النشاط ويشمل العقار اللازم لسكنه وسكن العاملين لديه ، وذلك بعد موافقة الجهة التي أصدرت الترخيص . كما يجوز استئجار العقار المشار اليه مع مراعاة ما ورد في المادة الخامسة من هذا النظام . </a:t>
            </a:r>
            <a:endParaRPr lang="en-US" dirty="0" smtClean="0"/>
          </a:p>
          <a:p>
            <a:pPr algn="just" rtl="1">
              <a:lnSpc>
                <a:spcPct val="120000"/>
              </a:lnSpc>
            </a:pPr>
            <a:r>
              <a:rPr lang="ar-SA" dirty="0" smtClean="0"/>
              <a:t>ب - إذا كان الترخيص المشار إليه يشمل شراء مبان أو أراض لإقامة مبان عليها واستثمارها بالبيع أو التأجير فيجب ألا تقل التكلفة الإجمالية للمشروع أرضا وبناءً عن ثلاثين مليون ريال ويجوز لمجلس الوزراء تعديل هذا المبلغ . كما يشترط أن يتم استثمار ذلك العقار خلال خمس سنوات من ملكيته . </a:t>
            </a:r>
            <a:endParaRPr lang="en-US" dirty="0" smtClean="0"/>
          </a:p>
          <a:p>
            <a:pPr algn="just" rtl="1">
              <a:lnSpc>
                <a:spcPct val="120000"/>
              </a:lnSpc>
            </a:pPr>
            <a:r>
              <a:rPr lang="ar-SA" b="1" dirty="0" smtClean="0"/>
              <a:t>المادة الثانية : </a:t>
            </a:r>
            <a:endParaRPr lang="en-US" b="1" dirty="0" smtClean="0"/>
          </a:p>
          <a:p>
            <a:pPr algn="just" rtl="1">
              <a:lnSpc>
                <a:spcPct val="120000"/>
              </a:lnSpc>
            </a:pPr>
            <a:r>
              <a:rPr lang="ar-SA" dirty="0" smtClean="0"/>
              <a:t>يسمح للأشخاص غير السعوديين ذوي الصفة الطبيعية المقيمين في المملكة إقامة نظامية بتملك العقار لسكنهم الخاص ، وذلك بعد الترخيص لهم من وزارة الداخلية . </a:t>
            </a:r>
            <a:endParaRPr lang="en-US" dirty="0" smtClean="0"/>
          </a:p>
          <a:p>
            <a:pPr algn="just" rtl="1">
              <a:lnSpc>
                <a:spcPct val="120000"/>
              </a:lnSpc>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428644"/>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قيود حق الملكية</a:t>
            </a:r>
            <a:endParaRPr lang="en-US" sz="3600" b="1" dirty="0">
              <a:effectLst>
                <a:outerShdw blurRad="38100" dist="38100" dir="2700000" algn="tl">
                  <a:srgbClr val="000000">
                    <a:alpha val="43137"/>
                  </a:srgbClr>
                </a:outerShdw>
              </a:effectLst>
            </a:endParaRPr>
          </a:p>
        </p:txBody>
      </p:sp>
      <p:sp>
        <p:nvSpPr>
          <p:cNvPr id="24578" name="عنصر نائب للمحتوى 2"/>
          <p:cNvSpPr>
            <a:spLocks noGrp="1"/>
          </p:cNvSpPr>
          <p:nvPr>
            <p:ph sz="quarter" idx="1"/>
          </p:nvPr>
        </p:nvSpPr>
        <p:spPr>
          <a:xfrm>
            <a:off x="457200" y="714356"/>
            <a:ext cx="8229600" cy="5929354"/>
          </a:xfrm>
        </p:spPr>
        <p:txBody>
          <a:bodyPr>
            <a:normAutofit fontScale="85000" lnSpcReduction="10000"/>
          </a:bodyPr>
          <a:lstStyle/>
          <a:p>
            <a:pPr algn="just" rtl="1">
              <a:lnSpc>
                <a:spcPct val="120000"/>
              </a:lnSpc>
              <a:buFont typeface="Arial" charset="0"/>
              <a:buNone/>
            </a:pPr>
            <a:r>
              <a:rPr lang="ar-SA" b="1" dirty="0" smtClean="0">
                <a:solidFill>
                  <a:srgbClr val="FF0000"/>
                </a:solidFill>
              </a:rPr>
              <a:t>اولاً: تقييد حرية الأجانب  في  تملك العقار</a:t>
            </a:r>
          </a:p>
          <a:p>
            <a:pPr algn="just" rtl="1">
              <a:lnSpc>
                <a:spcPct val="120000"/>
              </a:lnSpc>
              <a:spcBef>
                <a:spcPct val="0"/>
              </a:spcBef>
              <a:buFont typeface="Wingdings" pitchFamily="2" charset="2"/>
              <a:buChar char="q"/>
            </a:pPr>
            <a:r>
              <a:rPr lang="ar-SA" b="1" dirty="0" smtClean="0">
                <a:solidFill>
                  <a:srgbClr val="0070C0"/>
                </a:solidFill>
              </a:rPr>
              <a:t> نظام تملك غير السعوديين للعقار واستثماره:</a:t>
            </a:r>
          </a:p>
          <a:p>
            <a:pPr algn="just" rtl="1">
              <a:lnSpc>
                <a:spcPct val="120000"/>
              </a:lnSpc>
            </a:pPr>
            <a:r>
              <a:rPr lang="ar-SA" b="1" dirty="0" smtClean="0"/>
              <a:t>المادة الثالثة : </a:t>
            </a:r>
            <a:endParaRPr lang="en-US" b="1" dirty="0" smtClean="0"/>
          </a:p>
          <a:p>
            <a:pPr algn="just" rtl="1">
              <a:lnSpc>
                <a:spcPct val="120000"/>
              </a:lnSpc>
            </a:pPr>
            <a:r>
              <a:rPr lang="ar-SA" dirty="0" smtClean="0"/>
              <a:t>يجوز - على أساس المعاملة بالمثل -  للممثليات الأجنبية المعتمدة بالمملكة تملك المقر الرسمي ومقر السكن لرئيسها وأعضائها ، ويجوز للهيئات الدولية والإقليمية في حدود ما تقضي به الاتفاقيات التي تحكمها تملك المقر الرسمي لها ، وذلك كله بشرط الحصول على ترخيص من وزير الخارجية . </a:t>
            </a:r>
          </a:p>
          <a:p>
            <a:pPr algn="just" rtl="1">
              <a:lnSpc>
                <a:spcPct val="120000"/>
              </a:lnSpc>
            </a:pPr>
            <a:r>
              <a:rPr lang="ar-SA" b="1" dirty="0" smtClean="0"/>
              <a:t> المادة الرابعة : </a:t>
            </a:r>
            <a:endParaRPr lang="en-US" b="1" dirty="0" smtClean="0"/>
          </a:p>
          <a:p>
            <a:pPr algn="just" rtl="1">
              <a:lnSpc>
                <a:spcPct val="120000"/>
              </a:lnSpc>
            </a:pPr>
            <a:r>
              <a:rPr lang="ar-SA" dirty="0" smtClean="0"/>
              <a:t>يجوز بموافقة من رئيس مجلس الوزراء - في غير الحالات السابقة - تملك العقار للسكن الخـاص . </a:t>
            </a:r>
          </a:p>
          <a:p>
            <a:pPr algn="just" rtl="1">
              <a:lnSpc>
                <a:spcPct val="120000"/>
              </a:lnSpc>
            </a:pPr>
            <a:r>
              <a:rPr lang="ar-SA" b="1" dirty="0" smtClean="0"/>
              <a:t>المادة الخامسة : </a:t>
            </a:r>
            <a:endParaRPr lang="en-US" b="1" dirty="0" smtClean="0"/>
          </a:p>
          <a:p>
            <a:pPr algn="just" rtl="1">
              <a:lnSpc>
                <a:spcPct val="120000"/>
              </a:lnSpc>
            </a:pPr>
            <a:r>
              <a:rPr lang="ar-SA" dirty="0" smtClean="0"/>
              <a:t>لا يجوز لغير السعودي بأي طريق غير الميراث اكتساب حق الملكية أو حق الارتفاق أو الانتفاع على عقار واقع داخل حدود مدينتي مكة المكرمة والمدينة المنورة ، ويستثنى من ذلك اكتساب حق الملكية إذا اقترن بها وقف العقار المملوك طبقاً للقواعد الشرعية على جهة معينة سعودية وبشرط أن ينص في الوقف على أن يكون للمجلس الأعلى للأوقاف حق النظارة على الموقوف . على أنه يجوز لغير السعودي من المسلمين استئجار العقار داخل حدود مدينتي مكة المكرمة والمدينة المنورة لمدة لا تزيد على سنتين قابلة للتجديد لمدة أو مدد مماثلة . </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428644"/>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قيود حق الملكية</a:t>
            </a:r>
            <a:endParaRPr lang="en-US" sz="3600" b="1" dirty="0">
              <a:effectLst>
                <a:outerShdw blurRad="38100" dist="38100" dir="2700000" algn="tl">
                  <a:srgbClr val="000000">
                    <a:alpha val="43137"/>
                  </a:srgbClr>
                </a:outerShdw>
              </a:effectLst>
            </a:endParaRPr>
          </a:p>
        </p:txBody>
      </p:sp>
      <p:sp>
        <p:nvSpPr>
          <p:cNvPr id="24578" name="عنصر نائب للمحتوى 2"/>
          <p:cNvSpPr>
            <a:spLocks noGrp="1"/>
          </p:cNvSpPr>
          <p:nvPr>
            <p:ph sz="quarter" idx="1"/>
          </p:nvPr>
        </p:nvSpPr>
        <p:spPr>
          <a:xfrm>
            <a:off x="214282" y="714356"/>
            <a:ext cx="8515352" cy="5929354"/>
          </a:xfrm>
        </p:spPr>
        <p:txBody>
          <a:bodyPr>
            <a:normAutofit fontScale="85000" lnSpcReduction="10000"/>
          </a:bodyPr>
          <a:lstStyle/>
          <a:p>
            <a:pPr algn="just" rtl="1">
              <a:lnSpc>
                <a:spcPct val="120000"/>
              </a:lnSpc>
              <a:buFont typeface="Arial" charset="0"/>
              <a:buNone/>
            </a:pPr>
            <a:r>
              <a:rPr lang="ar-SA" b="1" dirty="0" smtClean="0">
                <a:solidFill>
                  <a:srgbClr val="FF0000"/>
                </a:solidFill>
              </a:rPr>
              <a:t>اولاً: تقييد حرية الأجانب  في  تملك العقار</a:t>
            </a:r>
          </a:p>
          <a:p>
            <a:pPr algn="just" rtl="1">
              <a:lnSpc>
                <a:spcPct val="120000"/>
              </a:lnSpc>
              <a:spcBef>
                <a:spcPct val="0"/>
              </a:spcBef>
              <a:buFont typeface="Wingdings" pitchFamily="2" charset="2"/>
              <a:buChar char="q"/>
            </a:pPr>
            <a:r>
              <a:rPr lang="ar-SA" b="1" dirty="0" smtClean="0">
                <a:solidFill>
                  <a:srgbClr val="0070C0"/>
                </a:solidFill>
              </a:rPr>
              <a:t> نظام تملك غير السعوديين للعقار واستثماره:</a:t>
            </a:r>
          </a:p>
          <a:p>
            <a:pPr algn="just" rtl="1">
              <a:lnSpc>
                <a:spcPct val="120000"/>
              </a:lnSpc>
            </a:pPr>
            <a:r>
              <a:rPr lang="ar-SA" b="1" dirty="0" smtClean="0"/>
              <a:t>المادة السادسة : </a:t>
            </a:r>
            <a:endParaRPr lang="en-US" b="1" dirty="0" smtClean="0"/>
          </a:p>
          <a:p>
            <a:pPr algn="just" rtl="1">
              <a:lnSpc>
                <a:spcPct val="120000"/>
              </a:lnSpc>
            </a:pPr>
            <a:r>
              <a:rPr lang="ar-SA" dirty="0" smtClean="0"/>
              <a:t>يحظر على كتاب العدل أو أي جهة أخرى مختصة توثيق أي تصرف لا يتفق وأحكام هذا النظام . </a:t>
            </a:r>
            <a:endParaRPr lang="en-US" dirty="0" smtClean="0"/>
          </a:p>
          <a:p>
            <a:pPr algn="just" rtl="1">
              <a:lnSpc>
                <a:spcPct val="120000"/>
              </a:lnSpc>
            </a:pPr>
            <a:r>
              <a:rPr lang="ar-SA" b="1" dirty="0" smtClean="0"/>
              <a:t>المادة السابعة : </a:t>
            </a:r>
            <a:endParaRPr lang="en-US" b="1" dirty="0" smtClean="0"/>
          </a:p>
          <a:p>
            <a:pPr algn="just" rtl="1">
              <a:lnSpc>
                <a:spcPct val="120000"/>
              </a:lnSpc>
            </a:pPr>
            <a:r>
              <a:rPr lang="ar-SA" dirty="0" smtClean="0"/>
              <a:t>لا يخل تطبيق أحكام هذا النظام بما يأتي : </a:t>
            </a:r>
            <a:endParaRPr lang="en-US" dirty="0" smtClean="0"/>
          </a:p>
          <a:p>
            <a:pPr algn="just" rtl="1">
              <a:lnSpc>
                <a:spcPct val="120000"/>
              </a:lnSpc>
              <a:buNone/>
            </a:pPr>
            <a:r>
              <a:rPr lang="ar-SA" dirty="0" smtClean="0"/>
              <a:t>أ - حقوق الملكية التي ترتبت لغير السعوديين بموجب الأنظمة السابقة ، ويتعين إعمال أحكام هذا النظام بعد نفاذه عند انتقال ملكية العقار. </a:t>
            </a:r>
            <a:endParaRPr lang="en-US" dirty="0" smtClean="0"/>
          </a:p>
          <a:p>
            <a:pPr algn="just" rtl="1">
              <a:lnSpc>
                <a:spcPct val="120000"/>
              </a:lnSpc>
              <a:buNone/>
            </a:pPr>
            <a:r>
              <a:rPr lang="ar-SA" dirty="0" smtClean="0"/>
              <a:t>ب - المزايا التي تضمنتها القواعد المنظمة لتملك العقار لمواطني دول مجلس التعاون لدول الخليج العربية . </a:t>
            </a:r>
            <a:endParaRPr lang="en-US" dirty="0" smtClean="0"/>
          </a:p>
          <a:p>
            <a:pPr algn="just" rtl="1">
              <a:lnSpc>
                <a:spcPct val="120000"/>
              </a:lnSpc>
              <a:buNone/>
            </a:pPr>
            <a:r>
              <a:rPr lang="ar-SA" dirty="0" smtClean="0"/>
              <a:t>ج - اكتساب حق الملكية أو أي حق عيني أصلي آخر على عقار عن طريق الميراث . </a:t>
            </a:r>
            <a:endParaRPr lang="en-US" dirty="0" smtClean="0"/>
          </a:p>
          <a:p>
            <a:pPr algn="just" rtl="1">
              <a:lnSpc>
                <a:spcPct val="120000"/>
              </a:lnSpc>
              <a:buNone/>
            </a:pPr>
            <a:r>
              <a:rPr lang="ar-SA" dirty="0" smtClean="0"/>
              <a:t>د - الأنظمة وقرارات مجلس الوزراء والأوامر السامية التي تمنع التملك في بعض المواقع. </a:t>
            </a:r>
            <a:endParaRPr lang="en-US" dirty="0" smtClean="0"/>
          </a:p>
          <a:p>
            <a:pPr algn="just" rtl="1">
              <a:lnSpc>
                <a:spcPct val="120000"/>
              </a:lnSpc>
            </a:pPr>
            <a:r>
              <a:rPr lang="ar-SA" b="1" dirty="0" smtClean="0"/>
              <a:t> المادة الثامنة : </a:t>
            </a:r>
            <a:endParaRPr lang="en-US" b="1" dirty="0" smtClean="0"/>
          </a:p>
          <a:p>
            <a:pPr algn="just" rtl="1">
              <a:lnSpc>
                <a:spcPct val="120000"/>
              </a:lnSpc>
              <a:buNone/>
            </a:pPr>
            <a:r>
              <a:rPr lang="ar-SA" dirty="0" smtClean="0"/>
              <a:t>أ - يحل هذا النظام محل نظام تملك غير السعوديين للعقار في المملكة العربية السعودية الصادر بالمرسوم الملكي ذي الرقم م /22 والتاريخ 12/7/1390هـ .  ب - ينشر هذا النظام في الجريدة الرسمية ويعمل به بعد تسعين يوماً من تاريخ نـشره .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428644"/>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قيود حق الملكية</a:t>
            </a:r>
            <a:endParaRPr lang="en-US" sz="3600" b="1" dirty="0">
              <a:effectLst>
                <a:outerShdw blurRad="38100" dist="38100" dir="2700000" algn="tl">
                  <a:srgbClr val="000000">
                    <a:alpha val="43137"/>
                  </a:srgbClr>
                </a:outerShdw>
              </a:effectLst>
            </a:endParaRPr>
          </a:p>
        </p:txBody>
      </p:sp>
      <p:sp>
        <p:nvSpPr>
          <p:cNvPr id="24578" name="عنصر نائب للمحتوى 2"/>
          <p:cNvSpPr>
            <a:spLocks noGrp="1"/>
          </p:cNvSpPr>
          <p:nvPr>
            <p:ph sz="quarter" idx="1"/>
          </p:nvPr>
        </p:nvSpPr>
        <p:spPr>
          <a:xfrm>
            <a:off x="71406" y="714356"/>
            <a:ext cx="8729634" cy="6143644"/>
          </a:xfrm>
        </p:spPr>
        <p:txBody>
          <a:bodyPr>
            <a:normAutofit fontScale="92500" lnSpcReduction="20000"/>
          </a:bodyPr>
          <a:lstStyle/>
          <a:p>
            <a:pPr algn="just" rtl="1">
              <a:buFont typeface="Arial" charset="0"/>
              <a:buNone/>
            </a:pPr>
            <a:r>
              <a:rPr lang="ar-SA" sz="3000" b="1" dirty="0" smtClean="0">
                <a:solidFill>
                  <a:srgbClr val="0070C0"/>
                </a:solidFill>
              </a:rPr>
              <a:t>ثانيا: تقييد المالك بعدم الإضرار بالجار</a:t>
            </a:r>
          </a:p>
          <a:p>
            <a:pPr algn="just" rtl="1">
              <a:buFont typeface="Arial" charset="0"/>
              <a:buNone/>
            </a:pPr>
            <a:r>
              <a:rPr lang="ar-SA" b="1" dirty="0" smtClean="0">
                <a:solidFill>
                  <a:srgbClr val="FF0000"/>
                </a:solidFill>
              </a:rPr>
              <a:t>أولا: أساس هذا القيد:</a:t>
            </a:r>
          </a:p>
          <a:p>
            <a:pPr algn="just" rtl="1">
              <a:buFont typeface="Arial" charset="0"/>
              <a:buChar char="•"/>
            </a:pPr>
            <a:r>
              <a:rPr lang="ar-SA" dirty="0" smtClean="0"/>
              <a:t>من حيث الأصل المالك غير مسئول عن الأضرار </a:t>
            </a:r>
            <a:r>
              <a:rPr lang="ar-SA" b="1" dirty="0" smtClean="0"/>
              <a:t>اليسيرة</a:t>
            </a:r>
            <a:r>
              <a:rPr lang="ar-SA" dirty="0" smtClean="0"/>
              <a:t> التى يسببها لجاره نتيجة استعماله لملكه، لأن ذلك من قبيل التسامح بين الجيران وإلا حرم المالك من استعمال ملكه بشكل مطلق، غير أن المالك يكون مسئولا إذا سبب ضررا لجاره فى ثلاثة حالات وهى</a:t>
            </a:r>
            <a:r>
              <a:rPr lang="ar-SA" b="1" dirty="0" smtClean="0"/>
              <a:t>:</a:t>
            </a:r>
          </a:p>
          <a:p>
            <a:pPr algn="just" rtl="1">
              <a:buFont typeface="Arial" charset="0"/>
              <a:buChar char="•"/>
            </a:pPr>
            <a:endParaRPr lang="ar-SA" sz="600" b="1" dirty="0" smtClean="0"/>
          </a:p>
          <a:p>
            <a:pPr algn="just" rtl="1">
              <a:buFont typeface="Arial" charset="0"/>
              <a:buNone/>
            </a:pPr>
            <a:r>
              <a:rPr lang="ar-SA" b="1" dirty="0" smtClean="0"/>
              <a:t>1- إذا ارتكب المالك خطأ سبب ضررا لجاره وفقا لقواعد المسئولية التقصيرية.</a:t>
            </a:r>
          </a:p>
          <a:p>
            <a:pPr algn="just" rtl="1">
              <a:buFont typeface="Arial" charset="0"/>
              <a:buNone/>
            </a:pPr>
            <a:r>
              <a:rPr lang="ar-SA" b="1" dirty="0" smtClean="0"/>
              <a:t>2- يكون المالك مسئولا  عن التعسف فى استعمال حق الملكية.</a:t>
            </a:r>
          </a:p>
          <a:p>
            <a:pPr algn="just" rtl="1">
              <a:buFont typeface="Arial" charset="0"/>
              <a:buNone/>
            </a:pPr>
            <a:r>
              <a:rPr lang="ar-SA" b="1" dirty="0" smtClean="0"/>
              <a:t>3- لا يسأل المالك عن مضار الجوار المألوفة، وعليه أن يتقيد بعدم الإضرار بالجار</a:t>
            </a:r>
            <a:r>
              <a:rPr lang="ar-SA" dirty="0" smtClean="0"/>
              <a:t>.</a:t>
            </a:r>
          </a:p>
          <a:p>
            <a:pPr algn="just" rtl="1">
              <a:buFont typeface="Arial" charset="0"/>
              <a:buNone/>
            </a:pPr>
            <a:endParaRPr lang="ar-SA" sz="1000" dirty="0" smtClean="0"/>
          </a:p>
          <a:p>
            <a:pPr algn="r" rtl="1">
              <a:buFont typeface="Wingdings" pitchFamily="2" charset="2"/>
              <a:buChar char="q"/>
            </a:pPr>
            <a:r>
              <a:rPr lang="ar-SA" b="1" dirty="0" smtClean="0">
                <a:solidFill>
                  <a:srgbClr val="FF0000"/>
                </a:solidFill>
              </a:rPr>
              <a:t>معيار الضرر الموجب لمسئولية المالك:</a:t>
            </a:r>
          </a:p>
          <a:p>
            <a:pPr algn="r" rtl="1">
              <a:buFont typeface="Arial" charset="0"/>
              <a:buChar char="•"/>
            </a:pPr>
            <a:r>
              <a:rPr lang="ar-SA" b="1" dirty="0" smtClean="0"/>
              <a:t>يعد الضرر الفاحش </a:t>
            </a:r>
            <a:r>
              <a:rPr lang="ar-SA" dirty="0" smtClean="0"/>
              <a:t>هو الموجب لمسئولية المالك تجاه جاره، </a:t>
            </a:r>
            <a:r>
              <a:rPr lang="ar-SA" b="1" dirty="0" smtClean="0"/>
              <a:t>وهو ما يعرف بالضرر غير المألوف الذى لا يمكن للجار تحمله عادة</a:t>
            </a:r>
            <a:r>
              <a:rPr lang="ar-SA" dirty="0" smtClean="0"/>
              <a:t>. وعلى قاضى الموضوع تحديد وجود الضرر الفاحش من عدمه، ويستعين فى ذلك بعدة معايير، </a:t>
            </a:r>
            <a:r>
              <a:rPr lang="ar-SA" b="1" dirty="0" smtClean="0"/>
              <a:t>هى:</a:t>
            </a:r>
          </a:p>
          <a:p>
            <a:pPr algn="r" rtl="1">
              <a:buFont typeface="Arial" charset="0"/>
              <a:buChar char="•"/>
            </a:pPr>
            <a:endParaRPr lang="ar-SA" sz="500" b="1" dirty="0" smtClean="0"/>
          </a:p>
          <a:p>
            <a:pPr algn="r" rtl="1">
              <a:buFont typeface="Arial" charset="0"/>
              <a:buNone/>
            </a:pPr>
            <a:r>
              <a:rPr lang="ar-SA" dirty="0" smtClean="0"/>
              <a:t>1- أن يكون هذا الضرر سببا لوهن البناء أو هدمه.</a:t>
            </a:r>
          </a:p>
          <a:p>
            <a:pPr algn="r" rtl="1">
              <a:buFont typeface="Arial" charset="0"/>
              <a:buNone/>
            </a:pPr>
            <a:r>
              <a:rPr lang="ar-SA" dirty="0" smtClean="0"/>
              <a:t>2- أن يمنع الحوائج الأصلية ( المنافع المقصودة من البناء ) لملك الجار.</a:t>
            </a:r>
          </a:p>
          <a:p>
            <a:pPr algn="r" rtl="1">
              <a:buFont typeface="Arial" charset="0"/>
              <a:buNone/>
            </a:pPr>
            <a:r>
              <a:rPr lang="ar-SA" dirty="0" smtClean="0"/>
              <a:t>3- على القاضى عند تحديد نوع الضرر أن يراعى العرف. </a:t>
            </a:r>
          </a:p>
          <a:p>
            <a:pPr algn="r" rtl="1">
              <a:buFont typeface="Arial" charset="0"/>
              <a:buNone/>
            </a:pPr>
            <a:endParaRPr lang="ar-SA" sz="400" dirty="0" smtClean="0"/>
          </a:p>
          <a:p>
            <a:pPr algn="r" rtl="1">
              <a:buFont typeface="Arial" charset="0"/>
              <a:buChar char="•"/>
            </a:pPr>
            <a:r>
              <a:rPr lang="ar-SA" dirty="0" smtClean="0"/>
              <a:t>لا أثر للاعتبارات الشخصية التى تخص كل جار فى تحديد طبيعة الضرر، كالسن والجنس</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428644"/>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قيود حق الملكية</a:t>
            </a:r>
            <a:endParaRPr lang="en-US" sz="3600" b="1" dirty="0">
              <a:effectLst>
                <a:outerShdw blurRad="38100" dist="38100" dir="2700000" algn="tl">
                  <a:srgbClr val="000000">
                    <a:alpha val="43137"/>
                  </a:srgbClr>
                </a:outerShdw>
              </a:effectLst>
            </a:endParaRPr>
          </a:p>
        </p:txBody>
      </p:sp>
      <p:sp>
        <p:nvSpPr>
          <p:cNvPr id="24578" name="عنصر نائب للمحتوى 2"/>
          <p:cNvSpPr>
            <a:spLocks noGrp="1"/>
          </p:cNvSpPr>
          <p:nvPr>
            <p:ph sz="quarter" idx="1"/>
          </p:nvPr>
        </p:nvSpPr>
        <p:spPr>
          <a:xfrm>
            <a:off x="71406" y="714356"/>
            <a:ext cx="8729634" cy="6143644"/>
          </a:xfrm>
        </p:spPr>
        <p:txBody>
          <a:bodyPr>
            <a:normAutofit fontScale="92500"/>
          </a:bodyPr>
          <a:lstStyle/>
          <a:p>
            <a:pPr algn="just" rtl="1">
              <a:buFont typeface="Arial" charset="0"/>
              <a:buNone/>
            </a:pPr>
            <a:r>
              <a:rPr lang="ar-SA" sz="3000" b="1" dirty="0" smtClean="0">
                <a:solidFill>
                  <a:srgbClr val="0070C0"/>
                </a:solidFill>
              </a:rPr>
              <a:t>ثانيا: تقييد المالك بعدم الإضرار بالجار</a:t>
            </a:r>
          </a:p>
          <a:p>
            <a:pPr algn="r" rtl="1">
              <a:buFont typeface="Arial" charset="0"/>
              <a:buChar char="•"/>
            </a:pPr>
            <a:r>
              <a:rPr lang="ar-SA" b="1" dirty="0" smtClean="0">
                <a:solidFill>
                  <a:srgbClr val="FF0000"/>
                </a:solidFill>
              </a:rPr>
              <a:t>اثر اسبقية الاستغلال على مسئولية المالك:</a:t>
            </a:r>
          </a:p>
          <a:p>
            <a:pPr algn="r" rtl="1">
              <a:buFont typeface="Arial" charset="0"/>
              <a:buNone/>
            </a:pPr>
            <a:r>
              <a:rPr lang="ar-SA" b="1" dirty="0" smtClean="0"/>
              <a:t>في الفقه</a:t>
            </a:r>
            <a:r>
              <a:rPr lang="ar-SA" dirty="0" smtClean="0"/>
              <a:t> ان الاسبقية تعصم المالك من المسئولية عن الاضرار التي يسببها لجاره طالما كان انتفاعه بملكه انتفاع مشروع ، </a:t>
            </a:r>
            <a:r>
              <a:rPr lang="ar-SA" b="1" dirty="0" smtClean="0"/>
              <a:t>أما في القانون </a:t>
            </a:r>
            <a:r>
              <a:rPr lang="ar-SA" dirty="0" smtClean="0"/>
              <a:t>فقد اختلف فقهاء القانون في انعقاد المسئولية على المالك حتى وان كانت له الاسبقية في التملك والاستغلال وان كان استغلال مشروع.</a:t>
            </a:r>
          </a:p>
          <a:p>
            <a:pPr algn="r" rtl="1">
              <a:buFont typeface="Arial" charset="0"/>
              <a:buNone/>
            </a:pPr>
            <a:endParaRPr lang="ar-SA" sz="400" dirty="0" smtClean="0"/>
          </a:p>
          <a:p>
            <a:pPr marL="365760" indent="-256032" algn="r" rtl="1" fontAlgn="auto">
              <a:spcAft>
                <a:spcPts val="0"/>
              </a:spcAft>
              <a:buFont typeface="Wingdings" pitchFamily="2" charset="2"/>
              <a:buChar char="q"/>
              <a:defRPr/>
            </a:pPr>
            <a:r>
              <a:rPr lang="ar-SA" b="1" dirty="0" smtClean="0">
                <a:solidFill>
                  <a:srgbClr val="FF0000"/>
                </a:solidFill>
              </a:rPr>
              <a:t> أثر الترخيص الادارى على مسئولية المالك عن مضار الجوار:</a:t>
            </a:r>
          </a:p>
          <a:p>
            <a:pPr marL="365760" indent="-256032" algn="r" rtl="1" fontAlgn="auto">
              <a:spcAft>
                <a:spcPts val="0"/>
              </a:spcAft>
              <a:buFont typeface="Arial" pitchFamily="34" charset="0"/>
              <a:buChar char="•"/>
              <a:defRPr/>
            </a:pPr>
            <a:r>
              <a:rPr lang="ar-SA" dirty="0" smtClean="0"/>
              <a:t> قد تمنح السلطة المختصة ترخيصا لبعض الأشخاص لمباشرة نشاط معين بعد استيفائه للشروط اللازمة لذلك، وهذا الترخيص إن كان يعفى صاحبه من المسئولية تجاه الجهات الإدارية </a:t>
            </a:r>
            <a:r>
              <a:rPr lang="ar-SA" b="1" dirty="0" smtClean="0"/>
              <a:t>إلا أنه لا يعفيه من المسئولية تجاه جيرانه </a:t>
            </a:r>
            <a:r>
              <a:rPr lang="ar-SA" dirty="0" smtClean="0"/>
              <a:t>إن مارس نشاطه بطريقة تسبب لهم ضررا فاحشا.</a:t>
            </a:r>
          </a:p>
          <a:p>
            <a:pPr marL="365760" indent="-256032" algn="r" rtl="1" fontAlgn="auto">
              <a:spcAft>
                <a:spcPts val="0"/>
              </a:spcAft>
              <a:buFont typeface="Arial" pitchFamily="34" charset="0"/>
              <a:buChar char="•"/>
              <a:defRPr/>
            </a:pPr>
            <a:endParaRPr lang="ar-SA" sz="600" dirty="0" smtClean="0"/>
          </a:p>
          <a:p>
            <a:pPr marL="365760" indent="-256032" algn="r" rtl="1" fontAlgn="auto">
              <a:spcAft>
                <a:spcPts val="0"/>
              </a:spcAft>
              <a:buFont typeface="Wingdings" pitchFamily="2" charset="2"/>
              <a:buChar char="q"/>
              <a:defRPr/>
            </a:pPr>
            <a:r>
              <a:rPr lang="ar-SA" b="1" dirty="0" smtClean="0">
                <a:solidFill>
                  <a:srgbClr val="FF0000"/>
                </a:solidFill>
              </a:rPr>
              <a:t> جزاء مضار الجوار:</a:t>
            </a:r>
          </a:p>
          <a:p>
            <a:pPr marL="365760" indent="-256032" algn="r" rtl="1" fontAlgn="auto">
              <a:spcAft>
                <a:spcPts val="0"/>
              </a:spcAft>
              <a:buFontTx/>
              <a:buChar char="-"/>
              <a:defRPr/>
            </a:pPr>
            <a:r>
              <a:rPr lang="ar-SA" b="1" dirty="0" smtClean="0"/>
              <a:t>التعويض العينى ( إزالة العمل المخالف إن كان ذلك ممكنا ).</a:t>
            </a:r>
          </a:p>
          <a:p>
            <a:pPr marL="365760" indent="-256032" algn="r" rtl="1" fontAlgn="auto">
              <a:spcAft>
                <a:spcPts val="0"/>
              </a:spcAft>
              <a:buFontTx/>
              <a:buChar char="-"/>
              <a:defRPr/>
            </a:pPr>
            <a:r>
              <a:rPr lang="ar-SA" b="1" dirty="0" smtClean="0"/>
              <a:t>التعويض النقدى.</a:t>
            </a:r>
          </a:p>
          <a:p>
            <a:pPr marL="365760" indent="-256032" algn="r" rtl="1" fontAlgn="auto">
              <a:spcAft>
                <a:spcPts val="0"/>
              </a:spcAft>
              <a:buFontTx/>
              <a:buChar char="-"/>
              <a:defRPr/>
            </a:pPr>
            <a:endParaRPr lang="ar-SA" sz="300" b="1" dirty="0" smtClean="0"/>
          </a:p>
          <a:p>
            <a:pPr marL="365760" indent="-256032" algn="r" rtl="1" fontAlgn="auto">
              <a:spcAft>
                <a:spcPts val="0"/>
              </a:spcAft>
              <a:buFont typeface="Wingdings" pitchFamily="2" charset="2"/>
              <a:buChar char="q"/>
              <a:defRPr/>
            </a:pPr>
            <a:r>
              <a:rPr lang="ar-SA" b="1" dirty="0" smtClean="0">
                <a:solidFill>
                  <a:srgbClr val="FF0000"/>
                </a:solidFill>
              </a:rPr>
              <a:t> صور إزالة مضار الجوار:</a:t>
            </a:r>
          </a:p>
          <a:p>
            <a:pPr marL="365760" indent="-256032" algn="r" rtl="1" fontAlgn="auto">
              <a:spcAft>
                <a:spcPts val="0"/>
              </a:spcAft>
              <a:buFontTx/>
              <a:buChar char="-"/>
              <a:defRPr/>
            </a:pPr>
            <a:r>
              <a:rPr lang="ar-SA" dirty="0" smtClean="0"/>
              <a:t>إزالة مصدر الضرر أو تعديل مصدر الضرر</a:t>
            </a:r>
            <a:endParaRPr lang="ar-SA" b="1" dirty="0" smtClean="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7804" y="-428644"/>
            <a:ext cx="7467600" cy="1143000"/>
          </a:xfrm>
        </p:spPr>
        <p:txBody>
          <a:bodyPr>
            <a:normAutofit/>
          </a:bodyPr>
          <a:lstStyle/>
          <a:p>
            <a:pPr algn="r" rtl="1"/>
            <a:r>
              <a:rPr lang="ar-SA" sz="3200" b="1" dirty="0" smtClean="0">
                <a:effectLst>
                  <a:outerShdw blurRad="38100" dist="38100" dir="2700000" algn="tl">
                    <a:srgbClr val="000000">
                      <a:alpha val="43137"/>
                    </a:srgbClr>
                  </a:outerShdw>
                </a:effectLst>
              </a:rPr>
              <a:t>ثالثاً : القيود الإرادية (الشرط المانع من التصرف)</a:t>
            </a:r>
            <a:endParaRPr lang="en-US" sz="32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142844" y="857232"/>
            <a:ext cx="8543956" cy="6000768"/>
          </a:xfrm>
        </p:spPr>
        <p:txBody>
          <a:bodyPr rtlCol="1">
            <a:normAutofit lnSpcReduction="10000"/>
          </a:bodyPr>
          <a:lstStyle/>
          <a:p>
            <a:pPr marL="365760" indent="-256032" algn="just" rtl="1" fontAlgn="auto">
              <a:lnSpc>
                <a:spcPct val="110000"/>
              </a:lnSpc>
              <a:spcAft>
                <a:spcPts val="0"/>
              </a:spcAft>
              <a:buFont typeface="Wingdings" pitchFamily="2" charset="2"/>
              <a:buChar char="q"/>
              <a:defRPr/>
            </a:pPr>
            <a:r>
              <a:rPr lang="ar-SA" dirty="0" smtClean="0"/>
              <a:t> </a:t>
            </a:r>
            <a:r>
              <a:rPr lang="ar-SA" b="1" dirty="0" smtClean="0">
                <a:solidFill>
                  <a:srgbClr val="FF0000"/>
                </a:solidFill>
              </a:rPr>
              <a:t>المقصود بالشرط المانع من التصرف:</a:t>
            </a:r>
          </a:p>
          <a:p>
            <a:pPr marL="365760" indent="-256032" algn="just" rtl="1" fontAlgn="auto">
              <a:lnSpc>
                <a:spcPct val="110000"/>
              </a:lnSpc>
              <a:spcAft>
                <a:spcPts val="0"/>
              </a:spcAft>
              <a:buFont typeface="Arial" pitchFamily="34" charset="0"/>
              <a:buChar char="•"/>
              <a:defRPr/>
            </a:pPr>
            <a:r>
              <a:rPr lang="ar-SA" dirty="0" smtClean="0"/>
              <a:t>هو تقييد سلطة المالك فى التصرف القانونى فى ملكه بموجب شرط يتفق عليه فى التصرف الذى آلت بمقتضاه الملكية إلى المتصرف إليه ( العقد والوصية).</a:t>
            </a:r>
          </a:p>
          <a:p>
            <a:pPr marL="365760" indent="-256032" algn="just" rtl="1" fontAlgn="auto">
              <a:lnSpc>
                <a:spcPct val="110000"/>
              </a:lnSpc>
              <a:spcAft>
                <a:spcPts val="0"/>
              </a:spcAft>
              <a:buFont typeface="Arial" pitchFamily="34" charset="0"/>
              <a:buChar char="•"/>
              <a:defRPr/>
            </a:pPr>
            <a:endParaRPr lang="ar-SA" sz="300" dirty="0" smtClean="0"/>
          </a:p>
          <a:p>
            <a:pPr marL="365760" indent="-256032" algn="just" rtl="1" fontAlgn="auto">
              <a:lnSpc>
                <a:spcPct val="110000"/>
              </a:lnSpc>
              <a:spcAft>
                <a:spcPts val="0"/>
              </a:spcAft>
              <a:buFont typeface="Arial" pitchFamily="34" charset="0"/>
              <a:buNone/>
              <a:defRPr/>
            </a:pPr>
            <a:r>
              <a:rPr lang="ar-SA" b="1" dirty="0" smtClean="0">
                <a:solidFill>
                  <a:srgbClr val="0070C0"/>
                </a:solidFill>
              </a:rPr>
              <a:t>أولا: نطاق الشرط المانع من التصرف</a:t>
            </a:r>
          </a:p>
          <a:p>
            <a:pPr marL="365760" indent="-256032" algn="just" rtl="1" fontAlgn="auto">
              <a:lnSpc>
                <a:spcPct val="110000"/>
              </a:lnSpc>
              <a:spcAft>
                <a:spcPts val="0"/>
              </a:spcAft>
              <a:buFont typeface="Arial" pitchFamily="34" charset="0"/>
              <a:buChar char="•"/>
              <a:defRPr/>
            </a:pPr>
            <a:r>
              <a:rPr lang="ar-SA" dirty="0" smtClean="0"/>
              <a:t> لا يعد الشرط المانع من التصرف صحيحا</a:t>
            </a:r>
            <a:r>
              <a:rPr lang="ar-SA" b="1" dirty="0" smtClean="0"/>
              <a:t> إلا إذا ورد فى تصرف قانونى</a:t>
            </a:r>
            <a:r>
              <a:rPr lang="ar-SA" dirty="0" smtClean="0"/>
              <a:t>، ويشترط أن يكون هذا التصرف </a:t>
            </a:r>
            <a:r>
              <a:rPr lang="ar-SA" dirty="0" smtClean="0">
                <a:solidFill>
                  <a:srgbClr val="FF0000"/>
                </a:solidFill>
              </a:rPr>
              <a:t>عقد أو وصية </a:t>
            </a:r>
            <a:r>
              <a:rPr lang="ar-SA" dirty="0" smtClean="0"/>
              <a:t>كما أنه </a:t>
            </a:r>
            <a:r>
              <a:rPr lang="ar-SA" b="1" dirty="0" smtClean="0"/>
              <a:t>لا يمكن أن يتقرر هذا الشرط بالإرادة المنفردة </a:t>
            </a:r>
            <a:r>
              <a:rPr lang="ar-SA" dirty="0" smtClean="0"/>
              <a:t>للشخص دون أن يكون ذلك فى تصرف ناقل للملكية كالوصية.</a:t>
            </a:r>
          </a:p>
          <a:p>
            <a:pPr marL="365760" indent="-256032" algn="just" rtl="1" fontAlgn="auto">
              <a:lnSpc>
                <a:spcPct val="110000"/>
              </a:lnSpc>
              <a:spcAft>
                <a:spcPts val="0"/>
              </a:spcAft>
              <a:buFont typeface="Arial" pitchFamily="34" charset="0"/>
              <a:buChar char="•"/>
              <a:defRPr/>
            </a:pPr>
            <a:endParaRPr lang="ar-SA" sz="100" dirty="0" smtClean="0"/>
          </a:p>
          <a:p>
            <a:pPr marL="365760" indent="-256032" algn="just" rtl="1" fontAlgn="auto">
              <a:lnSpc>
                <a:spcPct val="110000"/>
              </a:lnSpc>
              <a:spcAft>
                <a:spcPts val="0"/>
              </a:spcAft>
              <a:buFont typeface="Arial" pitchFamily="34" charset="0"/>
              <a:buChar char="•"/>
              <a:defRPr/>
            </a:pPr>
            <a:r>
              <a:rPr lang="ar-SA" dirty="0" smtClean="0"/>
              <a:t>والشرط المانع من التصرف لا يرد على حق الملكية فقط فقد يرد على باقي الحقوق كالانتفاع والاستعمال وكما أيضاً انه قد يرد على الحقوق الشخصية كمنع المستأجر من التنازل عن عقد الإيجار للغير.</a:t>
            </a:r>
          </a:p>
          <a:p>
            <a:pPr marL="365760" indent="-256032" algn="just" rtl="1" fontAlgn="auto">
              <a:lnSpc>
                <a:spcPct val="110000"/>
              </a:lnSpc>
              <a:spcAft>
                <a:spcPts val="0"/>
              </a:spcAft>
              <a:buFont typeface="Arial" pitchFamily="34" charset="0"/>
              <a:buChar char="•"/>
              <a:defRPr/>
            </a:pPr>
            <a:endParaRPr lang="ar-SA" sz="1000" dirty="0" smtClean="0"/>
          </a:p>
          <a:p>
            <a:pPr marL="365760" indent="-256032" algn="just" rtl="1" fontAlgn="auto">
              <a:lnSpc>
                <a:spcPct val="110000"/>
              </a:lnSpc>
              <a:spcAft>
                <a:spcPts val="0"/>
              </a:spcAft>
              <a:buFont typeface="Arial" pitchFamily="34" charset="0"/>
              <a:buChar char="•"/>
              <a:defRPr/>
            </a:pPr>
            <a:r>
              <a:rPr lang="ar-SA" b="1" dirty="0" smtClean="0">
                <a:solidFill>
                  <a:schemeClr val="accent2"/>
                </a:solidFill>
              </a:rPr>
              <a:t>مثل</a:t>
            </a:r>
            <a:r>
              <a:rPr lang="ar-SA" dirty="0" smtClean="0"/>
              <a:t> : ان يهب شخص عقاراً لآخر ويشترط عليه أن يرتب إيراد للأجنبي طوال حياته، ويشترط في الوقت ذاته ألا يتصرف في العقار الموهوب ما دام صاحب الإيراد حياً حتى يكفل له ضماناً لإيراده.</a:t>
            </a:r>
          </a:p>
          <a:p>
            <a:pPr marL="365760" indent="-256032" algn="just" rtl="1" fontAlgn="auto">
              <a:lnSpc>
                <a:spcPct val="110000"/>
              </a:lnSpc>
              <a:spcAft>
                <a:spcPts val="0"/>
              </a:spcAft>
              <a:buFont typeface="Arial" pitchFamily="34" charset="0"/>
              <a:buNone/>
              <a:defRPr/>
            </a:pPr>
            <a:endParaRPr lang="ar-S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7804" y="-428644"/>
            <a:ext cx="7467600" cy="1143000"/>
          </a:xfrm>
        </p:spPr>
        <p:txBody>
          <a:bodyPr>
            <a:normAutofit/>
          </a:bodyPr>
          <a:lstStyle/>
          <a:p>
            <a:pPr algn="r" rtl="1"/>
            <a:r>
              <a:rPr lang="ar-SA" sz="3200" b="1" dirty="0" smtClean="0">
                <a:effectLst>
                  <a:outerShdw blurRad="38100" dist="38100" dir="2700000" algn="tl">
                    <a:srgbClr val="000000">
                      <a:alpha val="43137"/>
                    </a:srgbClr>
                  </a:outerShdw>
                </a:effectLst>
              </a:rPr>
              <a:t>ثالثاً : القيود الإرادية (الشرط المانع من التصرف)</a:t>
            </a:r>
            <a:endParaRPr lang="en-US" sz="32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457200" y="803292"/>
            <a:ext cx="8229600" cy="6054708"/>
          </a:xfrm>
        </p:spPr>
        <p:txBody>
          <a:bodyPr rtlCol="1">
            <a:normAutofit fontScale="92500" lnSpcReduction="20000"/>
          </a:bodyPr>
          <a:lstStyle/>
          <a:p>
            <a:pPr marL="365760" indent="-256032" algn="just" rtl="1" fontAlgn="auto">
              <a:spcAft>
                <a:spcPts val="0"/>
              </a:spcAft>
              <a:buFont typeface="Arial" pitchFamily="34" charset="0"/>
              <a:buNone/>
              <a:defRPr/>
            </a:pPr>
            <a:r>
              <a:rPr lang="ar-SA" sz="2800" b="1" dirty="0" smtClean="0">
                <a:solidFill>
                  <a:srgbClr val="0070C0"/>
                </a:solidFill>
              </a:rPr>
              <a:t>ثانيا: شروط صحة الشرط المانع من التصرف</a:t>
            </a:r>
          </a:p>
          <a:p>
            <a:pPr marL="365760" indent="-256032" algn="just" rtl="1" fontAlgn="auto">
              <a:spcAft>
                <a:spcPts val="0"/>
              </a:spcAft>
              <a:buFont typeface="Arial" pitchFamily="34" charset="0"/>
              <a:buNone/>
              <a:defRPr/>
            </a:pPr>
            <a:r>
              <a:rPr lang="ar-SA" b="1" dirty="0" smtClean="0">
                <a:solidFill>
                  <a:srgbClr val="FF0000"/>
                </a:solidFill>
              </a:rPr>
              <a:t>1- أن يكون مبنيا على باعث مشروع:</a:t>
            </a:r>
          </a:p>
          <a:p>
            <a:pPr marL="365760" indent="-256032" algn="just" rtl="1">
              <a:buFont typeface="Arial" pitchFamily="34" charset="0"/>
              <a:buChar char="•"/>
              <a:defRPr/>
            </a:pPr>
            <a:r>
              <a:rPr lang="ar-SA" dirty="0" smtClean="0"/>
              <a:t>يشترط لصحة الشرط المانع من التصرف أن يكون مبنيا على مصلحة مشروعة، </a:t>
            </a:r>
            <a:r>
              <a:rPr lang="ar-SA" b="1" dirty="0" smtClean="0"/>
              <a:t>سواء كانت مصلحة المتصرف أو المتصرف إليه أو الغير</a:t>
            </a:r>
            <a:r>
              <a:rPr lang="ar-SA" dirty="0" smtClean="0"/>
              <a:t>، وسواء كانت المصلحة مادية أو معنوية وتقدير مدى مشروعية المصلحة وجديتها أمر يرجع إلى تقدير القاضى. </a:t>
            </a:r>
          </a:p>
          <a:p>
            <a:pPr marL="365760" indent="-256032" algn="just" rtl="1" fontAlgn="auto">
              <a:spcAft>
                <a:spcPts val="0"/>
              </a:spcAft>
              <a:buNone/>
              <a:defRPr/>
            </a:pPr>
            <a:endParaRPr lang="ar-SA" sz="200" dirty="0" smtClean="0"/>
          </a:p>
          <a:p>
            <a:pPr marL="365760" indent="-256032" algn="just" rtl="1" fontAlgn="auto">
              <a:spcAft>
                <a:spcPts val="0"/>
              </a:spcAft>
              <a:buFont typeface="Arial" pitchFamily="34" charset="0"/>
              <a:buChar char="•"/>
              <a:defRPr/>
            </a:pPr>
            <a:r>
              <a:rPr lang="ar-SA" dirty="0" smtClean="0"/>
              <a:t>وتكون المصلحة مشروعة إذا لم تكن مخالفة للنظام العام والآداب، كما </a:t>
            </a:r>
            <a:r>
              <a:rPr lang="ar-SA" b="1" dirty="0" smtClean="0"/>
              <a:t>يجب أن تكون هذه المصلحة جدية </a:t>
            </a:r>
            <a:r>
              <a:rPr lang="ar-SA" dirty="0" smtClean="0"/>
              <a:t>لأن الشرط المانع من التصرف يمثل خروجا على الأصل العام المتمثل فى حرية المالك فى التصرف فى ملكه.</a:t>
            </a:r>
          </a:p>
          <a:p>
            <a:pPr marL="365760" indent="-256032" algn="just" rtl="1" fontAlgn="auto">
              <a:spcAft>
                <a:spcPts val="0"/>
              </a:spcAft>
              <a:buFont typeface="Arial" pitchFamily="34" charset="0"/>
              <a:buChar char="•"/>
              <a:defRPr/>
            </a:pPr>
            <a:endParaRPr lang="ar-SA" sz="600" dirty="0" smtClean="0"/>
          </a:p>
          <a:p>
            <a:pPr marL="365760" indent="-256032" algn="just" rtl="1" fontAlgn="auto">
              <a:spcAft>
                <a:spcPts val="0"/>
              </a:spcAft>
              <a:buFont typeface="Arial" pitchFamily="34" charset="0"/>
              <a:buNone/>
              <a:defRPr/>
            </a:pPr>
            <a:r>
              <a:rPr lang="ar-SA" b="1" dirty="0" smtClean="0">
                <a:solidFill>
                  <a:srgbClr val="FF0000"/>
                </a:solidFill>
              </a:rPr>
              <a:t>2- أن يكون المنع من التصرف مقصورا على مدة معقولة:</a:t>
            </a:r>
          </a:p>
          <a:p>
            <a:pPr marL="365760" indent="-256032" algn="just" rtl="1">
              <a:lnSpc>
                <a:spcPct val="120000"/>
              </a:lnSpc>
              <a:buFont typeface="Arial" pitchFamily="34" charset="0"/>
              <a:buChar char="•"/>
              <a:defRPr/>
            </a:pPr>
            <a:r>
              <a:rPr lang="ar-SA" dirty="0" smtClean="0"/>
              <a:t>لا يجوز تأبيد الشرط المانع من التصرف، ولا جعله لمدة طويلة تتجاوز الضرورة التى دعت إليه، لأن المنع المؤبد يخرج العين من دائرة التعامل وهو أمر مخالف للنظام العام، ومن ثم </a:t>
            </a:r>
            <a:r>
              <a:rPr lang="ar-SA" b="1" dirty="0" smtClean="0"/>
              <a:t>لا يجوز إلا بنص قانونى كالوقف </a:t>
            </a:r>
            <a:r>
              <a:rPr lang="ar-SA" dirty="0" smtClean="0"/>
              <a:t>لأن المنع المؤبد يحرم المالك من سلطة التصرف، كما ينتج عنه أضرار اقتصادية تلحق المجتمع بسبب حبس المال عن التداول.</a:t>
            </a:r>
          </a:p>
          <a:p>
            <a:pPr marL="365760" indent="-256032" algn="just" rtl="1">
              <a:lnSpc>
                <a:spcPct val="120000"/>
              </a:lnSpc>
              <a:buFont typeface="Arial" pitchFamily="34" charset="0"/>
              <a:buChar char="•"/>
              <a:defRPr/>
            </a:pPr>
            <a:endParaRPr lang="ar-SA" sz="100" dirty="0" smtClean="0"/>
          </a:p>
          <a:p>
            <a:pPr marL="365760" indent="-256032" algn="just" rtl="1">
              <a:lnSpc>
                <a:spcPct val="120000"/>
              </a:lnSpc>
              <a:buFont typeface="Arial" pitchFamily="34" charset="0"/>
              <a:buChar char="•"/>
              <a:defRPr/>
            </a:pPr>
            <a:r>
              <a:rPr lang="ar-SA" dirty="0" smtClean="0"/>
              <a:t>ويعتبر المنع مؤبدا حتى لو اقترن بمدة معينة طالما كانت هذه المدة غير معقولة بالنسبة لظروف القضية وملابساتها (والمدة المعقولة قد تستغرق حياة المتصرف أو المتصرف إليه أو الغير) ويرجع تقدير مدى المدة معقولة لقاضى الموضوع.</a:t>
            </a:r>
          </a:p>
          <a:p>
            <a:pPr marL="365760" indent="-256032" algn="just" rtl="1">
              <a:lnSpc>
                <a:spcPct val="120000"/>
              </a:lnSpc>
              <a:buFont typeface="Arial" pitchFamily="34" charset="0"/>
              <a:buChar char="•"/>
              <a:defRPr/>
            </a:pPr>
            <a:endParaRPr lang="ar-SA" dirty="0" smtClean="0"/>
          </a:p>
          <a:p>
            <a:pPr marL="365760" indent="-256032" algn="just" rtl="1">
              <a:buFont typeface="Arial" pitchFamily="34" charset="0"/>
              <a:buChar char="•"/>
              <a:defRPr/>
            </a:pPr>
            <a:endParaRPr lang="ar-SA" sz="1100" dirty="0" smtClean="0"/>
          </a:p>
          <a:p>
            <a:pPr marL="365760" indent="-256032" algn="just" rtl="1" fontAlgn="auto">
              <a:spcAft>
                <a:spcPts val="0"/>
              </a:spcAft>
              <a:buFont typeface="Arial" pitchFamily="34" charset="0"/>
              <a:buChar char="•"/>
              <a:defRPr/>
            </a:pPr>
            <a:endParaRPr lang="ar-SA" dirty="0" smtClean="0"/>
          </a:p>
          <a:p>
            <a:pPr marL="365760" indent="-256032" algn="just" rtl="1" fontAlgn="auto">
              <a:spcAft>
                <a:spcPts val="0"/>
              </a:spcAft>
              <a:buFont typeface="Arial" pitchFamily="34" charset="0"/>
              <a:buNone/>
              <a:defRPr/>
            </a:pPr>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SA" b="1" dirty="0" smtClean="0">
                <a:effectLst>
                  <a:outerShdw blurRad="38100" dist="38100" dir="2700000" algn="tl">
                    <a:srgbClr val="000000">
                      <a:alpha val="43137"/>
                    </a:srgbClr>
                  </a:outerShdw>
                </a:effectLst>
              </a:rPr>
              <a:t>موضوعات لتكليف البحث</a:t>
            </a:r>
            <a:endParaRPr lang="en-US" b="1" dirty="0">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algn="r" rtl="1">
              <a:buNone/>
            </a:pPr>
            <a:r>
              <a:rPr lang="ar-SA" dirty="0" smtClean="0"/>
              <a:t>1- نظام التسجيل العيني للعقار ولائحته. </a:t>
            </a:r>
          </a:p>
          <a:p>
            <a:pPr algn="r" rtl="1">
              <a:buNone/>
            </a:pPr>
            <a:r>
              <a:rPr lang="ar-SA" dirty="0" smtClean="0"/>
              <a:t>2- نظام الرهن التجاري ولائحته.</a:t>
            </a:r>
          </a:p>
          <a:p>
            <a:pPr algn="r" rtl="1">
              <a:buNone/>
            </a:pPr>
            <a:r>
              <a:rPr lang="ar-SA" dirty="0" smtClean="0"/>
              <a:t>3- نظام تملك غير السعوديين للعقار واستثماره </a:t>
            </a:r>
            <a:endParaRPr lang="en-US" dirty="0" smtClean="0"/>
          </a:p>
          <a:p>
            <a:pPr algn="r" rtl="1">
              <a:buNone/>
            </a:pPr>
            <a:r>
              <a:rPr lang="ar-SA" dirty="0" smtClean="0"/>
              <a:t>4-نظام ملكية الوحدات العقارية وفرزها.</a:t>
            </a:r>
          </a:p>
          <a:p>
            <a:pPr algn="r" rtl="1">
              <a:buNone/>
            </a:pPr>
            <a:r>
              <a:rPr lang="ar-SA" dirty="0" smtClean="0"/>
              <a:t>5- نظام نزع ملكية العقارات للمنفعة العامة ووضع اليد المؤقت على </a:t>
            </a:r>
            <a:r>
              <a:rPr lang="ar-SA" dirty="0" smtClean="0"/>
              <a:t>العقارات</a:t>
            </a:r>
            <a:endParaRPr lang="ar-SA" dirty="0" smtClean="0"/>
          </a:p>
          <a:p>
            <a:pPr algn="r" rtl="1">
              <a:buNone/>
            </a:pPr>
            <a:r>
              <a:rPr lang="ar-SA" dirty="0" smtClean="0"/>
              <a:t>6- نظام الرهن العقاري </a:t>
            </a:r>
            <a:endParaRPr lang="en-US" dirty="0" smtClean="0"/>
          </a:p>
          <a:p>
            <a:pPr algn="r" rtl="1">
              <a:buNone/>
            </a:pPr>
            <a:r>
              <a:rPr lang="ar-SA" dirty="0" smtClean="0"/>
              <a:t>7- تنظيم </a:t>
            </a:r>
            <a:r>
              <a:rPr lang="ar-SA" dirty="0" smtClean="0"/>
              <a:t>تملك العقار لمواطني دول مجلس التعاون</a:t>
            </a:r>
          </a:p>
          <a:p>
            <a:pPr algn="r" rtl="1">
              <a:buNone/>
            </a:pPr>
            <a:r>
              <a:rPr lang="ar-SA" dirty="0" smtClean="0"/>
              <a:t>8- نظام المشاركة بالوقت</a:t>
            </a:r>
            <a:endParaRPr lang="ar-S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7804" y="-428644"/>
            <a:ext cx="7467600" cy="1143000"/>
          </a:xfrm>
        </p:spPr>
        <p:txBody>
          <a:bodyPr>
            <a:normAutofit/>
          </a:bodyPr>
          <a:lstStyle/>
          <a:p>
            <a:pPr algn="r" rtl="1"/>
            <a:r>
              <a:rPr lang="ar-SA" sz="3200" b="1" dirty="0" smtClean="0">
                <a:effectLst>
                  <a:outerShdw blurRad="38100" dist="38100" dir="2700000" algn="tl">
                    <a:srgbClr val="000000">
                      <a:alpha val="43137"/>
                    </a:srgbClr>
                  </a:outerShdw>
                </a:effectLst>
              </a:rPr>
              <a:t>ثالثاً : القيود الإرادية (الشرط المانع من التصرف)</a:t>
            </a:r>
            <a:endParaRPr lang="en-US" sz="32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457200" y="785794"/>
            <a:ext cx="8229600" cy="5643602"/>
          </a:xfrm>
        </p:spPr>
        <p:txBody>
          <a:bodyPr rtlCol="1">
            <a:normAutofit fontScale="92500" lnSpcReduction="10000"/>
          </a:bodyPr>
          <a:lstStyle/>
          <a:p>
            <a:pPr marL="365760" indent="-256032" algn="just" rtl="1" fontAlgn="auto">
              <a:lnSpc>
                <a:spcPct val="120000"/>
              </a:lnSpc>
              <a:spcAft>
                <a:spcPts val="0"/>
              </a:spcAft>
              <a:buFont typeface="Wingdings" pitchFamily="2" charset="2"/>
              <a:buChar char="q"/>
              <a:defRPr/>
            </a:pPr>
            <a:r>
              <a:rPr lang="ar-SA" dirty="0" smtClean="0"/>
              <a:t> </a:t>
            </a:r>
            <a:r>
              <a:rPr lang="ar-SA" b="1" dirty="0" smtClean="0">
                <a:solidFill>
                  <a:srgbClr val="FF0000"/>
                </a:solidFill>
              </a:rPr>
              <a:t>جزاء تخلف أحد شروط صحة الشرط المانع من التصرف:</a:t>
            </a:r>
          </a:p>
          <a:p>
            <a:pPr marL="365760" indent="-256032" algn="just" rtl="1" fontAlgn="auto">
              <a:lnSpc>
                <a:spcPct val="120000"/>
              </a:lnSpc>
              <a:spcAft>
                <a:spcPts val="0"/>
              </a:spcAft>
              <a:buFont typeface="Arial" pitchFamily="34" charset="0"/>
              <a:buChar char="•"/>
              <a:defRPr/>
            </a:pPr>
            <a:r>
              <a:rPr lang="ar-SA" dirty="0" smtClean="0"/>
              <a:t> إذا تخلف أحد الشرطين السابقين كان الشرط المانع من التصرف </a:t>
            </a:r>
            <a:r>
              <a:rPr lang="ar-SA" b="1" dirty="0" smtClean="0"/>
              <a:t>باطلا</a:t>
            </a:r>
            <a:r>
              <a:rPr lang="ar-SA" dirty="0" smtClean="0"/>
              <a:t> </a:t>
            </a:r>
            <a:r>
              <a:rPr lang="ar-SA" b="1" dirty="0" smtClean="0"/>
              <a:t>مع بقاء التصرف صحيحا </a:t>
            </a:r>
            <a:r>
              <a:rPr lang="ar-SA" dirty="0" smtClean="0"/>
              <a:t>مرتبا لآثاره</a:t>
            </a:r>
            <a:r>
              <a:rPr lang="en-US" dirty="0" smtClean="0"/>
              <a:t> </a:t>
            </a:r>
            <a:r>
              <a:rPr lang="ar-SA" dirty="0" smtClean="0"/>
              <a:t>.</a:t>
            </a:r>
          </a:p>
          <a:p>
            <a:pPr marL="365760" indent="-256032" algn="just" rtl="1" fontAlgn="auto">
              <a:lnSpc>
                <a:spcPct val="120000"/>
              </a:lnSpc>
              <a:spcAft>
                <a:spcPts val="0"/>
              </a:spcAft>
              <a:buFont typeface="Arial" pitchFamily="34" charset="0"/>
              <a:buChar char="•"/>
              <a:defRPr/>
            </a:pPr>
            <a:endParaRPr lang="ar-SA" sz="700" dirty="0" smtClean="0"/>
          </a:p>
          <a:p>
            <a:pPr marL="365760" indent="-256032" algn="just" rtl="1" fontAlgn="auto">
              <a:lnSpc>
                <a:spcPct val="120000"/>
              </a:lnSpc>
              <a:spcAft>
                <a:spcPts val="0"/>
              </a:spcAft>
              <a:buFont typeface="Arial" pitchFamily="34" charset="0"/>
              <a:buChar char="•"/>
              <a:defRPr/>
            </a:pPr>
            <a:r>
              <a:rPr lang="ar-SA" dirty="0" smtClean="0"/>
              <a:t>أما إذا كان الشرط المانع من التصرف هو الدافع على هذا التصرف، فإن كان الشرط المانع من التصرف هو الدافع وراء هذا التصرف </a:t>
            </a:r>
            <a:r>
              <a:rPr lang="ar-SA" b="1" dirty="0" smtClean="0"/>
              <a:t>فإن الشرط والتصرف يكونا باطلين معا</a:t>
            </a:r>
            <a:r>
              <a:rPr lang="ar-SA" dirty="0" smtClean="0"/>
              <a:t>.</a:t>
            </a:r>
          </a:p>
          <a:p>
            <a:pPr marL="365760" indent="-256032" algn="just" rtl="1" fontAlgn="auto">
              <a:lnSpc>
                <a:spcPct val="120000"/>
              </a:lnSpc>
              <a:spcAft>
                <a:spcPts val="0"/>
              </a:spcAft>
              <a:buFont typeface="Arial" pitchFamily="34" charset="0"/>
              <a:buChar char="•"/>
              <a:defRPr/>
            </a:pPr>
            <a:endParaRPr lang="ar-SA" sz="300" dirty="0" smtClean="0"/>
          </a:p>
          <a:p>
            <a:pPr marL="365760" indent="-256032" algn="just" rtl="1" fontAlgn="auto">
              <a:lnSpc>
                <a:spcPct val="120000"/>
              </a:lnSpc>
              <a:spcAft>
                <a:spcPts val="0"/>
              </a:spcAft>
              <a:buFont typeface="Arial" pitchFamily="34" charset="0"/>
              <a:buNone/>
              <a:defRPr/>
            </a:pPr>
            <a:r>
              <a:rPr lang="ar-SA" b="1" dirty="0" smtClean="0">
                <a:solidFill>
                  <a:srgbClr val="0070C0"/>
                </a:solidFill>
              </a:rPr>
              <a:t>ثالثا: آثار الشرط المانع من التصرف</a:t>
            </a:r>
          </a:p>
          <a:p>
            <a:pPr marL="365760" indent="-256032" algn="just" rtl="1" fontAlgn="auto">
              <a:lnSpc>
                <a:spcPct val="120000"/>
              </a:lnSpc>
              <a:spcAft>
                <a:spcPts val="0"/>
              </a:spcAft>
              <a:buFont typeface="Arial" pitchFamily="34" charset="0"/>
              <a:buNone/>
              <a:defRPr/>
            </a:pPr>
            <a:r>
              <a:rPr lang="ar-SA" dirty="0" smtClean="0"/>
              <a:t>1- عدم جواز </a:t>
            </a:r>
            <a:r>
              <a:rPr lang="ar-SA" b="1" dirty="0" smtClean="0"/>
              <a:t>التصرف</a:t>
            </a:r>
            <a:r>
              <a:rPr lang="ar-SA" dirty="0" smtClean="0"/>
              <a:t> فى المال موضوع المنع.</a:t>
            </a:r>
          </a:p>
          <a:p>
            <a:pPr marL="365760" indent="-256032" algn="just" rtl="1" fontAlgn="auto">
              <a:lnSpc>
                <a:spcPct val="120000"/>
              </a:lnSpc>
              <a:spcAft>
                <a:spcPts val="0"/>
              </a:spcAft>
              <a:buFont typeface="Arial" pitchFamily="34" charset="0"/>
              <a:buNone/>
              <a:defRPr/>
            </a:pPr>
            <a:r>
              <a:rPr lang="ar-SA" dirty="0" smtClean="0"/>
              <a:t>2- عدم جواز </a:t>
            </a:r>
            <a:r>
              <a:rPr lang="ar-SA" b="1" dirty="0" smtClean="0"/>
              <a:t>الحجز</a:t>
            </a:r>
            <a:r>
              <a:rPr lang="ar-SA" dirty="0" smtClean="0"/>
              <a:t> على الشئ موضوع المنع.</a:t>
            </a:r>
          </a:p>
          <a:p>
            <a:pPr marL="365760" indent="-256032" algn="just" rtl="1" fontAlgn="auto">
              <a:lnSpc>
                <a:spcPct val="120000"/>
              </a:lnSpc>
              <a:spcAft>
                <a:spcPts val="0"/>
              </a:spcAft>
              <a:buFont typeface="Arial" pitchFamily="34" charset="0"/>
              <a:buNone/>
              <a:defRPr/>
            </a:pPr>
            <a:endParaRPr lang="ar-SA" sz="1000" dirty="0" smtClean="0"/>
          </a:p>
          <a:p>
            <a:pPr marL="365760" indent="-256032" algn="just" rtl="1" fontAlgn="auto">
              <a:lnSpc>
                <a:spcPct val="120000"/>
              </a:lnSpc>
              <a:spcAft>
                <a:spcPts val="0"/>
              </a:spcAft>
              <a:buFont typeface="Arial" pitchFamily="34" charset="0"/>
              <a:buNone/>
              <a:defRPr/>
            </a:pPr>
            <a:r>
              <a:rPr lang="ar-SA" b="1" dirty="0" smtClean="0">
                <a:solidFill>
                  <a:srgbClr val="0070C0"/>
                </a:solidFill>
              </a:rPr>
              <a:t>رابعا: جزاء مخالفة الشرط المانع من التصرف</a:t>
            </a:r>
          </a:p>
          <a:p>
            <a:pPr marL="365760" indent="-256032" algn="just" rtl="1" fontAlgn="auto">
              <a:lnSpc>
                <a:spcPct val="120000"/>
              </a:lnSpc>
              <a:spcAft>
                <a:spcPts val="0"/>
              </a:spcAft>
              <a:buFont typeface="Arial" pitchFamily="34" charset="0"/>
              <a:buChar char="•"/>
              <a:defRPr/>
            </a:pPr>
            <a:r>
              <a:rPr lang="ar-SA" dirty="0" smtClean="0"/>
              <a:t> رتب القانون جزاء</a:t>
            </a:r>
            <a:r>
              <a:rPr lang="ar-SA" b="1" dirty="0" smtClean="0"/>
              <a:t> البطلان لكل تصرف يأتى مخالفا للشرط المانع من التصرف </a:t>
            </a:r>
            <a:r>
              <a:rPr lang="ar-SA" dirty="0" smtClean="0"/>
              <a:t>طالما كان هذا الشرط صحيحا.</a:t>
            </a:r>
            <a:endParaRPr lang="ar-S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عنوان 1"/>
          <p:cNvSpPr>
            <a:spLocks noGrp="1"/>
          </p:cNvSpPr>
          <p:nvPr>
            <p:ph type="ctrTitle"/>
          </p:nvPr>
        </p:nvSpPr>
        <p:spPr>
          <a:xfrm>
            <a:off x="142844" y="500042"/>
            <a:ext cx="8786842" cy="3071834"/>
          </a:xfrm>
        </p:spPr>
        <p:txBody>
          <a:bodyPr>
            <a:normAutofit/>
          </a:bodyPr>
          <a:lstStyle/>
          <a:p>
            <a:pPr algn="r" rtl="1" fontAlgn="auto">
              <a:spcAft>
                <a:spcPts val="0"/>
              </a:spcAft>
              <a:defRPr/>
            </a:pPr>
            <a:r>
              <a:rPr lang="ar-SA" sz="6600" dirty="0" smtClean="0">
                <a:solidFill>
                  <a:srgbClr val="0070C0"/>
                </a:solidFill>
                <a:effectLst>
                  <a:outerShdw blurRad="38100" dist="38100" dir="2700000" algn="tl">
                    <a:srgbClr val="000000">
                      <a:alpha val="43137"/>
                    </a:srgbClr>
                  </a:outerShdw>
                </a:effectLst>
              </a:rPr>
              <a:t> الملكية الشائعة</a:t>
            </a:r>
            <a:endParaRPr lang="ar-SA" sz="6600" dirty="0" smtClean="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214338"/>
            <a:ext cx="7467600" cy="1143000"/>
          </a:xfrm>
        </p:spPr>
        <p:txBody>
          <a:bodyPr>
            <a:normAutofit/>
          </a:bodyPr>
          <a:lstStyle/>
          <a:p>
            <a:pPr algn="r" rtl="1"/>
            <a:r>
              <a:rPr lang="ar-SA" sz="4800" b="1" dirty="0" smtClean="0">
                <a:effectLst>
                  <a:outerShdw blurRad="38100" dist="38100" dir="2700000" algn="tl">
                    <a:srgbClr val="000000">
                      <a:alpha val="43137"/>
                    </a:srgbClr>
                  </a:outerShdw>
                </a:effectLst>
              </a:rPr>
              <a:t>الملكية الشائعة</a:t>
            </a:r>
            <a:endParaRPr lang="en-US" sz="48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214282" y="928670"/>
            <a:ext cx="8682046" cy="5929330"/>
          </a:xfrm>
        </p:spPr>
        <p:txBody>
          <a:bodyPr rtlCol="1">
            <a:normAutofit fontScale="92500" lnSpcReduction="20000"/>
          </a:bodyPr>
          <a:lstStyle/>
          <a:p>
            <a:pPr marL="365760" indent="-256032" algn="just" rtl="1" fontAlgn="auto">
              <a:lnSpc>
                <a:spcPct val="110000"/>
              </a:lnSpc>
              <a:spcAft>
                <a:spcPts val="0"/>
              </a:spcAft>
              <a:buFont typeface="Wingdings" pitchFamily="2" charset="2"/>
              <a:buChar char="q"/>
              <a:defRPr/>
            </a:pPr>
            <a:r>
              <a:rPr lang="ar-SA" dirty="0" smtClean="0"/>
              <a:t> الصورة </a:t>
            </a:r>
            <a:r>
              <a:rPr lang="ar-SA" b="1" dirty="0" smtClean="0"/>
              <a:t>العادية</a:t>
            </a:r>
            <a:r>
              <a:rPr lang="ar-SA" dirty="0" smtClean="0"/>
              <a:t> للملكية هى الملكية المفرزة، وفيها يكون حق الملكية قاصرا على المالك فقط، غير أن الملكية قد تتخذ وضعا آخر وهو الملكية الشائعة.</a:t>
            </a:r>
          </a:p>
          <a:p>
            <a:pPr marL="365760" indent="-256032" algn="just" rtl="1" fontAlgn="auto">
              <a:lnSpc>
                <a:spcPct val="110000"/>
              </a:lnSpc>
              <a:spcAft>
                <a:spcPts val="0"/>
              </a:spcAft>
              <a:buFont typeface="Wingdings" pitchFamily="2" charset="2"/>
              <a:buChar char="q"/>
              <a:defRPr/>
            </a:pPr>
            <a:endParaRPr lang="ar-SA" sz="900" dirty="0" smtClean="0"/>
          </a:p>
          <a:p>
            <a:pPr marL="365760" indent="-256032" algn="just" rtl="1" fontAlgn="auto">
              <a:lnSpc>
                <a:spcPct val="110000"/>
              </a:lnSpc>
              <a:spcAft>
                <a:spcPts val="0"/>
              </a:spcAft>
              <a:buFont typeface="Wingdings" pitchFamily="2" charset="2"/>
              <a:buChar char="q"/>
              <a:defRPr/>
            </a:pPr>
            <a:r>
              <a:rPr lang="ar-SA" sz="3000" b="1" dirty="0" smtClean="0">
                <a:solidFill>
                  <a:srgbClr val="FF0000"/>
                </a:solidFill>
              </a:rPr>
              <a:t>أولا: تعريف الشيوع:</a:t>
            </a:r>
          </a:p>
          <a:p>
            <a:pPr marL="365760" indent="-256032" algn="just" rtl="1" fontAlgn="auto">
              <a:lnSpc>
                <a:spcPct val="110000"/>
              </a:lnSpc>
              <a:spcAft>
                <a:spcPts val="0"/>
              </a:spcAft>
              <a:buFont typeface="Arial" pitchFamily="34" charset="0"/>
              <a:buChar char="•"/>
              <a:defRPr/>
            </a:pPr>
            <a:r>
              <a:rPr lang="ar-SA" dirty="0" smtClean="0"/>
              <a:t> هو ملكية أكثر من شخص لشئ واحد </a:t>
            </a:r>
            <a:r>
              <a:rPr lang="ar-SA" b="1" dirty="0" smtClean="0"/>
              <a:t>بدون فرز </a:t>
            </a:r>
            <a:r>
              <a:rPr lang="ar-SA" dirty="0" smtClean="0"/>
              <a:t>وتجنيب نصيب كل منهم فى هذا الشئ.</a:t>
            </a:r>
          </a:p>
          <a:p>
            <a:pPr marL="365760" indent="-256032" algn="just" rtl="1" fontAlgn="auto">
              <a:lnSpc>
                <a:spcPct val="110000"/>
              </a:lnSpc>
              <a:spcAft>
                <a:spcPts val="0"/>
              </a:spcAft>
              <a:buFont typeface="Arial" pitchFamily="34" charset="0"/>
              <a:buChar char="•"/>
              <a:defRPr/>
            </a:pPr>
            <a:r>
              <a:rPr lang="ar-SA" dirty="0" smtClean="0"/>
              <a:t>فالشيوع يقوم فى حالة تعدد الملاك للشئ الواحد دون أن يكون لأى منهم نصيب مفرز، </a:t>
            </a:r>
            <a:r>
              <a:rPr lang="ar-SA" b="1" dirty="0" smtClean="0"/>
              <a:t>إذ أن الحصة التى يملكها الشريك فى الشيوع تقع على الشئ كله وإن كانت تقتصر فى نفس الوقت على نسبة معينة فيه.</a:t>
            </a:r>
          </a:p>
          <a:p>
            <a:pPr marL="365760" indent="-256032" algn="just" rtl="1" fontAlgn="auto">
              <a:lnSpc>
                <a:spcPct val="110000"/>
              </a:lnSpc>
              <a:spcAft>
                <a:spcPts val="0"/>
              </a:spcAft>
              <a:buFont typeface="Arial" pitchFamily="34" charset="0"/>
              <a:buChar char="•"/>
              <a:defRPr/>
            </a:pPr>
            <a:endParaRPr lang="ar-SA" sz="1500" b="1" dirty="0" smtClean="0"/>
          </a:p>
          <a:p>
            <a:pPr marL="365760" indent="-256032" algn="r" rtl="1" fontAlgn="auto">
              <a:lnSpc>
                <a:spcPct val="110000"/>
              </a:lnSpc>
              <a:spcAft>
                <a:spcPts val="0"/>
              </a:spcAft>
              <a:buFont typeface="Arial" pitchFamily="34" charset="0"/>
              <a:buChar char="•"/>
              <a:defRPr/>
            </a:pPr>
            <a:r>
              <a:rPr lang="ar-SA" dirty="0" smtClean="0"/>
              <a:t> </a:t>
            </a:r>
            <a:r>
              <a:rPr lang="ar-SA" b="1" dirty="0" smtClean="0"/>
              <a:t>الملكية الشائعة تختلف عن الملكية الجماعية أو المشتركة </a:t>
            </a:r>
            <a:r>
              <a:rPr lang="ar-SA" dirty="0" smtClean="0"/>
              <a:t>في ان المالك مجموعة من الناس لا يملك أى منهم بمفرده لا الشئ المملوك ولا أية حصة فيه، فالأموال المشتركة مملوكة لجميع الشركاء ولا تخضع للقسمة ( مثال، الجماعات التى لا تتمتع بالشخصية الاعتبارية كالمساجد ملك لعوام المسلمين والاوقاف والشوارع والحدائق).</a:t>
            </a:r>
          </a:p>
          <a:p>
            <a:pPr marL="365760" indent="-256032" algn="r" rtl="1" fontAlgn="auto">
              <a:lnSpc>
                <a:spcPct val="110000"/>
              </a:lnSpc>
              <a:spcAft>
                <a:spcPts val="0"/>
              </a:spcAft>
              <a:buFont typeface="Arial" pitchFamily="34" charset="0"/>
              <a:buChar char="•"/>
              <a:defRPr/>
            </a:pPr>
            <a:endParaRPr lang="ar-SA" sz="1100" dirty="0" smtClean="0"/>
          </a:p>
          <a:p>
            <a:pPr marL="365760" indent="-256032" algn="r" rtl="1" fontAlgn="auto">
              <a:lnSpc>
                <a:spcPct val="110000"/>
              </a:lnSpc>
              <a:spcAft>
                <a:spcPts val="0"/>
              </a:spcAft>
              <a:buFont typeface="Arial" pitchFamily="34" charset="0"/>
              <a:buChar char="•"/>
              <a:defRPr/>
            </a:pPr>
            <a:r>
              <a:rPr lang="ar-SA" b="1" dirty="0" smtClean="0"/>
              <a:t>كما تختلف الملكية الشائعة عن الملكية المفرزة </a:t>
            </a:r>
            <a:r>
              <a:rPr lang="ar-SA" dirty="0" smtClean="0"/>
              <a:t>فى أن هذه الأخيرة يكون محلها شئ محدد يمارس عليه المالك مكنات الحق الثلاث، أما الملكية الشائعة فيكون محلها حصة معنوية والشئ ليس إلا محل لمجموع حقوق الملاك المشاعين، فالملكية الشائعة وسط بين الملكية المفرزة والملكية المشتركة .</a:t>
            </a:r>
          </a:p>
          <a:p>
            <a:pPr marL="365760" indent="-256032" algn="just" rtl="1" fontAlgn="auto">
              <a:lnSpc>
                <a:spcPct val="110000"/>
              </a:lnSpc>
              <a:spcAft>
                <a:spcPts val="0"/>
              </a:spcAft>
              <a:buFont typeface="Arial" pitchFamily="34" charset="0"/>
              <a:buChar char="•"/>
              <a:defRPr/>
            </a:pPr>
            <a:endParaRPr lang="ar-SA"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6366" y="-214338"/>
            <a:ext cx="7467600" cy="1143000"/>
          </a:xfrm>
        </p:spPr>
        <p:txBody>
          <a:bodyPr>
            <a:normAutofit/>
          </a:bodyPr>
          <a:lstStyle/>
          <a:p>
            <a:pPr algn="r" rtl="1"/>
            <a:r>
              <a:rPr lang="ar-SA" sz="4800" b="1" dirty="0" smtClean="0">
                <a:effectLst>
                  <a:outerShdw blurRad="38100" dist="38100" dir="2700000" algn="tl">
                    <a:srgbClr val="000000">
                      <a:alpha val="43137"/>
                    </a:srgbClr>
                  </a:outerShdw>
                </a:effectLst>
              </a:rPr>
              <a:t>الملكية الشائعة</a:t>
            </a:r>
            <a:endParaRPr lang="en-US" sz="48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142844" y="714356"/>
            <a:ext cx="8572560" cy="6143668"/>
          </a:xfrm>
        </p:spPr>
        <p:txBody>
          <a:bodyPr rtlCol="1">
            <a:normAutofit/>
          </a:bodyPr>
          <a:lstStyle/>
          <a:p>
            <a:pPr marL="365760" indent="-256032" algn="just" rtl="1" fontAlgn="auto">
              <a:spcAft>
                <a:spcPts val="0"/>
              </a:spcAft>
              <a:buFont typeface="Arial" pitchFamily="34" charset="0"/>
              <a:buNone/>
              <a:defRPr/>
            </a:pPr>
            <a:endParaRPr lang="ar-SA" sz="1500" dirty="0" smtClean="0"/>
          </a:p>
          <a:p>
            <a:pPr marL="365760" indent="-256032" algn="just" rtl="1" fontAlgn="auto">
              <a:spcAft>
                <a:spcPts val="0"/>
              </a:spcAft>
              <a:buFont typeface="Arial" charset="0"/>
              <a:buChar char="•"/>
              <a:defRPr/>
            </a:pPr>
            <a:r>
              <a:rPr lang="ar-SA" b="1" dirty="0" smtClean="0"/>
              <a:t>الملكية الشائعة حق </a:t>
            </a:r>
            <a:r>
              <a:rPr lang="ar-SA" dirty="0" smtClean="0"/>
              <a:t>يخول المالك على الشيوع جميع مكنات حق الملكية من استعمال واستغلال وتصرف، والملكية الشائعة ملكية فردية وليست جماعية لأن كل شريك فى الشيوع يملك ملكيته ملكا تاما بحيث يملك كل سلطات المالك على الشئ المملوك بشرط عدم الاضرار بحقوق سائر الشركاء.</a:t>
            </a:r>
          </a:p>
          <a:p>
            <a:pPr marL="365760" indent="-256032" algn="just" rtl="1" fontAlgn="auto">
              <a:spcAft>
                <a:spcPts val="0"/>
              </a:spcAft>
              <a:buFont typeface="Arial" pitchFamily="34" charset="0"/>
              <a:buNone/>
              <a:defRPr/>
            </a:pPr>
            <a:endParaRPr lang="ar-SA" sz="600" dirty="0" smtClean="0"/>
          </a:p>
          <a:p>
            <a:pPr algn="just" rtl="1">
              <a:buFont typeface="Wingdings" pitchFamily="2" charset="2"/>
              <a:buChar char="q"/>
            </a:pPr>
            <a:r>
              <a:rPr lang="ar-SA" sz="2800" b="1" dirty="0" smtClean="0">
                <a:solidFill>
                  <a:srgbClr val="FF0000"/>
                </a:solidFill>
              </a:rPr>
              <a:t>ثانيا: مصادر </a:t>
            </a:r>
            <a:r>
              <a:rPr lang="ar-SA" sz="2800" b="1" dirty="0" err="1" smtClean="0">
                <a:solidFill>
                  <a:srgbClr val="FF0000"/>
                </a:solidFill>
              </a:rPr>
              <a:t>الشيوع:</a:t>
            </a:r>
            <a:endParaRPr lang="ar-SA" sz="2800" b="1" dirty="0" smtClean="0">
              <a:solidFill>
                <a:srgbClr val="FF0000"/>
              </a:solidFill>
            </a:endParaRPr>
          </a:p>
          <a:p>
            <a:pPr algn="just" rtl="1">
              <a:buFont typeface="Arial" charset="0"/>
              <a:buChar char="•"/>
            </a:pPr>
            <a:r>
              <a:rPr lang="ar-SA" dirty="0" smtClean="0"/>
              <a:t>إن كل سبب من أسباب كسب الملكية المفرزة يصلح لأن يكون سببا فى إنشاء حالة الشيوع إذا تعدد الأشخاص.</a:t>
            </a:r>
          </a:p>
          <a:p>
            <a:pPr algn="just" rtl="1"/>
            <a:endParaRPr lang="ar-SA" dirty="0" smtClean="0"/>
          </a:p>
          <a:p>
            <a:pPr algn="just" rtl="1"/>
            <a:r>
              <a:rPr lang="ar-SA" sz="2800" b="1" dirty="0" smtClean="0">
                <a:solidFill>
                  <a:srgbClr val="FF0000"/>
                </a:solidFill>
              </a:rPr>
              <a:t>استغلال المال الشائع:</a:t>
            </a:r>
          </a:p>
          <a:p>
            <a:pPr algn="just" rtl="1">
              <a:buFont typeface="Arial" charset="0"/>
              <a:buChar char="•"/>
            </a:pPr>
            <a:r>
              <a:rPr lang="ar-SA" dirty="0" smtClean="0"/>
              <a:t>تخول الملكية الشائعة لاصحابها سلطات متعددة ولكنها تخضع لقيود متبادلة بين الشركاء </a:t>
            </a:r>
            <a:r>
              <a:rPr lang="ar-SA" b="1" dirty="0" smtClean="0"/>
              <a:t>نظراً لوقوعها على محل واحد</a:t>
            </a:r>
            <a:r>
              <a:rPr lang="ar-SA" dirty="0" smtClean="0"/>
              <a:t> وهذا هو الفارق الرئيسي بين الملكية المفرزة والملكية الشائعة. ومن تلك السلطات : </a:t>
            </a:r>
            <a:r>
              <a:rPr lang="ar-SA" b="1" u="sng" dirty="0" smtClean="0"/>
              <a:t>الاستعمال، الادارة ( اعمال الادارة المعتادة واعمال الادارة غير المعتادة ) ، الحفظ ، والتصرف.</a:t>
            </a:r>
          </a:p>
          <a:p>
            <a:pPr algn="just" rtl="1">
              <a:buFont typeface="Arial" charset="0"/>
              <a:buChar char="•"/>
            </a:pPr>
            <a:endParaRPr lang="ar-SA" dirty="0" smtClean="0"/>
          </a:p>
          <a:p>
            <a:pPr marL="365760" indent="-256032" algn="just" rtl="1" fontAlgn="auto">
              <a:spcAft>
                <a:spcPts val="0"/>
              </a:spcAft>
              <a:buFont typeface="Arial" pitchFamily="34" charset="0"/>
              <a:buNone/>
              <a:defRPr/>
            </a:pPr>
            <a:endParaRPr lang="ar-S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عنوان 1"/>
          <p:cNvSpPr>
            <a:spLocks noGrp="1"/>
          </p:cNvSpPr>
          <p:nvPr>
            <p:ph type="title"/>
          </p:nvPr>
        </p:nvSpPr>
        <p:spPr>
          <a:xfrm>
            <a:off x="457200" y="60307"/>
            <a:ext cx="8229600" cy="796925"/>
          </a:xfrm>
        </p:spPr>
        <p:txBody>
          <a:bodyPr>
            <a:normAutofit/>
          </a:bodyPr>
          <a:lstStyle/>
          <a:p>
            <a:pPr algn="r" rtl="1" fontAlgn="auto">
              <a:spcAft>
                <a:spcPts val="0"/>
              </a:spcAft>
              <a:defRPr/>
            </a:pPr>
            <a:r>
              <a:rPr lang="ar-SA" sz="3600" b="1" dirty="0" smtClean="0">
                <a:effectLst>
                  <a:outerShdw blurRad="38100" dist="38100" dir="2700000" algn="tl">
                    <a:srgbClr val="000000">
                      <a:alpha val="43137"/>
                    </a:srgbClr>
                  </a:outerShdw>
                </a:effectLst>
              </a:rPr>
              <a:t>أولاً : استعمال المال الشائع</a:t>
            </a:r>
          </a:p>
        </p:txBody>
      </p:sp>
      <p:sp>
        <p:nvSpPr>
          <p:cNvPr id="3" name="عنصر نائب للمحتوى 2"/>
          <p:cNvSpPr>
            <a:spLocks noGrp="1"/>
          </p:cNvSpPr>
          <p:nvPr>
            <p:ph sz="quarter" idx="1"/>
          </p:nvPr>
        </p:nvSpPr>
        <p:spPr>
          <a:xfrm>
            <a:off x="357158" y="909290"/>
            <a:ext cx="8329642" cy="6091610"/>
          </a:xfrm>
        </p:spPr>
        <p:txBody>
          <a:bodyPr rtlCol="1">
            <a:normAutofit fontScale="92500" lnSpcReduction="10000"/>
          </a:bodyPr>
          <a:lstStyle/>
          <a:p>
            <a:pPr marL="365760" indent="-256032" algn="just" rtl="1" fontAlgn="auto">
              <a:lnSpc>
                <a:spcPct val="110000"/>
              </a:lnSpc>
              <a:spcAft>
                <a:spcPts val="0"/>
              </a:spcAft>
              <a:buFont typeface="Arial" charset="0"/>
              <a:buChar char="•"/>
              <a:defRPr/>
            </a:pPr>
            <a:r>
              <a:rPr lang="ar-SA" sz="2800" dirty="0" smtClean="0"/>
              <a:t>للمالك في الاصل حق الاستعمال فيما يملكه على الوجه الذي يراه ولكن في حالة الملكية الشائعة ونظراً لكونه لا يستأثر بالملكية وحده فان سلطته في استعمال الشيء </a:t>
            </a:r>
            <a:r>
              <a:rPr lang="ar-SA" sz="2800" b="1" dirty="0" smtClean="0"/>
              <a:t>يجب ان تقيد بحقوق باقي الشركاء وان لا يكون الاستعمال غير مشروع.</a:t>
            </a:r>
          </a:p>
          <a:p>
            <a:pPr marL="365760" indent="-256032" algn="just" rtl="1" fontAlgn="auto">
              <a:lnSpc>
                <a:spcPct val="110000"/>
              </a:lnSpc>
              <a:spcAft>
                <a:spcPts val="0"/>
              </a:spcAft>
              <a:buFont typeface="Arial" charset="0"/>
              <a:buChar char="•"/>
              <a:defRPr/>
            </a:pPr>
            <a:endParaRPr lang="ar-SA" sz="1050" b="1" dirty="0" smtClean="0"/>
          </a:p>
          <a:p>
            <a:pPr marL="365760" indent="-256032" algn="just" rtl="1" fontAlgn="auto">
              <a:lnSpc>
                <a:spcPct val="110000"/>
              </a:lnSpc>
              <a:spcAft>
                <a:spcPts val="0"/>
              </a:spcAft>
              <a:buFont typeface="Arial" pitchFamily="34" charset="0"/>
              <a:buNone/>
              <a:defRPr/>
            </a:pPr>
            <a:r>
              <a:rPr lang="ar-SA" sz="2800" b="1" dirty="0" smtClean="0">
                <a:solidFill>
                  <a:srgbClr val="FF0000"/>
                </a:solidFill>
              </a:rPr>
              <a:t>الحالة </a:t>
            </a:r>
            <a:r>
              <a:rPr lang="ar-SA" sz="2800" b="1" dirty="0" err="1" smtClean="0">
                <a:solidFill>
                  <a:srgbClr val="FF0000"/>
                </a:solidFill>
              </a:rPr>
              <a:t>النادرة </a:t>
            </a:r>
            <a:r>
              <a:rPr lang="ar-SA" sz="2800" b="1" dirty="0" smtClean="0">
                <a:solidFill>
                  <a:srgbClr val="FF0000"/>
                </a:solidFill>
              </a:rPr>
              <a:t>: ان يكون الشيء قابل للاستعمال </a:t>
            </a:r>
            <a:r>
              <a:rPr lang="ar-SA" sz="2800" b="1" dirty="0" err="1" smtClean="0">
                <a:solidFill>
                  <a:srgbClr val="FF0000"/>
                </a:solidFill>
              </a:rPr>
              <a:t>المشترك:</a:t>
            </a:r>
            <a:r>
              <a:rPr lang="ar-SA" sz="2800" b="1" dirty="0" smtClean="0">
                <a:solidFill>
                  <a:srgbClr val="FF0000"/>
                </a:solidFill>
              </a:rPr>
              <a:t> </a:t>
            </a:r>
          </a:p>
          <a:p>
            <a:pPr marL="365760" indent="-256032" algn="just" rtl="1" fontAlgn="auto">
              <a:lnSpc>
                <a:spcPct val="110000"/>
              </a:lnSpc>
              <a:spcAft>
                <a:spcPts val="0"/>
              </a:spcAft>
              <a:buFont typeface="Wingdings" pitchFamily="2" charset="2"/>
              <a:buChar char="q"/>
              <a:defRPr/>
            </a:pPr>
            <a:r>
              <a:rPr lang="ar-SA" sz="2800" dirty="0" smtClean="0"/>
              <a:t>هي ان يستطيع جميع الشركاء استعمال الشيء المشاع كالبئر والبحيرة الواقعة في ارض مملوكة مشاعاً للشركاء فانه يستطيع جميع الشركاء الصيد فيها والاستفادة منها.</a:t>
            </a:r>
          </a:p>
          <a:p>
            <a:pPr marL="365760" indent="-256032" algn="just" rtl="1" fontAlgn="auto">
              <a:lnSpc>
                <a:spcPct val="110000"/>
              </a:lnSpc>
              <a:spcAft>
                <a:spcPts val="0"/>
              </a:spcAft>
              <a:buFont typeface="Wingdings" pitchFamily="2" charset="2"/>
              <a:buChar char="q"/>
              <a:defRPr/>
            </a:pPr>
            <a:endParaRPr lang="ar-SA" sz="1000" dirty="0" smtClean="0"/>
          </a:p>
          <a:p>
            <a:pPr marL="365760" indent="-256032" algn="just" rtl="1" fontAlgn="auto">
              <a:lnSpc>
                <a:spcPct val="110000"/>
              </a:lnSpc>
              <a:spcAft>
                <a:spcPts val="0"/>
              </a:spcAft>
              <a:buFont typeface="Arial" pitchFamily="34" charset="0"/>
              <a:buNone/>
              <a:defRPr/>
            </a:pPr>
            <a:r>
              <a:rPr lang="ar-SA" sz="2800" b="1" dirty="0" smtClean="0">
                <a:solidFill>
                  <a:srgbClr val="FF0000"/>
                </a:solidFill>
              </a:rPr>
              <a:t>الحالة الشائعة: ان يكون الشيء غير قابل للاستعمال </a:t>
            </a:r>
            <a:r>
              <a:rPr lang="ar-SA" sz="2800" b="1" dirty="0" err="1" smtClean="0">
                <a:solidFill>
                  <a:srgbClr val="FF0000"/>
                </a:solidFill>
              </a:rPr>
              <a:t>المشترك:</a:t>
            </a:r>
            <a:r>
              <a:rPr lang="ar-SA" sz="2800" b="1" dirty="0" smtClean="0">
                <a:solidFill>
                  <a:srgbClr val="FF0000"/>
                </a:solidFill>
              </a:rPr>
              <a:t> </a:t>
            </a:r>
          </a:p>
          <a:p>
            <a:pPr marL="365760" indent="-256032" algn="just" rtl="1" fontAlgn="auto">
              <a:lnSpc>
                <a:spcPct val="110000"/>
              </a:lnSpc>
              <a:spcAft>
                <a:spcPts val="0"/>
              </a:spcAft>
              <a:buFont typeface="Wingdings" pitchFamily="2" charset="2"/>
              <a:buChar char="q"/>
              <a:defRPr/>
            </a:pPr>
            <a:r>
              <a:rPr lang="ar-SA" sz="2800" dirty="0" smtClean="0"/>
              <a:t>يجوز للشريك ان يستأثر باستعمال المال الشائع بناء على اتفاق باقي الشركاء كما في </a:t>
            </a:r>
            <a:r>
              <a:rPr lang="ar-SA" sz="2800" b="1" dirty="0" smtClean="0"/>
              <a:t>قسمة المهايأة </a:t>
            </a:r>
            <a:r>
              <a:rPr lang="ar-SA" sz="2800" dirty="0" smtClean="0"/>
              <a:t>اما عدا ذلك فليس للشريك ان يستقل باستعمال المال الشائع.</a:t>
            </a:r>
          </a:p>
          <a:p>
            <a:pPr marL="365760" indent="-256032" algn="just" rtl="1" fontAlgn="auto">
              <a:lnSpc>
                <a:spcPct val="110000"/>
              </a:lnSpc>
              <a:spcAft>
                <a:spcPts val="0"/>
              </a:spcAft>
              <a:buFont typeface="Wingdings" pitchFamily="2" charset="2"/>
              <a:buChar char="q"/>
              <a:defRPr/>
            </a:pPr>
            <a:endParaRPr lang="ar-S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عنوان 1"/>
          <p:cNvSpPr>
            <a:spLocks noGrp="1"/>
          </p:cNvSpPr>
          <p:nvPr>
            <p:ph type="title"/>
          </p:nvPr>
        </p:nvSpPr>
        <p:spPr>
          <a:xfrm>
            <a:off x="457200" y="274638"/>
            <a:ext cx="8229600" cy="796925"/>
          </a:xfrm>
        </p:spPr>
        <p:txBody>
          <a:bodyPr>
            <a:normAutofit/>
          </a:bodyPr>
          <a:lstStyle/>
          <a:p>
            <a:pPr algn="r" rtl="1" fontAlgn="auto">
              <a:spcAft>
                <a:spcPts val="0"/>
              </a:spcAft>
              <a:defRPr/>
            </a:pPr>
            <a:r>
              <a:rPr lang="ar-SA" sz="4000" b="1" dirty="0" smtClean="0">
                <a:effectLst>
                  <a:outerShdw blurRad="38100" dist="38100" dir="2700000" algn="tl">
                    <a:srgbClr val="000000">
                      <a:alpha val="43137"/>
                    </a:srgbClr>
                  </a:outerShdw>
                </a:effectLst>
              </a:rPr>
              <a:t>قسمة </a:t>
            </a:r>
            <a:r>
              <a:rPr lang="ar-SA" sz="4000" b="1" dirty="0" err="1" smtClean="0">
                <a:effectLst>
                  <a:outerShdw blurRad="38100" dist="38100" dir="2700000" algn="tl">
                    <a:srgbClr val="000000">
                      <a:alpha val="43137"/>
                    </a:srgbClr>
                  </a:outerShdw>
                </a:effectLst>
              </a:rPr>
              <a:t>المهايأة</a:t>
            </a:r>
            <a:r>
              <a:rPr lang="ar-SA" sz="4000" b="1" dirty="0" smtClean="0">
                <a:effectLst>
                  <a:outerShdw blurRad="38100" dist="38100" dir="2700000" algn="tl">
                    <a:srgbClr val="000000">
                      <a:alpha val="43137"/>
                    </a:srgbClr>
                  </a:outerShdw>
                </a:effectLst>
              </a:rPr>
              <a:t> </a:t>
            </a:r>
          </a:p>
        </p:txBody>
      </p:sp>
      <p:sp>
        <p:nvSpPr>
          <p:cNvPr id="3" name="عنصر نائب للمحتوى 2"/>
          <p:cNvSpPr>
            <a:spLocks noGrp="1"/>
          </p:cNvSpPr>
          <p:nvPr>
            <p:ph sz="quarter" idx="1"/>
          </p:nvPr>
        </p:nvSpPr>
        <p:spPr>
          <a:xfrm>
            <a:off x="142844" y="1071546"/>
            <a:ext cx="8715436" cy="5715016"/>
          </a:xfrm>
        </p:spPr>
        <p:txBody>
          <a:bodyPr rtlCol="1">
            <a:normAutofit fontScale="92500" lnSpcReduction="10000"/>
          </a:bodyPr>
          <a:lstStyle/>
          <a:p>
            <a:pPr marL="365760" indent="-256032" algn="just" rtl="1" fontAlgn="auto">
              <a:spcAft>
                <a:spcPts val="0"/>
              </a:spcAft>
              <a:buFont typeface="Wingdings" pitchFamily="2" charset="2"/>
              <a:buChar char="q"/>
              <a:defRPr/>
            </a:pPr>
            <a:r>
              <a:rPr lang="ar-SA" b="1" dirty="0" smtClean="0">
                <a:solidFill>
                  <a:srgbClr val="FF0000"/>
                </a:solidFill>
              </a:rPr>
              <a:t>تعريفها : </a:t>
            </a:r>
            <a:r>
              <a:rPr lang="ar-SA" dirty="0" smtClean="0"/>
              <a:t>هي التي يتناوب فيها الشركاء على اقتسام منافع الشيء الشائع دون الملكية التي تبقى شائعة فيما بينهم .</a:t>
            </a:r>
          </a:p>
          <a:p>
            <a:pPr marL="365760" indent="-256032" algn="just" rtl="1" fontAlgn="auto">
              <a:spcAft>
                <a:spcPts val="0"/>
              </a:spcAft>
              <a:buFont typeface="Wingdings" pitchFamily="2" charset="2"/>
              <a:buChar char="q"/>
              <a:defRPr/>
            </a:pPr>
            <a:endParaRPr lang="ar-SA" sz="200" dirty="0" smtClean="0"/>
          </a:p>
          <a:p>
            <a:pPr marL="365760" indent="-256032" algn="just" rtl="1" fontAlgn="auto">
              <a:spcAft>
                <a:spcPts val="0"/>
              </a:spcAft>
              <a:buFont typeface="Wingdings" pitchFamily="2" charset="2"/>
              <a:buChar char="q"/>
              <a:defRPr/>
            </a:pPr>
            <a:r>
              <a:rPr lang="ar-SA" b="1" dirty="0" smtClean="0">
                <a:solidFill>
                  <a:srgbClr val="0070C0"/>
                </a:solidFill>
              </a:rPr>
              <a:t>مثل</a:t>
            </a:r>
            <a:r>
              <a:rPr lang="ar-SA" dirty="0" smtClean="0"/>
              <a:t>: ورثة عددهم 6 اشخاص قسموا الشقق فيما بينهم وهو لايعتبر فرز لعدم صدور صك لكل شخص فمازال الصك واحد فيما بينهم</a:t>
            </a:r>
          </a:p>
          <a:p>
            <a:pPr marL="365760" indent="-256032" algn="just" rtl="1" fontAlgn="auto">
              <a:spcAft>
                <a:spcPts val="0"/>
              </a:spcAft>
              <a:buFont typeface="Wingdings" pitchFamily="2" charset="2"/>
              <a:buChar char="q"/>
              <a:defRPr/>
            </a:pPr>
            <a:endParaRPr lang="ar-SA" sz="100" dirty="0" smtClean="0"/>
          </a:p>
          <a:p>
            <a:pPr marL="365760" indent="-256032" algn="just" rtl="1" fontAlgn="auto">
              <a:spcAft>
                <a:spcPts val="0"/>
              </a:spcAft>
              <a:buFont typeface="Wingdings" pitchFamily="2" charset="2"/>
              <a:buChar char="q"/>
              <a:defRPr/>
            </a:pPr>
            <a:r>
              <a:rPr lang="ar-SA" dirty="0" smtClean="0"/>
              <a:t>جاء في مجلة الاحكام الشرعية على مذهب الامام احمد (م1785) المهايأة هي قسمة المنافع بالزمان بان ينتفع احدهما مدة والاخر مدة او بالمكان بان ينتفع احدهما بمكان والاخر بمكان.</a:t>
            </a:r>
          </a:p>
          <a:p>
            <a:pPr marL="365760" indent="-256032" algn="just" rtl="1" fontAlgn="auto">
              <a:spcAft>
                <a:spcPts val="0"/>
              </a:spcAft>
              <a:buFont typeface="Wingdings" pitchFamily="2" charset="2"/>
              <a:buChar char="q"/>
              <a:defRPr/>
            </a:pPr>
            <a:endParaRPr lang="ar-SA" sz="400" dirty="0" smtClean="0"/>
          </a:p>
          <a:p>
            <a:pPr marL="365760" indent="-256032" algn="just" rtl="1">
              <a:buFont typeface="Wingdings" pitchFamily="2" charset="2"/>
              <a:buChar char="q"/>
              <a:defRPr/>
            </a:pPr>
            <a:r>
              <a:rPr lang="ar-SA" dirty="0" smtClean="0"/>
              <a:t>على كل متهايئ ان يستعمل العين الشائعة التي آلت إليه بحسب ما اعدت له وان لا يحدث فيها تغييراً دون اذن بقية الشركاء وان يبذل من العناية في استعمالها وفي المحافظة عليها ما يستعمله الشخص المعتاد.</a:t>
            </a:r>
          </a:p>
          <a:p>
            <a:pPr marL="365760" indent="-256032" algn="just" rtl="1" fontAlgn="auto">
              <a:spcAft>
                <a:spcPts val="0"/>
              </a:spcAft>
              <a:buFont typeface="Wingdings" pitchFamily="2" charset="2"/>
              <a:buChar char="q"/>
              <a:defRPr/>
            </a:pPr>
            <a:endParaRPr lang="ar-SA" sz="100" dirty="0" smtClean="0"/>
          </a:p>
          <a:p>
            <a:pPr marL="365760" indent="-256032" algn="just" rtl="1" fontAlgn="auto">
              <a:spcAft>
                <a:spcPts val="0"/>
              </a:spcAft>
              <a:buFont typeface="Wingdings" pitchFamily="2" charset="2"/>
              <a:buChar char="q"/>
              <a:defRPr/>
            </a:pPr>
            <a:r>
              <a:rPr lang="ar-SA" dirty="0" smtClean="0"/>
              <a:t>جرى في الفقه الاسلامي استعمال مصطلح ”المشترك“ عوضاً عن ”الشائع“ بخلاف القوانين الوضعية.</a:t>
            </a:r>
          </a:p>
          <a:p>
            <a:pPr marL="365760" indent="-256032" algn="just" rtl="1" fontAlgn="auto">
              <a:spcAft>
                <a:spcPts val="0"/>
              </a:spcAft>
              <a:buFont typeface="Wingdings" pitchFamily="2" charset="2"/>
              <a:buChar char="q"/>
              <a:defRPr/>
            </a:pPr>
            <a:endParaRPr lang="ar-SA" sz="100" dirty="0" smtClean="0"/>
          </a:p>
          <a:p>
            <a:pPr marL="365760" indent="-256032" algn="just" rtl="1" fontAlgn="auto">
              <a:spcAft>
                <a:spcPts val="0"/>
              </a:spcAft>
              <a:buFont typeface="Wingdings" pitchFamily="2" charset="2"/>
              <a:buChar char="q"/>
              <a:defRPr/>
            </a:pPr>
            <a:r>
              <a:rPr lang="ar-SA" dirty="0" smtClean="0"/>
              <a:t>لا تبطل المهايأة بموت احد اصحاب الحصص او بموتهم جميعاً ويحل ورثة من مات محل مورثهم.</a:t>
            </a:r>
          </a:p>
          <a:p>
            <a:pPr marL="365760" indent="-256032" algn="just" rtl="1" fontAlgn="auto">
              <a:spcAft>
                <a:spcPts val="0"/>
              </a:spcAft>
              <a:buFont typeface="Wingdings" pitchFamily="2" charset="2"/>
              <a:buChar char="q"/>
              <a:defRPr/>
            </a:pPr>
            <a:endParaRPr lang="ar-SA" sz="100" dirty="0" smtClean="0"/>
          </a:p>
          <a:p>
            <a:pPr marL="365760" indent="-256032" algn="just" rtl="1" fontAlgn="auto">
              <a:spcAft>
                <a:spcPts val="0"/>
              </a:spcAft>
              <a:buFont typeface="Wingdings" pitchFamily="2" charset="2"/>
              <a:buChar char="q"/>
              <a:defRPr/>
            </a:pPr>
            <a:r>
              <a:rPr lang="ar-SA" dirty="0" smtClean="0"/>
              <a:t>تتكون قسمة المهايأة من : </a:t>
            </a:r>
            <a:r>
              <a:rPr lang="ar-SA" b="1" dirty="0" smtClean="0"/>
              <a:t>قسمة المهايأة المكانية والزمانية.</a:t>
            </a:r>
            <a:endParaRPr lang="ar-SA" dirty="0" smtClean="0"/>
          </a:p>
          <a:p>
            <a:pPr marL="365760" indent="-256032" algn="just" rtl="1" fontAlgn="auto">
              <a:spcAft>
                <a:spcPts val="0"/>
              </a:spcAft>
              <a:buNone/>
              <a:defRPr/>
            </a:pPr>
            <a:endParaRPr lang="ar-SA" sz="3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عنوان 1"/>
          <p:cNvSpPr>
            <a:spLocks noGrp="1"/>
          </p:cNvSpPr>
          <p:nvPr>
            <p:ph type="title"/>
          </p:nvPr>
        </p:nvSpPr>
        <p:spPr>
          <a:xfrm>
            <a:off x="457200" y="-24"/>
            <a:ext cx="8229600" cy="796925"/>
          </a:xfrm>
        </p:spPr>
        <p:txBody>
          <a:bodyPr>
            <a:normAutofit/>
          </a:bodyPr>
          <a:lstStyle/>
          <a:p>
            <a:pPr algn="r" rtl="1" fontAlgn="auto">
              <a:spcAft>
                <a:spcPts val="0"/>
              </a:spcAft>
              <a:defRPr/>
            </a:pPr>
            <a:r>
              <a:rPr lang="ar-SA" sz="4000" b="1" dirty="0" smtClean="0">
                <a:effectLst>
                  <a:outerShdw blurRad="38100" dist="38100" dir="2700000" algn="tl">
                    <a:srgbClr val="000000">
                      <a:alpha val="43137"/>
                    </a:srgbClr>
                  </a:outerShdw>
                </a:effectLst>
              </a:rPr>
              <a:t>قسمة المهايأة المكانية</a:t>
            </a:r>
          </a:p>
        </p:txBody>
      </p:sp>
      <p:sp>
        <p:nvSpPr>
          <p:cNvPr id="3" name="عنصر نائب للمحتوى 2"/>
          <p:cNvSpPr>
            <a:spLocks noGrp="1"/>
          </p:cNvSpPr>
          <p:nvPr>
            <p:ph sz="quarter" idx="1"/>
          </p:nvPr>
        </p:nvSpPr>
        <p:spPr>
          <a:xfrm>
            <a:off x="142844" y="857232"/>
            <a:ext cx="8715436" cy="6000768"/>
          </a:xfrm>
        </p:spPr>
        <p:txBody>
          <a:bodyPr rtlCol="1">
            <a:normAutofit fontScale="85000" lnSpcReduction="10000"/>
          </a:bodyPr>
          <a:lstStyle/>
          <a:p>
            <a:pPr marL="365760" indent="-256032" algn="just" rtl="1" fontAlgn="auto">
              <a:lnSpc>
                <a:spcPct val="120000"/>
              </a:lnSpc>
              <a:spcAft>
                <a:spcPts val="0"/>
              </a:spcAft>
              <a:buFont typeface="Wingdings" pitchFamily="2" charset="2"/>
              <a:buChar char="q"/>
              <a:defRPr/>
            </a:pPr>
            <a:r>
              <a:rPr lang="ar-SA" sz="2600" b="1" dirty="0" smtClean="0"/>
              <a:t>قسمة المهايأة المكانية : </a:t>
            </a:r>
            <a:r>
              <a:rPr lang="ar-SA" sz="2600" dirty="0" smtClean="0"/>
              <a:t>وهي التي يتناوب الشركاء الانتفاع بجزء من العين المشتركة يعادل حصته فيه وهي تتم اما بالتراضي او بالتقاضي. </a:t>
            </a:r>
          </a:p>
          <a:p>
            <a:pPr marL="365760" indent="-256032" algn="just" rtl="1" fontAlgn="auto">
              <a:lnSpc>
                <a:spcPct val="120000"/>
              </a:lnSpc>
              <a:spcAft>
                <a:spcPts val="0"/>
              </a:spcAft>
              <a:buFont typeface="Wingdings" pitchFamily="2" charset="2"/>
              <a:buChar char="q"/>
              <a:defRPr/>
            </a:pPr>
            <a:endParaRPr lang="ar-SA" sz="100" b="1" dirty="0" smtClean="0">
              <a:solidFill>
                <a:srgbClr val="FF0000"/>
              </a:solidFill>
            </a:endParaRPr>
          </a:p>
          <a:p>
            <a:pPr marL="365760" indent="-256032" algn="just" rtl="1" fontAlgn="auto">
              <a:lnSpc>
                <a:spcPct val="120000"/>
              </a:lnSpc>
              <a:spcAft>
                <a:spcPts val="0"/>
              </a:spcAft>
              <a:buFont typeface="Wingdings" pitchFamily="2" charset="2"/>
              <a:buChar char="q"/>
              <a:defRPr/>
            </a:pPr>
            <a:r>
              <a:rPr lang="ar-SA" sz="2600" b="1" dirty="0" smtClean="0">
                <a:solidFill>
                  <a:srgbClr val="FF0000"/>
                </a:solidFill>
              </a:rPr>
              <a:t>أ- المهايأة المكانية الاتفاقية: </a:t>
            </a:r>
          </a:p>
          <a:p>
            <a:pPr marL="365760" indent="-256032" algn="just" rtl="1" fontAlgn="auto">
              <a:lnSpc>
                <a:spcPct val="120000"/>
              </a:lnSpc>
              <a:spcAft>
                <a:spcPts val="0"/>
              </a:spcAft>
              <a:buFont typeface="Wingdings" pitchFamily="2" charset="2"/>
              <a:buChar char="q"/>
              <a:defRPr/>
            </a:pPr>
            <a:r>
              <a:rPr lang="ar-SA" dirty="0" smtClean="0"/>
              <a:t>وهي تتحقق باجماع الشركاء على اختصاص كل واحد منهم بمنافع جزء مفرز من المال الشائع يوازي حصته في المال الشائع نازلاً لشركائه في مقابل ذلك عن الانتفاع بباقي الاجزاء. الفارق بين الفقه الاسلامي وفق المذهب الحنبلي انه اشترط الاجماع بينما اكتفت اغلب القوانين الوضعية بالاغلاب.</a:t>
            </a:r>
          </a:p>
          <a:p>
            <a:pPr marL="365760" indent="-256032" algn="just" rtl="1" fontAlgn="auto">
              <a:lnSpc>
                <a:spcPct val="120000"/>
              </a:lnSpc>
              <a:spcAft>
                <a:spcPts val="0"/>
              </a:spcAft>
              <a:buFont typeface="Wingdings" pitchFamily="2" charset="2"/>
              <a:buChar char="q"/>
              <a:defRPr/>
            </a:pPr>
            <a:endParaRPr lang="ar-SA" sz="100" dirty="0" smtClean="0"/>
          </a:p>
          <a:p>
            <a:pPr marL="365760" indent="-256032" algn="just" rtl="1" fontAlgn="auto">
              <a:lnSpc>
                <a:spcPct val="120000"/>
              </a:lnSpc>
              <a:spcAft>
                <a:spcPts val="0"/>
              </a:spcAft>
              <a:buFont typeface="Wingdings" pitchFamily="2" charset="2"/>
              <a:buChar char="q"/>
              <a:defRPr/>
            </a:pPr>
            <a:r>
              <a:rPr lang="ar-SA" b="1" dirty="0" smtClean="0">
                <a:solidFill>
                  <a:srgbClr val="0070C0"/>
                </a:solidFill>
              </a:rPr>
              <a:t>مثل</a:t>
            </a:r>
            <a:r>
              <a:rPr lang="ar-SA" dirty="0" smtClean="0"/>
              <a:t> ان يتفق شخصان يملكان منزل مشترك على ان يسكن احدهما في الدور الاول ويسكن الاخر في الدور الثاني.</a:t>
            </a:r>
          </a:p>
          <a:p>
            <a:pPr marL="365760" indent="-256032" algn="just" rtl="1" fontAlgn="auto">
              <a:lnSpc>
                <a:spcPct val="120000"/>
              </a:lnSpc>
              <a:spcAft>
                <a:spcPts val="0"/>
              </a:spcAft>
              <a:buFont typeface="Wingdings" pitchFamily="2" charset="2"/>
              <a:buChar char="q"/>
              <a:defRPr/>
            </a:pPr>
            <a:endParaRPr lang="ar-SA" sz="200" dirty="0" smtClean="0"/>
          </a:p>
          <a:p>
            <a:pPr marL="365760" indent="-256032" algn="just" rtl="1" fontAlgn="auto">
              <a:lnSpc>
                <a:spcPct val="120000"/>
              </a:lnSpc>
              <a:spcAft>
                <a:spcPts val="0"/>
              </a:spcAft>
              <a:buFont typeface="Wingdings" pitchFamily="2" charset="2"/>
              <a:buChar char="q"/>
              <a:defRPr/>
            </a:pPr>
            <a:r>
              <a:rPr lang="ar-SA" dirty="0" smtClean="0"/>
              <a:t>جاء في مجلة الاحكام الشرعية على مذهب الامام احمد (م1785) المهايأة هي قسمة المنافع بالزمان بان ينتفع احدهما مدة والاخر مدة او بالمكان بان ينتفع احدهما بمكان والاخر بمكان.</a:t>
            </a:r>
          </a:p>
          <a:p>
            <a:pPr marL="365760" indent="-256032" algn="just" rtl="1" fontAlgn="auto">
              <a:lnSpc>
                <a:spcPct val="120000"/>
              </a:lnSpc>
              <a:spcAft>
                <a:spcPts val="0"/>
              </a:spcAft>
              <a:buFont typeface="Wingdings" pitchFamily="2" charset="2"/>
              <a:buChar char="q"/>
              <a:defRPr/>
            </a:pPr>
            <a:endParaRPr lang="ar-SA" sz="100" dirty="0" smtClean="0"/>
          </a:p>
          <a:p>
            <a:pPr marL="365760" indent="-256032" algn="just" rtl="1" fontAlgn="auto">
              <a:lnSpc>
                <a:spcPct val="120000"/>
              </a:lnSpc>
              <a:spcAft>
                <a:spcPts val="0"/>
              </a:spcAft>
              <a:buFont typeface="Wingdings" pitchFamily="2" charset="2"/>
              <a:buChar char="q"/>
              <a:defRPr/>
            </a:pPr>
            <a:r>
              <a:rPr lang="ar-SA" dirty="0" smtClean="0"/>
              <a:t>جرى في الفقه الاسلامي استعمال مصطلح ”المشترك“ عوضاً عن ”الشائع“ بخلاف القوانين الوضعية.</a:t>
            </a:r>
          </a:p>
          <a:p>
            <a:pPr marL="365760" indent="-256032" algn="just" rtl="1" fontAlgn="auto">
              <a:lnSpc>
                <a:spcPct val="120000"/>
              </a:lnSpc>
              <a:spcAft>
                <a:spcPts val="0"/>
              </a:spcAft>
              <a:buNone/>
              <a:defRPr/>
            </a:pPr>
            <a:endParaRPr lang="ar-SA" sz="100" dirty="0" smtClean="0"/>
          </a:p>
          <a:p>
            <a:pPr marL="365760" indent="-256032" algn="just" rtl="1">
              <a:lnSpc>
                <a:spcPct val="120000"/>
              </a:lnSpc>
              <a:buFont typeface="Wingdings" pitchFamily="2" charset="2"/>
              <a:buChar char="q"/>
              <a:defRPr/>
            </a:pPr>
            <a:r>
              <a:rPr lang="ar-SA" dirty="0" smtClean="0"/>
              <a:t>يجب تعيين مدة للمهايأة بين المالكين فان لم تعين عينها القاضي على انه جرى العمل في القوانين الوضعية على ان لا تزيد مدة المهايأة عن خمسة سنوات ذلك </a:t>
            </a:r>
            <a:r>
              <a:rPr lang="ar-SA" b="1" dirty="0" smtClean="0"/>
              <a:t>لأن المهايأة المكانية إن كانت تؤدى إلى فرز المال من حيث المنفعة إلا أنها تبقيه شائعا من حيث الملكية، ومن ثم يظل الشيوع قائما.</a:t>
            </a:r>
          </a:p>
          <a:p>
            <a:pPr marL="365760" indent="-256032" algn="just" rtl="1" fontAlgn="auto">
              <a:lnSpc>
                <a:spcPct val="120000"/>
              </a:lnSpc>
              <a:spcAft>
                <a:spcPts val="0"/>
              </a:spcAft>
              <a:buFont typeface="Wingdings" pitchFamily="2" charset="2"/>
              <a:buChar char="q"/>
              <a:defRPr/>
            </a:pPr>
            <a:endParaRPr lang="ar-SA"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عنوان 1"/>
          <p:cNvSpPr>
            <a:spLocks noGrp="1"/>
          </p:cNvSpPr>
          <p:nvPr>
            <p:ph type="title"/>
          </p:nvPr>
        </p:nvSpPr>
        <p:spPr>
          <a:xfrm>
            <a:off x="457200" y="-24"/>
            <a:ext cx="8229600" cy="796925"/>
          </a:xfrm>
        </p:spPr>
        <p:txBody>
          <a:bodyPr>
            <a:normAutofit/>
          </a:bodyPr>
          <a:lstStyle/>
          <a:p>
            <a:pPr algn="r" rtl="1" fontAlgn="auto">
              <a:spcAft>
                <a:spcPts val="0"/>
              </a:spcAft>
              <a:defRPr/>
            </a:pPr>
            <a:r>
              <a:rPr lang="ar-SA" sz="4000" b="1" dirty="0" smtClean="0">
                <a:effectLst>
                  <a:outerShdw blurRad="38100" dist="38100" dir="2700000" algn="tl">
                    <a:srgbClr val="000000">
                      <a:alpha val="43137"/>
                    </a:srgbClr>
                  </a:outerShdw>
                </a:effectLst>
              </a:rPr>
              <a:t>قسمة المهايأة </a:t>
            </a:r>
            <a:r>
              <a:rPr lang="ar-SA" sz="4000" b="1" dirty="0" smtClean="0">
                <a:effectLst>
                  <a:outerShdw blurRad="38100" dist="38100" dir="2700000" algn="tl">
                    <a:srgbClr val="000000">
                      <a:alpha val="43137"/>
                    </a:srgbClr>
                  </a:outerShdw>
                </a:effectLst>
              </a:rPr>
              <a:t>المكانية والزمانية </a:t>
            </a:r>
            <a:endParaRPr lang="ar-SA" sz="4000" b="1" dirty="0" smtClean="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142844" y="785794"/>
            <a:ext cx="8715436" cy="5643602"/>
          </a:xfrm>
        </p:spPr>
        <p:txBody>
          <a:bodyPr rtlCol="1">
            <a:noAutofit/>
          </a:bodyPr>
          <a:lstStyle/>
          <a:p>
            <a:pPr marL="365760" indent="-256032" algn="just" rtl="1" fontAlgn="auto">
              <a:spcAft>
                <a:spcPts val="0"/>
              </a:spcAft>
              <a:buNone/>
              <a:defRPr/>
            </a:pPr>
            <a:r>
              <a:rPr lang="ar-SA" sz="2100" b="1" dirty="0" smtClean="0">
                <a:solidFill>
                  <a:srgbClr val="FF0000"/>
                </a:solidFill>
              </a:rPr>
              <a:t>ب- المهايأة المكانية القضائية: </a:t>
            </a:r>
          </a:p>
          <a:p>
            <a:pPr marL="365760" indent="-256032" algn="just" rtl="1" fontAlgn="auto">
              <a:spcAft>
                <a:spcPts val="0"/>
              </a:spcAft>
              <a:buFont typeface="Wingdings" pitchFamily="2" charset="2"/>
              <a:buChar char="q"/>
              <a:defRPr/>
            </a:pPr>
            <a:r>
              <a:rPr lang="ar-SA" sz="2100" dirty="0" smtClean="0"/>
              <a:t>من المهم ان نفرق بين الفقه الاسلامي وفق المذهب الحنبلي حيث تقسم المنافع قسمة تراضي وليس قسمة اجبار لذلك فمفهوم المهاياة المكانية القضائية ليس له مكان في الفقه الاسلامي الحنبلي (مادة 1905 من مجلة الاحكام الشرعية على مذهب الامام احمد).</a:t>
            </a:r>
          </a:p>
          <a:p>
            <a:pPr marL="365760" indent="-256032" algn="just" rtl="1" fontAlgn="auto">
              <a:spcAft>
                <a:spcPts val="0"/>
              </a:spcAft>
              <a:buFont typeface="Wingdings" pitchFamily="2" charset="2"/>
              <a:buChar char="q"/>
              <a:defRPr/>
            </a:pPr>
            <a:endParaRPr lang="ar-SA" sz="100" dirty="0" smtClean="0"/>
          </a:p>
          <a:p>
            <a:pPr marL="365760" indent="-256032" algn="just" rtl="1" fontAlgn="auto">
              <a:spcAft>
                <a:spcPts val="0"/>
              </a:spcAft>
              <a:buFont typeface="Wingdings" pitchFamily="2" charset="2"/>
              <a:buChar char="q"/>
              <a:defRPr/>
            </a:pPr>
            <a:r>
              <a:rPr lang="ar-SA" sz="2100" dirty="0" smtClean="0"/>
              <a:t>اما في القانون الوضعي فانه ان تعذر اغلب الشركاء على قسمة المهاياة جاز للمحكمة بناء على طلب احد الشركاء ان تامر بها</a:t>
            </a:r>
            <a:r>
              <a:rPr lang="ar-SA" sz="2100" dirty="0" smtClean="0"/>
              <a:t>.</a:t>
            </a:r>
          </a:p>
          <a:p>
            <a:pPr marL="365760" indent="-256032" algn="just" rtl="1" fontAlgn="auto">
              <a:spcAft>
                <a:spcPts val="0"/>
              </a:spcAft>
              <a:buFont typeface="Wingdings" pitchFamily="2" charset="2"/>
              <a:buChar char="q"/>
              <a:defRPr/>
            </a:pPr>
            <a:endParaRPr lang="ar-SA" sz="100" dirty="0" smtClean="0"/>
          </a:p>
          <a:p>
            <a:pPr marL="365760" indent="-256032" algn="just" rtl="1">
              <a:buNone/>
              <a:defRPr/>
            </a:pPr>
            <a:r>
              <a:rPr lang="ar-SA" sz="2100" b="1" dirty="0" smtClean="0">
                <a:solidFill>
                  <a:srgbClr val="FF0000"/>
                </a:solidFill>
              </a:rPr>
              <a:t>قسمة المهايأة الزمانية: </a:t>
            </a:r>
          </a:p>
          <a:p>
            <a:pPr marL="365760" indent="-256032" algn="just" rtl="1">
              <a:buFont typeface="Wingdings" pitchFamily="2" charset="2"/>
              <a:buChar char="q"/>
              <a:defRPr/>
            </a:pPr>
            <a:r>
              <a:rPr lang="ar-SA" sz="2100" dirty="0" smtClean="0"/>
              <a:t>وهي التي يتناوب الشركاء الانتفاع بجميع المال المشترك مدة تتناسب مع حصة كل منهم. </a:t>
            </a:r>
            <a:r>
              <a:rPr lang="ar-SA" sz="2100" b="1" dirty="0" smtClean="0">
                <a:solidFill>
                  <a:srgbClr val="0070C0"/>
                </a:solidFill>
              </a:rPr>
              <a:t>مثل</a:t>
            </a:r>
            <a:r>
              <a:rPr lang="ar-SA" sz="2100" dirty="0" smtClean="0"/>
              <a:t> ان يتهايأ اثنان يملكان منزل ملكية مشاعة بالمناصفة على ان يسكناها بالمناوبة أحدهما سنة </a:t>
            </a:r>
            <a:r>
              <a:rPr lang="ar-SA" sz="2100" dirty="0" smtClean="0"/>
              <a:t>والآخر سنة</a:t>
            </a:r>
          </a:p>
          <a:p>
            <a:pPr marL="365760" indent="-256032" algn="just" rtl="1">
              <a:buFont typeface="Wingdings" pitchFamily="2" charset="2"/>
              <a:buChar char="q"/>
              <a:defRPr/>
            </a:pPr>
            <a:endParaRPr lang="ar-SA" sz="100" dirty="0" smtClean="0"/>
          </a:p>
          <a:p>
            <a:pPr marL="365760" indent="-256032" algn="just" rtl="1" fontAlgn="auto">
              <a:spcAft>
                <a:spcPts val="0"/>
              </a:spcAft>
              <a:buFont typeface="Arial" pitchFamily="34" charset="0"/>
              <a:buNone/>
              <a:defRPr/>
            </a:pPr>
            <a:r>
              <a:rPr lang="ar-SA" sz="2100" b="1" dirty="0" smtClean="0">
                <a:solidFill>
                  <a:srgbClr val="0070C0"/>
                </a:solidFill>
              </a:rPr>
              <a:t>في القانون قد تتحول قسمة المهايأة المكانية إلى قسمة نهائية:</a:t>
            </a:r>
          </a:p>
          <a:p>
            <a:pPr marL="365760" indent="-256032" algn="just" rtl="1" fontAlgn="auto">
              <a:spcAft>
                <a:spcPts val="0"/>
              </a:spcAft>
              <a:buFont typeface="Wingdings" pitchFamily="2" charset="2"/>
              <a:buChar char="q"/>
              <a:defRPr/>
            </a:pPr>
            <a:r>
              <a:rPr lang="ar-SA" sz="2100" dirty="0" smtClean="0"/>
              <a:t> </a:t>
            </a:r>
            <a:r>
              <a:rPr lang="ar-SA" sz="2000" dirty="0" smtClean="0"/>
              <a:t>إذا دامت قسمة المهايأة المكانية عن طريق تجديدها لمدد متتالية خمس عشرة سنة تحولت إلى قسمة نهائية، ما لم يتفق الشركاء على غير ذلك وتنقلب قسمة المهايأة المكانية إلى قسمة نهائية </a:t>
            </a:r>
            <a:r>
              <a:rPr lang="ar-SA" sz="2000" b="1" dirty="0" smtClean="0"/>
              <a:t>دون أثر رجعى</a:t>
            </a:r>
            <a:r>
              <a:rPr lang="ar-SA" sz="2000" dirty="0" smtClean="0"/>
              <a:t>. </a:t>
            </a:r>
          </a:p>
          <a:p>
            <a:pPr marL="365760" indent="-256032" algn="just" rtl="1" fontAlgn="auto">
              <a:spcAft>
                <a:spcPts val="0"/>
              </a:spcAft>
              <a:buFont typeface="Wingdings" pitchFamily="2" charset="2"/>
              <a:buChar char="q"/>
              <a:defRPr/>
            </a:pPr>
            <a:r>
              <a:rPr lang="ar-SA" sz="2100" b="1" dirty="0" smtClean="0">
                <a:solidFill>
                  <a:srgbClr val="0070C0"/>
                </a:solidFill>
              </a:rPr>
              <a:t>قسمة المهايأة الزمانية لا يمكن أن تنقسم إلى قسمة نهائية: </a:t>
            </a:r>
          </a:p>
          <a:p>
            <a:pPr marL="365760" indent="-256032" algn="just" rtl="1" fontAlgn="auto">
              <a:spcAft>
                <a:spcPts val="0"/>
              </a:spcAft>
              <a:buFont typeface="Arial" pitchFamily="34" charset="0"/>
              <a:buNone/>
              <a:defRPr/>
            </a:pPr>
            <a:r>
              <a:rPr lang="ar-SA" sz="2100" dirty="0" smtClean="0"/>
              <a:t>لورودها على زمن الانتفاع بالمال الشائع وليس على المنفعة ذاتها، ومن ثم فإنها تبقى المال الشائع دون إفراز</a:t>
            </a:r>
            <a:r>
              <a:rPr lang="ar-SA" sz="2100" dirty="0" smtClean="0"/>
              <a:t>.</a:t>
            </a:r>
            <a:endParaRPr lang="ar-SA" sz="2100" dirty="0" smtClean="0"/>
          </a:p>
          <a:p>
            <a:pPr marL="365760" indent="-256032" algn="just" rtl="1" fontAlgn="auto">
              <a:spcAft>
                <a:spcPts val="0"/>
              </a:spcAft>
              <a:buFont typeface="Wingdings" pitchFamily="2" charset="2"/>
              <a:buChar char="q"/>
              <a:defRPr/>
            </a:pPr>
            <a:endParaRPr lang="ar-SA" sz="2100" dirty="0" smtClean="0"/>
          </a:p>
          <a:p>
            <a:pPr marL="365760" indent="-256032" algn="just" rtl="1" fontAlgn="auto">
              <a:spcAft>
                <a:spcPts val="0"/>
              </a:spcAft>
              <a:buFont typeface="Wingdings" pitchFamily="2" charset="2"/>
              <a:buChar char="q"/>
              <a:defRPr/>
            </a:pPr>
            <a:endParaRPr lang="ar-SA" sz="2100" dirty="0" smtClean="0"/>
          </a:p>
          <a:p>
            <a:pPr marL="365760" indent="-256032" algn="just" rtl="1" fontAlgn="auto">
              <a:spcAft>
                <a:spcPts val="0"/>
              </a:spcAft>
              <a:buFont typeface="Wingdings" pitchFamily="2" charset="2"/>
              <a:buChar char="q"/>
              <a:defRPr/>
            </a:pPr>
            <a:endParaRPr lang="ar-SA" sz="2100" dirty="0" smtClean="0"/>
          </a:p>
          <a:p>
            <a:pPr marL="365760" indent="-256032" algn="just" rtl="1" fontAlgn="auto">
              <a:spcAft>
                <a:spcPts val="0"/>
              </a:spcAft>
              <a:buFont typeface="Wingdings" pitchFamily="2" charset="2"/>
              <a:buChar char="q"/>
              <a:defRPr/>
            </a:pPr>
            <a:endParaRPr lang="ar-SA" sz="21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عنوان 1"/>
          <p:cNvSpPr>
            <a:spLocks noGrp="1"/>
          </p:cNvSpPr>
          <p:nvPr>
            <p:ph type="title"/>
          </p:nvPr>
        </p:nvSpPr>
        <p:spPr>
          <a:xfrm>
            <a:off x="457200" y="-71462"/>
            <a:ext cx="8229600" cy="796925"/>
          </a:xfrm>
        </p:spPr>
        <p:txBody>
          <a:bodyPr>
            <a:normAutofit/>
          </a:bodyPr>
          <a:lstStyle/>
          <a:p>
            <a:pPr algn="r" rtl="1" fontAlgn="auto">
              <a:spcAft>
                <a:spcPts val="0"/>
              </a:spcAft>
              <a:defRPr/>
            </a:pPr>
            <a:r>
              <a:rPr lang="ar-SA" sz="4000" b="1" dirty="0" smtClean="0">
                <a:effectLst>
                  <a:outerShdw blurRad="38100" dist="38100" dir="2700000" algn="tl">
                    <a:srgbClr val="000000">
                      <a:alpha val="43137"/>
                    </a:srgbClr>
                  </a:outerShdw>
                </a:effectLst>
              </a:rPr>
              <a:t>خضوع قسمة المهايأة لأحكام عقد الإيجار </a:t>
            </a:r>
          </a:p>
        </p:txBody>
      </p:sp>
      <p:sp>
        <p:nvSpPr>
          <p:cNvPr id="3" name="عنصر نائب للمحتوى 2"/>
          <p:cNvSpPr>
            <a:spLocks noGrp="1"/>
          </p:cNvSpPr>
          <p:nvPr>
            <p:ph sz="quarter" idx="1"/>
          </p:nvPr>
        </p:nvSpPr>
        <p:spPr>
          <a:xfrm>
            <a:off x="142844" y="785794"/>
            <a:ext cx="8715436" cy="5643602"/>
          </a:xfrm>
        </p:spPr>
        <p:txBody>
          <a:bodyPr rtlCol="1">
            <a:noAutofit/>
          </a:bodyPr>
          <a:lstStyle/>
          <a:p>
            <a:pPr marL="365760" indent="-256032" algn="just" rtl="1" fontAlgn="auto">
              <a:spcAft>
                <a:spcPts val="0"/>
              </a:spcAft>
              <a:buFont typeface="Arial" charset="0"/>
              <a:buChar char="•"/>
              <a:defRPr/>
            </a:pPr>
            <a:r>
              <a:rPr lang="ar-SA" dirty="0" smtClean="0"/>
              <a:t>قسمة المهايأة سواء المكانية أو الزمانية يمكن تكييفها بأنه </a:t>
            </a:r>
            <a:r>
              <a:rPr lang="ar-SA" b="1" dirty="0" smtClean="0"/>
              <a:t>قسمة منفعة </a:t>
            </a:r>
            <a:r>
              <a:rPr lang="ar-SA" dirty="0" smtClean="0"/>
              <a:t>مكانية أو زمانية، كما يمكن تكييفها بأنها عقد </a:t>
            </a:r>
            <a:r>
              <a:rPr lang="ar-SA" b="1" dirty="0" smtClean="0"/>
              <a:t>إيجار</a:t>
            </a:r>
            <a:r>
              <a:rPr lang="ar-SA" dirty="0" smtClean="0"/>
              <a:t>، لأن قسمة المهايأة لا تنهى حالة الشيوع، وإنما </a:t>
            </a:r>
            <a:r>
              <a:rPr lang="ar-SA" b="1" dirty="0" smtClean="0"/>
              <a:t>تقتصر فقط على تنظيم الانتفاع بالمال الشائع </a:t>
            </a:r>
            <a:r>
              <a:rPr lang="ar-SA" dirty="0" smtClean="0"/>
              <a:t>طوال فترة الشيوع.</a:t>
            </a:r>
          </a:p>
          <a:p>
            <a:pPr marL="365760" indent="-256032" algn="just" rtl="1" fontAlgn="auto">
              <a:spcAft>
                <a:spcPts val="0"/>
              </a:spcAft>
              <a:buFont typeface="Arial" pitchFamily="34" charset="0"/>
              <a:buNone/>
              <a:defRPr/>
            </a:pPr>
            <a:endParaRPr lang="ar-SA" sz="100" dirty="0" smtClean="0"/>
          </a:p>
          <a:p>
            <a:pPr marL="365760" indent="-256032" algn="just" rtl="1" fontAlgn="auto">
              <a:spcAft>
                <a:spcPts val="0"/>
              </a:spcAft>
              <a:buFont typeface="Wingdings" pitchFamily="2" charset="2"/>
              <a:buChar char="q"/>
              <a:defRPr/>
            </a:pPr>
            <a:r>
              <a:rPr lang="ar-SA" dirty="0" smtClean="0"/>
              <a:t> ومن ثم فإن كل شريك يعتبر </a:t>
            </a:r>
            <a:r>
              <a:rPr lang="ar-SA" b="1" dirty="0" smtClean="0"/>
              <a:t>مستأجرا فى انتفاعه بالجزء</a:t>
            </a:r>
            <a:r>
              <a:rPr lang="ar-SA" dirty="0" smtClean="0"/>
              <a:t> الذى اختص به فى المهايأة </a:t>
            </a:r>
            <a:r>
              <a:rPr lang="ar-SA" b="1" dirty="0" smtClean="0"/>
              <a:t>المكانية</a:t>
            </a:r>
            <a:r>
              <a:rPr lang="ar-SA" dirty="0" smtClean="0"/>
              <a:t> </a:t>
            </a:r>
            <a:r>
              <a:rPr lang="ar-SA" b="1" dirty="0" smtClean="0"/>
              <a:t>وبكل الشئ </a:t>
            </a:r>
            <a:r>
              <a:rPr lang="ar-SA" dirty="0" smtClean="0"/>
              <a:t>فى المهايأة </a:t>
            </a:r>
            <a:r>
              <a:rPr lang="ar-SA" b="1" dirty="0" smtClean="0"/>
              <a:t>الزمانية</a:t>
            </a:r>
            <a:r>
              <a:rPr lang="ar-SA" dirty="0" smtClean="0"/>
              <a:t>، فى حين يعتبر باقى الشركاء بالنسبة له مؤجرين، لذلك فإنه يجب أن تتوافر فى كل المتقاسمين أهلية المؤجر والمستأجر ( أهلية الإدارة دون التصرف ).</a:t>
            </a:r>
          </a:p>
          <a:p>
            <a:pPr marL="365760" indent="-256032" algn="just" rtl="1" fontAlgn="auto">
              <a:spcAft>
                <a:spcPts val="0"/>
              </a:spcAft>
              <a:buFont typeface="Wingdings" pitchFamily="2" charset="2"/>
              <a:buChar char="q"/>
              <a:defRPr/>
            </a:pPr>
            <a:endParaRPr lang="ar-SA" sz="100" dirty="0" smtClean="0"/>
          </a:p>
          <a:p>
            <a:pPr marL="365760" indent="-256032" algn="r" rtl="1" fontAlgn="auto">
              <a:spcAft>
                <a:spcPts val="0"/>
              </a:spcAft>
              <a:buFont typeface="Wingdings" pitchFamily="2" charset="2"/>
              <a:buChar char="§"/>
              <a:defRPr/>
            </a:pPr>
            <a:r>
              <a:rPr lang="ar-SA" b="1" dirty="0" smtClean="0">
                <a:solidFill>
                  <a:srgbClr val="FF0000"/>
                </a:solidFill>
              </a:rPr>
              <a:t>تطبق قواعد عقد الإيجار على حقوق والتزامات المتقاسمين</a:t>
            </a:r>
            <a:r>
              <a:rPr lang="ar-SA" dirty="0" smtClean="0"/>
              <a:t> </a:t>
            </a:r>
          </a:p>
          <a:p>
            <a:pPr marL="365760" indent="-256032" algn="r" rtl="1" fontAlgn="auto">
              <a:spcAft>
                <a:spcPts val="0"/>
              </a:spcAft>
              <a:buFont typeface="Wingdings" pitchFamily="2" charset="2"/>
              <a:buChar char="q"/>
              <a:defRPr/>
            </a:pPr>
            <a:r>
              <a:rPr lang="ar-SA" dirty="0" smtClean="0"/>
              <a:t>فيلتزم جميع الشركاء بالترميمات الضرورية، كما يكون لكل شريك حقوق المستأجر حيث </a:t>
            </a:r>
            <a:r>
              <a:rPr lang="ar-SA" b="1" dirty="0" smtClean="0"/>
              <a:t>يلتزم باقى الشركاء </a:t>
            </a:r>
            <a:r>
              <a:rPr lang="ar-SA" dirty="0" smtClean="0"/>
              <a:t>بتسليمه الجزء الذى اختص به و بضمان التعرض وضمان العيوب الخفية.</a:t>
            </a:r>
          </a:p>
          <a:p>
            <a:pPr marL="365760" indent="-256032" algn="r" rtl="1" fontAlgn="auto">
              <a:spcAft>
                <a:spcPts val="0"/>
              </a:spcAft>
              <a:buFont typeface="Wingdings" pitchFamily="2" charset="2"/>
              <a:buChar char="q"/>
              <a:defRPr/>
            </a:pPr>
            <a:endParaRPr lang="ar-SA" sz="100" dirty="0" smtClean="0"/>
          </a:p>
          <a:p>
            <a:pPr marL="365760" indent="-256032" algn="r" rtl="1" fontAlgn="auto">
              <a:spcAft>
                <a:spcPts val="0"/>
              </a:spcAft>
              <a:buFont typeface="Wingdings" pitchFamily="2" charset="2"/>
              <a:buChar char="q"/>
              <a:defRPr/>
            </a:pPr>
            <a:r>
              <a:rPr lang="ar-SA" b="1" dirty="0" smtClean="0">
                <a:solidFill>
                  <a:srgbClr val="FF0000"/>
                </a:solidFill>
              </a:rPr>
              <a:t> </a:t>
            </a:r>
            <a:r>
              <a:rPr lang="ar-SA" b="1" dirty="0" smtClean="0"/>
              <a:t>وبالمقابل يقع على الشريك التزامات منها </a:t>
            </a:r>
            <a:r>
              <a:rPr lang="ar-SA" dirty="0" smtClean="0"/>
              <a:t>المحافظة على العين التى اختص بها.</a:t>
            </a:r>
          </a:p>
          <a:p>
            <a:pPr marL="365760" indent="-256032" algn="r" rtl="1" fontAlgn="auto">
              <a:spcAft>
                <a:spcPts val="0"/>
              </a:spcAft>
              <a:buFontTx/>
              <a:buChar char="-"/>
              <a:defRPr/>
            </a:pPr>
            <a:r>
              <a:rPr lang="ar-SA" dirty="0" smtClean="0"/>
              <a:t> استعمالها بحسب الغرض الذى أعدت له وعدم احداث أى تغييرات فيها ورها عند انتهاء مدة المهايأة</a:t>
            </a:r>
          </a:p>
          <a:p>
            <a:pPr marL="365760" indent="-256032" algn="just" rtl="1" fontAlgn="auto">
              <a:spcAft>
                <a:spcPts val="0"/>
              </a:spcAft>
              <a:buFont typeface="Wingdings" pitchFamily="2" charset="2"/>
              <a:buChar char="q"/>
              <a:defRPr/>
            </a:pPr>
            <a:endParaRPr lang="ar-SA"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عنوان 1"/>
          <p:cNvSpPr>
            <a:spLocks noGrp="1"/>
          </p:cNvSpPr>
          <p:nvPr>
            <p:ph type="ctrTitle"/>
          </p:nvPr>
        </p:nvSpPr>
        <p:spPr>
          <a:xfrm>
            <a:off x="-2357486" y="857232"/>
            <a:ext cx="8786842" cy="3071834"/>
          </a:xfrm>
        </p:spPr>
        <p:txBody>
          <a:bodyPr>
            <a:normAutofit/>
          </a:bodyPr>
          <a:lstStyle/>
          <a:p>
            <a:pPr algn="r" rtl="1" fontAlgn="auto">
              <a:spcAft>
                <a:spcPts val="0"/>
              </a:spcAft>
              <a:defRPr/>
            </a:pPr>
            <a:r>
              <a:rPr lang="ar-SA" sz="11500" dirty="0" smtClean="0">
                <a:solidFill>
                  <a:srgbClr val="FF0000"/>
                </a:solidFill>
                <a:effectLst>
                  <a:outerShdw blurRad="38100" dist="38100" dir="2700000" algn="tl">
                    <a:srgbClr val="000000">
                      <a:alpha val="43137"/>
                    </a:srgbClr>
                  </a:outerShdw>
                </a:effectLst>
              </a:rPr>
              <a:t>تمهيد</a:t>
            </a:r>
            <a:endParaRPr lang="ar-SA" sz="11500"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عنوان 1"/>
          <p:cNvSpPr>
            <a:spLocks noGrp="1"/>
          </p:cNvSpPr>
          <p:nvPr>
            <p:ph type="title"/>
          </p:nvPr>
        </p:nvSpPr>
        <p:spPr>
          <a:xfrm>
            <a:off x="457200" y="-285776"/>
            <a:ext cx="8229600" cy="1000125"/>
          </a:xfrm>
        </p:spPr>
        <p:txBody>
          <a:bodyPr rtlCol="1">
            <a:noAutofit/>
          </a:bodyPr>
          <a:lstStyle/>
          <a:p>
            <a:pPr fontAlgn="auto">
              <a:spcAft>
                <a:spcPts val="0"/>
              </a:spcAft>
              <a:defRPr/>
            </a:pPr>
            <a:r>
              <a:rPr lang="ar-SA" sz="3600" b="1" dirty="0" smtClean="0">
                <a:solidFill>
                  <a:srgbClr val="0070C0"/>
                </a:solidFill>
                <a:effectLst>
                  <a:outerShdw blurRad="38100" dist="38100" dir="2700000" algn="tl">
                    <a:srgbClr val="000000">
                      <a:alpha val="43137"/>
                    </a:srgbClr>
                  </a:outerShdw>
                </a:effectLst>
              </a:rPr>
              <a:t/>
            </a:r>
            <a:br>
              <a:rPr lang="ar-SA" sz="3600" b="1" dirty="0" smtClean="0">
                <a:solidFill>
                  <a:srgbClr val="0070C0"/>
                </a:solidFill>
                <a:effectLst>
                  <a:outerShdw blurRad="38100" dist="38100" dir="2700000" algn="tl">
                    <a:srgbClr val="000000">
                      <a:alpha val="43137"/>
                    </a:srgbClr>
                  </a:outerShdw>
                </a:effectLst>
              </a:rPr>
            </a:br>
            <a:r>
              <a:rPr lang="ar-SA" sz="3600" b="1" dirty="0" smtClean="0">
                <a:solidFill>
                  <a:srgbClr val="0070C0"/>
                </a:solidFill>
                <a:effectLst>
                  <a:outerShdw blurRad="38100" dist="38100" dir="2700000" algn="tl">
                    <a:srgbClr val="000000">
                      <a:alpha val="43137"/>
                    </a:srgbClr>
                  </a:outerShdw>
                </a:effectLst>
              </a:rPr>
              <a:t>الحقوق العينية نوع من الحقوق المالية</a:t>
            </a:r>
            <a:endParaRPr lang="ar-SA" sz="3600" b="1" dirty="0" smtClean="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242918" y="785794"/>
            <a:ext cx="8686800" cy="6286520"/>
          </a:xfrm>
        </p:spPr>
        <p:txBody>
          <a:bodyPr rtlCol="1">
            <a:noAutofit/>
          </a:bodyPr>
          <a:lstStyle/>
          <a:p>
            <a:pPr marL="365760" indent="-256032" algn="just" rtl="1" fontAlgn="auto">
              <a:spcAft>
                <a:spcPts val="0"/>
              </a:spcAft>
              <a:buFont typeface="Wingdings" pitchFamily="2" charset="2"/>
              <a:buChar char="q"/>
              <a:defRPr/>
            </a:pPr>
            <a:r>
              <a:rPr lang="ar-SA" sz="2800" b="1" dirty="0" smtClean="0">
                <a:solidFill>
                  <a:srgbClr val="0070C0"/>
                </a:solidFill>
                <a:latin typeface="+mj-lt"/>
                <a:ea typeface="+mj-ea"/>
                <a:cs typeface="+mj-cs"/>
              </a:rPr>
              <a:t>الحقوق </a:t>
            </a:r>
            <a:r>
              <a:rPr lang="ar-SA" sz="2800" b="1" dirty="0">
                <a:solidFill>
                  <a:srgbClr val="0070C0"/>
                </a:solidFill>
                <a:latin typeface="+mj-lt"/>
                <a:ea typeface="+mj-ea"/>
                <a:cs typeface="+mj-cs"/>
              </a:rPr>
              <a:t>المالية:</a:t>
            </a:r>
          </a:p>
          <a:p>
            <a:pPr marL="365760" indent="-256032" algn="just" rtl="1" fontAlgn="auto">
              <a:spcAft>
                <a:spcPts val="0"/>
              </a:spcAft>
              <a:buFont typeface="Wingdings" pitchFamily="2" charset="2"/>
              <a:buChar char="q"/>
              <a:defRPr/>
            </a:pPr>
            <a:r>
              <a:rPr lang="ar-SA" sz="2000" dirty="0" smtClean="0"/>
              <a:t>هى الحقوق التى يمكن تقويمها بالنقود، وتحقق لصاحبها مصلحة مادية، وتسمى ” حقوق الذمة المالية“. وتنقسم إلى:</a:t>
            </a:r>
          </a:p>
          <a:p>
            <a:pPr marL="365760" indent="-256032" algn="just" rtl="1" fontAlgn="auto">
              <a:spcAft>
                <a:spcPts val="0"/>
              </a:spcAft>
              <a:buFontTx/>
              <a:buNone/>
              <a:defRPr/>
            </a:pPr>
            <a:endParaRPr lang="ar-SA" sz="300" dirty="0" smtClean="0"/>
          </a:p>
          <a:p>
            <a:pPr marL="365760" indent="-256032" algn="just" rtl="1" fontAlgn="auto">
              <a:spcAft>
                <a:spcPts val="0"/>
              </a:spcAft>
              <a:buFont typeface="Wingdings" pitchFamily="2" charset="2"/>
              <a:buChar char="q"/>
              <a:defRPr/>
            </a:pPr>
            <a:r>
              <a:rPr lang="ar-SA" b="1" dirty="0" smtClean="0">
                <a:solidFill>
                  <a:srgbClr val="0070C0"/>
                </a:solidFill>
                <a:latin typeface="+mj-lt"/>
                <a:ea typeface="+mj-ea"/>
                <a:cs typeface="+mj-cs"/>
              </a:rPr>
              <a:t>الحقوق العينية الأصلية والتبعية:</a:t>
            </a:r>
          </a:p>
          <a:p>
            <a:pPr marL="365760" indent="-256032" algn="just" rtl="1" fontAlgn="auto">
              <a:spcAft>
                <a:spcPts val="0"/>
              </a:spcAft>
              <a:buFont typeface="Wingdings" pitchFamily="2" charset="2"/>
              <a:buChar char="q"/>
              <a:defRPr/>
            </a:pPr>
            <a:r>
              <a:rPr lang="ar-SA" b="1" dirty="0" smtClean="0">
                <a:solidFill>
                  <a:srgbClr val="FF0000"/>
                </a:solidFill>
              </a:rPr>
              <a:t> تعريف الحق </a:t>
            </a:r>
            <a:r>
              <a:rPr lang="ar-SA" b="1" dirty="0" err="1" smtClean="0">
                <a:solidFill>
                  <a:srgbClr val="FF0000"/>
                </a:solidFill>
              </a:rPr>
              <a:t>العينى</a:t>
            </a:r>
            <a:r>
              <a:rPr lang="ar-SA" b="1" dirty="0" smtClean="0">
                <a:solidFill>
                  <a:srgbClr val="FF0000"/>
                </a:solidFill>
              </a:rPr>
              <a:t>:</a:t>
            </a:r>
          </a:p>
          <a:p>
            <a:pPr marL="365760" indent="-256032" algn="just" rtl="1" fontAlgn="auto">
              <a:spcAft>
                <a:spcPts val="0"/>
              </a:spcAft>
              <a:buFont typeface="Arial" pitchFamily="34" charset="0"/>
              <a:buChar char="•"/>
              <a:defRPr/>
            </a:pPr>
            <a:r>
              <a:rPr lang="ar-SA" sz="2000" dirty="0" smtClean="0"/>
              <a:t>هو سلطة مباشرة لشخص على شئ </a:t>
            </a:r>
            <a:r>
              <a:rPr lang="ar-SA" sz="2000" dirty="0" err="1" smtClean="0"/>
              <a:t>مادى</a:t>
            </a:r>
            <a:r>
              <a:rPr lang="ar-SA" sz="2000" dirty="0" smtClean="0"/>
              <a:t> معين، تخوله حق الحصول على منافع مادية من هذا الشئ.</a:t>
            </a:r>
          </a:p>
          <a:p>
            <a:pPr marL="365760" indent="-256032" algn="just" rtl="1" fontAlgn="auto">
              <a:spcAft>
                <a:spcPts val="0"/>
              </a:spcAft>
              <a:buFont typeface="Arial" pitchFamily="34" charset="0"/>
              <a:buChar char="•"/>
              <a:defRPr/>
            </a:pPr>
            <a:r>
              <a:rPr lang="ar-SA" sz="2000" dirty="0" smtClean="0"/>
              <a:t>والحق </a:t>
            </a:r>
            <a:r>
              <a:rPr lang="ar-SA" sz="2000" dirty="0" err="1" smtClean="0"/>
              <a:t>العينى</a:t>
            </a:r>
            <a:r>
              <a:rPr lang="ar-SA" sz="2000" dirty="0" smtClean="0"/>
              <a:t> يتميز عن غيره من الحقوق بأنه يرد على شئ معين بالذات ويخول صاحبه سلطة مباشرة على هذا الشئ.</a:t>
            </a:r>
          </a:p>
          <a:p>
            <a:pPr marL="365760" indent="-256032" algn="just" rtl="1" fontAlgn="auto">
              <a:spcAft>
                <a:spcPts val="0"/>
              </a:spcAft>
              <a:buFont typeface="Arial" pitchFamily="34" charset="0"/>
              <a:buChar char="•"/>
              <a:defRPr/>
            </a:pPr>
            <a:r>
              <a:rPr lang="ar-SA" sz="2000" dirty="0" smtClean="0"/>
              <a:t>وتنقسم الحقوق العينية إلى حقوق عينية أصلية وحقوق عينية تبعية.</a:t>
            </a:r>
          </a:p>
          <a:p>
            <a:pPr marL="365760" indent="-256032" algn="just" rtl="1" fontAlgn="auto">
              <a:spcAft>
                <a:spcPts val="0"/>
              </a:spcAft>
              <a:buFontTx/>
              <a:buNone/>
              <a:defRPr/>
            </a:pPr>
            <a:endParaRPr lang="ar-SA" sz="1000" dirty="0" smtClean="0"/>
          </a:p>
          <a:p>
            <a:pPr marL="365760" indent="-256032" algn="just" rtl="1">
              <a:buFont typeface="Arial" charset="0"/>
              <a:buChar char="•"/>
              <a:defRPr/>
            </a:pPr>
            <a:r>
              <a:rPr lang="ar-SA" sz="2000" b="1" dirty="0" smtClean="0"/>
              <a:t>الحقوق العينية الأصلية </a:t>
            </a:r>
            <a:r>
              <a:rPr lang="ar-SA" sz="2000" dirty="0" smtClean="0"/>
              <a:t>هي سلطة </a:t>
            </a:r>
            <a:r>
              <a:rPr lang="ar-SA" sz="2000" u="sng" dirty="0" smtClean="0"/>
              <a:t>مباشرة</a:t>
            </a:r>
            <a:r>
              <a:rPr lang="ar-SA" sz="2000" dirty="0" smtClean="0"/>
              <a:t> للإنسان علي شيء وتشتمل علي حق الملكية، أى أنها تخول صاحبها سلطات استعمال الشئ واستغلاله والتصرف فيه، أو جزء من هذه السلطات، وتسمى حقوقا عينية أصلية لأنها تخول صاحبها صاحبها سلطة مباشرة على شئ مادى معين، لذلك فهى عينية            وهى تنشأ مستقلة. </a:t>
            </a:r>
          </a:p>
          <a:p>
            <a:pPr marL="365760" indent="-256032" algn="just" rtl="1">
              <a:buFont typeface="Arial" charset="0"/>
              <a:buChar char="•"/>
              <a:defRPr/>
            </a:pPr>
            <a:r>
              <a:rPr lang="ar-SA" sz="2000" b="1" dirty="0" smtClean="0"/>
              <a:t>أما الحقوق العينية التبعية </a:t>
            </a:r>
            <a:r>
              <a:rPr lang="ar-SA" sz="2000" dirty="0" smtClean="0"/>
              <a:t>فهى تخول صاحبها سلطة مباشرة على شئ مادى معين، ولكنها لا تقصد لذاتها وإنما تنشأ تابعة لحق شخصى تضمن الوفاء به، فهى تدور معه وجودا وعدما لذا هى تبعية.</a:t>
            </a:r>
            <a:endParaRPr lang="en-US" sz="2000" dirty="0" smtClean="0"/>
          </a:p>
          <a:p>
            <a:pPr marL="365760" indent="-256032" algn="just" rtl="1">
              <a:buNone/>
              <a:defRPr/>
            </a:pPr>
            <a:endParaRPr lang="ar-SA" sz="2000" dirty="0" smtClean="0"/>
          </a:p>
          <a:p>
            <a:pPr marL="365760" indent="-256032" algn="just" rtl="1" fontAlgn="auto">
              <a:spcAft>
                <a:spcPts val="0"/>
              </a:spcAft>
              <a:buFontTx/>
              <a:buNone/>
              <a:defRPr/>
            </a:pPr>
            <a:endParaRPr lang="ar-SA" sz="2000" dirty="0" smtClean="0"/>
          </a:p>
          <a:p>
            <a:pPr marL="365760" indent="-256032" algn="just" rtl="1" fontAlgn="auto">
              <a:spcAft>
                <a:spcPts val="0"/>
              </a:spcAft>
              <a:buFont typeface="Wingdings" pitchFamily="2" charset="2"/>
              <a:buChar char="q"/>
              <a:defRPr/>
            </a:pPr>
            <a:endParaRPr lang="ar-SA" sz="2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sz="quarter" idx="1"/>
          </p:nvPr>
        </p:nvSpPr>
        <p:spPr>
          <a:xfrm>
            <a:off x="457200" y="214290"/>
            <a:ext cx="8229600" cy="6643710"/>
          </a:xfrm>
        </p:spPr>
        <p:txBody>
          <a:bodyPr>
            <a:normAutofit/>
          </a:bodyPr>
          <a:lstStyle/>
          <a:p>
            <a:pPr algn="just" rtl="1">
              <a:buFont typeface="Wingdings" pitchFamily="2" charset="2"/>
              <a:buChar char="q"/>
            </a:pPr>
            <a:r>
              <a:rPr lang="ar-SA" sz="2800" b="1" dirty="0" smtClean="0">
                <a:solidFill>
                  <a:srgbClr val="FF0000"/>
                </a:solidFill>
              </a:rPr>
              <a:t>خصائص الحق العينى:</a:t>
            </a:r>
          </a:p>
          <a:p>
            <a:pPr algn="just" rtl="1">
              <a:buFont typeface="Arial" charset="0"/>
              <a:buNone/>
            </a:pPr>
            <a:r>
              <a:rPr lang="ar-SA" b="1" dirty="0" smtClean="0"/>
              <a:t>1- خاصية التقدم :</a:t>
            </a:r>
          </a:p>
          <a:p>
            <a:pPr algn="just" rtl="1">
              <a:buFont typeface="Arial" charset="0"/>
              <a:buChar char="•"/>
            </a:pPr>
            <a:r>
              <a:rPr lang="ar-SA" dirty="0" smtClean="0"/>
              <a:t>ويقصد به أن صاحب الحق العينى يتقدم على غيره من اصحاب الحقوق الشخصية فى استيفاء حقه من محل الحق، فهو يضمن عدم مزاحمة غيره له فى ممارسة سلطاته على الشئ محل حقه.</a:t>
            </a:r>
            <a:endParaRPr lang="en-US" dirty="0" smtClean="0"/>
          </a:p>
          <a:p>
            <a:pPr algn="just" rtl="1">
              <a:buFont typeface="Arial" charset="0"/>
              <a:buChar char="•"/>
            </a:pPr>
            <a:endParaRPr lang="en-US" sz="1300" dirty="0" smtClean="0"/>
          </a:p>
          <a:p>
            <a:pPr algn="just" rtl="1">
              <a:buFont typeface="Arial" charset="0"/>
              <a:buChar char="•"/>
            </a:pPr>
            <a:r>
              <a:rPr lang="ar-SA" dirty="0" smtClean="0"/>
              <a:t>وقد يرد على الشئ محل الحق أكثر من حق عينى، وهنا يتقدم بعض أصحاب هذه الحقوق على بعض حسب تاريخ قيدهم لحقوقهم أو حسب ما ينص عليه القانون.</a:t>
            </a:r>
          </a:p>
          <a:p>
            <a:pPr algn="just" rtl="1">
              <a:buFont typeface="Arial" charset="0"/>
              <a:buChar char="•"/>
            </a:pPr>
            <a:r>
              <a:rPr lang="ar-SA" dirty="0" smtClean="0"/>
              <a:t>وخاصية التقدم تميز الحق العينى عن الحق الشخصى لأن أصحاب الحقوق الشخصية لا</a:t>
            </a:r>
            <a:r>
              <a:rPr lang="en-US" dirty="0" smtClean="0"/>
              <a:t>  </a:t>
            </a:r>
            <a:r>
              <a:rPr lang="ar-SA" dirty="0" smtClean="0"/>
              <a:t>يتقدم أحدهم على الآخر فهم جميعا متساوون فى أموال المدين.</a:t>
            </a:r>
          </a:p>
          <a:p>
            <a:pPr algn="just" rtl="1">
              <a:buFont typeface="Arial" charset="0"/>
              <a:buChar char="•"/>
            </a:pPr>
            <a:endParaRPr lang="ar-SA" sz="1400" dirty="0" smtClean="0"/>
          </a:p>
          <a:p>
            <a:pPr algn="just" rtl="1">
              <a:buFont typeface="Arial" charset="0"/>
              <a:buNone/>
            </a:pPr>
            <a:r>
              <a:rPr lang="ar-SA" b="1" dirty="0" smtClean="0"/>
              <a:t>2- خاصية التتبع:</a:t>
            </a:r>
          </a:p>
          <a:p>
            <a:pPr algn="just" rtl="1"/>
            <a:r>
              <a:rPr lang="ar-SA" dirty="0" smtClean="0"/>
              <a:t> ويقصد به أن صاحب الحق العينى يستطيع أن يباشر سلطاته على محل حقه فى أى يد تكون.</a:t>
            </a:r>
          </a:p>
          <a:p>
            <a:pPr algn="just" rtl="1">
              <a:buFont typeface="Arial" charset="0"/>
              <a:buChar char="•"/>
            </a:pPr>
            <a:r>
              <a:rPr lang="ar-SA" dirty="0" smtClean="0"/>
              <a:t>قد أوجب القانون شهر هذه الحقوق فى سجلات حكومية نظرا لخطورة هذه الخصائص بالنسبة للغير حسنوا النية الذين قد يفاجئوا بالحق العينى</a:t>
            </a:r>
          </a:p>
          <a:p>
            <a:pPr algn="just" rtl="1">
              <a:buFont typeface="Arial" charset="0"/>
              <a:buChar char="•"/>
            </a:pPr>
            <a:endParaRPr lang="ar-SA" dirty="0" smtClean="0"/>
          </a:p>
          <a:p>
            <a:pPr algn="just" rtl="1">
              <a:buFont typeface="Arial" charset="0"/>
              <a:buChar char="•"/>
            </a:pPr>
            <a:endParaRPr lang="ar-SA" dirty="0" smtClean="0"/>
          </a:p>
          <a:p>
            <a:pPr algn="just" rtl="1">
              <a:buFont typeface="Wingdings" pitchFamily="2" charset="2"/>
              <a:buChar char="q"/>
            </a:pPr>
            <a:endParaRPr lang="ar-SA"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عنوان 1"/>
          <p:cNvSpPr>
            <a:spLocks noGrp="1"/>
          </p:cNvSpPr>
          <p:nvPr>
            <p:ph type="ctrTitle"/>
          </p:nvPr>
        </p:nvSpPr>
        <p:spPr>
          <a:xfrm>
            <a:off x="71406" y="714356"/>
            <a:ext cx="8786842" cy="3071834"/>
          </a:xfrm>
        </p:spPr>
        <p:txBody>
          <a:bodyPr>
            <a:normAutofit/>
          </a:bodyPr>
          <a:lstStyle/>
          <a:p>
            <a:pPr algn="r" rtl="1" fontAlgn="auto">
              <a:spcAft>
                <a:spcPts val="0"/>
              </a:spcAft>
              <a:defRPr/>
            </a:pPr>
            <a:r>
              <a:rPr lang="ar-SA" sz="7200" dirty="0" smtClean="0">
                <a:solidFill>
                  <a:srgbClr val="FF0000"/>
                </a:solidFill>
                <a:effectLst>
                  <a:outerShdw blurRad="38100" dist="38100" dir="2700000" algn="tl">
                    <a:srgbClr val="000000">
                      <a:alpha val="43137"/>
                    </a:srgbClr>
                  </a:outerShdw>
                </a:effectLst>
              </a:rPr>
              <a:t>أولاً: حق الملكية</a:t>
            </a:r>
            <a:endParaRPr lang="ar-SA" sz="7200" dirty="0" smtClean="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6840" y="-214330"/>
            <a:ext cx="7467600" cy="1143000"/>
          </a:xfrm>
        </p:spPr>
        <p:txBody>
          <a:bodyPr>
            <a:normAutofit/>
          </a:bodyPr>
          <a:lstStyle/>
          <a:p>
            <a:pPr algn="r" rtl="1"/>
            <a:r>
              <a:rPr lang="ar-SA" sz="5400" b="1" dirty="0" smtClean="0">
                <a:effectLst>
                  <a:outerShdw blurRad="38100" dist="38100" dir="2700000" algn="tl">
                    <a:srgbClr val="000000">
                      <a:alpha val="43137"/>
                    </a:srgbClr>
                  </a:outerShdw>
                </a:effectLst>
              </a:rPr>
              <a:t>حق الملكية </a:t>
            </a:r>
            <a:endParaRPr lang="en-US" sz="5400" b="1" dirty="0">
              <a:effectLst>
                <a:outerShdw blurRad="38100" dist="38100" dir="2700000" algn="tl">
                  <a:srgbClr val="000000">
                    <a:alpha val="43137"/>
                  </a:srgbClr>
                </a:outerShdw>
              </a:effectLst>
            </a:endParaRPr>
          </a:p>
        </p:txBody>
      </p:sp>
      <p:sp>
        <p:nvSpPr>
          <p:cNvPr id="14338" name="عنصر نائب للمحتوى 2"/>
          <p:cNvSpPr>
            <a:spLocks noGrp="1"/>
          </p:cNvSpPr>
          <p:nvPr>
            <p:ph sz="quarter" idx="1"/>
          </p:nvPr>
        </p:nvSpPr>
        <p:spPr>
          <a:xfrm>
            <a:off x="142844" y="714356"/>
            <a:ext cx="8586819" cy="6143644"/>
          </a:xfrm>
        </p:spPr>
        <p:txBody>
          <a:bodyPr>
            <a:normAutofit fontScale="92500"/>
          </a:bodyPr>
          <a:lstStyle/>
          <a:p>
            <a:pPr algn="just" rtl="1">
              <a:buFont typeface="Wingdings" pitchFamily="2" charset="2"/>
              <a:buChar char="q"/>
            </a:pPr>
            <a:r>
              <a:rPr lang="ar-SA" b="1" dirty="0" smtClean="0">
                <a:solidFill>
                  <a:srgbClr val="0070C0"/>
                </a:solidFill>
              </a:rPr>
              <a:t> تعريف حق الملكية:</a:t>
            </a:r>
          </a:p>
          <a:p>
            <a:pPr algn="just" rtl="1">
              <a:buFont typeface="Arial" charset="0"/>
              <a:buChar char="•"/>
            </a:pPr>
            <a:r>
              <a:rPr lang="ar-SA" dirty="0" smtClean="0"/>
              <a:t> هو من أهم الحقوق العينية الأصلية وهو أوسع الحقوق حيث يخول لصاحبه كافة السلطات على شئ مادى معين، حيث يمكن المالك الاستئثار بكل منافع شئ مادى معين، فيحق له الاستعمال- الاستغلال- التصرف. وحق الملكية يعرف فى الفقه الاسلامى ” باصطلاح الملك ”.</a:t>
            </a:r>
          </a:p>
          <a:p>
            <a:pPr algn="just" rtl="1">
              <a:buFont typeface="Arial" charset="0"/>
              <a:buChar char="•"/>
            </a:pPr>
            <a:endParaRPr lang="ar-SA" sz="600" dirty="0" smtClean="0"/>
          </a:p>
          <a:p>
            <a:pPr algn="just" rtl="1">
              <a:buFont typeface="Wingdings" pitchFamily="2" charset="2"/>
              <a:buChar char="q"/>
            </a:pPr>
            <a:r>
              <a:rPr lang="ar-SA" b="1" dirty="0" smtClean="0">
                <a:solidFill>
                  <a:srgbClr val="0070C0"/>
                </a:solidFill>
              </a:rPr>
              <a:t> عناصر حق الملكية:</a:t>
            </a:r>
          </a:p>
          <a:p>
            <a:pPr algn="just" rtl="1">
              <a:buFontTx/>
              <a:buNone/>
            </a:pPr>
            <a:r>
              <a:rPr lang="ar-SA" b="1" dirty="0" smtClean="0">
                <a:solidFill>
                  <a:srgbClr val="FF0000"/>
                </a:solidFill>
              </a:rPr>
              <a:t>1- الاستعمال: </a:t>
            </a:r>
          </a:p>
          <a:p>
            <a:pPr algn="just" rtl="1">
              <a:buFont typeface="Arial" charset="0"/>
              <a:buChar char="•"/>
            </a:pPr>
            <a:r>
              <a:rPr lang="ar-SA" dirty="0" smtClean="0"/>
              <a:t>هو استخدام الشئ بما يتفق مع طبيعته بهدف الحصول على منافعه بطريقة مباشرة بغير الحصول على ثماره ( مثال، منزل بسكناه- أرض زراعية بزراعتها ).</a:t>
            </a:r>
          </a:p>
          <a:p>
            <a:pPr algn="just" rtl="1">
              <a:buFont typeface="Arial" charset="0"/>
              <a:buChar char="•"/>
            </a:pPr>
            <a:endParaRPr lang="ar-SA" sz="1050" dirty="0" smtClean="0"/>
          </a:p>
          <a:p>
            <a:pPr marL="365760" indent="-256032" algn="just" rtl="1" fontAlgn="auto">
              <a:lnSpc>
                <a:spcPct val="80000"/>
              </a:lnSpc>
              <a:spcAft>
                <a:spcPts val="0"/>
              </a:spcAft>
              <a:buClr>
                <a:schemeClr val="tx1"/>
              </a:buClr>
              <a:buFontTx/>
              <a:buNone/>
              <a:defRPr/>
            </a:pPr>
            <a:r>
              <a:rPr lang="ar-SA" b="1" dirty="0" smtClean="0">
                <a:solidFill>
                  <a:srgbClr val="FF0000"/>
                </a:solidFill>
              </a:rPr>
              <a:t>2- الاستغلال: </a:t>
            </a:r>
          </a:p>
          <a:p>
            <a:pPr marL="365760" indent="-256032" algn="just" rtl="1" fontAlgn="auto">
              <a:lnSpc>
                <a:spcPct val="80000"/>
              </a:lnSpc>
              <a:spcAft>
                <a:spcPts val="0"/>
              </a:spcAft>
              <a:buClr>
                <a:schemeClr val="tx1"/>
              </a:buClr>
              <a:buFont typeface="Arial" pitchFamily="34" charset="0"/>
              <a:buChar char="•"/>
              <a:defRPr/>
            </a:pPr>
            <a:r>
              <a:rPr lang="ar-SA" dirty="0" smtClean="0"/>
              <a:t>هو استثمار الشئ بهدف الحصول على منافعه بطريقة غير مباشرة بالحصول على ثماره، والثمار هى ما ينتج عن الشئ وتتميز بأنها دورية ومنتظمة ولا يترتب عليها الانتقاص من أصل الشئ. </a:t>
            </a:r>
            <a:r>
              <a:rPr lang="ar-SA" b="1" dirty="0" smtClean="0"/>
              <a:t>والثمار ثلاثة أنواع:</a:t>
            </a:r>
          </a:p>
          <a:p>
            <a:pPr marL="365760" indent="-256032" algn="just" rtl="1" fontAlgn="auto">
              <a:lnSpc>
                <a:spcPct val="80000"/>
              </a:lnSpc>
              <a:spcAft>
                <a:spcPts val="0"/>
              </a:spcAft>
              <a:buClr>
                <a:schemeClr val="tx1"/>
              </a:buClr>
              <a:buFontTx/>
              <a:buChar char="-"/>
              <a:defRPr/>
            </a:pPr>
            <a:r>
              <a:rPr lang="ar-SA" b="1" dirty="0" smtClean="0"/>
              <a:t>ثمار طبيعية: </a:t>
            </a:r>
            <a:r>
              <a:rPr lang="ar-SA" dirty="0" smtClean="0"/>
              <a:t>وهى لا دخل للانسان فى اخراجها وتتولد بقدرة الله ( كالكلاء ).</a:t>
            </a:r>
          </a:p>
          <a:p>
            <a:pPr marL="365760" indent="-256032" algn="just" rtl="1">
              <a:lnSpc>
                <a:spcPct val="80000"/>
              </a:lnSpc>
              <a:buClr>
                <a:schemeClr val="tx1"/>
              </a:buClr>
              <a:buFontTx/>
              <a:buChar char="-"/>
              <a:defRPr/>
            </a:pPr>
            <a:r>
              <a:rPr lang="ar-SA" b="1" dirty="0" smtClean="0"/>
              <a:t>ثمار مستحدثة: </a:t>
            </a:r>
            <a:r>
              <a:rPr lang="ar-SA" dirty="0" smtClean="0"/>
              <a:t>وهى التى يكون للانسان دور فى انتاجها ( كالمحاصيل الزراعية ).</a:t>
            </a:r>
          </a:p>
          <a:p>
            <a:pPr marL="365760" indent="-256032" algn="just" rtl="1">
              <a:lnSpc>
                <a:spcPct val="80000"/>
              </a:lnSpc>
              <a:buClr>
                <a:schemeClr val="tx1"/>
              </a:buClr>
              <a:buFontTx/>
              <a:buChar char="-"/>
              <a:defRPr/>
            </a:pPr>
            <a:r>
              <a:rPr lang="ar-SA" b="1" dirty="0" smtClean="0"/>
              <a:t>ثمار مدنية: </a:t>
            </a:r>
            <a:r>
              <a:rPr lang="ar-SA" dirty="0" smtClean="0"/>
              <a:t>وهى ما يغله الشئ من دخل نقدى يلتزم به الغير مقابل انتفاعه بالشئ (كأجرة المنزل ).</a:t>
            </a:r>
          </a:p>
          <a:p>
            <a:pPr marL="365760" indent="-256032" algn="just" rtl="1">
              <a:lnSpc>
                <a:spcPct val="80000"/>
              </a:lnSpc>
              <a:buClr>
                <a:schemeClr val="tx1"/>
              </a:buClr>
              <a:buFontTx/>
              <a:buChar char="-"/>
              <a:defRPr/>
            </a:pPr>
            <a:endParaRPr lang="ar-SA" dirty="0" smtClean="0"/>
          </a:p>
          <a:p>
            <a:pPr marL="365760" indent="-256032" algn="just" rtl="1" fontAlgn="auto">
              <a:lnSpc>
                <a:spcPct val="80000"/>
              </a:lnSpc>
              <a:spcAft>
                <a:spcPts val="0"/>
              </a:spcAft>
              <a:buClr>
                <a:schemeClr val="tx1"/>
              </a:buClr>
              <a:buFontTx/>
              <a:buChar char="-"/>
              <a:defRPr/>
            </a:pPr>
            <a:endParaRPr lang="ar-SA" dirty="0" smtClean="0"/>
          </a:p>
          <a:p>
            <a:pPr marL="365760" indent="-256032" algn="just" rtl="1" fontAlgn="auto">
              <a:lnSpc>
                <a:spcPct val="80000"/>
              </a:lnSpc>
              <a:spcAft>
                <a:spcPts val="0"/>
              </a:spcAft>
              <a:buClr>
                <a:schemeClr val="tx1"/>
              </a:buClr>
              <a:buFontTx/>
              <a:buChar char="-"/>
              <a:defRPr/>
            </a:pPr>
            <a:endParaRPr lang="ar-SA" dirty="0" smtClean="0"/>
          </a:p>
          <a:p>
            <a:pPr algn="just" rtl="1">
              <a:buFont typeface="Arial" charset="0"/>
              <a:buChar char="•"/>
            </a:pPr>
            <a:endParaRPr lang="ar-SA" dirty="0" smtClean="0"/>
          </a:p>
          <a:p>
            <a:pPr algn="just" rtl="1">
              <a:buFont typeface="Arial" charset="0"/>
              <a:buChar char="•"/>
            </a:pPr>
            <a:endParaRPr lang="ar-SA" dirty="0" smtClean="0"/>
          </a:p>
          <a:p>
            <a:pPr algn="just" rtl="1">
              <a:buFontTx/>
              <a:buNone/>
            </a:pPr>
            <a:endParaRPr lang="ar-SA"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sz="quarter" idx="1"/>
          </p:nvPr>
        </p:nvSpPr>
        <p:spPr>
          <a:xfrm>
            <a:off x="428625" y="285728"/>
            <a:ext cx="8229600" cy="6572272"/>
          </a:xfrm>
        </p:spPr>
        <p:txBody>
          <a:bodyPr rtlCol="1">
            <a:normAutofit fontScale="92500" lnSpcReduction="20000"/>
          </a:bodyPr>
          <a:lstStyle/>
          <a:p>
            <a:pPr marL="365760" indent="-256032" algn="just" rtl="1" fontAlgn="auto">
              <a:lnSpc>
                <a:spcPct val="120000"/>
              </a:lnSpc>
              <a:spcAft>
                <a:spcPts val="0"/>
              </a:spcAft>
              <a:buClr>
                <a:schemeClr val="tx1"/>
              </a:buClr>
              <a:buFont typeface="Arial" pitchFamily="34" charset="0"/>
              <a:buChar char="•"/>
              <a:defRPr/>
            </a:pPr>
            <a:r>
              <a:rPr lang="ar-SA" sz="2600" dirty="0" smtClean="0"/>
              <a:t>ولا أهمية للتفرقة بين الثمار والمنتجات بالنسبة للمالك فله أن يحصل على كل ما ينتجه الشئ من ثمار ومنتجات، لكن هذه التفرقة لها أهميتها لغير المالك، إذ أن المنتجات هى حق للمالك لا يشاركه فيها أحد.</a:t>
            </a:r>
          </a:p>
          <a:p>
            <a:pPr marL="365760" indent="-256032" algn="just" rtl="1" fontAlgn="auto">
              <a:lnSpc>
                <a:spcPct val="80000"/>
              </a:lnSpc>
              <a:spcAft>
                <a:spcPts val="0"/>
              </a:spcAft>
              <a:buClr>
                <a:schemeClr val="tx1"/>
              </a:buClr>
              <a:buFont typeface="Arial" pitchFamily="34" charset="0"/>
              <a:buChar char="•"/>
              <a:defRPr/>
            </a:pPr>
            <a:endParaRPr lang="ar-SA" sz="1100" dirty="0" smtClean="0"/>
          </a:p>
          <a:p>
            <a:pPr algn="just" rtl="1">
              <a:buClr>
                <a:schemeClr val="tx1"/>
              </a:buClr>
              <a:buFontTx/>
              <a:buNone/>
            </a:pPr>
            <a:r>
              <a:rPr lang="ar-SA" sz="2800" b="1" dirty="0" smtClean="0">
                <a:solidFill>
                  <a:srgbClr val="FF0000"/>
                </a:solidFill>
              </a:rPr>
              <a:t>3- التصرف:</a:t>
            </a:r>
            <a:r>
              <a:rPr lang="ar-SA" sz="2800" dirty="0" smtClean="0">
                <a:solidFill>
                  <a:srgbClr val="FF0000"/>
                </a:solidFill>
              </a:rPr>
              <a:t> </a:t>
            </a:r>
          </a:p>
          <a:p>
            <a:pPr algn="just" rtl="1">
              <a:buClr>
                <a:schemeClr val="tx1"/>
              </a:buClr>
            </a:pPr>
            <a:r>
              <a:rPr lang="ar-SA" sz="2800" dirty="0" smtClean="0"/>
              <a:t>ويشمل </a:t>
            </a:r>
            <a:r>
              <a:rPr lang="ar-SA" sz="2800" b="1" u="sng" dirty="0" smtClean="0"/>
              <a:t>التصرف المادى </a:t>
            </a:r>
            <a:r>
              <a:rPr lang="ar-SA" sz="2800" dirty="0" smtClean="0"/>
              <a:t>وهو عبارة عن الأعمال التى تؤدى إلى تغيير فى الشئ أو استهلاكه ( كهدم المنزل ).</a:t>
            </a:r>
          </a:p>
          <a:p>
            <a:pPr algn="just" rtl="1">
              <a:buClr>
                <a:schemeClr val="tx1"/>
              </a:buClr>
            </a:pPr>
            <a:endParaRPr lang="ar-SA" sz="1700" dirty="0" smtClean="0"/>
          </a:p>
          <a:p>
            <a:pPr algn="just" rtl="1">
              <a:buClr>
                <a:schemeClr val="tx1"/>
              </a:buClr>
            </a:pPr>
            <a:r>
              <a:rPr lang="ar-SA" sz="2800" b="1" u="sng" dirty="0" smtClean="0"/>
              <a:t>والتصرف القانونى </a:t>
            </a:r>
            <a:r>
              <a:rPr lang="ar-SA" sz="2800" dirty="0" smtClean="0"/>
              <a:t>وهو نقل حق الملكية بأكمله إلى شخص آخر، أو ترتيب حق عينى سواء أكان هذا الحق أصليا أو تبعيا.</a:t>
            </a:r>
          </a:p>
          <a:p>
            <a:pPr algn="just" rtl="1">
              <a:buClr>
                <a:schemeClr val="tx1"/>
              </a:buClr>
            </a:pPr>
            <a:endParaRPr lang="ar-SA" sz="1500" dirty="0" smtClean="0"/>
          </a:p>
          <a:p>
            <a:pPr algn="just" rtl="1">
              <a:buClr>
                <a:schemeClr val="tx1"/>
              </a:buClr>
            </a:pPr>
            <a:r>
              <a:rPr lang="ar-SA" sz="2800" dirty="0" smtClean="0"/>
              <a:t>والذى يميز حق الملكية عن الحقوق الأخرى ليس سلطة التصرف فقط، </a:t>
            </a:r>
            <a:r>
              <a:rPr lang="ar-SA" sz="2800" b="1" dirty="0" smtClean="0"/>
              <a:t>وإنما اجتماع السلطات الثلاث الاستعمال والاستغلال والتصرف فى حق واحد.</a:t>
            </a:r>
          </a:p>
          <a:p>
            <a:pPr algn="just" rtl="1">
              <a:buClr>
                <a:schemeClr val="tx1"/>
              </a:buClr>
            </a:pPr>
            <a:endParaRPr lang="ar-SA" sz="1300" b="1" dirty="0" smtClean="0"/>
          </a:p>
          <a:p>
            <a:pPr algn="just" rtl="1">
              <a:buClr>
                <a:schemeClr val="tx1"/>
              </a:buClr>
              <a:buFont typeface="Arial" pitchFamily="34" charset="0"/>
              <a:buChar char="•"/>
            </a:pPr>
            <a:r>
              <a:rPr lang="ar-SA" sz="2800" b="1" dirty="0" smtClean="0">
                <a:solidFill>
                  <a:srgbClr val="FF0000"/>
                </a:solidFill>
              </a:rPr>
              <a:t>خصائص حق الملكية :</a:t>
            </a:r>
          </a:p>
          <a:p>
            <a:pPr lvl="1" algn="just" rtl="1">
              <a:buClr>
                <a:schemeClr val="tx1"/>
              </a:buClr>
              <a:buNone/>
            </a:pPr>
            <a:r>
              <a:rPr lang="ar-SA" sz="2500" dirty="0" smtClean="0"/>
              <a:t>      </a:t>
            </a:r>
            <a:r>
              <a:rPr lang="ar-SA" sz="2600" dirty="0" smtClean="0"/>
              <a:t>- حق جامع</a:t>
            </a:r>
          </a:p>
          <a:p>
            <a:pPr lvl="2" algn="just" rtl="1">
              <a:buClr>
                <a:schemeClr val="tx1"/>
              </a:buClr>
              <a:buNone/>
            </a:pPr>
            <a:r>
              <a:rPr lang="ar-SA" sz="2600" dirty="0" smtClean="0"/>
              <a:t> -  حق مانع</a:t>
            </a:r>
          </a:p>
          <a:p>
            <a:pPr lvl="2" algn="just" rtl="1">
              <a:buClr>
                <a:schemeClr val="tx1"/>
              </a:buClr>
              <a:buNone/>
            </a:pPr>
            <a:r>
              <a:rPr lang="ar-SA" sz="2600" dirty="0" smtClean="0"/>
              <a:t> - حق دائم</a:t>
            </a:r>
          </a:p>
          <a:p>
            <a:pPr marL="365760" indent="-256032" algn="just" rtl="1" fontAlgn="auto">
              <a:lnSpc>
                <a:spcPct val="80000"/>
              </a:lnSpc>
              <a:spcAft>
                <a:spcPts val="0"/>
              </a:spcAft>
              <a:buClr>
                <a:schemeClr val="tx1"/>
              </a:buClr>
              <a:buFont typeface="Arial" pitchFamily="34" charset="0"/>
              <a:buChar char="•"/>
              <a:defRPr/>
            </a:pPr>
            <a:endParaRPr lang="ar-SA" sz="2800" dirty="0" smtClean="0"/>
          </a:p>
          <a:p>
            <a:pPr marL="365760" indent="-256032" algn="just" rtl="1" fontAlgn="auto">
              <a:lnSpc>
                <a:spcPct val="80000"/>
              </a:lnSpc>
              <a:spcAft>
                <a:spcPts val="0"/>
              </a:spcAft>
              <a:buFontTx/>
              <a:buNone/>
              <a:defRPr/>
            </a:pPr>
            <a:endParaRPr lang="en-US" sz="28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7804" y="-285768"/>
            <a:ext cx="7467600" cy="1143000"/>
          </a:xfrm>
        </p:spPr>
        <p:txBody>
          <a:bodyPr>
            <a:normAutofit/>
          </a:bodyPr>
          <a:lstStyle/>
          <a:p>
            <a:pPr algn="r" rtl="1"/>
            <a:r>
              <a:rPr lang="ar-SA" sz="3600" b="1" dirty="0" smtClean="0">
                <a:effectLst>
                  <a:outerShdw blurRad="38100" dist="38100" dir="2700000" algn="tl">
                    <a:srgbClr val="000000">
                      <a:alpha val="43137"/>
                    </a:srgbClr>
                  </a:outerShdw>
                </a:effectLst>
              </a:rPr>
              <a:t>خصائص حق الملكية </a:t>
            </a:r>
            <a:endParaRPr lang="en-US" sz="3600" b="1" dirty="0">
              <a:effectLst>
                <a:outerShdw blurRad="38100" dist="38100" dir="2700000" algn="tl">
                  <a:srgbClr val="000000">
                    <a:alpha val="43137"/>
                  </a:srgbClr>
                </a:outerShdw>
              </a:effectLst>
            </a:endParaRPr>
          </a:p>
        </p:txBody>
      </p:sp>
      <p:sp>
        <p:nvSpPr>
          <p:cNvPr id="17410" name="Rectangle 3"/>
          <p:cNvSpPr>
            <a:spLocks noGrp="1" noChangeArrowheads="1"/>
          </p:cNvSpPr>
          <p:nvPr>
            <p:ph sz="quarter" idx="1"/>
          </p:nvPr>
        </p:nvSpPr>
        <p:spPr>
          <a:xfrm>
            <a:off x="214282" y="874757"/>
            <a:ext cx="8472518" cy="5911829"/>
          </a:xfrm>
        </p:spPr>
        <p:txBody>
          <a:bodyPr>
            <a:normAutofit fontScale="92500" lnSpcReduction="20000"/>
          </a:bodyPr>
          <a:lstStyle/>
          <a:p>
            <a:pPr algn="r" rtl="1">
              <a:buNone/>
            </a:pPr>
            <a:r>
              <a:rPr lang="ar-SA" sz="2800" b="1" u="sng" dirty="0" smtClean="0">
                <a:solidFill>
                  <a:srgbClr val="FF0000"/>
                </a:solidFill>
              </a:rPr>
              <a:t>1ـ الملكية حق جامع :</a:t>
            </a:r>
            <a:endParaRPr lang="en-US" sz="2800" dirty="0" smtClean="0">
              <a:solidFill>
                <a:srgbClr val="FF0000"/>
              </a:solidFill>
              <a:cs typeface="Arial" charset="0"/>
            </a:endParaRPr>
          </a:p>
          <a:p>
            <a:pPr algn="r" rtl="1"/>
            <a:r>
              <a:rPr lang="ar-SA" sz="2800" dirty="0" smtClean="0"/>
              <a:t>اي ان حق الملكية يعطي لصاحبه جميع السلكات الممكن ممارستها على شيء مادي معين. وهي الاستعمال والاستغلال والتصرف</a:t>
            </a:r>
          </a:p>
          <a:p>
            <a:pPr algn="r" rtl="1"/>
            <a:endParaRPr lang="en-US" sz="1300" dirty="0" smtClean="0">
              <a:cs typeface="Arial" charset="0"/>
            </a:endParaRPr>
          </a:p>
          <a:p>
            <a:pPr algn="r" rtl="1"/>
            <a:r>
              <a:rPr lang="ar-SA" sz="2800" b="1" dirty="0" smtClean="0"/>
              <a:t>ويترتب على هذه الخاصية:</a:t>
            </a:r>
            <a:endParaRPr lang="en-US" sz="2800" b="1" dirty="0" smtClean="0">
              <a:cs typeface="Arial" charset="0"/>
            </a:endParaRPr>
          </a:p>
          <a:p>
            <a:pPr algn="r" rtl="1"/>
            <a:r>
              <a:rPr lang="ar-SA" sz="2800" b="1" dirty="0" smtClean="0"/>
              <a:t>اولا:</a:t>
            </a:r>
            <a:r>
              <a:rPr lang="ar-SA" sz="2800" dirty="0" smtClean="0"/>
              <a:t>الاصل ان المالك هو الذي يملك كافة السلطات الممكنة على محل ملكيته.</a:t>
            </a:r>
            <a:endParaRPr lang="en-US" sz="2800" dirty="0" smtClean="0">
              <a:cs typeface="Arial" charset="0"/>
            </a:endParaRPr>
          </a:p>
          <a:p>
            <a:pPr algn="r" rtl="1"/>
            <a:r>
              <a:rPr lang="ar-SA" sz="2800" b="1" dirty="0" smtClean="0"/>
              <a:t>ثانيا:</a:t>
            </a:r>
            <a:r>
              <a:rPr lang="ar-SA" sz="2800" dirty="0" smtClean="0"/>
              <a:t>الاصل ان المالك هو الذي يجمع بين يديه كافة السلطات الممكنة على محل ملكيته </a:t>
            </a:r>
          </a:p>
          <a:p>
            <a:pPr algn="r" rtl="1"/>
            <a:endParaRPr lang="ar-SA" sz="1400" dirty="0" smtClean="0">
              <a:cs typeface="Arial" charset="0"/>
            </a:endParaRPr>
          </a:p>
          <a:p>
            <a:pPr algn="r" rtl="1">
              <a:buNone/>
            </a:pPr>
            <a:r>
              <a:rPr lang="ar-SA" sz="2800" b="1" u="sng" dirty="0" smtClean="0">
                <a:solidFill>
                  <a:srgbClr val="FF0000"/>
                </a:solidFill>
              </a:rPr>
              <a:t>2ـ الملكية حق مانع:</a:t>
            </a:r>
            <a:endParaRPr lang="en-US" sz="2800" dirty="0" smtClean="0">
              <a:solidFill>
                <a:srgbClr val="FF0000"/>
              </a:solidFill>
              <a:cs typeface="Arial" charset="0"/>
            </a:endParaRPr>
          </a:p>
          <a:p>
            <a:pPr algn="r" rtl="1"/>
            <a:r>
              <a:rPr lang="ar-SA" sz="2800" dirty="0" smtClean="0"/>
              <a:t>اي  الملكية تمنع الغير من الانتفاع بمحل الملكية الخاص بصاحبها ، وهي ليست قاصرة على حق الملكية فكل الحقوق مانعة.</a:t>
            </a:r>
          </a:p>
          <a:p>
            <a:pPr algn="r" rtl="1"/>
            <a:endParaRPr lang="ar-SA" sz="1200" dirty="0" smtClean="0"/>
          </a:p>
          <a:p>
            <a:pPr algn="r" rtl="1"/>
            <a:r>
              <a:rPr lang="ar-SA" sz="2800" dirty="0" smtClean="0"/>
              <a:t>ومع ذلك فانه لايعني ان حق الملكية حق جامع مانع انه حق مطلق فالمالك لايستطيع ان يمارس سلطاته بصورة تتعارض مع مصلحة الجماعة  حيث يجب على المالك ان يتقيد  بالقوانين واللوائح والا تعرض للمسؤولية والتعويض في حالة الاضرار بالغير سواء كان الضرر ماليا ام معنويا . </a:t>
            </a:r>
            <a:endParaRPr lang="en-US" sz="2800" dirty="0" smtClean="0">
              <a:cs typeface="Arial" charset="0"/>
            </a:endParaRPr>
          </a:p>
          <a:p>
            <a:pPr algn="r" rtl="1"/>
            <a:endParaRPr lang="en-US" sz="2800" dirty="0" smtClean="0">
              <a:cs typeface="Arial" charset="0"/>
            </a:endParaRPr>
          </a:p>
          <a:p>
            <a:pPr algn="r" rtl="1">
              <a:buClr>
                <a:schemeClr val="tx1"/>
              </a:buClr>
              <a:buFontTx/>
              <a:buNone/>
            </a:pPr>
            <a:endParaRPr lang="ar-SA" sz="2800" dirty="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3498</Words>
  <Application>Microsoft Office PowerPoint</Application>
  <PresentationFormat>On-screen Show (4:3)</PresentationFormat>
  <Paragraphs>294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الحقوق العينية وفقا للأنظمة السعودية</vt:lpstr>
      <vt:lpstr>موضوعات لتكليف البحث</vt:lpstr>
      <vt:lpstr>تمهيد</vt:lpstr>
      <vt:lpstr> الحقوق العينية نوع من الحقوق المالية</vt:lpstr>
      <vt:lpstr>Slide 5</vt:lpstr>
      <vt:lpstr>أولاً: حق الملكية</vt:lpstr>
      <vt:lpstr>حق الملكية </vt:lpstr>
      <vt:lpstr>Slide 8</vt:lpstr>
      <vt:lpstr>خصائص حق الملكية </vt:lpstr>
      <vt:lpstr>خصائص حق الملكية </vt:lpstr>
      <vt:lpstr>حدود الشيء محل الملكية</vt:lpstr>
      <vt:lpstr>حدود الشيء محل الملكية</vt:lpstr>
      <vt:lpstr>قيود حق الملكية</vt:lpstr>
      <vt:lpstr>قيود حق الملكية</vt:lpstr>
      <vt:lpstr>قيود حق الملكية</vt:lpstr>
      <vt:lpstr>قيود حق الملكية</vt:lpstr>
      <vt:lpstr>قيود حق الملكية</vt:lpstr>
      <vt:lpstr>ثالثاً : القيود الإرادية (الشرط المانع من التصرف)</vt:lpstr>
      <vt:lpstr>ثالثاً : القيود الإرادية (الشرط المانع من التصرف)</vt:lpstr>
      <vt:lpstr>ثالثاً : القيود الإرادية (الشرط المانع من التصرف)</vt:lpstr>
      <vt:lpstr> الملكية الشائعة</vt:lpstr>
      <vt:lpstr>الملكية الشائعة</vt:lpstr>
      <vt:lpstr>الملكية الشائعة</vt:lpstr>
      <vt:lpstr>أولاً : استعمال المال الشائع</vt:lpstr>
      <vt:lpstr>قسمة المهايأة </vt:lpstr>
      <vt:lpstr>قسمة المهايأة المكانية</vt:lpstr>
      <vt:lpstr>قسمة المهايأة المكانية والزمانية </vt:lpstr>
      <vt:lpstr>خضوع قسمة المهايأة لأحكام عقد الإيجار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الحقوق العينية وفقا للأنظمة السعودية</dc:title>
  <dc:creator>Dina Abuzaid</dc:creator>
  <cp:lastModifiedBy>Dina Abuzaid</cp:lastModifiedBy>
  <cp:revision>1</cp:revision>
  <dcterms:created xsi:type="dcterms:W3CDTF">2012-02-28T18:24:24Z</dcterms:created>
  <dcterms:modified xsi:type="dcterms:W3CDTF">2012-02-28T18:25:14Z</dcterms:modified>
</cp:coreProperties>
</file>