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47" d="100"/>
          <a:sy n="47" d="100"/>
        </p:scale>
        <p:origin x="888"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5/9/2022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abuelkhair.net/index.php/en/arabic/abu-el-khair-corpus?fbclid=IwAR1l4v6zGl9pWydIa0oiaZLifiXiC9HF6R4nVet_92CXKp2BfjnqIS2TqZ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2436272" y="1020431"/>
            <a:ext cx="9138468" cy="1475013"/>
          </a:xfrm>
        </p:spPr>
        <p:txBody>
          <a:bodyPr>
            <a:normAutofit/>
          </a:bodyPr>
          <a:lstStyle/>
          <a:p>
            <a:pPr algn="r"/>
            <a:r>
              <a:rPr lang="ar-SA" sz="4800" dirty="0"/>
              <a:t>تحدي المعجم</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92500" lnSpcReduction="20000"/>
          </a:bodyPr>
          <a:lstStyle/>
          <a:p>
            <a:pPr algn="r"/>
            <a:r>
              <a:rPr lang="ar-SA" sz="2800" dirty="0"/>
              <a:t>المساعدة اللغوية في التنبؤ بالمتلازمات والمتصاحبات والتعبيرات الاصطلاحية</a:t>
            </a:r>
            <a:endParaRPr lang="en-US" sz="2800"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8" name="Picture 7">
            <a:extLst>
              <a:ext uri="{FF2B5EF4-FFF2-40B4-BE49-F238E27FC236}">
                <a16:creationId xmlns:a16="http://schemas.microsoft.com/office/drawing/2014/main" id="{276590FC-B607-D805-D17B-63525003A9F7}"/>
              </a:ext>
            </a:extLst>
          </p:cNvPr>
          <p:cNvPicPr>
            <a:picLocks noChangeAspect="1"/>
          </p:cNvPicPr>
          <p:nvPr/>
        </p:nvPicPr>
        <p:blipFill>
          <a:blip r:embed="rId3"/>
          <a:stretch>
            <a:fillRect/>
          </a:stretch>
        </p:blipFill>
        <p:spPr>
          <a:xfrm>
            <a:off x="446533" y="554182"/>
            <a:ext cx="1989739" cy="2481965"/>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287492" y="624031"/>
            <a:ext cx="4415680" cy="906626"/>
          </a:xfrm>
        </p:spPr>
        <p:txBody>
          <a:bodyPr>
            <a:normAutofit/>
          </a:bodyPr>
          <a:lstStyle/>
          <a:p>
            <a:pPr algn="r">
              <a:lnSpc>
                <a:spcPct val="90000"/>
              </a:lnSpc>
              <a:spcBef>
                <a:spcPct val="20000"/>
              </a:spcBef>
              <a:spcAft>
                <a:spcPts val="600"/>
              </a:spcAft>
              <a:buClr>
                <a:schemeClr val="accent1"/>
              </a:buClr>
              <a:buSzPct val="92000"/>
            </a:pPr>
            <a:r>
              <a:rPr lang="ar-SA" sz="4400" dirty="0">
                <a:solidFill>
                  <a:schemeClr val="accent1"/>
                </a:solidFill>
                <a:latin typeface="+mn-lt"/>
                <a:ea typeface="+mn-ea"/>
                <a:cs typeface="+mn-cs"/>
              </a:rPr>
              <a:t>معلومات فريق العمل </a:t>
            </a:r>
            <a:endParaRPr lang="en-US" sz="4400" dirty="0">
              <a:solidFill>
                <a:schemeClr val="accent1"/>
              </a:solidFill>
              <a:latin typeface="+mn-lt"/>
              <a:ea typeface="+mn-ea"/>
              <a:cs typeface="+mn-cs"/>
            </a:endParaRPr>
          </a:p>
        </p:txBody>
      </p:sp>
      <p:graphicFrame>
        <p:nvGraphicFramePr>
          <p:cNvPr id="4" name="Tableau 5">
            <a:extLst>
              <a:ext uri="{FF2B5EF4-FFF2-40B4-BE49-F238E27FC236}">
                <a16:creationId xmlns:a16="http://schemas.microsoft.com/office/drawing/2014/main" id="{37BA270B-82D9-AFF3-2337-63EE54700765}"/>
              </a:ext>
            </a:extLst>
          </p:cNvPr>
          <p:cNvGraphicFramePr>
            <a:graphicFrameLocks noGrp="1"/>
          </p:cNvGraphicFramePr>
          <p:nvPr>
            <p:ph idx="1"/>
            <p:extLst>
              <p:ext uri="{D42A27DB-BD31-4B8C-83A1-F6EECF244321}">
                <p14:modId xmlns:p14="http://schemas.microsoft.com/office/powerpoint/2010/main" val="2120044252"/>
              </p:ext>
            </p:extLst>
          </p:nvPr>
        </p:nvGraphicFramePr>
        <p:xfrm>
          <a:off x="451425" y="2681958"/>
          <a:ext cx="11251747" cy="4053457"/>
        </p:xfrm>
        <a:graphic>
          <a:graphicData uri="http://schemas.openxmlformats.org/drawingml/2006/table">
            <a:tbl>
              <a:tblPr firstRow="1" bandRow="1">
                <a:tableStyleId>{5C22544A-7EE6-4342-B048-85BDC9FD1C3A}</a:tableStyleId>
              </a:tblPr>
              <a:tblGrid>
                <a:gridCol w="4797347">
                  <a:extLst>
                    <a:ext uri="{9D8B030D-6E8A-4147-A177-3AD203B41FA5}">
                      <a16:colId xmlns:a16="http://schemas.microsoft.com/office/drawing/2014/main" val="4226726829"/>
                    </a:ext>
                  </a:extLst>
                </a:gridCol>
                <a:gridCol w="3003629">
                  <a:extLst>
                    <a:ext uri="{9D8B030D-6E8A-4147-A177-3AD203B41FA5}">
                      <a16:colId xmlns:a16="http://schemas.microsoft.com/office/drawing/2014/main" val="2444852017"/>
                    </a:ext>
                  </a:extLst>
                </a:gridCol>
                <a:gridCol w="762667">
                  <a:extLst>
                    <a:ext uri="{9D8B030D-6E8A-4147-A177-3AD203B41FA5}">
                      <a16:colId xmlns:a16="http://schemas.microsoft.com/office/drawing/2014/main" val="2799060672"/>
                    </a:ext>
                  </a:extLst>
                </a:gridCol>
                <a:gridCol w="2688104">
                  <a:extLst>
                    <a:ext uri="{9D8B030D-6E8A-4147-A177-3AD203B41FA5}">
                      <a16:colId xmlns:a16="http://schemas.microsoft.com/office/drawing/2014/main" val="2219751173"/>
                    </a:ext>
                  </a:extLst>
                </a:gridCol>
              </a:tblGrid>
              <a:tr h="365377">
                <a:tc>
                  <a:txBody>
                    <a:bodyPr/>
                    <a:lstStyle/>
                    <a:p>
                      <a:pPr algn="l"/>
                      <a:r>
                        <a:rPr lang="en-US" sz="1600" noProof="0" dirty="0"/>
                        <a:t>Specialization</a:t>
                      </a:r>
                    </a:p>
                  </a:txBody>
                  <a:tcPr/>
                </a:tc>
                <a:tc>
                  <a:txBody>
                    <a:bodyPr/>
                    <a:lstStyle/>
                    <a:p>
                      <a:pPr algn="r"/>
                      <a:r>
                        <a:rPr lang="ar-TN" sz="1600" dirty="0"/>
                        <a:t>التخصص</a:t>
                      </a:r>
                      <a:endParaRPr lang="fr-FR" sz="1600" dirty="0"/>
                    </a:p>
                  </a:txBody>
                  <a:tcPr/>
                </a:tc>
                <a:tc>
                  <a:txBody>
                    <a:bodyPr/>
                    <a:lstStyle/>
                    <a:p>
                      <a:pPr algn="r"/>
                      <a:r>
                        <a:rPr lang="ar-TN" sz="1600" dirty="0"/>
                        <a:t>البلد</a:t>
                      </a:r>
                      <a:endParaRPr lang="fr-FR" sz="1600" dirty="0"/>
                    </a:p>
                  </a:txBody>
                  <a:tcPr/>
                </a:tc>
                <a:tc>
                  <a:txBody>
                    <a:bodyPr/>
                    <a:lstStyle/>
                    <a:p>
                      <a:pPr algn="r"/>
                      <a:r>
                        <a:rPr lang="ar-TN" sz="1600" dirty="0"/>
                        <a:t>السم واللقب</a:t>
                      </a:r>
                      <a:endParaRPr lang="fr-FR" sz="1600" dirty="0"/>
                    </a:p>
                  </a:txBody>
                  <a:tcPr/>
                </a:tc>
                <a:extLst>
                  <a:ext uri="{0D108BD9-81ED-4DB2-BD59-A6C34878D82A}">
                    <a16:rowId xmlns:a16="http://schemas.microsoft.com/office/drawing/2014/main" val="1615198179"/>
                  </a:ext>
                </a:extLst>
              </a:tr>
              <a:tr h="896835">
                <a:tc>
                  <a:txBody>
                    <a:bodyPr/>
                    <a:lstStyle/>
                    <a:p>
                      <a:pPr algn="l" rtl="0"/>
                      <a:r>
                        <a:rPr lang="fr-FR" sz="1600" dirty="0" err="1"/>
                        <a:t>Arabic</a:t>
                      </a:r>
                      <a:r>
                        <a:rPr lang="fr-FR" sz="1600" dirty="0"/>
                        <a:t> </a:t>
                      </a:r>
                      <a:r>
                        <a:rPr lang="fr-FR" sz="1600" dirty="0" err="1"/>
                        <a:t>morphological</a:t>
                      </a:r>
                      <a:r>
                        <a:rPr lang="fr-FR" sz="1600" dirty="0"/>
                        <a:t> </a:t>
                      </a:r>
                      <a:r>
                        <a:rPr lang="fr-FR" sz="1600" dirty="0" err="1"/>
                        <a:t>analysis</a:t>
                      </a:r>
                      <a:r>
                        <a:rPr lang="fr-FR" sz="1600" dirty="0"/>
                        <a:t> and </a:t>
                      </a:r>
                      <a:r>
                        <a:rPr lang="fr-FR" sz="1600" dirty="0" err="1"/>
                        <a:t>disambiguation</a:t>
                      </a:r>
                      <a:endParaRPr lang="fr-FR" sz="1600" dirty="0"/>
                    </a:p>
                    <a:p>
                      <a:pPr algn="l" rtl="0"/>
                      <a:r>
                        <a:rPr lang="fr-FR" sz="1600" dirty="0" err="1"/>
                        <a:t>Arabic</a:t>
                      </a:r>
                      <a:r>
                        <a:rPr lang="fr-FR" sz="1600" dirty="0"/>
                        <a:t> </a:t>
                      </a:r>
                      <a:r>
                        <a:rPr lang="fr-FR" sz="1600" dirty="0" err="1"/>
                        <a:t>text</a:t>
                      </a:r>
                      <a:r>
                        <a:rPr lang="fr-FR" sz="1600" dirty="0"/>
                        <a:t> </a:t>
                      </a:r>
                      <a:r>
                        <a:rPr lang="fr-FR" sz="1600" dirty="0" err="1"/>
                        <a:t>mining</a:t>
                      </a:r>
                      <a:r>
                        <a:rPr lang="fr-FR" sz="1600" dirty="0"/>
                        <a:t> and </a:t>
                      </a:r>
                      <a:r>
                        <a:rPr lang="fr-FR" sz="1600" dirty="0" err="1"/>
                        <a:t>knowledge</a:t>
                      </a:r>
                      <a:r>
                        <a:rPr lang="fr-FR" sz="1600" dirty="0"/>
                        <a:t> graph construction</a:t>
                      </a:r>
                    </a:p>
                    <a:p>
                      <a:pPr algn="l" rtl="0"/>
                      <a:r>
                        <a:rPr lang="fr-FR" sz="1600" dirty="0" err="1"/>
                        <a:t>Arabic</a:t>
                      </a:r>
                      <a:r>
                        <a:rPr lang="fr-FR" sz="1600" dirty="0"/>
                        <a:t> information </a:t>
                      </a:r>
                      <a:r>
                        <a:rPr lang="fr-FR" sz="1600" dirty="0" err="1"/>
                        <a:t>retrieval</a:t>
                      </a:r>
                      <a:endParaRPr lang="fr-FR" sz="1600" dirty="0"/>
                    </a:p>
                  </a:txBody>
                  <a:tcPr/>
                </a:tc>
                <a:tc>
                  <a:txBody>
                    <a:bodyPr/>
                    <a:lstStyle/>
                    <a:p>
                      <a:pPr algn="r"/>
                      <a:r>
                        <a:rPr lang="ar-TN" sz="1600" dirty="0"/>
                        <a:t>التحليل الصرفي للنصوص العربي</a:t>
                      </a:r>
                    </a:p>
                    <a:p>
                      <a:pPr algn="r"/>
                      <a:r>
                        <a:rPr lang="ar-TN" sz="1600" dirty="0"/>
                        <a:t>التنقيب في النصوص العربية و</a:t>
                      </a:r>
                      <a:r>
                        <a:rPr lang="ar-SA" sz="1600" dirty="0"/>
                        <a:t>بناء </a:t>
                      </a:r>
                      <a:r>
                        <a:rPr lang="ar-TN" sz="1600" dirty="0"/>
                        <a:t>ال</a:t>
                      </a:r>
                      <a:r>
                        <a:rPr lang="ar-SA" sz="1600" dirty="0"/>
                        <a:t>رس</a:t>
                      </a:r>
                      <a:r>
                        <a:rPr lang="ar-TN" sz="1600" dirty="0"/>
                        <a:t>و</a:t>
                      </a:r>
                      <a:r>
                        <a:rPr lang="ar-SA" sz="1600" dirty="0"/>
                        <a:t>م </a:t>
                      </a:r>
                      <a:r>
                        <a:rPr lang="ar-TN" sz="1600" dirty="0"/>
                        <a:t>ال</a:t>
                      </a:r>
                      <a:r>
                        <a:rPr lang="ar-SA" sz="1600" dirty="0"/>
                        <a:t>بياني</a:t>
                      </a:r>
                      <a:r>
                        <a:rPr lang="ar-TN" sz="1600" dirty="0"/>
                        <a:t>ة</a:t>
                      </a:r>
                    </a:p>
                    <a:p>
                      <a:pPr algn="r" rtl="0"/>
                      <a:r>
                        <a:rPr lang="ar-TN" sz="1600" dirty="0"/>
                        <a:t>استرجاع المعلومات باللغة العربية</a:t>
                      </a:r>
                      <a:endParaRPr lang="fr-FR" sz="1600" dirty="0"/>
                    </a:p>
                  </a:txBody>
                  <a:tcPr/>
                </a:tc>
                <a:tc>
                  <a:txBody>
                    <a:bodyPr/>
                    <a:lstStyle/>
                    <a:p>
                      <a:pPr algn="r"/>
                      <a:r>
                        <a:rPr lang="ar-TN" sz="1600" dirty="0"/>
                        <a:t>تونس</a:t>
                      </a:r>
                      <a:endParaRPr lang="fr-FR" sz="1600" dirty="0"/>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ar-TN" sz="1600" b="1" dirty="0"/>
                        <a:t>إبراهيم </a:t>
                      </a:r>
                      <a:r>
                        <a:rPr lang="ar-TN" sz="1600" b="1" dirty="0" err="1"/>
                        <a:t>بونحاس</a:t>
                      </a:r>
                      <a:r>
                        <a:rPr lang="ar-TN" sz="1600" b="1" dirty="0"/>
                        <a:t>، قائد الفريق</a:t>
                      </a:r>
                      <a:endParaRPr lang="fr-FR" sz="1600" b="1" dirty="0"/>
                    </a:p>
                    <a:p>
                      <a:pPr marL="0" marR="0" lvl="0" indent="0" algn="r" defTabSz="457200" rtl="0" eaLnBrk="1" fontAlgn="auto" latinLnBrk="0" hangingPunct="1">
                        <a:lnSpc>
                          <a:spcPct val="100000"/>
                        </a:lnSpc>
                        <a:spcBef>
                          <a:spcPts val="0"/>
                        </a:spcBef>
                        <a:spcAft>
                          <a:spcPts val="0"/>
                        </a:spcAft>
                        <a:buClrTx/>
                        <a:buSzTx/>
                        <a:buFontTx/>
                        <a:buNone/>
                        <a:tabLst/>
                        <a:defRPr/>
                      </a:pPr>
                      <a:r>
                        <a:rPr lang="fr-FR" sz="1600" dirty="0"/>
                        <a:t>ibrahim.bounhas@isd.uma.tn</a:t>
                      </a:r>
                    </a:p>
                    <a:p>
                      <a:pPr algn="l"/>
                      <a:r>
                        <a:rPr lang="fr-FR" sz="1600" dirty="0">
                          <a:solidFill>
                            <a:srgbClr val="0070C0"/>
                          </a:solidFill>
                        </a:rPr>
                        <a:t>https://scholar.google.com/citations?user=Kcnf37wAAAAJ&amp;hl</a:t>
                      </a:r>
                    </a:p>
                  </a:txBody>
                  <a:tcPr/>
                </a:tc>
                <a:extLst>
                  <a:ext uri="{0D108BD9-81ED-4DB2-BD59-A6C34878D82A}">
                    <a16:rowId xmlns:a16="http://schemas.microsoft.com/office/drawing/2014/main" val="2055908064"/>
                  </a:ext>
                </a:extLst>
              </a:tr>
              <a:tr h="319488">
                <a:tc>
                  <a:txBody>
                    <a:bodyPr/>
                    <a:lstStyle/>
                    <a:p>
                      <a:pPr algn="l" rtl="0"/>
                      <a:r>
                        <a:rPr lang="fr-FR" sz="1600" dirty="0"/>
                        <a:t>Information </a:t>
                      </a:r>
                      <a:r>
                        <a:rPr lang="fr-FR" sz="1600" dirty="0" err="1"/>
                        <a:t>retrieval</a:t>
                      </a:r>
                      <a:endParaRPr lang="fr-FR" sz="1600" dirty="0"/>
                    </a:p>
                    <a:p>
                      <a:pPr algn="l" rtl="0"/>
                      <a:r>
                        <a:rPr lang="fr-FR" sz="1600" dirty="0" err="1"/>
                        <a:t>Query</a:t>
                      </a:r>
                      <a:r>
                        <a:rPr lang="fr-FR" sz="1600" dirty="0"/>
                        <a:t> expansion</a:t>
                      </a:r>
                    </a:p>
                    <a:p>
                      <a:pPr algn="l" rtl="0"/>
                      <a:r>
                        <a:rPr lang="fr-FR" sz="1600" dirty="0" err="1"/>
                        <a:t>Probabilistic</a:t>
                      </a:r>
                      <a:r>
                        <a:rPr lang="fr-FR" sz="1600" dirty="0"/>
                        <a:t> </a:t>
                      </a:r>
                      <a:r>
                        <a:rPr lang="fr-FR" sz="1600" dirty="0" err="1"/>
                        <a:t>models</a:t>
                      </a:r>
                      <a:endParaRPr lang="fr-FR" sz="1600" dirty="0"/>
                    </a:p>
                  </a:txBody>
                  <a:tcPr/>
                </a:tc>
                <a:tc>
                  <a:txBody>
                    <a:bodyPr/>
                    <a:lstStyle/>
                    <a:p>
                      <a:pPr algn="r"/>
                      <a:r>
                        <a:rPr lang="ar-TN" sz="1600" dirty="0"/>
                        <a:t>استرجاع المعلومات </a:t>
                      </a:r>
                      <a:endParaRPr lang="fr-FR" sz="1600" dirty="0"/>
                    </a:p>
                    <a:p>
                      <a:pPr algn="r"/>
                      <a:r>
                        <a:rPr lang="ar-TN" sz="1600" dirty="0"/>
                        <a:t>توسيع الاستعلامات</a:t>
                      </a:r>
                    </a:p>
                    <a:p>
                      <a:pPr algn="r"/>
                      <a:r>
                        <a:rPr lang="ar-SA" sz="1600" dirty="0"/>
                        <a:t>نماذج الاحتمالات</a:t>
                      </a:r>
                      <a:endParaRPr lang="fr-FR" sz="1600" dirty="0"/>
                    </a:p>
                  </a:txBody>
                  <a:tcPr/>
                </a:tc>
                <a:tc>
                  <a:txBody>
                    <a:bodyPr/>
                    <a:lstStyle/>
                    <a:p>
                      <a:pPr algn="r"/>
                      <a:r>
                        <a:rPr lang="ar-TN" sz="1600" dirty="0"/>
                        <a:t>الجزائر</a:t>
                      </a:r>
                      <a:endParaRPr lang="fr-FR" sz="1600" dirty="0"/>
                    </a:p>
                  </a:txBody>
                  <a:tcPr/>
                </a:tc>
                <a:tc>
                  <a:txBody>
                    <a:bodyPr/>
                    <a:lstStyle/>
                    <a:p>
                      <a:pPr algn="r"/>
                      <a:r>
                        <a:rPr lang="ar-TN" sz="1600" b="1" dirty="0"/>
                        <a:t>بلال </a:t>
                      </a:r>
                      <a:r>
                        <a:rPr lang="ar-TN" sz="1600" b="1" dirty="0" err="1"/>
                        <a:t>أكلوش</a:t>
                      </a:r>
                      <a:r>
                        <a:rPr lang="ar-TN" sz="1600" b="1" dirty="0"/>
                        <a:t>، عضو</a:t>
                      </a:r>
                    </a:p>
                    <a:p>
                      <a:pPr marL="0" marR="0" lvl="0" indent="0" algn="r" defTabSz="457200" rtl="0" eaLnBrk="1" fontAlgn="auto" latinLnBrk="0" hangingPunct="1">
                        <a:lnSpc>
                          <a:spcPct val="100000"/>
                        </a:lnSpc>
                        <a:spcBef>
                          <a:spcPts val="0"/>
                        </a:spcBef>
                        <a:spcAft>
                          <a:spcPts val="0"/>
                        </a:spcAft>
                        <a:buClrTx/>
                        <a:buSzTx/>
                        <a:buFontTx/>
                        <a:buNone/>
                        <a:tabLst/>
                        <a:defRPr/>
                      </a:pPr>
                      <a:r>
                        <a:rPr lang="fr-FR" sz="1600" dirty="0"/>
                        <a:t>billel.aklouche@ensi-uma.tn</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600" dirty="0">
                          <a:solidFill>
                            <a:srgbClr val="0070C0"/>
                          </a:solidFill>
                        </a:rPr>
                        <a:t>https://scholar.google.fr/citations?user=IQycFrQAAAAJ&amp;hl</a:t>
                      </a:r>
                    </a:p>
                  </a:txBody>
                  <a:tcPr/>
                </a:tc>
                <a:extLst>
                  <a:ext uri="{0D108BD9-81ED-4DB2-BD59-A6C34878D82A}">
                    <a16:rowId xmlns:a16="http://schemas.microsoft.com/office/drawing/2014/main" val="2533038540"/>
                  </a:ext>
                </a:extLst>
              </a:tr>
              <a:tr h="397866">
                <a:tc>
                  <a:txBody>
                    <a:bodyPr/>
                    <a:lstStyle/>
                    <a:p>
                      <a:pPr algn="l" rtl="0"/>
                      <a:r>
                        <a:rPr lang="en-US" sz="1600" noProof="0" dirty="0"/>
                        <a:t>Social graph mining</a:t>
                      </a:r>
                    </a:p>
                    <a:p>
                      <a:pPr algn="l" rtl="0"/>
                      <a:r>
                        <a:rPr lang="en-US" sz="1600" noProof="0" dirty="0"/>
                        <a:t>Pre-trained language models (BERT)</a:t>
                      </a:r>
                      <a:endParaRPr lang="fr-FR" sz="1600" dirty="0"/>
                    </a:p>
                  </a:txBody>
                  <a:tcPr/>
                </a:tc>
                <a:tc>
                  <a:txBody>
                    <a:bodyPr/>
                    <a:lstStyle/>
                    <a:p>
                      <a:pPr algn="r"/>
                      <a:r>
                        <a:rPr lang="ar-TN" sz="1600" dirty="0"/>
                        <a:t>التنقيب في الشبكات الاجتماعية</a:t>
                      </a:r>
                      <a:endParaRPr lang="fr-FR" sz="1600" dirty="0"/>
                    </a:p>
                    <a:p>
                      <a:pPr algn="r"/>
                      <a:r>
                        <a:rPr lang="ar-TN" sz="1600" dirty="0"/>
                        <a:t>نماذج لغوية مدربة مسبقًا</a:t>
                      </a:r>
                      <a:endParaRPr lang="fr-FR" sz="1600" dirty="0"/>
                    </a:p>
                  </a:txBody>
                  <a:tcPr/>
                </a:tc>
                <a:tc>
                  <a:txBody>
                    <a:bodyPr/>
                    <a:lstStyle/>
                    <a:p>
                      <a:pPr algn="r"/>
                      <a:r>
                        <a:rPr lang="ar-TN" sz="1600" dirty="0"/>
                        <a:t>الجزائر</a:t>
                      </a:r>
                      <a:endParaRPr lang="fr-FR" sz="1600" dirty="0"/>
                    </a:p>
                  </a:txBody>
                  <a:tcPr/>
                </a:tc>
                <a:tc>
                  <a:txBody>
                    <a:bodyPr/>
                    <a:lstStyle/>
                    <a:p>
                      <a:pPr algn="r"/>
                      <a:r>
                        <a:rPr lang="ar-TN" sz="1600" b="1" dirty="0"/>
                        <a:t>حمدة </a:t>
                      </a:r>
                      <a:r>
                        <a:rPr lang="ar-TN" sz="1600" b="1" dirty="0" err="1"/>
                        <a:t>السليمي</a:t>
                      </a:r>
                      <a:r>
                        <a:rPr lang="ar-TN" sz="1600" b="1" dirty="0"/>
                        <a:t>، عضو</a:t>
                      </a:r>
                    </a:p>
                    <a:p>
                      <a:pPr marL="0" marR="0" lvl="0" indent="0" algn="r" defTabSz="457200" rtl="0" eaLnBrk="1" fontAlgn="auto" latinLnBrk="0" hangingPunct="1">
                        <a:lnSpc>
                          <a:spcPct val="100000"/>
                        </a:lnSpc>
                        <a:spcBef>
                          <a:spcPts val="0"/>
                        </a:spcBef>
                        <a:spcAft>
                          <a:spcPts val="0"/>
                        </a:spcAft>
                        <a:buClrTx/>
                        <a:buSzTx/>
                        <a:buFontTx/>
                        <a:buNone/>
                        <a:tabLst/>
                        <a:defRPr/>
                      </a:pPr>
                      <a:r>
                        <a:rPr lang="fr-FR" sz="1600" dirty="0"/>
                        <a:t>slimi.hamda2@gmail.com</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600" dirty="0">
                          <a:solidFill>
                            <a:srgbClr val="0070C0"/>
                          </a:solidFill>
                        </a:rPr>
                        <a:t>https://scholar.google.com/citations?user=ru9E-OMAAAAJ&amp;hl </a:t>
                      </a:r>
                    </a:p>
                  </a:txBody>
                  <a:tcPr/>
                </a:tc>
                <a:extLst>
                  <a:ext uri="{0D108BD9-81ED-4DB2-BD59-A6C34878D82A}">
                    <a16:rowId xmlns:a16="http://schemas.microsoft.com/office/drawing/2014/main" val="2741500806"/>
                  </a:ext>
                </a:extLst>
              </a:tr>
            </a:tbl>
          </a:graphicData>
        </a:graphic>
      </p:graphicFrame>
      <p:pic>
        <p:nvPicPr>
          <p:cNvPr id="1026" name="Picture 2" descr="Joint group for Artificial Reasoning and Information Retrieval">
            <a:extLst>
              <a:ext uri="{FF2B5EF4-FFF2-40B4-BE49-F238E27FC236}">
                <a16:creationId xmlns:a16="http://schemas.microsoft.com/office/drawing/2014/main" id="{47B1A161-6DA5-5482-FF1B-128AAE5F5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001" y="733425"/>
            <a:ext cx="1695450" cy="112395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629C0EC5-A03D-4CA5-C265-1A955BF4A96C}"/>
              </a:ext>
            </a:extLst>
          </p:cNvPr>
          <p:cNvSpPr txBox="1"/>
          <p:nvPr/>
        </p:nvSpPr>
        <p:spPr>
          <a:xfrm>
            <a:off x="537481" y="2035627"/>
            <a:ext cx="3468462" cy="646331"/>
          </a:xfrm>
          <a:prstGeom prst="rect">
            <a:avLst/>
          </a:prstGeom>
          <a:noFill/>
        </p:spPr>
        <p:txBody>
          <a:bodyPr wrap="square" rtlCol="0">
            <a:spAutoFit/>
          </a:bodyPr>
          <a:lstStyle/>
          <a:p>
            <a:pPr algn="ctr"/>
            <a:r>
              <a:rPr lang="en-US" b="1" dirty="0">
                <a:solidFill>
                  <a:srgbClr val="800000"/>
                </a:solidFill>
              </a:rPr>
              <a:t>Joint group for Artificial Reasoning </a:t>
            </a:r>
            <a:br>
              <a:rPr lang="en-US" b="1" dirty="0">
                <a:solidFill>
                  <a:srgbClr val="800000"/>
                </a:solidFill>
              </a:rPr>
            </a:br>
            <a:r>
              <a:rPr lang="en-US" b="1" dirty="0">
                <a:solidFill>
                  <a:srgbClr val="800000"/>
                </a:solidFill>
              </a:rPr>
              <a:t>and Information Retrieval</a:t>
            </a:r>
            <a:endParaRPr lang="fr-FR" b="1" dirty="0">
              <a:solidFill>
                <a:srgbClr val="800000"/>
              </a:solidFill>
            </a:endParaRP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287492" y="624031"/>
            <a:ext cx="4415680" cy="906626"/>
          </a:xfrm>
        </p:spPr>
        <p:txBody>
          <a:bodyPr>
            <a:normAutofit fontScale="90000"/>
          </a:bodyPr>
          <a:lstStyle/>
          <a:p>
            <a:pPr algn="r">
              <a:lnSpc>
                <a:spcPct val="90000"/>
              </a:lnSpc>
              <a:spcBef>
                <a:spcPct val="20000"/>
              </a:spcBef>
              <a:spcAft>
                <a:spcPts val="600"/>
              </a:spcAft>
              <a:buClr>
                <a:schemeClr val="accent1"/>
              </a:buClr>
              <a:buSzPct val="92000"/>
            </a:pPr>
            <a:r>
              <a:rPr lang="ar-SA" sz="4400" dirty="0">
                <a:solidFill>
                  <a:schemeClr val="accent1"/>
                </a:solidFill>
                <a:latin typeface="+mn-lt"/>
                <a:ea typeface="+mn-ea"/>
                <a:cs typeface="+mn-cs"/>
              </a:rPr>
              <a:t>نبذة عن الهدف من المشروع</a:t>
            </a:r>
            <a:endParaRPr lang="en-US" sz="44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B990AF55-4BB3-8BA8-E50D-C1FC8F4A0B26}"/>
              </a:ext>
            </a:extLst>
          </p:cNvPr>
          <p:cNvSpPr>
            <a:spLocks noGrp="1"/>
          </p:cNvSpPr>
          <p:nvPr>
            <p:ph idx="1"/>
          </p:nvPr>
        </p:nvSpPr>
        <p:spPr>
          <a:xfrm>
            <a:off x="645851" y="2128432"/>
            <a:ext cx="11029615" cy="3634486"/>
          </a:xfrm>
        </p:spPr>
        <p:txBody>
          <a:bodyPr>
            <a:normAutofit fontScale="77500" lnSpcReduction="20000"/>
          </a:bodyPr>
          <a:lstStyle/>
          <a:p>
            <a:pPr marL="0" indent="0" algn="just" rtl="1">
              <a:buNone/>
            </a:pPr>
            <a:r>
              <a:rPr lang="ar-SA" sz="2600" dirty="0"/>
              <a:t>يحتاج الدارس للغة العربية يدويا أو آليا من حيث معانيها وترابط مفرداتها إلى موارد تغطي المدونة العربية الضخمة وتأخذ بعين الاعتبار تطور اللغة وثراءها.</a:t>
            </a:r>
            <a:endParaRPr lang="ar-TN" sz="2600" dirty="0"/>
          </a:p>
          <a:p>
            <a:pPr marL="0" indent="0" algn="just" rtl="1">
              <a:buNone/>
            </a:pPr>
            <a:r>
              <a:rPr lang="ar-SA" sz="2600" dirty="0"/>
              <a:t>يهدف المشروع إلى: </a:t>
            </a:r>
            <a:endParaRPr lang="fr-FR" sz="2600" dirty="0"/>
          </a:p>
          <a:p>
            <a:pPr algn="just" rtl="1"/>
            <a:r>
              <a:rPr lang="ar-SA" sz="2600" dirty="0"/>
              <a:t>تسهيل تحليل النصوص والاستعلامات العربية على المستوى الدلالي. </a:t>
            </a:r>
            <a:endParaRPr lang="fr-FR" sz="2600" dirty="0"/>
          </a:p>
          <a:p>
            <a:pPr algn="just" rtl="1"/>
            <a:r>
              <a:rPr lang="ar-TN" sz="2600" dirty="0"/>
              <a:t>بناء</a:t>
            </a:r>
            <a:r>
              <a:rPr lang="ar-SA" sz="2600" dirty="0"/>
              <a:t> مصدر لغوي </a:t>
            </a:r>
            <a:r>
              <a:rPr lang="ar-TN" sz="2600" dirty="0"/>
              <a:t>يمثل</a:t>
            </a:r>
            <a:r>
              <a:rPr lang="ar-SA" sz="2600" dirty="0"/>
              <a:t> العلاقات الدلالية بين مصطلحات اللغة العربية</a:t>
            </a:r>
            <a:r>
              <a:rPr lang="ar-TN" sz="2600" dirty="0"/>
              <a:t>،</a:t>
            </a:r>
            <a:r>
              <a:rPr lang="ar-SA" sz="2600" dirty="0"/>
              <a:t> يمكن استغلاله في العديد من المهام في مجال الحوسبة اللغوية الآلية في العربية. </a:t>
            </a:r>
            <a:endParaRPr lang="fr-FR" sz="2600" dirty="0"/>
          </a:p>
          <a:p>
            <a:pPr algn="just" rtl="1"/>
            <a:r>
              <a:rPr lang="ar-SA" sz="2600" dirty="0"/>
              <a:t>بناء رسم بياني معرفي يجسد نسبة التشابه الدلالي بين الكلمات العربية </a:t>
            </a:r>
            <a:endParaRPr lang="fr-FR" sz="2600" dirty="0"/>
          </a:p>
          <a:p>
            <a:pPr algn="just" rtl="1"/>
            <a:r>
              <a:rPr lang="ar-SA" sz="2600" dirty="0"/>
              <a:t>تطوير تطبيقه للتنقيب في النصوص وخوارزميات فعالة تحقق السرعة والنجاعة لبناء</a:t>
            </a:r>
            <a:r>
              <a:rPr lang="ar-TN" sz="2600" dirty="0"/>
              <a:t> </a:t>
            </a:r>
            <a:r>
              <a:rPr lang="ar-SA" sz="2600" dirty="0"/>
              <a:t>الرسوم البيانية المعرفية </a:t>
            </a:r>
            <a:endParaRPr lang="fr-FR" sz="2600" dirty="0"/>
          </a:p>
          <a:p>
            <a:pPr algn="just" rtl="1"/>
            <a:r>
              <a:rPr lang="ar-SA" sz="2600" dirty="0"/>
              <a:t>إظهار فعالية الحل المقترح في مجال المساعدة اللغوية في التنبؤ بالمتلازمات والمتصاحبات والتعبيرات الاصطلاحية.</a:t>
            </a:r>
            <a:endParaRPr lang="en-US" sz="2600" dirty="0"/>
          </a:p>
        </p:txBody>
      </p:sp>
    </p:spTree>
    <p:extLst>
      <p:ext uri="{BB962C8B-B14F-4D97-AF65-F5344CB8AC3E}">
        <p14:creationId xmlns:p14="http://schemas.microsoft.com/office/powerpoint/2010/main" val="426335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287492" y="624031"/>
            <a:ext cx="4415680" cy="906626"/>
          </a:xfrm>
        </p:spPr>
        <p:txBody>
          <a:bodyPr>
            <a:normAutofit fontScale="90000"/>
          </a:bodyPr>
          <a:lstStyle/>
          <a:p>
            <a:pPr algn="r">
              <a:lnSpc>
                <a:spcPct val="90000"/>
              </a:lnSpc>
              <a:spcBef>
                <a:spcPct val="20000"/>
              </a:spcBef>
              <a:spcAft>
                <a:spcPts val="600"/>
              </a:spcAft>
              <a:buClr>
                <a:schemeClr val="accent1"/>
              </a:buClr>
              <a:buSzPct val="92000"/>
            </a:pPr>
            <a:r>
              <a:rPr lang="ar-SA" sz="4400" dirty="0">
                <a:solidFill>
                  <a:schemeClr val="accent1"/>
                </a:solidFill>
                <a:latin typeface="+mn-lt"/>
                <a:ea typeface="+mn-ea"/>
                <a:cs typeface="+mn-cs"/>
              </a:rPr>
              <a:t>شرح المشكلة المستهدفة وأثارها</a:t>
            </a:r>
            <a:endParaRPr lang="en-US" sz="44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B990AF55-4BB3-8BA8-E50D-C1FC8F4A0B26}"/>
              </a:ext>
            </a:extLst>
          </p:cNvPr>
          <p:cNvSpPr>
            <a:spLocks noGrp="1"/>
          </p:cNvSpPr>
          <p:nvPr>
            <p:ph idx="1"/>
          </p:nvPr>
        </p:nvSpPr>
        <p:spPr>
          <a:xfrm>
            <a:off x="756686" y="1952936"/>
            <a:ext cx="11029615" cy="3634486"/>
          </a:xfrm>
        </p:spPr>
        <p:txBody>
          <a:bodyPr/>
          <a:lstStyle/>
          <a:p>
            <a:pPr algn="just" rtl="1">
              <a:lnSpc>
                <a:spcPct val="90000"/>
              </a:lnSpc>
            </a:pPr>
            <a:r>
              <a:rPr lang="ar-SA" sz="2400" dirty="0"/>
              <a:t>في اللغات الطبيعية، يمكن أن يكون للكلمة الواحدة معاني مختلفة حسب سياقها ومترادفات عديدة تختلف استعمالاتها وتتطور بمرور الزمن وهو ما يفرض تحديًا عند تعلّم اللغة أو التنقيب في النصوص أو استرجاع المعلومات. </a:t>
            </a:r>
            <a:endParaRPr lang="fr-FR" sz="2400" dirty="0"/>
          </a:p>
          <a:p>
            <a:pPr algn="just" rtl="1">
              <a:lnSpc>
                <a:spcPct val="90000"/>
              </a:lnSpc>
            </a:pPr>
            <a:r>
              <a:rPr lang="ar-SA" sz="2400" dirty="0"/>
              <a:t>تواجه محركات البحث صعوبة في التعامل مع النصوص العربية لأن الاستعلامات قد تكون غامضة أو قصيرة وهو ما يؤثر سلبا على النتائج. هناك حاجة ملحة إلى أدوات تسمح بالتنبؤ بالكلمات المتلازمة حسب درجة صلتها بمدخل المستخدم. عولجت هذه المشكلات بشكل فعال في لغات أخرى باستخدام نماذج مثل </a:t>
            </a:r>
            <a:r>
              <a:rPr lang="en-US" sz="2400" dirty="0"/>
              <a:t>BERT</a:t>
            </a:r>
            <a:endParaRPr lang="fr-FR" sz="2400" dirty="0"/>
          </a:p>
          <a:p>
            <a:pPr algn="just" rtl="1">
              <a:lnSpc>
                <a:spcPct val="90000"/>
              </a:lnSpc>
            </a:pPr>
            <a:r>
              <a:rPr lang="ar-TN" sz="2400" dirty="0"/>
              <a:t>تشكو ا</a:t>
            </a:r>
            <a:r>
              <a:rPr lang="ar-SA" sz="2400" dirty="0"/>
              <a:t>ل</a:t>
            </a:r>
            <a:r>
              <a:rPr lang="ar-TN" sz="2400" dirty="0"/>
              <a:t>ل</a:t>
            </a:r>
            <a:r>
              <a:rPr lang="ar-SA" sz="2400" dirty="0" err="1"/>
              <a:t>غة</a:t>
            </a:r>
            <a:r>
              <a:rPr lang="ar-SA" sz="2400" dirty="0"/>
              <a:t> العربية من نقص في الموارد، </a:t>
            </a:r>
            <a:r>
              <a:rPr lang="ar-TN" sz="2400" dirty="0"/>
              <a:t>ما يجعل يعب عديد المهام مثل </a:t>
            </a:r>
            <a:r>
              <a:rPr lang="ar-SA" sz="2400" dirty="0"/>
              <a:t>التنبؤ بالمتلازمات والمتصاحبات الاصطلاحية.</a:t>
            </a:r>
            <a:endParaRPr lang="en-US" sz="2400" dirty="0"/>
          </a:p>
        </p:txBody>
      </p:sp>
    </p:spTree>
    <p:extLst>
      <p:ext uri="{BB962C8B-B14F-4D97-AF65-F5344CB8AC3E}">
        <p14:creationId xmlns:p14="http://schemas.microsoft.com/office/powerpoint/2010/main" val="386397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287492" y="624031"/>
            <a:ext cx="4415680" cy="906626"/>
          </a:xfrm>
        </p:spPr>
        <p:txBody>
          <a:bodyPr>
            <a:normAutofit/>
          </a:bodyPr>
          <a:lstStyle/>
          <a:p>
            <a:pPr algn="r">
              <a:lnSpc>
                <a:spcPct val="90000"/>
              </a:lnSpc>
              <a:spcBef>
                <a:spcPct val="20000"/>
              </a:spcBef>
              <a:spcAft>
                <a:spcPts val="600"/>
              </a:spcAft>
              <a:buClr>
                <a:schemeClr val="accent1"/>
              </a:buClr>
              <a:buSzPct val="92000"/>
            </a:pPr>
            <a:r>
              <a:rPr lang="ar-SA" sz="4000" dirty="0">
                <a:solidFill>
                  <a:schemeClr val="accent1"/>
                </a:solidFill>
                <a:latin typeface="+mn-lt"/>
                <a:ea typeface="+mn-ea"/>
                <a:cs typeface="+mn-cs"/>
              </a:rPr>
              <a:t>شرح الحل المقترح</a:t>
            </a:r>
            <a:endParaRPr lang="en-US" sz="40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B990AF55-4BB3-8BA8-E50D-C1FC8F4A0B26}"/>
              </a:ext>
            </a:extLst>
          </p:cNvPr>
          <p:cNvSpPr>
            <a:spLocks noGrp="1"/>
          </p:cNvSpPr>
          <p:nvPr>
            <p:ph idx="1"/>
          </p:nvPr>
        </p:nvSpPr>
        <p:spPr>
          <a:xfrm>
            <a:off x="692026" y="1879047"/>
            <a:ext cx="11029615" cy="3634486"/>
          </a:xfrm>
        </p:spPr>
        <p:txBody>
          <a:bodyPr/>
          <a:lstStyle/>
          <a:p>
            <a:pPr marL="0" indent="0" algn="just" rtl="1">
              <a:lnSpc>
                <a:spcPct val="90000"/>
              </a:lnSpc>
              <a:buNone/>
            </a:pPr>
            <a:r>
              <a:rPr lang="ar-SA" sz="2400" dirty="0"/>
              <a:t>يتمثل الحل المقترح في مرحلتين أساسيتين.</a:t>
            </a:r>
            <a:endParaRPr lang="fr-FR" sz="2400" dirty="0"/>
          </a:p>
          <a:p>
            <a:pPr algn="just" rtl="1">
              <a:lnSpc>
                <a:spcPct val="90000"/>
              </a:lnSpc>
            </a:pPr>
            <a:r>
              <a:rPr lang="ar-SA" sz="2400" dirty="0"/>
              <a:t> في المرحلة الأولى، نقوم ب</a:t>
            </a:r>
            <a:r>
              <a:rPr lang="ar-TN" sz="2400" dirty="0"/>
              <a:t>ت</a:t>
            </a:r>
            <a:r>
              <a:rPr lang="ar-SA" sz="2400" dirty="0"/>
              <a:t>جم</a:t>
            </a:r>
            <a:r>
              <a:rPr lang="ar-TN" sz="2400" dirty="0"/>
              <a:t>ي</a:t>
            </a:r>
            <a:r>
              <a:rPr lang="ar-SA" sz="2400" dirty="0"/>
              <a:t>ع النصوص ومعالجتها و</a:t>
            </a:r>
            <a:r>
              <a:rPr lang="fr-FR" sz="2400" dirty="0"/>
              <a:t> </a:t>
            </a:r>
            <a:r>
              <a:rPr lang="ar-SA" sz="2400" dirty="0"/>
              <a:t>ببناء شبكة تُصَوّر العلاقات بين المفردات بناءً على عدة معايير من ضمنها توزيعها في النصوص وتصاحبها في سياقات مختلفة. في هذه الشبكة، تمثل العُقَد أو الرؤوس الكلمات بينما تمثل الروابط درجة تصاحبها</a:t>
            </a:r>
            <a:endParaRPr lang="en-US" sz="2400" dirty="0"/>
          </a:p>
          <a:p>
            <a:pPr algn="just" rtl="1">
              <a:lnSpc>
                <a:spcPct val="90000"/>
              </a:lnSpc>
            </a:pPr>
            <a:r>
              <a:rPr lang="ar-SA" sz="2400" dirty="0"/>
              <a:t>في المرحلة الثانية، نوظف تقنيات الذكاء الاصطناعي للتنقيب في الشبكات التي تم بناءها في المرحلة الأولى، وذلك عبر استغلال تقنيات التعلم العميق على الشبكات و </a:t>
            </a:r>
            <a:r>
              <a:rPr lang="fr-FR" sz="2400" dirty="0"/>
              <a:t> </a:t>
            </a:r>
            <a:r>
              <a:rPr lang="en-US" sz="2400" dirty="0" err="1"/>
              <a:t>AraBERT</a:t>
            </a:r>
            <a:r>
              <a:rPr lang="en-US" sz="2400" dirty="0"/>
              <a:t> </a:t>
            </a:r>
            <a:r>
              <a:rPr lang="ar-SA" sz="2400" dirty="0"/>
              <a:t>إلي جانب نماذج الاحتمالات و</a:t>
            </a:r>
            <a:r>
              <a:rPr lang="fr-FR" sz="2400" dirty="0"/>
              <a:t> </a:t>
            </a:r>
            <a:r>
              <a:rPr lang="ar-SA" sz="2400" dirty="0"/>
              <a:t>هو ما يمكننا من استخراج المتلازمات والمتصاحبات والتعبيرات الاصطلاحية من الشبكة المنجزة في المرحلة السابقة.</a:t>
            </a:r>
            <a:endParaRPr lang="en-US" sz="2400" dirty="0"/>
          </a:p>
        </p:txBody>
      </p:sp>
    </p:spTree>
    <p:extLst>
      <p:ext uri="{BB962C8B-B14F-4D97-AF65-F5344CB8AC3E}">
        <p14:creationId xmlns:p14="http://schemas.microsoft.com/office/powerpoint/2010/main" val="223984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283200" y="624031"/>
            <a:ext cx="6419972" cy="906626"/>
          </a:xfrm>
        </p:spPr>
        <p:txBody>
          <a:bodyPr>
            <a:normAutofit fontScale="90000"/>
          </a:bodyPr>
          <a:lstStyle/>
          <a:p>
            <a:pPr algn="r">
              <a:lnSpc>
                <a:spcPct val="90000"/>
              </a:lnSpc>
              <a:spcBef>
                <a:spcPct val="20000"/>
              </a:spcBef>
              <a:spcAft>
                <a:spcPts val="600"/>
              </a:spcAft>
              <a:buClr>
                <a:schemeClr val="accent1"/>
              </a:buClr>
              <a:buSzPct val="92000"/>
            </a:pPr>
            <a:r>
              <a:rPr lang="ar-SA" sz="4400" dirty="0">
                <a:solidFill>
                  <a:schemeClr val="accent1"/>
                </a:solidFill>
                <a:latin typeface="+mn-lt"/>
                <a:ea typeface="+mn-ea"/>
                <a:cs typeface="+mn-cs"/>
              </a:rPr>
              <a:t>نوعية البيانات المراد استخدامها في المشروع</a:t>
            </a:r>
            <a:endParaRPr lang="en-US" sz="44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B990AF55-4BB3-8BA8-E50D-C1FC8F4A0B26}"/>
              </a:ext>
            </a:extLst>
          </p:cNvPr>
          <p:cNvSpPr>
            <a:spLocks noGrp="1"/>
          </p:cNvSpPr>
          <p:nvPr>
            <p:ph idx="1"/>
          </p:nvPr>
        </p:nvSpPr>
        <p:spPr>
          <a:xfrm>
            <a:off x="664318" y="1851343"/>
            <a:ext cx="11029615" cy="3634486"/>
          </a:xfrm>
        </p:spPr>
        <p:txBody>
          <a:bodyPr/>
          <a:lstStyle/>
          <a:p>
            <a:pPr algn="just" rtl="1">
              <a:lnSpc>
                <a:spcPct val="90000"/>
              </a:lnSpc>
            </a:pPr>
            <a:r>
              <a:rPr lang="ar-SA" sz="2400" dirty="0"/>
              <a:t>سنطور النموذج الأولي من </a:t>
            </a:r>
            <a:r>
              <a:rPr lang="ar-SA" sz="2400" dirty="0" err="1"/>
              <a:t>التطبيقة</a:t>
            </a:r>
            <a:r>
              <a:rPr lang="ar-SA" sz="2400" dirty="0"/>
              <a:t> بحيث يمكن استعمالها لمعالجة موارد معلومات مختلفة كالمدونات والمعاجم. كمرحلة تجريبية في هذا </a:t>
            </a:r>
            <a:r>
              <a:rPr lang="ar-SA" sz="2400" dirty="0" err="1"/>
              <a:t>البرمجان</a:t>
            </a:r>
            <a:r>
              <a:rPr lang="ar-SA" sz="2400" dirty="0"/>
              <a:t>، اخترنا مدونة تتكون خمسة ملايين مقال وتحقيق صحفي، بإجمالي عدد </a:t>
            </a:r>
            <a:r>
              <a:rPr lang="ar-SA" sz="2400" dirty="0" err="1"/>
              <a:t>کلمات</a:t>
            </a:r>
            <a:r>
              <a:rPr lang="ar-SA" sz="2400" dirty="0"/>
              <a:t> يزيد على مليار ونصف المليار </a:t>
            </a:r>
            <a:r>
              <a:rPr lang="ar-SA" sz="2400" dirty="0" err="1"/>
              <a:t>کلمة</a:t>
            </a:r>
            <a:r>
              <a:rPr lang="ar-SA" sz="2400" dirty="0"/>
              <a:t>، منها حوالي </a:t>
            </a:r>
            <a:r>
              <a:rPr lang="ar-SA" sz="2400" dirty="0" err="1"/>
              <a:t>أکثر</a:t>
            </a:r>
            <a:r>
              <a:rPr lang="ar-SA" sz="2400" dirty="0"/>
              <a:t> من ثلاث ملايين </a:t>
            </a:r>
            <a:r>
              <a:rPr lang="ar-SA" sz="2400" dirty="0" err="1"/>
              <a:t>کلمة</a:t>
            </a:r>
            <a:r>
              <a:rPr lang="ar-SA" sz="2400" dirty="0"/>
              <a:t> دون </a:t>
            </a:r>
            <a:r>
              <a:rPr lang="ar-SA" sz="2400" dirty="0" err="1"/>
              <a:t>تکرار</a:t>
            </a:r>
            <a:r>
              <a:rPr lang="ar-SA" sz="2400" dirty="0"/>
              <a:t>، وقد تم جمعها من المقالات الصحفية في عشرة مصادر من ثمانِ دول عربية، على مدار أربع عشرة سنة. </a:t>
            </a:r>
            <a:endParaRPr lang="fr-FR" sz="2400" dirty="0"/>
          </a:p>
          <a:p>
            <a:pPr algn="just" rtl="1">
              <a:lnSpc>
                <a:spcPct val="90000"/>
              </a:lnSpc>
            </a:pPr>
            <a:r>
              <a:rPr lang="ar-SA" sz="2400" dirty="0"/>
              <a:t>المصدر : </a:t>
            </a:r>
            <a:r>
              <a:rPr lang="en-US" sz="2400" dirty="0">
                <a:hlinkClick r:id="rId2">
                  <a:extLst>
                    <a:ext uri="{A12FA001-AC4F-418D-AE19-62706E023703}">
                      <ahyp:hlinkClr xmlns:ahyp="http://schemas.microsoft.com/office/drawing/2018/hyperlinkcolor" val="tx"/>
                    </a:ext>
                  </a:extLst>
                </a:hlinkClick>
              </a:rPr>
              <a:t>http://www.abuelkhair.net/index.php/en/arabic/abu-el-khair-corpus</a:t>
            </a:r>
            <a:endParaRPr lang="en-US" sz="2400" dirty="0"/>
          </a:p>
        </p:txBody>
      </p:sp>
    </p:spTree>
    <p:extLst>
      <p:ext uri="{BB962C8B-B14F-4D97-AF65-F5344CB8AC3E}">
        <p14:creationId xmlns:p14="http://schemas.microsoft.com/office/powerpoint/2010/main" val="59264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287492" y="624031"/>
            <a:ext cx="4415680" cy="906626"/>
          </a:xfrm>
        </p:spPr>
        <p:txBody>
          <a:bodyPr>
            <a:normAutofit/>
          </a:bodyPr>
          <a:lstStyle/>
          <a:p>
            <a:pPr algn="r">
              <a:lnSpc>
                <a:spcPct val="90000"/>
              </a:lnSpc>
              <a:spcBef>
                <a:spcPct val="20000"/>
              </a:spcBef>
              <a:spcAft>
                <a:spcPts val="600"/>
              </a:spcAft>
              <a:buClr>
                <a:schemeClr val="accent1"/>
              </a:buClr>
              <a:buSzPct val="92000"/>
            </a:pPr>
            <a:r>
              <a:rPr lang="ar-SA" sz="4400" dirty="0">
                <a:solidFill>
                  <a:schemeClr val="accent1"/>
                </a:solidFill>
                <a:latin typeface="+mn-lt"/>
                <a:ea typeface="+mn-ea"/>
                <a:cs typeface="+mn-cs"/>
              </a:rPr>
              <a:t>صورة توضيحية للمشروع</a:t>
            </a:r>
            <a:endParaRPr lang="en-US" sz="4400" dirty="0">
              <a:solidFill>
                <a:schemeClr val="accent1"/>
              </a:solidFill>
              <a:latin typeface="+mn-lt"/>
              <a:ea typeface="+mn-ea"/>
              <a:cs typeface="+mn-cs"/>
            </a:endParaRPr>
          </a:p>
        </p:txBody>
      </p:sp>
      <p:pic>
        <p:nvPicPr>
          <p:cNvPr id="4" name="Content Placeholder 4">
            <a:extLst>
              <a:ext uri="{FF2B5EF4-FFF2-40B4-BE49-F238E27FC236}">
                <a16:creationId xmlns:a16="http://schemas.microsoft.com/office/drawing/2014/main" id="{8C6BFD3E-E92A-5A90-373D-6428823F3B4B}"/>
              </a:ext>
            </a:extLst>
          </p:cNvPr>
          <p:cNvPicPr>
            <a:picLocks noChangeAspect="1"/>
          </p:cNvPicPr>
          <p:nvPr/>
        </p:nvPicPr>
        <p:blipFill>
          <a:blip r:embed="rId2"/>
          <a:stretch>
            <a:fillRect/>
          </a:stretch>
        </p:blipFill>
        <p:spPr>
          <a:xfrm>
            <a:off x="863550" y="711199"/>
            <a:ext cx="5324813" cy="5976725"/>
          </a:xfrm>
          <a:prstGeom prst="rect">
            <a:avLst/>
          </a:prstGeom>
        </p:spPr>
      </p:pic>
    </p:spTree>
    <p:extLst>
      <p:ext uri="{BB962C8B-B14F-4D97-AF65-F5344CB8AC3E}">
        <p14:creationId xmlns:p14="http://schemas.microsoft.com/office/powerpoint/2010/main" val="47818519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{0CC54351-2DEA-43F5-A5C6-9578DB32D8A7}tf33552983_win32</Template>
  <TotalTime>96</TotalTime>
  <Words>600</Words>
  <Application>Microsoft Office PowerPoint</Application>
  <PresentationFormat>Grand écran</PresentationFormat>
  <Paragraphs>56</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Franklin Gothic Book</vt:lpstr>
      <vt:lpstr>Franklin Gothic Demi</vt:lpstr>
      <vt:lpstr>Wingdings 2</vt:lpstr>
      <vt:lpstr>DividendVTI</vt:lpstr>
      <vt:lpstr>تحدي المعجم</vt:lpstr>
      <vt:lpstr>معلومات فريق العمل </vt:lpstr>
      <vt:lpstr>نبذة عن الهدف من المشروع</vt:lpstr>
      <vt:lpstr>شرح المشكلة المستهدفة وأثارها</vt:lpstr>
      <vt:lpstr>شرح الحل المقترح</vt:lpstr>
      <vt:lpstr>نوعية البيانات المراد استخدامها في المشروع</vt:lpstr>
      <vt:lpstr>صورة توضيحية للمشروع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hamda slimi</dc:creator>
  <cp:lastModifiedBy>Ibrahim Bounhas</cp:lastModifiedBy>
  <cp:revision>9</cp:revision>
  <dcterms:created xsi:type="dcterms:W3CDTF">2022-05-08T22:10:39Z</dcterms:created>
  <dcterms:modified xsi:type="dcterms:W3CDTF">2022-05-09T16:35:02Z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