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notesMasterIdLst>
    <p:notesMasterId r:id="rId78"/>
  </p:notesMasterIdLst>
  <p:sldIdLst>
    <p:sldId id="256" r:id="rId2"/>
    <p:sldId id="257" r:id="rId3"/>
    <p:sldId id="258" r:id="rId4"/>
    <p:sldId id="259" r:id="rId5"/>
    <p:sldId id="260" r:id="rId6"/>
    <p:sldId id="262" r:id="rId7"/>
    <p:sldId id="261" r:id="rId8"/>
    <p:sldId id="263" r:id="rId9"/>
    <p:sldId id="269" r:id="rId10"/>
    <p:sldId id="270" r:id="rId11"/>
    <p:sldId id="271" r:id="rId12"/>
    <p:sldId id="339" r:id="rId13"/>
    <p:sldId id="340" r:id="rId14"/>
    <p:sldId id="264" r:id="rId15"/>
    <p:sldId id="265" r:id="rId16"/>
    <p:sldId id="266" r:id="rId17"/>
    <p:sldId id="267" r:id="rId18"/>
    <p:sldId id="272" r:id="rId19"/>
    <p:sldId id="273" r:id="rId20"/>
    <p:sldId id="325" r:id="rId21"/>
    <p:sldId id="274" r:id="rId22"/>
    <p:sldId id="275" r:id="rId23"/>
    <p:sldId id="326" r:id="rId24"/>
    <p:sldId id="329" r:id="rId25"/>
    <p:sldId id="276" r:id="rId26"/>
    <p:sldId id="334" r:id="rId27"/>
    <p:sldId id="335" r:id="rId28"/>
    <p:sldId id="336" r:id="rId29"/>
    <p:sldId id="331" r:id="rId30"/>
    <p:sldId id="278" r:id="rId31"/>
    <p:sldId id="279" r:id="rId32"/>
    <p:sldId id="280" r:id="rId33"/>
    <p:sldId id="330" r:id="rId34"/>
    <p:sldId id="332" r:id="rId35"/>
    <p:sldId id="341" r:id="rId36"/>
    <p:sldId id="342" r:id="rId37"/>
    <p:sldId id="343" r:id="rId38"/>
    <p:sldId id="344" r:id="rId39"/>
    <p:sldId id="345" r:id="rId40"/>
    <p:sldId id="281" r:id="rId41"/>
    <p:sldId id="282" r:id="rId42"/>
    <p:sldId id="283" r:id="rId43"/>
    <p:sldId id="285" r:id="rId44"/>
    <p:sldId id="286" r:id="rId45"/>
    <p:sldId id="337" r:id="rId46"/>
    <p:sldId id="291" r:id="rId47"/>
    <p:sldId id="292" r:id="rId48"/>
    <p:sldId id="293" r:id="rId49"/>
    <p:sldId id="294" r:id="rId50"/>
    <p:sldId id="295" r:id="rId51"/>
    <p:sldId id="296" r:id="rId52"/>
    <p:sldId id="297" r:id="rId53"/>
    <p:sldId id="348" r:id="rId54"/>
    <p:sldId id="300" r:id="rId55"/>
    <p:sldId id="301" r:id="rId56"/>
    <p:sldId id="346" r:id="rId57"/>
    <p:sldId id="302" r:id="rId58"/>
    <p:sldId id="349" r:id="rId59"/>
    <p:sldId id="350" r:id="rId60"/>
    <p:sldId id="351" r:id="rId61"/>
    <p:sldId id="303" r:id="rId62"/>
    <p:sldId id="304" r:id="rId63"/>
    <p:sldId id="347" r:id="rId64"/>
    <p:sldId id="309" r:id="rId65"/>
    <p:sldId id="310" r:id="rId66"/>
    <p:sldId id="311" r:id="rId67"/>
    <p:sldId id="312" r:id="rId68"/>
    <p:sldId id="313" r:id="rId69"/>
    <p:sldId id="314" r:id="rId70"/>
    <p:sldId id="315" r:id="rId71"/>
    <p:sldId id="317" r:id="rId72"/>
    <p:sldId id="320" r:id="rId73"/>
    <p:sldId id="321" r:id="rId74"/>
    <p:sldId id="322" r:id="rId75"/>
    <p:sldId id="323" r:id="rId76"/>
    <p:sldId id="324" r:id="rId77"/>
  </p:sldIdLst>
  <p:sldSz cx="9144000" cy="6858000" type="screen4x3"/>
  <p:notesSz cx="6858000" cy="9144000"/>
  <p:defaultText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نمط متوسط 2 - تميي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autoAdjust="0"/>
    <p:restoredTop sz="87975" autoAdjust="0"/>
  </p:normalViewPr>
  <p:slideViewPr>
    <p:cSldViewPr>
      <p:cViewPr varScale="1">
        <p:scale>
          <a:sx n="108" d="100"/>
          <a:sy n="108" d="100"/>
        </p:scale>
        <p:origin x="2088"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رأس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ar-SY"/>
          </a:p>
        </p:txBody>
      </p:sp>
      <p:sp>
        <p:nvSpPr>
          <p:cNvPr id="3" name="عنصر نائب للتاريخ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9EA61B49-4FFE-495C-A55F-5034FF26F624}" type="datetimeFigureOut">
              <a:rPr lang="ar-SY" smtClean="0"/>
              <a:pPr/>
              <a:t>6‏/10‏/1443</a:t>
            </a:fld>
            <a:endParaRPr lang="ar-SY"/>
          </a:p>
        </p:txBody>
      </p:sp>
      <p:sp>
        <p:nvSpPr>
          <p:cNvPr id="4" name="عنصر نائب لصورة الشريحة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ar-SY"/>
          </a:p>
        </p:txBody>
      </p:sp>
      <p:sp>
        <p:nvSpPr>
          <p:cNvPr id="5" name="عنصر نائب للملاحظات 4"/>
          <p:cNvSpPr>
            <a:spLocks noGrp="1"/>
          </p:cNvSpPr>
          <p:nvPr>
            <p:ph type="body" sz="quarter" idx="3"/>
          </p:nvPr>
        </p:nvSpPr>
        <p:spPr>
          <a:xfrm>
            <a:off x="685800" y="4343400"/>
            <a:ext cx="5486400" cy="4114800"/>
          </a:xfrm>
          <a:prstGeom prst="rect">
            <a:avLst/>
          </a:prstGeom>
        </p:spPr>
        <p:txBody>
          <a:bodyPr vert="horz" lIns="91440" tIns="45720" rIns="91440" bIns="45720" rtlCol="1">
            <a:normAutofit/>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SY"/>
          </a:p>
        </p:txBody>
      </p:sp>
      <p:sp>
        <p:nvSpPr>
          <p:cNvPr id="6" name="عنصر نائب للتذييل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ar-SY"/>
          </a:p>
        </p:txBody>
      </p:sp>
      <p:sp>
        <p:nvSpPr>
          <p:cNvPr id="7" name="عنصر نائب لرقم الشريحة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69B1B433-966A-4351-9333-C8DDEBDF5898}" type="slidenum">
              <a:rPr lang="ar-SY" smtClean="0"/>
              <a:pPr/>
              <a:t>‹#›</a:t>
            </a:fld>
            <a:endParaRPr lang="ar-SY"/>
          </a:p>
        </p:txBody>
      </p:sp>
    </p:spTree>
    <p:extLst>
      <p:ext uri="{BB962C8B-B14F-4D97-AF65-F5344CB8AC3E}">
        <p14:creationId xmlns:p14="http://schemas.microsoft.com/office/powerpoint/2010/main" val="4216071750"/>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normAutofit/>
          </a:bodyPr>
          <a:lstStyle/>
          <a:p>
            <a:endParaRPr lang="ar-SY" dirty="0"/>
          </a:p>
        </p:txBody>
      </p:sp>
      <p:sp>
        <p:nvSpPr>
          <p:cNvPr id="4" name="عنصر نائب لرقم الشريحة 3"/>
          <p:cNvSpPr>
            <a:spLocks noGrp="1"/>
          </p:cNvSpPr>
          <p:nvPr>
            <p:ph type="sldNum" sz="quarter" idx="10"/>
          </p:nvPr>
        </p:nvSpPr>
        <p:spPr/>
        <p:txBody>
          <a:bodyPr/>
          <a:lstStyle/>
          <a:p>
            <a:fld id="{69B1B433-966A-4351-9333-C8DDEBDF5898}" type="slidenum">
              <a:rPr lang="ar-SY" smtClean="0"/>
              <a:pPr/>
              <a:t>3</a:t>
            </a:fld>
            <a:endParaRPr lang="ar-SY"/>
          </a:p>
        </p:txBody>
      </p:sp>
    </p:spTree>
    <p:extLst>
      <p:ext uri="{BB962C8B-B14F-4D97-AF65-F5344CB8AC3E}">
        <p14:creationId xmlns:p14="http://schemas.microsoft.com/office/powerpoint/2010/main" val="5274202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1B433-966A-4351-9333-C8DDEBDF5898}" type="slidenum">
              <a:rPr lang="ar-SY" smtClean="0"/>
              <a:pPr/>
              <a:t>20</a:t>
            </a:fld>
            <a:endParaRPr lang="ar-SY"/>
          </a:p>
        </p:txBody>
      </p:sp>
    </p:spTree>
    <p:extLst>
      <p:ext uri="{BB962C8B-B14F-4D97-AF65-F5344CB8AC3E}">
        <p14:creationId xmlns:p14="http://schemas.microsoft.com/office/powerpoint/2010/main" val="32242327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1B433-966A-4351-9333-C8DDEBDF5898}" type="slidenum">
              <a:rPr lang="ar-SY" smtClean="0"/>
              <a:pPr/>
              <a:t>21</a:t>
            </a:fld>
            <a:endParaRPr lang="ar-SY"/>
          </a:p>
        </p:txBody>
      </p:sp>
    </p:spTree>
    <p:extLst>
      <p:ext uri="{BB962C8B-B14F-4D97-AF65-F5344CB8AC3E}">
        <p14:creationId xmlns:p14="http://schemas.microsoft.com/office/powerpoint/2010/main" val="37026187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شريحة عنوان">
    <p:bg>
      <p:bgRef idx="1002">
        <a:schemeClr val="bg2"/>
      </p:bgRef>
    </p:bg>
    <p:spTree>
      <p:nvGrpSpPr>
        <p:cNvPr id="1" name=""/>
        <p:cNvGrpSpPr/>
        <p:nvPr/>
      </p:nvGrpSpPr>
      <p:grpSpPr>
        <a:xfrm>
          <a:off x="0" y="0"/>
          <a:ext cx="0" cy="0"/>
          <a:chOff x="0" y="0"/>
          <a:chExt cx="0" cy="0"/>
        </a:xfrm>
      </p:grpSpPr>
      <p:sp>
        <p:nvSpPr>
          <p:cNvPr id="9" name="مستطيل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عنوان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ar-SA"/>
              <a:t>انقر لتحرير نمط العنوان الرئيسي</a:t>
            </a:r>
            <a:endParaRPr kumimoji="0" lang="en-US"/>
          </a:p>
        </p:txBody>
      </p:sp>
      <p:sp>
        <p:nvSpPr>
          <p:cNvPr id="3" name="عنوان فرعي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ar-SA"/>
              <a:t>انقر لتحرير نمط العنوان الثانوي الرئيسي</a:t>
            </a:r>
            <a:endParaRPr kumimoji="0" lang="en-US"/>
          </a:p>
        </p:txBody>
      </p:sp>
      <p:sp>
        <p:nvSpPr>
          <p:cNvPr id="4" name="عنصر نائب للتاريخ 3"/>
          <p:cNvSpPr>
            <a:spLocks noGrp="1"/>
          </p:cNvSpPr>
          <p:nvPr>
            <p:ph type="dt" sz="half" idx="10"/>
          </p:nvPr>
        </p:nvSpPr>
        <p:spPr/>
        <p:txBody>
          <a:bodyPr/>
          <a:lstStyle/>
          <a:p>
            <a:fld id="{1B8ABB09-4A1D-463E-8065-109CC2B7EFAA}" type="datetimeFigureOut">
              <a:rPr lang="ar-SA" smtClean="0"/>
              <a:pPr/>
              <a:t>6 شوال، 1443</a:t>
            </a:fld>
            <a:endParaRPr lang="ar-SA"/>
          </a:p>
        </p:txBody>
      </p:sp>
      <p:sp>
        <p:nvSpPr>
          <p:cNvPr id="5" name="عنصر نائب للتذييل 4"/>
          <p:cNvSpPr>
            <a:spLocks noGrp="1"/>
          </p:cNvSpPr>
          <p:nvPr>
            <p:ph type="ftr" sz="quarter" idx="11"/>
          </p:nvPr>
        </p:nvSpPr>
        <p:spPr/>
        <p:txBody>
          <a:bodyPr/>
          <a:lstStyle/>
          <a:p>
            <a:endParaRPr lang="ar-SA"/>
          </a:p>
        </p:txBody>
      </p:sp>
      <p:sp>
        <p:nvSpPr>
          <p:cNvPr id="6" name="عنصر نائب لرقم الشريحة 5"/>
          <p:cNvSpPr>
            <a:spLocks noGrp="1"/>
          </p:cNvSpPr>
          <p:nvPr>
            <p:ph type="sldNum" sz="quarter" idx="12"/>
          </p:nvPr>
        </p:nvSpPr>
        <p:spPr/>
        <p:txBody>
          <a:bodyPr/>
          <a:lstStyle/>
          <a:p>
            <a:fld id="{0B34F065-1154-456A-91E3-76DE8E75E17B}" type="slidenum">
              <a:rPr lang="ar-SA" smtClean="0"/>
              <a:pPr/>
              <a:t>‹#›</a:t>
            </a:fld>
            <a:endParaRPr lang="ar-SA"/>
          </a:p>
        </p:txBody>
      </p:sp>
      <p:sp>
        <p:nvSpPr>
          <p:cNvPr id="10" name="مستطيل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kumimoji="0" lang="ar-SA"/>
              <a:t>انقر لتحرير نمط العنوان الرئيسي</a:t>
            </a:r>
            <a:endParaRPr kumimoji="0" lang="en-US"/>
          </a:p>
        </p:txBody>
      </p:sp>
      <p:sp>
        <p:nvSpPr>
          <p:cNvPr id="3" name="عنصر نائب للعنوان العمودي 2"/>
          <p:cNvSpPr>
            <a:spLocks noGrp="1"/>
          </p:cNvSpPr>
          <p:nvPr>
            <p:ph type="body" orient="vert" idx="1"/>
          </p:nvPr>
        </p:nvSpPr>
        <p:spPr/>
        <p:txBody>
          <a:bodyPr vert="eaVert"/>
          <a:lstStyle/>
          <a:p>
            <a:pPr lvl="0" eaLnBrk="1" latinLnBrk="0" hangingPunct="1"/>
            <a:r>
              <a:rPr lang="ar-SA"/>
              <a:t>انقر لتحرير أنماط النص الرئيسي</a:t>
            </a:r>
          </a:p>
          <a:p>
            <a:pPr lvl="1" eaLnBrk="1" latinLnBrk="0" hangingPunct="1"/>
            <a:r>
              <a:rPr lang="ar-SA"/>
              <a:t>المستوى الثاني</a:t>
            </a:r>
          </a:p>
          <a:p>
            <a:pPr lvl="2" eaLnBrk="1" latinLnBrk="0" hangingPunct="1"/>
            <a:r>
              <a:rPr lang="ar-SA"/>
              <a:t>المستوى الثالث</a:t>
            </a:r>
          </a:p>
          <a:p>
            <a:pPr lvl="3" eaLnBrk="1" latinLnBrk="0" hangingPunct="1"/>
            <a:r>
              <a:rPr lang="ar-SA"/>
              <a:t>المستوى الرابع</a:t>
            </a:r>
          </a:p>
          <a:p>
            <a:pPr lvl="4" eaLnBrk="1" latinLnBrk="0" hangingPunct="1"/>
            <a:r>
              <a:rPr lang="ar-SA"/>
              <a:t>المستوى الخامس</a:t>
            </a:r>
            <a:endParaRPr kumimoji="0" lang="en-US"/>
          </a:p>
        </p:txBody>
      </p:sp>
      <p:sp>
        <p:nvSpPr>
          <p:cNvPr id="4" name="عنصر نائب للتاريخ 3"/>
          <p:cNvSpPr>
            <a:spLocks noGrp="1"/>
          </p:cNvSpPr>
          <p:nvPr>
            <p:ph type="dt" sz="half" idx="10"/>
          </p:nvPr>
        </p:nvSpPr>
        <p:spPr/>
        <p:txBody>
          <a:bodyPr/>
          <a:lstStyle/>
          <a:p>
            <a:fld id="{1B8ABB09-4A1D-463E-8065-109CC2B7EFAA}" type="datetimeFigureOut">
              <a:rPr lang="ar-SA" smtClean="0"/>
              <a:pPr/>
              <a:t>6 شوال، 1443</a:t>
            </a:fld>
            <a:endParaRPr lang="ar-SA"/>
          </a:p>
        </p:txBody>
      </p:sp>
      <p:sp>
        <p:nvSpPr>
          <p:cNvPr id="5" name="عنصر نائب للتذييل 4"/>
          <p:cNvSpPr>
            <a:spLocks noGrp="1"/>
          </p:cNvSpPr>
          <p:nvPr>
            <p:ph type="ftr" sz="quarter" idx="11"/>
          </p:nvPr>
        </p:nvSpPr>
        <p:spPr/>
        <p:txBody>
          <a:bodyPr/>
          <a:lstStyle/>
          <a:p>
            <a:endParaRPr lang="ar-SA"/>
          </a:p>
        </p:txBody>
      </p:sp>
      <p:sp>
        <p:nvSpPr>
          <p:cNvPr id="6" name="عنصر نائب لرقم الشريحة 5"/>
          <p:cNvSpPr>
            <a:spLocks noGrp="1"/>
          </p:cNvSpPr>
          <p:nvPr>
            <p:ph type="sldNum" sz="quarter" idx="12"/>
          </p:nvPr>
        </p:nvSpPr>
        <p:spPr/>
        <p:txBody>
          <a:bodyPr/>
          <a:lstStyle/>
          <a:p>
            <a:fld id="{0B34F065-1154-456A-91E3-76DE8E75E17B}" type="slidenum">
              <a:rPr lang="ar-SA" smtClean="0"/>
              <a:pPr/>
              <a:t>‹#›</a:t>
            </a:fld>
            <a:endParaRPr lang="ar-S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عنوان ونص عموديان">
    <p:spTree>
      <p:nvGrpSpPr>
        <p:cNvPr id="1" name=""/>
        <p:cNvGrpSpPr/>
        <p:nvPr/>
      </p:nvGrpSpPr>
      <p:grpSpPr>
        <a:xfrm>
          <a:off x="0" y="0"/>
          <a:ext cx="0" cy="0"/>
          <a:chOff x="0" y="0"/>
          <a:chExt cx="0" cy="0"/>
        </a:xfrm>
      </p:grpSpPr>
      <p:sp>
        <p:nvSpPr>
          <p:cNvPr id="9" name="مستطيل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مستطيل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عنوان عمودي 1"/>
          <p:cNvSpPr>
            <a:spLocks noGrp="1"/>
          </p:cNvSpPr>
          <p:nvPr>
            <p:ph type="title" orient="vert"/>
          </p:nvPr>
        </p:nvSpPr>
        <p:spPr>
          <a:xfrm>
            <a:off x="6781800" y="274640"/>
            <a:ext cx="1905000" cy="5851525"/>
          </a:xfrm>
        </p:spPr>
        <p:txBody>
          <a:bodyPr vert="eaVert"/>
          <a:lstStyle/>
          <a:p>
            <a:r>
              <a:rPr kumimoji="0" lang="ar-SA"/>
              <a:t>انقر لتحرير نمط العنوان الرئيسي</a:t>
            </a:r>
            <a:endParaRPr kumimoji="0" lang="en-US"/>
          </a:p>
        </p:txBody>
      </p:sp>
      <p:sp>
        <p:nvSpPr>
          <p:cNvPr id="3" name="عنصر نائب للعنوان العمودي 2"/>
          <p:cNvSpPr>
            <a:spLocks noGrp="1"/>
          </p:cNvSpPr>
          <p:nvPr>
            <p:ph type="body" orient="vert" idx="1"/>
          </p:nvPr>
        </p:nvSpPr>
        <p:spPr>
          <a:xfrm>
            <a:off x="457200" y="304800"/>
            <a:ext cx="6019800" cy="5851525"/>
          </a:xfrm>
        </p:spPr>
        <p:txBody>
          <a:bodyPr vert="eaVert"/>
          <a:lstStyle/>
          <a:p>
            <a:pPr lvl="0" eaLnBrk="1" latinLnBrk="0" hangingPunct="1"/>
            <a:r>
              <a:rPr lang="ar-SA"/>
              <a:t>انقر لتحرير أنماط النص الرئيسي</a:t>
            </a:r>
          </a:p>
          <a:p>
            <a:pPr lvl="1" eaLnBrk="1" latinLnBrk="0" hangingPunct="1"/>
            <a:r>
              <a:rPr lang="ar-SA"/>
              <a:t>المستوى الثاني</a:t>
            </a:r>
          </a:p>
          <a:p>
            <a:pPr lvl="2" eaLnBrk="1" latinLnBrk="0" hangingPunct="1"/>
            <a:r>
              <a:rPr lang="ar-SA"/>
              <a:t>المستوى الثالث</a:t>
            </a:r>
          </a:p>
          <a:p>
            <a:pPr lvl="3" eaLnBrk="1" latinLnBrk="0" hangingPunct="1"/>
            <a:r>
              <a:rPr lang="ar-SA"/>
              <a:t>المستوى الرابع</a:t>
            </a:r>
          </a:p>
          <a:p>
            <a:pPr lvl="4" eaLnBrk="1" latinLnBrk="0" hangingPunct="1"/>
            <a:r>
              <a:rPr lang="ar-SA"/>
              <a:t>المستوى الخامس</a:t>
            </a:r>
            <a:endParaRPr kumimoji="0" lang="en-US"/>
          </a:p>
        </p:txBody>
      </p:sp>
      <p:sp>
        <p:nvSpPr>
          <p:cNvPr id="4" name="عنصر نائب للتاريخ 3"/>
          <p:cNvSpPr>
            <a:spLocks noGrp="1"/>
          </p:cNvSpPr>
          <p:nvPr>
            <p:ph type="dt" sz="half" idx="10"/>
          </p:nvPr>
        </p:nvSpPr>
        <p:spPr/>
        <p:txBody>
          <a:bodyPr/>
          <a:lstStyle/>
          <a:p>
            <a:fld id="{1B8ABB09-4A1D-463E-8065-109CC2B7EFAA}" type="datetimeFigureOut">
              <a:rPr lang="ar-SA" smtClean="0"/>
              <a:pPr/>
              <a:t>6 شوال، 1443</a:t>
            </a:fld>
            <a:endParaRPr lang="ar-SA"/>
          </a:p>
        </p:txBody>
      </p:sp>
      <p:sp>
        <p:nvSpPr>
          <p:cNvPr id="5" name="عنصر نائب للتذييل 4"/>
          <p:cNvSpPr>
            <a:spLocks noGrp="1"/>
          </p:cNvSpPr>
          <p:nvPr>
            <p:ph type="ftr" sz="quarter" idx="11"/>
          </p:nvPr>
        </p:nvSpPr>
        <p:spPr>
          <a:xfrm>
            <a:off x="2640597" y="6377459"/>
            <a:ext cx="3836404" cy="365125"/>
          </a:xfrm>
        </p:spPr>
        <p:txBody>
          <a:bodyPr/>
          <a:lstStyle/>
          <a:p>
            <a:endParaRPr lang="ar-SA"/>
          </a:p>
        </p:txBody>
      </p:sp>
      <p:sp>
        <p:nvSpPr>
          <p:cNvPr id="6" name="عنصر نائب لرقم الشريحة 5"/>
          <p:cNvSpPr>
            <a:spLocks noGrp="1"/>
          </p:cNvSpPr>
          <p:nvPr>
            <p:ph type="sldNum" sz="quarter" idx="12"/>
          </p:nvPr>
        </p:nvSpPr>
        <p:spPr/>
        <p:txBody>
          <a:bodyPr/>
          <a:lstStyle/>
          <a:p>
            <a:fld id="{0B34F065-1154-456A-91E3-76DE8E75E17B}" type="slidenum">
              <a:rPr lang="ar-SA" smtClean="0"/>
              <a:pPr/>
              <a:t>‹#›</a:t>
            </a:fld>
            <a:endParaRPr lang="ar-S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155448"/>
            <a:ext cx="8229600" cy="1252728"/>
          </a:xfrm>
        </p:spPr>
        <p:txBody>
          <a:bodyPr/>
          <a:lstStyle/>
          <a:p>
            <a:r>
              <a:rPr kumimoji="0" lang="ar-SA"/>
              <a:t>انقر لتحرير نمط العنوان الرئيسي</a:t>
            </a:r>
            <a:endParaRPr kumimoji="0" lang="en-US"/>
          </a:p>
        </p:txBody>
      </p:sp>
      <p:sp>
        <p:nvSpPr>
          <p:cNvPr id="3" name="عنصر نائب للمحتوى 2"/>
          <p:cNvSpPr>
            <a:spLocks noGrp="1"/>
          </p:cNvSpPr>
          <p:nvPr>
            <p:ph idx="1"/>
          </p:nvPr>
        </p:nvSpPr>
        <p:spPr/>
        <p:txBody>
          <a:bodyPr/>
          <a:lstStyle/>
          <a:p>
            <a:pPr lvl="0" eaLnBrk="1" latinLnBrk="0" hangingPunct="1"/>
            <a:r>
              <a:rPr lang="ar-SA"/>
              <a:t>انقر لتحرير أنماط النص الرئيسي</a:t>
            </a:r>
          </a:p>
          <a:p>
            <a:pPr lvl="1" eaLnBrk="1" latinLnBrk="0" hangingPunct="1"/>
            <a:r>
              <a:rPr lang="ar-SA"/>
              <a:t>المستوى الثاني</a:t>
            </a:r>
          </a:p>
          <a:p>
            <a:pPr lvl="2" eaLnBrk="1" latinLnBrk="0" hangingPunct="1"/>
            <a:r>
              <a:rPr lang="ar-SA"/>
              <a:t>المستوى الثالث</a:t>
            </a:r>
          </a:p>
          <a:p>
            <a:pPr lvl="3" eaLnBrk="1" latinLnBrk="0" hangingPunct="1"/>
            <a:r>
              <a:rPr lang="ar-SA"/>
              <a:t>المستوى الرابع</a:t>
            </a:r>
          </a:p>
          <a:p>
            <a:pPr lvl="4" eaLnBrk="1" latinLnBrk="0" hangingPunct="1"/>
            <a:r>
              <a:rPr lang="ar-SA"/>
              <a:t>المستوى الخامس</a:t>
            </a:r>
            <a:endParaRPr kumimoji="0" lang="en-US"/>
          </a:p>
        </p:txBody>
      </p:sp>
      <p:sp>
        <p:nvSpPr>
          <p:cNvPr id="4" name="عنصر نائب للتاريخ 3"/>
          <p:cNvSpPr>
            <a:spLocks noGrp="1"/>
          </p:cNvSpPr>
          <p:nvPr>
            <p:ph type="dt" sz="half" idx="10"/>
          </p:nvPr>
        </p:nvSpPr>
        <p:spPr/>
        <p:txBody>
          <a:bodyPr/>
          <a:lstStyle/>
          <a:p>
            <a:fld id="{1B8ABB09-4A1D-463E-8065-109CC2B7EFAA}" type="datetimeFigureOut">
              <a:rPr lang="ar-SA" smtClean="0"/>
              <a:pPr/>
              <a:t>6 شوال، 1443</a:t>
            </a:fld>
            <a:endParaRPr lang="ar-SA"/>
          </a:p>
        </p:txBody>
      </p:sp>
      <p:sp>
        <p:nvSpPr>
          <p:cNvPr id="5" name="عنصر نائب للتذييل 4"/>
          <p:cNvSpPr>
            <a:spLocks noGrp="1"/>
          </p:cNvSpPr>
          <p:nvPr>
            <p:ph type="ftr" sz="quarter" idx="11"/>
          </p:nvPr>
        </p:nvSpPr>
        <p:spPr/>
        <p:txBody>
          <a:bodyPr/>
          <a:lstStyle/>
          <a:p>
            <a:endParaRPr lang="ar-SA"/>
          </a:p>
        </p:txBody>
      </p:sp>
      <p:sp>
        <p:nvSpPr>
          <p:cNvPr id="6" name="عنصر نائب لرقم الشريحة 5"/>
          <p:cNvSpPr>
            <a:spLocks noGrp="1"/>
          </p:cNvSpPr>
          <p:nvPr>
            <p:ph type="sldNum" sz="quarter" idx="12"/>
          </p:nvPr>
        </p:nvSpPr>
        <p:spPr/>
        <p:txBody>
          <a:bodyPr/>
          <a:lstStyle/>
          <a:p>
            <a:fld id="{0B34F065-1154-456A-91E3-76DE8E75E17B}" type="slidenum">
              <a:rPr lang="ar-SA" smtClean="0"/>
              <a:pPr/>
              <a:t>‹#›</a:t>
            </a:fld>
            <a:endParaRPr lang="ar-S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عنوان المقطع">
    <p:bg>
      <p:bgRef idx="1002">
        <a:schemeClr val="bg2"/>
      </p:bgRef>
    </p:bg>
    <p:spTree>
      <p:nvGrpSpPr>
        <p:cNvPr id="1" name=""/>
        <p:cNvGrpSpPr/>
        <p:nvPr/>
      </p:nvGrpSpPr>
      <p:grpSpPr>
        <a:xfrm>
          <a:off x="0" y="0"/>
          <a:ext cx="0" cy="0"/>
          <a:chOff x="0" y="0"/>
          <a:chExt cx="0" cy="0"/>
        </a:xfrm>
      </p:grpSpPr>
      <p:sp>
        <p:nvSpPr>
          <p:cNvPr id="9" name="مستطيل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مستطيل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عنوان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ar-SA"/>
              <a:t>انقر لتحرير نمط العنوان الرئيسي</a:t>
            </a:r>
            <a:endParaRPr kumimoji="0" lang="en-US"/>
          </a:p>
        </p:txBody>
      </p:sp>
      <p:sp>
        <p:nvSpPr>
          <p:cNvPr id="3" name="عنصر نائب للنص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ar-SA"/>
              <a:t>انقر لتحرير أنماط النص الرئيسي</a:t>
            </a:r>
          </a:p>
        </p:txBody>
      </p:sp>
      <p:sp>
        <p:nvSpPr>
          <p:cNvPr id="4" name="عنصر نائب للتاريخ 3"/>
          <p:cNvSpPr>
            <a:spLocks noGrp="1"/>
          </p:cNvSpPr>
          <p:nvPr>
            <p:ph type="dt" sz="half" idx="10"/>
          </p:nvPr>
        </p:nvSpPr>
        <p:spPr/>
        <p:txBody>
          <a:bodyPr/>
          <a:lstStyle/>
          <a:p>
            <a:fld id="{1B8ABB09-4A1D-463E-8065-109CC2B7EFAA}" type="datetimeFigureOut">
              <a:rPr lang="ar-SA" smtClean="0"/>
              <a:pPr/>
              <a:t>6 شوال، 1443</a:t>
            </a:fld>
            <a:endParaRPr lang="ar-SA"/>
          </a:p>
        </p:txBody>
      </p:sp>
      <p:sp>
        <p:nvSpPr>
          <p:cNvPr id="5" name="عنصر نائب للتذييل 4"/>
          <p:cNvSpPr>
            <a:spLocks noGrp="1"/>
          </p:cNvSpPr>
          <p:nvPr>
            <p:ph type="ftr" sz="quarter" idx="11"/>
          </p:nvPr>
        </p:nvSpPr>
        <p:spPr/>
        <p:txBody>
          <a:bodyPr/>
          <a:lstStyle/>
          <a:p>
            <a:endParaRPr lang="ar-SA"/>
          </a:p>
        </p:txBody>
      </p:sp>
      <p:sp>
        <p:nvSpPr>
          <p:cNvPr id="6" name="عنصر نائب لرقم الشريحة 5"/>
          <p:cNvSpPr>
            <a:spLocks noGrp="1"/>
          </p:cNvSpPr>
          <p:nvPr>
            <p:ph type="sldNum" sz="quarter" idx="12"/>
          </p:nvPr>
        </p:nvSpPr>
        <p:spPr/>
        <p:txBody>
          <a:bodyPr/>
          <a:lstStyle/>
          <a:p>
            <a:fld id="{0B34F065-1154-456A-91E3-76DE8E75E17B}" type="slidenum">
              <a:rPr lang="ar-SA" smtClean="0"/>
              <a:pPr/>
              <a:t>‹#›</a:t>
            </a:fld>
            <a:endParaRPr lang="ar-SA"/>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kumimoji="0" lang="ar-SA"/>
              <a:t>انقر لتحرير نمط العنوان الرئيسي</a:t>
            </a:r>
            <a:endParaRPr kumimoji="0" lang="en-US"/>
          </a:p>
        </p:txBody>
      </p:sp>
      <p:sp>
        <p:nvSpPr>
          <p:cNvPr id="3" name="عنصر نائب للمحتوى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ar-SA"/>
              <a:t>انقر لتحرير أنماط النص الرئيسي</a:t>
            </a:r>
          </a:p>
          <a:p>
            <a:pPr lvl="1" eaLnBrk="1" latinLnBrk="0" hangingPunct="1"/>
            <a:r>
              <a:rPr lang="ar-SA"/>
              <a:t>المستوى الثاني</a:t>
            </a:r>
          </a:p>
          <a:p>
            <a:pPr lvl="2" eaLnBrk="1" latinLnBrk="0" hangingPunct="1"/>
            <a:r>
              <a:rPr lang="ar-SA"/>
              <a:t>المستوى الثالث</a:t>
            </a:r>
          </a:p>
          <a:p>
            <a:pPr lvl="3" eaLnBrk="1" latinLnBrk="0" hangingPunct="1"/>
            <a:r>
              <a:rPr lang="ar-SA"/>
              <a:t>المستوى الرابع</a:t>
            </a:r>
          </a:p>
          <a:p>
            <a:pPr lvl="4" eaLnBrk="1" latinLnBrk="0" hangingPunct="1"/>
            <a:r>
              <a:rPr lang="ar-SA"/>
              <a:t>المستوى الخامس</a:t>
            </a:r>
            <a:endParaRPr kumimoji="0" lang="en-US"/>
          </a:p>
        </p:txBody>
      </p:sp>
      <p:sp>
        <p:nvSpPr>
          <p:cNvPr id="4" name="عنصر نائب للمحتوى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ar-SA"/>
              <a:t>انقر لتحرير أنماط النص الرئيسي</a:t>
            </a:r>
          </a:p>
          <a:p>
            <a:pPr lvl="1" eaLnBrk="1" latinLnBrk="0" hangingPunct="1"/>
            <a:r>
              <a:rPr lang="ar-SA"/>
              <a:t>المستوى الثاني</a:t>
            </a:r>
          </a:p>
          <a:p>
            <a:pPr lvl="2" eaLnBrk="1" latinLnBrk="0" hangingPunct="1"/>
            <a:r>
              <a:rPr lang="ar-SA"/>
              <a:t>المستوى الثالث</a:t>
            </a:r>
          </a:p>
          <a:p>
            <a:pPr lvl="3" eaLnBrk="1" latinLnBrk="0" hangingPunct="1"/>
            <a:r>
              <a:rPr lang="ar-SA"/>
              <a:t>المستوى الرابع</a:t>
            </a:r>
          </a:p>
          <a:p>
            <a:pPr lvl="4" eaLnBrk="1" latinLnBrk="0" hangingPunct="1"/>
            <a:r>
              <a:rPr lang="ar-SA"/>
              <a:t>المستوى الخامس</a:t>
            </a:r>
            <a:endParaRPr kumimoji="0" lang="en-US"/>
          </a:p>
        </p:txBody>
      </p:sp>
      <p:sp>
        <p:nvSpPr>
          <p:cNvPr id="5" name="عنصر نائب للتاريخ 4"/>
          <p:cNvSpPr>
            <a:spLocks noGrp="1"/>
          </p:cNvSpPr>
          <p:nvPr>
            <p:ph type="dt" sz="half" idx="10"/>
          </p:nvPr>
        </p:nvSpPr>
        <p:spPr/>
        <p:txBody>
          <a:bodyPr/>
          <a:lstStyle/>
          <a:p>
            <a:fld id="{1B8ABB09-4A1D-463E-8065-109CC2B7EFAA}" type="datetimeFigureOut">
              <a:rPr lang="ar-SA" smtClean="0"/>
              <a:pPr/>
              <a:t>6 شوال، 1443</a:t>
            </a:fld>
            <a:endParaRPr lang="ar-SA"/>
          </a:p>
        </p:txBody>
      </p:sp>
      <p:sp>
        <p:nvSpPr>
          <p:cNvPr id="6" name="عنصر نائب للتذييل 5"/>
          <p:cNvSpPr>
            <a:spLocks noGrp="1"/>
          </p:cNvSpPr>
          <p:nvPr>
            <p:ph type="ftr" sz="quarter" idx="11"/>
          </p:nvPr>
        </p:nvSpPr>
        <p:spPr/>
        <p:txBody>
          <a:bodyPr/>
          <a:lstStyle/>
          <a:p>
            <a:endParaRPr lang="ar-SA"/>
          </a:p>
        </p:txBody>
      </p:sp>
      <p:sp>
        <p:nvSpPr>
          <p:cNvPr id="7" name="عنصر نائب لرقم الشريحة 6"/>
          <p:cNvSpPr>
            <a:spLocks noGrp="1"/>
          </p:cNvSpPr>
          <p:nvPr>
            <p:ph type="sldNum" sz="quarter" idx="12"/>
          </p:nvPr>
        </p:nvSpPr>
        <p:spPr/>
        <p:txBody>
          <a:bodyPr/>
          <a:lstStyle/>
          <a:p>
            <a:fld id="{0B34F065-1154-456A-91E3-76DE8E75E17B}" type="slidenum">
              <a:rPr lang="ar-SA" smtClean="0"/>
              <a:pPr/>
              <a:t>‹#›</a:t>
            </a:fld>
            <a:endParaRPr lang="ar-S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lvl1pPr>
              <a:defRPr/>
            </a:lvl1pPr>
            <a:extLst/>
          </a:lstStyle>
          <a:p>
            <a:r>
              <a:rPr kumimoji="0" lang="ar-SA"/>
              <a:t>انقر لتحرير نمط العنوان الرئيسي</a:t>
            </a:r>
            <a:endParaRPr kumimoji="0" lang="en-US"/>
          </a:p>
        </p:txBody>
      </p:sp>
      <p:sp>
        <p:nvSpPr>
          <p:cNvPr id="3" name="عنصر نائب للنص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ar-SA"/>
              <a:t>انقر لتحرير أنماط النص الرئيسي</a:t>
            </a:r>
          </a:p>
        </p:txBody>
      </p:sp>
      <p:sp>
        <p:nvSpPr>
          <p:cNvPr id="4" name="عنصر نائب للمحتوى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ar-SA"/>
              <a:t>انقر لتحرير أنماط النص الرئيسي</a:t>
            </a:r>
          </a:p>
          <a:p>
            <a:pPr lvl="1" eaLnBrk="1" latinLnBrk="0" hangingPunct="1"/>
            <a:r>
              <a:rPr lang="ar-SA"/>
              <a:t>المستوى الثاني</a:t>
            </a:r>
          </a:p>
          <a:p>
            <a:pPr lvl="2" eaLnBrk="1" latinLnBrk="0" hangingPunct="1"/>
            <a:r>
              <a:rPr lang="ar-SA"/>
              <a:t>المستوى الثالث</a:t>
            </a:r>
          </a:p>
          <a:p>
            <a:pPr lvl="3" eaLnBrk="1" latinLnBrk="0" hangingPunct="1"/>
            <a:r>
              <a:rPr lang="ar-SA"/>
              <a:t>المستوى الرابع</a:t>
            </a:r>
          </a:p>
          <a:p>
            <a:pPr lvl="4" eaLnBrk="1" latinLnBrk="0" hangingPunct="1"/>
            <a:r>
              <a:rPr lang="ar-SA"/>
              <a:t>المستوى الخامس</a:t>
            </a:r>
            <a:endParaRPr kumimoji="0" lang="en-US"/>
          </a:p>
        </p:txBody>
      </p:sp>
      <p:sp>
        <p:nvSpPr>
          <p:cNvPr id="5" name="عنصر نائب للنص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ar-SA"/>
              <a:t>انقر لتحرير أنماط النص الرئيسي</a:t>
            </a:r>
          </a:p>
        </p:txBody>
      </p:sp>
      <p:sp>
        <p:nvSpPr>
          <p:cNvPr id="6" name="عنصر نائب للمحتوى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ar-SA"/>
              <a:t>انقر لتحرير أنماط النص الرئيسي</a:t>
            </a:r>
          </a:p>
          <a:p>
            <a:pPr lvl="1" eaLnBrk="1" latinLnBrk="0" hangingPunct="1"/>
            <a:r>
              <a:rPr lang="ar-SA"/>
              <a:t>المستوى الثاني</a:t>
            </a:r>
          </a:p>
          <a:p>
            <a:pPr lvl="2" eaLnBrk="1" latinLnBrk="0" hangingPunct="1"/>
            <a:r>
              <a:rPr lang="ar-SA"/>
              <a:t>المستوى الثالث</a:t>
            </a:r>
          </a:p>
          <a:p>
            <a:pPr lvl="3" eaLnBrk="1" latinLnBrk="0" hangingPunct="1"/>
            <a:r>
              <a:rPr lang="ar-SA"/>
              <a:t>المستوى الرابع</a:t>
            </a:r>
          </a:p>
          <a:p>
            <a:pPr lvl="4" eaLnBrk="1" latinLnBrk="0" hangingPunct="1"/>
            <a:r>
              <a:rPr lang="ar-SA"/>
              <a:t>المستوى الخامس</a:t>
            </a:r>
            <a:endParaRPr kumimoji="0" lang="en-US"/>
          </a:p>
        </p:txBody>
      </p:sp>
      <p:sp>
        <p:nvSpPr>
          <p:cNvPr id="7" name="عنصر نائب للتاريخ 6"/>
          <p:cNvSpPr>
            <a:spLocks noGrp="1"/>
          </p:cNvSpPr>
          <p:nvPr>
            <p:ph type="dt" sz="half" idx="10"/>
          </p:nvPr>
        </p:nvSpPr>
        <p:spPr/>
        <p:txBody>
          <a:bodyPr/>
          <a:lstStyle/>
          <a:p>
            <a:fld id="{1B8ABB09-4A1D-463E-8065-109CC2B7EFAA}" type="datetimeFigureOut">
              <a:rPr lang="ar-SA" smtClean="0"/>
              <a:pPr/>
              <a:t>6 شوال، 1443</a:t>
            </a:fld>
            <a:endParaRPr lang="ar-SA"/>
          </a:p>
        </p:txBody>
      </p:sp>
      <p:sp>
        <p:nvSpPr>
          <p:cNvPr id="8" name="عنصر نائب للتذييل 7"/>
          <p:cNvSpPr>
            <a:spLocks noGrp="1"/>
          </p:cNvSpPr>
          <p:nvPr>
            <p:ph type="ftr" sz="quarter" idx="11"/>
          </p:nvPr>
        </p:nvSpPr>
        <p:spPr/>
        <p:txBody>
          <a:bodyPr/>
          <a:lstStyle/>
          <a:p>
            <a:endParaRPr lang="ar-SA"/>
          </a:p>
        </p:txBody>
      </p:sp>
      <p:sp>
        <p:nvSpPr>
          <p:cNvPr id="9" name="عنصر نائب لرقم الشريحة 8"/>
          <p:cNvSpPr>
            <a:spLocks noGrp="1"/>
          </p:cNvSpPr>
          <p:nvPr>
            <p:ph type="sldNum" sz="quarter" idx="12"/>
          </p:nvPr>
        </p:nvSpPr>
        <p:spPr/>
        <p:txBody>
          <a:bodyPr/>
          <a:lstStyle/>
          <a:p>
            <a:fld id="{0B34F065-1154-456A-91E3-76DE8E75E17B}" type="slidenum">
              <a:rPr lang="ar-SA" smtClean="0"/>
              <a:pPr/>
              <a:t>‹#›</a:t>
            </a:fld>
            <a:endParaRPr lang="ar-S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kumimoji="0" lang="ar-SA"/>
              <a:t>انقر لتحرير نمط العنوان الرئيسي</a:t>
            </a:r>
            <a:endParaRPr kumimoji="0" lang="en-US"/>
          </a:p>
        </p:txBody>
      </p:sp>
      <p:sp>
        <p:nvSpPr>
          <p:cNvPr id="3" name="عنصر نائب للتاريخ 2"/>
          <p:cNvSpPr>
            <a:spLocks noGrp="1"/>
          </p:cNvSpPr>
          <p:nvPr>
            <p:ph type="dt" sz="half" idx="10"/>
          </p:nvPr>
        </p:nvSpPr>
        <p:spPr/>
        <p:txBody>
          <a:bodyPr/>
          <a:lstStyle/>
          <a:p>
            <a:fld id="{1B8ABB09-4A1D-463E-8065-109CC2B7EFAA}" type="datetimeFigureOut">
              <a:rPr lang="ar-SA" smtClean="0"/>
              <a:pPr/>
              <a:t>6 شوال، 1443</a:t>
            </a:fld>
            <a:endParaRPr lang="ar-SA"/>
          </a:p>
        </p:txBody>
      </p:sp>
      <p:sp>
        <p:nvSpPr>
          <p:cNvPr id="4" name="عنصر نائب للتذييل 3"/>
          <p:cNvSpPr>
            <a:spLocks noGrp="1"/>
          </p:cNvSpPr>
          <p:nvPr>
            <p:ph type="ftr" sz="quarter" idx="11"/>
          </p:nvPr>
        </p:nvSpPr>
        <p:spPr/>
        <p:txBody>
          <a:bodyPr/>
          <a:lstStyle/>
          <a:p>
            <a:endParaRPr lang="ar-SA"/>
          </a:p>
        </p:txBody>
      </p:sp>
      <p:sp>
        <p:nvSpPr>
          <p:cNvPr id="5" name="عنصر نائب لرقم الشريحة 4"/>
          <p:cNvSpPr>
            <a:spLocks noGrp="1"/>
          </p:cNvSpPr>
          <p:nvPr>
            <p:ph type="sldNum" sz="quarter" idx="12"/>
          </p:nvPr>
        </p:nvSpPr>
        <p:spPr/>
        <p:txBody>
          <a:bodyPr/>
          <a:lstStyle/>
          <a:p>
            <a:fld id="{0B34F065-1154-456A-91E3-76DE8E75E17B}" type="slidenum">
              <a:rPr lang="ar-SA" smtClean="0"/>
              <a:pPr/>
              <a:t>‹#›</a:t>
            </a:fld>
            <a:endParaRPr lang="ar-S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فارغ">
    <p:spTree>
      <p:nvGrpSpPr>
        <p:cNvPr id="1" name=""/>
        <p:cNvGrpSpPr/>
        <p:nvPr/>
      </p:nvGrpSpPr>
      <p:grpSpPr>
        <a:xfrm>
          <a:off x="0" y="0"/>
          <a:ext cx="0" cy="0"/>
          <a:chOff x="0" y="0"/>
          <a:chExt cx="0" cy="0"/>
        </a:xfrm>
      </p:grpSpPr>
      <p:sp>
        <p:nvSpPr>
          <p:cNvPr id="2" name="عنصر نائب للتاريخ 1"/>
          <p:cNvSpPr>
            <a:spLocks noGrp="1"/>
          </p:cNvSpPr>
          <p:nvPr>
            <p:ph type="dt" sz="half" idx="10"/>
          </p:nvPr>
        </p:nvSpPr>
        <p:spPr/>
        <p:txBody>
          <a:bodyPr/>
          <a:lstStyle/>
          <a:p>
            <a:fld id="{1B8ABB09-4A1D-463E-8065-109CC2B7EFAA}" type="datetimeFigureOut">
              <a:rPr lang="ar-SA" smtClean="0"/>
              <a:pPr/>
              <a:t>6 شوال، 1443</a:t>
            </a:fld>
            <a:endParaRPr lang="ar-SA"/>
          </a:p>
        </p:txBody>
      </p:sp>
      <p:sp>
        <p:nvSpPr>
          <p:cNvPr id="3" name="عنصر نائب للتذييل 2"/>
          <p:cNvSpPr>
            <a:spLocks noGrp="1"/>
          </p:cNvSpPr>
          <p:nvPr>
            <p:ph type="ftr" sz="quarter" idx="11"/>
          </p:nvPr>
        </p:nvSpPr>
        <p:spPr/>
        <p:txBody>
          <a:bodyPr/>
          <a:lstStyle/>
          <a:p>
            <a:endParaRPr lang="ar-SA"/>
          </a:p>
        </p:txBody>
      </p:sp>
      <p:sp>
        <p:nvSpPr>
          <p:cNvPr id="4" name="عنصر نائب لرقم الشريحة 3"/>
          <p:cNvSpPr>
            <a:spLocks noGrp="1"/>
          </p:cNvSpPr>
          <p:nvPr>
            <p:ph type="sldNum" sz="quarter" idx="12"/>
          </p:nvPr>
        </p:nvSpPr>
        <p:spPr/>
        <p:txBody>
          <a:bodyPr/>
          <a:lstStyle/>
          <a:p>
            <a:fld id="{0B34F065-1154-456A-91E3-76DE8E75E17B}" type="slidenum">
              <a:rPr lang="ar-SA" smtClean="0"/>
              <a:pPr/>
              <a:t>‹#›</a:t>
            </a:fld>
            <a:endParaRPr lang="ar-S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ذو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ar-SA"/>
              <a:t>انقر لتحرير نمط العنوان الرئيسي</a:t>
            </a:r>
            <a:endParaRPr kumimoji="0" lang="en-US"/>
          </a:p>
        </p:txBody>
      </p:sp>
      <p:sp>
        <p:nvSpPr>
          <p:cNvPr id="3" name="عنصر نائب للمحتوى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ar-SA"/>
              <a:t>انقر لتحرير أنماط النص الرئيسي</a:t>
            </a:r>
          </a:p>
          <a:p>
            <a:pPr lvl="1" eaLnBrk="1" latinLnBrk="0" hangingPunct="1"/>
            <a:r>
              <a:rPr lang="ar-SA"/>
              <a:t>المستوى الثاني</a:t>
            </a:r>
          </a:p>
          <a:p>
            <a:pPr lvl="2" eaLnBrk="1" latinLnBrk="0" hangingPunct="1"/>
            <a:r>
              <a:rPr lang="ar-SA"/>
              <a:t>المستوى الثالث</a:t>
            </a:r>
          </a:p>
          <a:p>
            <a:pPr lvl="3" eaLnBrk="1" latinLnBrk="0" hangingPunct="1"/>
            <a:r>
              <a:rPr lang="ar-SA"/>
              <a:t>المستوى الرابع</a:t>
            </a:r>
          </a:p>
          <a:p>
            <a:pPr lvl="4" eaLnBrk="1" latinLnBrk="0" hangingPunct="1"/>
            <a:r>
              <a:rPr lang="ar-SA"/>
              <a:t>المستوى الخامس</a:t>
            </a:r>
            <a:endParaRPr kumimoji="0" lang="en-US"/>
          </a:p>
        </p:txBody>
      </p:sp>
      <p:sp>
        <p:nvSpPr>
          <p:cNvPr id="4" name="عنصر نائب للنص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ar-SA"/>
              <a:t>انقر لتحرير أنماط النص الرئيسي</a:t>
            </a:r>
          </a:p>
        </p:txBody>
      </p:sp>
      <p:sp>
        <p:nvSpPr>
          <p:cNvPr id="5" name="عنصر نائب للتاريخ 4"/>
          <p:cNvSpPr>
            <a:spLocks noGrp="1"/>
          </p:cNvSpPr>
          <p:nvPr>
            <p:ph type="dt" sz="half" idx="10"/>
          </p:nvPr>
        </p:nvSpPr>
        <p:spPr/>
        <p:txBody>
          <a:bodyPr/>
          <a:lstStyle/>
          <a:p>
            <a:fld id="{1B8ABB09-4A1D-463E-8065-109CC2B7EFAA}" type="datetimeFigureOut">
              <a:rPr lang="ar-SA" smtClean="0"/>
              <a:pPr/>
              <a:t>6 شوال، 1443</a:t>
            </a:fld>
            <a:endParaRPr lang="ar-SA"/>
          </a:p>
        </p:txBody>
      </p:sp>
      <p:sp>
        <p:nvSpPr>
          <p:cNvPr id="6" name="عنصر نائب للتذييل 5"/>
          <p:cNvSpPr>
            <a:spLocks noGrp="1"/>
          </p:cNvSpPr>
          <p:nvPr>
            <p:ph type="ftr" sz="quarter" idx="11"/>
          </p:nvPr>
        </p:nvSpPr>
        <p:spPr/>
        <p:txBody>
          <a:bodyPr/>
          <a:lstStyle/>
          <a:p>
            <a:endParaRPr lang="ar-SA"/>
          </a:p>
        </p:txBody>
      </p:sp>
      <p:sp>
        <p:nvSpPr>
          <p:cNvPr id="7" name="عنصر نائب لرقم الشريحة 6"/>
          <p:cNvSpPr>
            <a:spLocks noGrp="1"/>
          </p:cNvSpPr>
          <p:nvPr>
            <p:ph type="sldNum" sz="quarter" idx="12"/>
          </p:nvPr>
        </p:nvSpPr>
        <p:spPr/>
        <p:txBody>
          <a:bodyPr/>
          <a:lstStyle/>
          <a:p>
            <a:fld id="{0B34F065-1154-456A-91E3-76DE8E75E17B}" type="slidenum">
              <a:rPr lang="ar-SA" smtClean="0"/>
              <a:pPr/>
              <a:t>‹#›</a:t>
            </a:fld>
            <a:endParaRPr lang="ar-SA"/>
          </a:p>
        </p:txBody>
      </p:sp>
      <p:sp>
        <p:nvSpPr>
          <p:cNvPr id="12" name="مستطيل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مستطيل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ذو تسمية توضيحية">
    <p:bg>
      <p:bgRef idx="1001">
        <a:schemeClr val="bg2"/>
      </p:bgRef>
    </p:bg>
    <p:spTree>
      <p:nvGrpSpPr>
        <p:cNvPr id="1" name=""/>
        <p:cNvGrpSpPr/>
        <p:nvPr/>
      </p:nvGrpSpPr>
      <p:grpSpPr>
        <a:xfrm>
          <a:off x="0" y="0"/>
          <a:ext cx="0" cy="0"/>
          <a:chOff x="0" y="0"/>
          <a:chExt cx="0" cy="0"/>
        </a:xfrm>
      </p:grpSpPr>
      <p:sp>
        <p:nvSpPr>
          <p:cNvPr id="2" name="عنوان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ar-SA"/>
              <a:t>انقر لتحرير نمط العنوان الرئيسي</a:t>
            </a:r>
            <a:endParaRPr kumimoji="0" lang="en-US"/>
          </a:p>
        </p:txBody>
      </p:sp>
      <p:sp>
        <p:nvSpPr>
          <p:cNvPr id="3" name="عنصر نائب للصورة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ar-SA"/>
              <a:t>انقر فوق الرمز لإضافة صورة</a:t>
            </a:r>
            <a:endParaRPr kumimoji="0" lang="en-US" dirty="0"/>
          </a:p>
        </p:txBody>
      </p:sp>
      <p:sp>
        <p:nvSpPr>
          <p:cNvPr id="4" name="عنصر نائب للنص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ar-SA"/>
              <a:t>انقر لتحرير أنماط النص الرئيسي</a:t>
            </a:r>
          </a:p>
        </p:txBody>
      </p:sp>
      <p:sp>
        <p:nvSpPr>
          <p:cNvPr id="5" name="عنصر نائب للتاريخ 4"/>
          <p:cNvSpPr>
            <a:spLocks noGrp="1"/>
          </p:cNvSpPr>
          <p:nvPr>
            <p:ph type="dt" sz="half" idx="10"/>
          </p:nvPr>
        </p:nvSpPr>
        <p:spPr>
          <a:xfrm>
            <a:off x="164592" y="1170432"/>
            <a:ext cx="2523744" cy="201168"/>
          </a:xfrm>
        </p:spPr>
        <p:txBody>
          <a:bodyPr/>
          <a:lstStyle/>
          <a:p>
            <a:fld id="{1B8ABB09-4A1D-463E-8065-109CC2B7EFAA}" type="datetimeFigureOut">
              <a:rPr lang="ar-SA" smtClean="0"/>
              <a:pPr/>
              <a:t>6 شوال، 1443</a:t>
            </a:fld>
            <a:endParaRPr lang="ar-SA"/>
          </a:p>
        </p:txBody>
      </p:sp>
      <p:sp>
        <p:nvSpPr>
          <p:cNvPr id="11" name="مستطيل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مستطيل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عنصر نائب للتذييل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ar-SA"/>
          </a:p>
        </p:txBody>
      </p:sp>
      <p:sp>
        <p:nvSpPr>
          <p:cNvPr id="7" name="عنصر نائب لرقم الشريحة 6"/>
          <p:cNvSpPr>
            <a:spLocks noGrp="1"/>
          </p:cNvSpPr>
          <p:nvPr>
            <p:ph type="sldNum" sz="quarter" idx="12"/>
          </p:nvPr>
        </p:nvSpPr>
        <p:spPr>
          <a:xfrm>
            <a:off x="8339328" y="1170432"/>
            <a:ext cx="733864" cy="201168"/>
          </a:xfrm>
        </p:spPr>
        <p:txBody>
          <a:bodyPr/>
          <a:lstStyle/>
          <a:p>
            <a:fld id="{0B34F065-1154-456A-91E3-76DE8E75E17B}" type="slidenum">
              <a:rPr lang="ar-SA" smtClean="0"/>
              <a:pPr/>
              <a:t>‹#›</a:t>
            </a:fld>
            <a:endParaRPr lang="ar-SA"/>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مستطيل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مستطيل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عنصر نائب للعنوان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ar-SA"/>
              <a:t>انقر لتحرير نمط العنوان الرئيسي</a:t>
            </a:r>
            <a:endParaRPr kumimoji="0" lang="en-US"/>
          </a:p>
        </p:txBody>
      </p:sp>
      <p:sp>
        <p:nvSpPr>
          <p:cNvPr id="3" name="عنصر نائب للنص 2"/>
          <p:cNvSpPr>
            <a:spLocks noGrp="1"/>
          </p:cNvSpPr>
          <p:nvPr>
            <p:ph type="body" idx="1"/>
          </p:nvPr>
        </p:nvSpPr>
        <p:spPr>
          <a:xfrm>
            <a:off x="457200" y="1775191"/>
            <a:ext cx="8229600" cy="4625609"/>
          </a:xfrm>
          <a:prstGeom prst="rect">
            <a:avLst/>
          </a:prstGeom>
        </p:spPr>
        <p:txBody>
          <a:bodyPr vert="horz" lIns="54864" tIns="91440" rtlCol="0">
            <a:normAutofit/>
          </a:bodyPr>
          <a:lstStyle/>
          <a:p>
            <a:pPr lvl="0" eaLnBrk="1" latinLnBrk="0" hangingPunct="1"/>
            <a:r>
              <a:rPr kumimoji="0" lang="ar-SA"/>
              <a:t>انقر لتحرير أنماط النص الرئيسي</a:t>
            </a:r>
          </a:p>
          <a:p>
            <a:pPr lvl="1" eaLnBrk="1" latinLnBrk="0" hangingPunct="1"/>
            <a:r>
              <a:rPr kumimoji="0" lang="ar-SA"/>
              <a:t>المستوى الثاني</a:t>
            </a:r>
          </a:p>
          <a:p>
            <a:pPr lvl="2" eaLnBrk="1" latinLnBrk="0" hangingPunct="1"/>
            <a:r>
              <a:rPr kumimoji="0" lang="ar-SA"/>
              <a:t>المستوى الثالث</a:t>
            </a:r>
          </a:p>
          <a:p>
            <a:pPr lvl="3" eaLnBrk="1" latinLnBrk="0" hangingPunct="1"/>
            <a:r>
              <a:rPr kumimoji="0" lang="ar-SA"/>
              <a:t>المستوى الرابع</a:t>
            </a:r>
          </a:p>
          <a:p>
            <a:pPr lvl="4" eaLnBrk="1" latinLnBrk="0" hangingPunct="1"/>
            <a:r>
              <a:rPr kumimoji="0" lang="ar-SA"/>
              <a:t>المستوى الخامس</a:t>
            </a:r>
            <a:endParaRPr kumimoji="0" lang="en-US"/>
          </a:p>
        </p:txBody>
      </p:sp>
      <p:sp>
        <p:nvSpPr>
          <p:cNvPr id="4" name="عنصر نائب للتاريخ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1B8ABB09-4A1D-463E-8065-109CC2B7EFAA}" type="datetimeFigureOut">
              <a:rPr lang="ar-SA" smtClean="0"/>
              <a:pPr/>
              <a:t>6 شوال، 1443</a:t>
            </a:fld>
            <a:endParaRPr lang="ar-SA"/>
          </a:p>
        </p:txBody>
      </p:sp>
      <p:sp>
        <p:nvSpPr>
          <p:cNvPr id="5" name="عنصر نائب للتذييل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ar-SA"/>
          </a:p>
        </p:txBody>
      </p:sp>
      <p:sp>
        <p:nvSpPr>
          <p:cNvPr id="6" name="عنصر نائب لرقم الشريحة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0B34F065-1154-456A-91E3-76DE8E75E17B}" type="slidenum">
              <a:rPr lang="ar-SA" smtClean="0"/>
              <a:pPr/>
              <a:t>‹#›</a:t>
            </a:fld>
            <a:endParaRPr lang="ar-SA"/>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1"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r" rtl="1"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r" rtl="1"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r" rtl="1"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r" rtl="1"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r" rtl="1"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r" rtl="1"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r" rtl="1"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r" rtl="1"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r" rtl="1"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r" rtl="1" eaLnBrk="1" latinLnBrk="0" hangingPunct="1">
        <a:defRPr kumimoji="0" kern="1200">
          <a:solidFill>
            <a:schemeClr val="tx1"/>
          </a:solidFill>
          <a:latin typeface="+mn-lt"/>
          <a:ea typeface="+mn-ea"/>
          <a:cs typeface="+mn-cs"/>
        </a:defRPr>
      </a:lvl1pPr>
      <a:lvl2pPr marL="457200" algn="r" rtl="1" eaLnBrk="1" latinLnBrk="0" hangingPunct="1">
        <a:defRPr kumimoji="0" kern="1200">
          <a:solidFill>
            <a:schemeClr val="tx1"/>
          </a:solidFill>
          <a:latin typeface="+mn-lt"/>
          <a:ea typeface="+mn-ea"/>
          <a:cs typeface="+mn-cs"/>
        </a:defRPr>
      </a:lvl2pPr>
      <a:lvl3pPr marL="914400" algn="r" rtl="1" eaLnBrk="1" latinLnBrk="0" hangingPunct="1">
        <a:defRPr kumimoji="0" kern="1200">
          <a:solidFill>
            <a:schemeClr val="tx1"/>
          </a:solidFill>
          <a:latin typeface="+mn-lt"/>
          <a:ea typeface="+mn-ea"/>
          <a:cs typeface="+mn-cs"/>
        </a:defRPr>
      </a:lvl3pPr>
      <a:lvl4pPr marL="1371600" algn="r" rtl="1" eaLnBrk="1" latinLnBrk="0" hangingPunct="1">
        <a:defRPr kumimoji="0" kern="1200">
          <a:solidFill>
            <a:schemeClr val="tx1"/>
          </a:solidFill>
          <a:latin typeface="+mn-lt"/>
          <a:ea typeface="+mn-ea"/>
          <a:cs typeface="+mn-cs"/>
        </a:defRPr>
      </a:lvl4pPr>
      <a:lvl5pPr marL="1828800" algn="r" rtl="1" eaLnBrk="1" latinLnBrk="0" hangingPunct="1">
        <a:defRPr kumimoji="0" kern="1200">
          <a:solidFill>
            <a:schemeClr val="tx1"/>
          </a:solidFill>
          <a:latin typeface="+mn-lt"/>
          <a:ea typeface="+mn-ea"/>
          <a:cs typeface="+mn-cs"/>
        </a:defRPr>
      </a:lvl5pPr>
      <a:lvl6pPr marL="2286000" algn="r" rtl="1" eaLnBrk="1" latinLnBrk="0" hangingPunct="1">
        <a:defRPr kumimoji="0" kern="1200">
          <a:solidFill>
            <a:schemeClr val="tx1"/>
          </a:solidFill>
          <a:latin typeface="+mn-lt"/>
          <a:ea typeface="+mn-ea"/>
          <a:cs typeface="+mn-cs"/>
        </a:defRPr>
      </a:lvl6pPr>
      <a:lvl7pPr marL="2743200" algn="r" rtl="1" eaLnBrk="1" latinLnBrk="0" hangingPunct="1">
        <a:defRPr kumimoji="0" kern="1200">
          <a:solidFill>
            <a:schemeClr val="tx1"/>
          </a:solidFill>
          <a:latin typeface="+mn-lt"/>
          <a:ea typeface="+mn-ea"/>
          <a:cs typeface="+mn-cs"/>
        </a:defRPr>
      </a:lvl7pPr>
      <a:lvl8pPr marL="3200400" algn="r" rtl="1" eaLnBrk="1" latinLnBrk="0" hangingPunct="1">
        <a:defRPr kumimoji="0" kern="1200">
          <a:solidFill>
            <a:schemeClr val="tx1"/>
          </a:solidFill>
          <a:latin typeface="+mn-lt"/>
          <a:ea typeface="+mn-ea"/>
          <a:cs typeface="+mn-cs"/>
        </a:defRPr>
      </a:lvl8pPr>
      <a:lvl9pPr marL="3657600" algn="r" rtl="1"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www.wzzan.com/"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ctrTitle"/>
          </p:nvPr>
        </p:nvSpPr>
        <p:spPr>
          <a:xfrm>
            <a:off x="414642" y="1916832"/>
            <a:ext cx="8715436" cy="1714512"/>
          </a:xfrm>
        </p:spPr>
        <p:txBody>
          <a:bodyPr>
            <a:noAutofit/>
          </a:bodyPr>
          <a:lstStyle/>
          <a:p>
            <a:pPr algn="ctr"/>
            <a:r>
              <a:rPr lang="ar-SA" sz="5400" b="1" dirty="0">
                <a:latin typeface="Simplified Arabic" pitchFamily="18" charset="-78"/>
                <a:cs typeface="Simplified Arabic" pitchFamily="18" charset="-78"/>
              </a:rPr>
              <a:t>توظيفُ </a:t>
            </a:r>
            <a:r>
              <a:rPr lang="ar-SA" sz="5400" b="1" dirty="0" err="1">
                <a:latin typeface="Simplified Arabic" pitchFamily="18" charset="-78"/>
                <a:cs typeface="Simplified Arabic" pitchFamily="18" charset="-78"/>
              </a:rPr>
              <a:t>تقاناتِ</a:t>
            </a:r>
            <a:r>
              <a:rPr lang="ar-SA" sz="5400" b="1" dirty="0">
                <a:latin typeface="Simplified Arabic" pitchFamily="18" charset="-78"/>
                <a:cs typeface="Simplified Arabic" pitchFamily="18" charset="-78"/>
              </a:rPr>
              <a:t> الويب في أتمتةِ</a:t>
            </a:r>
            <a:br>
              <a:rPr lang="en-US" sz="5400" dirty="0">
                <a:latin typeface="Simplified Arabic" pitchFamily="18" charset="-78"/>
                <a:cs typeface="Simplified Arabic" pitchFamily="18" charset="-78"/>
              </a:rPr>
            </a:br>
            <a:r>
              <a:rPr lang="ar-SA" sz="5400" b="1" dirty="0">
                <a:latin typeface="Simplified Arabic" pitchFamily="18" charset="-78"/>
                <a:cs typeface="Simplified Arabic" pitchFamily="18" charset="-78"/>
              </a:rPr>
              <a:t>عِلْمَيْ عَروضِ الشِّعر</a:t>
            </a:r>
            <a:r>
              <a:rPr lang="ar-SY" sz="5400" b="1" dirty="0">
                <a:latin typeface="Simplified Arabic" pitchFamily="18" charset="-78"/>
                <a:cs typeface="Simplified Arabic" pitchFamily="18" charset="-78"/>
              </a:rPr>
              <a:t>ِ</a:t>
            </a:r>
            <a:r>
              <a:rPr lang="ar-SA" sz="5400" b="1" dirty="0">
                <a:latin typeface="Simplified Arabic" pitchFamily="18" charset="-78"/>
                <a:cs typeface="Simplified Arabic" pitchFamily="18" charset="-78"/>
              </a:rPr>
              <a:t> العربيّ</a:t>
            </a:r>
            <a:r>
              <a:rPr lang="ar-SY" sz="5400" b="1" dirty="0">
                <a:latin typeface="Simplified Arabic" pitchFamily="18" charset="-78"/>
                <a:cs typeface="Simplified Arabic" pitchFamily="18" charset="-78"/>
              </a:rPr>
              <a:t>ِ</a:t>
            </a:r>
            <a:r>
              <a:rPr lang="ar-SA" sz="5400" b="1" dirty="0">
                <a:latin typeface="Simplified Arabic" pitchFamily="18" charset="-78"/>
                <a:cs typeface="Simplified Arabic" pitchFamily="18" charset="-78"/>
              </a:rPr>
              <a:t> و قافيتِه</a:t>
            </a:r>
            <a:r>
              <a:rPr lang="ar-SY" sz="5400" b="1" dirty="0">
                <a:latin typeface="Simplified Arabic" pitchFamily="18" charset="-78"/>
                <a:cs typeface="Simplified Arabic" pitchFamily="18" charset="-78"/>
              </a:rPr>
              <a:t>ِ</a:t>
            </a:r>
            <a:br>
              <a:rPr lang="en-US" sz="5400" dirty="0">
                <a:latin typeface="Simplified Arabic" pitchFamily="18" charset="-78"/>
                <a:cs typeface="Simplified Arabic" pitchFamily="18" charset="-78"/>
              </a:rPr>
            </a:br>
            <a:endParaRPr lang="ar-SY" sz="5400" dirty="0">
              <a:latin typeface="Simplified Arabic" pitchFamily="18" charset="-78"/>
              <a:cs typeface="Simplified Arabic" pitchFamily="18" charset="-78"/>
            </a:endParaRPr>
          </a:p>
        </p:txBody>
      </p:sp>
      <p:sp>
        <p:nvSpPr>
          <p:cNvPr id="3" name="عنوان فرعي 2"/>
          <p:cNvSpPr>
            <a:spLocks noGrp="1"/>
          </p:cNvSpPr>
          <p:nvPr>
            <p:ph type="subTitle" idx="1"/>
          </p:nvPr>
        </p:nvSpPr>
        <p:spPr>
          <a:xfrm>
            <a:off x="-10363" y="5301208"/>
            <a:ext cx="9144000" cy="1127048"/>
          </a:xfrm>
        </p:spPr>
        <p:txBody>
          <a:bodyPr>
            <a:noAutofit/>
          </a:bodyPr>
          <a:lstStyle/>
          <a:p>
            <a:pPr algn="ctr"/>
            <a:r>
              <a:rPr lang="ar-SA" sz="2400" b="1" dirty="0">
                <a:solidFill>
                  <a:schemeClr val="tx1"/>
                </a:solidFill>
                <a:latin typeface="Simplified Arabic" pitchFamily="18" charset="-78"/>
                <a:cs typeface="Simplified Arabic" pitchFamily="18" charset="-78"/>
              </a:rPr>
              <a:t>إعداد</a:t>
            </a:r>
            <a:endParaRPr lang="en-US" sz="2400" b="1" dirty="0">
              <a:solidFill>
                <a:schemeClr val="tx1"/>
              </a:solidFill>
              <a:latin typeface="Simplified Arabic" pitchFamily="18" charset="-78"/>
              <a:cs typeface="Simplified Arabic" pitchFamily="18" charset="-78"/>
            </a:endParaRPr>
          </a:p>
          <a:p>
            <a:pPr algn="ctr"/>
            <a:r>
              <a:rPr lang="ar-SA" sz="2400" dirty="0">
                <a:solidFill>
                  <a:schemeClr val="tx1"/>
                </a:solidFill>
                <a:latin typeface="Simplified Arabic" pitchFamily="18" charset="-78"/>
                <a:cs typeface="Simplified Arabic" pitchFamily="18" charset="-78"/>
              </a:rPr>
              <a:t>مختار سيّد صالح</a:t>
            </a:r>
            <a:endParaRPr lang="en-US" sz="2400" dirty="0">
              <a:solidFill>
                <a:schemeClr val="tx1"/>
              </a:solidFill>
              <a:latin typeface="Simplified Arabic" pitchFamily="18" charset="-78"/>
              <a:cs typeface="Simplified Arabic" pitchFamily="18" charset="-78"/>
            </a:endParaRPr>
          </a:p>
          <a:p>
            <a:pPr algn="ctr"/>
            <a:r>
              <a:rPr lang="ar-SA" sz="2400" b="1" dirty="0">
                <a:solidFill>
                  <a:schemeClr val="tx1"/>
                </a:solidFill>
                <a:latin typeface="Simplified Arabic" pitchFamily="18" charset="-78"/>
                <a:cs typeface="Simplified Arabic" pitchFamily="18" charset="-78"/>
              </a:rPr>
              <a:t>شاعر عربي يحمل درجة الماجستير في هندسة البرمجيات</a:t>
            </a:r>
            <a:endParaRPr lang="ar-SY" sz="1800" b="1"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ar-SY" dirty="0">
                <a:latin typeface="Simplified Arabic" pitchFamily="18" charset="-78"/>
                <a:cs typeface="Simplified Arabic" pitchFamily="18" charset="-78"/>
              </a:rPr>
              <a:t>البحور الصافية</a:t>
            </a:r>
          </a:p>
        </p:txBody>
      </p:sp>
      <p:graphicFrame>
        <p:nvGraphicFramePr>
          <p:cNvPr id="4" name="عنصر نائب للمحتوى 3"/>
          <p:cNvGraphicFramePr>
            <a:graphicFrameLocks noGrp="1"/>
          </p:cNvGraphicFramePr>
          <p:nvPr>
            <p:ph idx="1"/>
            <p:extLst>
              <p:ext uri="{D42A27DB-BD31-4B8C-83A1-F6EECF244321}">
                <p14:modId xmlns:p14="http://schemas.microsoft.com/office/powerpoint/2010/main" val="3715644701"/>
              </p:ext>
            </p:extLst>
          </p:nvPr>
        </p:nvGraphicFramePr>
        <p:xfrm>
          <a:off x="142876" y="1714500"/>
          <a:ext cx="8786842" cy="2560320"/>
        </p:xfrm>
        <a:graphic>
          <a:graphicData uri="http://schemas.openxmlformats.org/drawingml/2006/table">
            <a:tbl>
              <a:tblPr rtl="1" firstRow="1" bandRow="1">
                <a:tableStyleId>{5C22544A-7EE6-4342-B048-85BDC9FD1C3A}</a:tableStyleId>
              </a:tblPr>
              <a:tblGrid>
                <a:gridCol w="1194848">
                  <a:extLst>
                    <a:ext uri="{9D8B030D-6E8A-4147-A177-3AD203B41FA5}">
                      <a16:colId xmlns:a16="http://schemas.microsoft.com/office/drawing/2014/main" val="20000"/>
                    </a:ext>
                  </a:extLst>
                </a:gridCol>
                <a:gridCol w="4218938">
                  <a:extLst>
                    <a:ext uri="{9D8B030D-6E8A-4147-A177-3AD203B41FA5}">
                      <a16:colId xmlns:a16="http://schemas.microsoft.com/office/drawing/2014/main" val="20001"/>
                    </a:ext>
                  </a:extLst>
                </a:gridCol>
                <a:gridCol w="3373056">
                  <a:extLst>
                    <a:ext uri="{9D8B030D-6E8A-4147-A177-3AD203B41FA5}">
                      <a16:colId xmlns:a16="http://schemas.microsoft.com/office/drawing/2014/main" val="20002"/>
                    </a:ext>
                  </a:extLst>
                </a:gridCol>
              </a:tblGrid>
              <a:tr h="321468">
                <a:tc>
                  <a:txBody>
                    <a:bodyPr/>
                    <a:lstStyle/>
                    <a:p>
                      <a:pPr rtl="1"/>
                      <a:r>
                        <a:rPr lang="ar-SY" dirty="0"/>
                        <a:t>البحر</a:t>
                      </a:r>
                    </a:p>
                  </a:txBody>
                  <a:tcPr/>
                </a:tc>
                <a:tc>
                  <a:txBody>
                    <a:bodyPr/>
                    <a:lstStyle/>
                    <a:p>
                      <a:pPr rtl="1"/>
                      <a:r>
                        <a:rPr lang="ar-SY" baseline="0" dirty="0"/>
                        <a:t>ضابط البحر</a:t>
                      </a:r>
                      <a:endParaRPr lang="ar-SY" dirty="0"/>
                    </a:p>
                  </a:txBody>
                  <a:tcPr/>
                </a:tc>
                <a:tc>
                  <a:txBody>
                    <a:bodyPr/>
                    <a:lstStyle/>
                    <a:p>
                      <a:pPr rtl="1"/>
                      <a:r>
                        <a:rPr lang="ar-SY" dirty="0"/>
                        <a:t>التقطيع</a:t>
                      </a:r>
                    </a:p>
                  </a:txBody>
                  <a:tcPr/>
                </a:tc>
                <a:extLst>
                  <a:ext uri="{0D108BD9-81ED-4DB2-BD59-A6C34878D82A}">
                    <a16:rowId xmlns:a16="http://schemas.microsoft.com/office/drawing/2014/main" val="10000"/>
                  </a:ext>
                </a:extLst>
              </a:tr>
              <a:tr h="321468">
                <a:tc>
                  <a:txBody>
                    <a:bodyPr/>
                    <a:lstStyle/>
                    <a:p>
                      <a:pPr rtl="1"/>
                      <a:r>
                        <a:rPr lang="ar-SY" dirty="0"/>
                        <a:t>المتقارب</a:t>
                      </a:r>
                    </a:p>
                  </a:txBody>
                  <a:tcPr/>
                </a:tc>
                <a:tc>
                  <a:txBody>
                    <a:bodyPr/>
                    <a:lstStyle/>
                    <a:p>
                      <a:pPr rtl="1"/>
                      <a:r>
                        <a:rPr lang="ar-SY" dirty="0"/>
                        <a:t>فعولن فعولن فعولن فعولن</a:t>
                      </a:r>
                    </a:p>
                  </a:txBody>
                  <a:tcPr/>
                </a:tc>
                <a:tc>
                  <a:txBody>
                    <a:bodyPr/>
                    <a:lstStyle/>
                    <a:p>
                      <a:pPr rtl="1"/>
                      <a:r>
                        <a:rPr lang="en-US" baseline="0" dirty="0"/>
                        <a:t>0/0// 0/0// 0/0// 0/0//</a:t>
                      </a:r>
                      <a:endParaRPr lang="ar-SY" baseline="0" dirty="0"/>
                    </a:p>
                  </a:txBody>
                  <a:tcPr/>
                </a:tc>
                <a:extLst>
                  <a:ext uri="{0D108BD9-81ED-4DB2-BD59-A6C34878D82A}">
                    <a16:rowId xmlns:a16="http://schemas.microsoft.com/office/drawing/2014/main" val="10001"/>
                  </a:ext>
                </a:extLst>
              </a:tr>
              <a:tr h="321468">
                <a:tc>
                  <a:txBody>
                    <a:bodyPr/>
                    <a:lstStyle/>
                    <a:p>
                      <a:pPr rtl="1"/>
                      <a:r>
                        <a:rPr lang="ar-SY" dirty="0"/>
                        <a:t>المتدارك</a:t>
                      </a:r>
                    </a:p>
                  </a:txBody>
                  <a:tcPr/>
                </a:tc>
                <a:tc>
                  <a:txBody>
                    <a:bodyPr/>
                    <a:lstStyle/>
                    <a:p>
                      <a:pPr rtl="1"/>
                      <a:r>
                        <a:rPr lang="ar-SY" dirty="0"/>
                        <a:t>فاعلن فاعلن فاعلن فاعلن</a:t>
                      </a:r>
                    </a:p>
                  </a:txBody>
                  <a:tcPr/>
                </a:tc>
                <a:tc>
                  <a:txBody>
                    <a:bodyPr/>
                    <a:lstStyle/>
                    <a:p>
                      <a:pPr rtl="1"/>
                      <a:r>
                        <a:rPr lang="en-US" dirty="0"/>
                        <a:t>0//0/</a:t>
                      </a:r>
                      <a:r>
                        <a:rPr lang="en-US" baseline="0" dirty="0"/>
                        <a:t> 0//0/ 0//0/ 0//0/</a:t>
                      </a:r>
                      <a:endParaRPr lang="ar-SY" dirty="0"/>
                    </a:p>
                  </a:txBody>
                  <a:tcPr/>
                </a:tc>
                <a:extLst>
                  <a:ext uri="{0D108BD9-81ED-4DB2-BD59-A6C34878D82A}">
                    <a16:rowId xmlns:a16="http://schemas.microsoft.com/office/drawing/2014/main" val="10002"/>
                  </a:ext>
                </a:extLst>
              </a:tr>
              <a:tr h="321468">
                <a:tc>
                  <a:txBody>
                    <a:bodyPr/>
                    <a:lstStyle/>
                    <a:p>
                      <a:pPr rtl="1"/>
                      <a:r>
                        <a:rPr lang="ar-SY" dirty="0"/>
                        <a:t>الهزج</a:t>
                      </a:r>
                    </a:p>
                  </a:txBody>
                  <a:tcPr/>
                </a:tc>
                <a:tc>
                  <a:txBody>
                    <a:bodyPr/>
                    <a:lstStyle/>
                    <a:p>
                      <a:pPr rtl="1"/>
                      <a:r>
                        <a:rPr lang="ar-SY" dirty="0"/>
                        <a:t>مفاعيلن مفاعيلن</a:t>
                      </a:r>
                    </a:p>
                  </a:txBody>
                  <a:tcPr/>
                </a:tc>
                <a:tc>
                  <a:txBody>
                    <a:bodyPr/>
                    <a:lstStyle/>
                    <a:p>
                      <a:pPr rtl="1"/>
                      <a:r>
                        <a:rPr lang="en-US" dirty="0"/>
                        <a:t>0/0/0// 0/0/0//</a:t>
                      </a:r>
                      <a:endParaRPr lang="ar-SY" dirty="0"/>
                    </a:p>
                  </a:txBody>
                  <a:tcPr/>
                </a:tc>
                <a:extLst>
                  <a:ext uri="{0D108BD9-81ED-4DB2-BD59-A6C34878D82A}">
                    <a16:rowId xmlns:a16="http://schemas.microsoft.com/office/drawing/2014/main" val="10003"/>
                  </a:ext>
                </a:extLst>
              </a:tr>
              <a:tr h="321468">
                <a:tc>
                  <a:txBody>
                    <a:bodyPr/>
                    <a:lstStyle/>
                    <a:p>
                      <a:pPr rtl="1"/>
                      <a:r>
                        <a:rPr lang="ar-SY" dirty="0"/>
                        <a:t>الرجز</a:t>
                      </a:r>
                    </a:p>
                  </a:txBody>
                  <a:tcPr/>
                </a:tc>
                <a:tc>
                  <a:txBody>
                    <a:bodyPr/>
                    <a:lstStyle/>
                    <a:p>
                      <a:pPr rtl="1"/>
                      <a:r>
                        <a:rPr lang="ar-SY" dirty="0"/>
                        <a:t>مستفعلن مستفعلن</a:t>
                      </a:r>
                    </a:p>
                  </a:txBody>
                  <a:tcPr/>
                </a:tc>
                <a:tc>
                  <a:txBody>
                    <a:bodyPr/>
                    <a:lstStyle/>
                    <a:p>
                      <a:pPr rtl="1"/>
                      <a:r>
                        <a:rPr lang="en-US" dirty="0"/>
                        <a:t>0//0/0/</a:t>
                      </a:r>
                      <a:r>
                        <a:rPr lang="en-US" baseline="0" dirty="0"/>
                        <a:t> 0//0/0/ 0//0/0/</a:t>
                      </a:r>
                      <a:endParaRPr lang="ar-SY" dirty="0"/>
                    </a:p>
                  </a:txBody>
                  <a:tcPr/>
                </a:tc>
                <a:extLst>
                  <a:ext uri="{0D108BD9-81ED-4DB2-BD59-A6C34878D82A}">
                    <a16:rowId xmlns:a16="http://schemas.microsoft.com/office/drawing/2014/main" val="10004"/>
                  </a:ext>
                </a:extLst>
              </a:tr>
              <a:tr h="321468">
                <a:tc>
                  <a:txBody>
                    <a:bodyPr/>
                    <a:lstStyle/>
                    <a:p>
                      <a:pPr rtl="1"/>
                      <a:r>
                        <a:rPr lang="ar-SY" dirty="0"/>
                        <a:t>الرمل</a:t>
                      </a:r>
                    </a:p>
                  </a:txBody>
                  <a:tcPr/>
                </a:tc>
                <a:tc>
                  <a:txBody>
                    <a:bodyPr/>
                    <a:lstStyle/>
                    <a:p>
                      <a:pPr rtl="1"/>
                      <a:r>
                        <a:rPr lang="ar-SY" dirty="0"/>
                        <a:t>فاعلاتن فاعلاتن</a:t>
                      </a:r>
                    </a:p>
                  </a:txBody>
                  <a:tcPr/>
                </a:tc>
                <a:tc>
                  <a:txBody>
                    <a:bodyPr/>
                    <a:lstStyle/>
                    <a:p>
                      <a:pPr rtl="1"/>
                      <a:r>
                        <a:rPr lang="en-US" dirty="0"/>
                        <a:t>0/0//0/ 0/0//0/ 0/0//0/</a:t>
                      </a:r>
                      <a:endParaRPr lang="ar-SY" dirty="0"/>
                    </a:p>
                  </a:txBody>
                  <a:tcPr/>
                </a:tc>
                <a:extLst>
                  <a:ext uri="{0D108BD9-81ED-4DB2-BD59-A6C34878D82A}">
                    <a16:rowId xmlns:a16="http://schemas.microsoft.com/office/drawing/2014/main" val="10005"/>
                  </a:ext>
                </a:extLst>
              </a:tr>
              <a:tr h="321468">
                <a:tc>
                  <a:txBody>
                    <a:bodyPr/>
                    <a:lstStyle/>
                    <a:p>
                      <a:pPr rtl="1"/>
                      <a:r>
                        <a:rPr lang="ar-SY" dirty="0"/>
                        <a:t>الكامل</a:t>
                      </a:r>
                    </a:p>
                  </a:txBody>
                  <a:tcPr/>
                </a:tc>
                <a:tc>
                  <a:txBody>
                    <a:bodyPr/>
                    <a:lstStyle/>
                    <a:p>
                      <a:pPr rtl="1"/>
                      <a:r>
                        <a:rPr lang="ar-SY" dirty="0"/>
                        <a:t>متفاعلن متفاعلن</a:t>
                      </a:r>
                    </a:p>
                  </a:txBody>
                  <a:tcPr/>
                </a:tc>
                <a:tc>
                  <a:txBody>
                    <a:bodyPr/>
                    <a:lstStyle/>
                    <a:p>
                      <a:pPr rtl="1"/>
                      <a:r>
                        <a:rPr lang="en-US" dirty="0"/>
                        <a:t>0//0/// 0//0/// 0//0///</a:t>
                      </a:r>
                      <a:endParaRPr lang="ar-SY" dirty="0"/>
                    </a:p>
                  </a:txBody>
                  <a:tcPr/>
                </a:tc>
                <a:extLst>
                  <a:ext uri="{0D108BD9-81ED-4DB2-BD59-A6C34878D82A}">
                    <a16:rowId xmlns:a16="http://schemas.microsoft.com/office/drawing/2014/main" val="10006"/>
                  </a:ext>
                </a:extLst>
              </a:tr>
            </a:tbl>
          </a:graphicData>
        </a:graphic>
      </p:graphicFrame>
      <p:sp>
        <p:nvSpPr>
          <p:cNvPr id="5" name="عنصر نائب للمحتوى 2"/>
          <p:cNvSpPr txBox="1">
            <a:spLocks/>
          </p:cNvSpPr>
          <p:nvPr/>
        </p:nvSpPr>
        <p:spPr>
          <a:xfrm>
            <a:off x="142844" y="4500570"/>
            <a:ext cx="9001156" cy="2286016"/>
          </a:xfrm>
          <a:prstGeom prst="rect">
            <a:avLst/>
          </a:prstGeom>
        </p:spPr>
        <p:txBody>
          <a:bodyPr vert="horz" lIns="54864" tIns="91440" rtlCol="0">
            <a:normAutofit fontScale="62500" lnSpcReduction="20000"/>
          </a:bodyPr>
          <a:lstStyle/>
          <a:p>
            <a:pPr marL="438912" marR="0" lvl="0" indent="-320040" algn="just" defTabSz="914400" rtl="1" eaLnBrk="1" fontAlgn="auto" latinLnBrk="0" hangingPunct="1">
              <a:lnSpc>
                <a:spcPct val="150000"/>
              </a:lnSpc>
              <a:spcBef>
                <a:spcPts val="0"/>
              </a:spcBef>
              <a:spcAft>
                <a:spcPts val="0"/>
              </a:spcAft>
              <a:buClr>
                <a:schemeClr val="accent1"/>
              </a:buClr>
              <a:buSzPct val="80000"/>
              <a:buFont typeface="Wingdings 2"/>
              <a:buChar char=""/>
              <a:tabLst/>
              <a:defRPr/>
            </a:pPr>
            <a:r>
              <a:rPr kumimoji="0" lang="ar-SY" sz="3200" b="0" i="0" u="none" strike="noStrike" kern="1200" cap="none" spc="0" normalizeH="0" baseline="0" noProof="0" dirty="0">
                <a:ln>
                  <a:noFill/>
                </a:ln>
                <a:solidFill>
                  <a:schemeClr val="tx1"/>
                </a:solidFill>
                <a:effectLst/>
                <a:uLnTx/>
                <a:uFillTx/>
                <a:latin typeface="Simplified Arabic" pitchFamily="18" charset="-78"/>
                <a:ea typeface="+mn-ea"/>
                <a:cs typeface="Simplified Arabic" pitchFamily="18" charset="-78"/>
              </a:rPr>
              <a:t>ملحوظة1: لكل تفعيلة من التفعيلات المذكورة أعلاه جوازات تتشعب عنها بنقصان يحصل عليها</a:t>
            </a:r>
            <a:r>
              <a:rPr kumimoji="0" lang="ar-SY" sz="3200" b="0" i="0" u="none" strike="noStrike" kern="1200" cap="none" spc="0" normalizeH="0" noProof="0" dirty="0">
                <a:ln>
                  <a:noFill/>
                </a:ln>
                <a:solidFill>
                  <a:schemeClr val="tx1"/>
                </a:solidFill>
                <a:effectLst/>
                <a:uLnTx/>
                <a:uFillTx/>
                <a:latin typeface="Simplified Arabic" pitchFamily="18" charset="-78"/>
                <a:ea typeface="+mn-ea"/>
                <a:cs typeface="Simplified Arabic" pitchFamily="18" charset="-78"/>
              </a:rPr>
              <a:t> </a:t>
            </a:r>
            <a:r>
              <a:rPr kumimoji="0" lang="ar-SY" sz="3200" b="0" i="0" u="none" strike="noStrike" kern="1200" cap="none" spc="0" normalizeH="0" baseline="0" noProof="0" dirty="0">
                <a:ln>
                  <a:noFill/>
                </a:ln>
                <a:solidFill>
                  <a:schemeClr val="tx1"/>
                </a:solidFill>
                <a:effectLst/>
                <a:uLnTx/>
                <a:uFillTx/>
                <a:latin typeface="Simplified Arabic" pitchFamily="18" charset="-78"/>
                <a:ea typeface="+mn-ea"/>
                <a:cs typeface="Simplified Arabic" pitchFamily="18" charset="-78"/>
              </a:rPr>
              <a:t>(الزحافات) أو </a:t>
            </a:r>
            <a:r>
              <a:rPr lang="ar-SY" sz="3200" dirty="0">
                <a:latin typeface="Simplified Arabic" pitchFamily="18" charset="-78"/>
                <a:cs typeface="Simplified Arabic" pitchFamily="18" charset="-78"/>
              </a:rPr>
              <a:t>بزيادات تصيبها (العلل) و ينتج عن هذا التشعب أكثر من حالة للبحر الواحد عددها هو ناتج ضرب عدد الحالات التي تتفرع من كل تفعيلة.</a:t>
            </a:r>
          </a:p>
          <a:p>
            <a:pPr marL="438912" marR="0" lvl="0" indent="-320040" algn="just" defTabSz="914400" rtl="1" eaLnBrk="1" fontAlgn="auto" latinLnBrk="0" hangingPunct="1">
              <a:lnSpc>
                <a:spcPct val="150000"/>
              </a:lnSpc>
              <a:spcBef>
                <a:spcPts val="0"/>
              </a:spcBef>
              <a:spcAft>
                <a:spcPts val="0"/>
              </a:spcAft>
              <a:buClr>
                <a:schemeClr val="accent1"/>
              </a:buClr>
              <a:buSzPct val="80000"/>
              <a:buFont typeface="Wingdings 2"/>
              <a:buChar char=""/>
              <a:tabLst/>
              <a:defRPr/>
            </a:pPr>
            <a:r>
              <a:rPr kumimoji="0" lang="ar-SY" sz="3200" b="0" i="0" u="none" strike="noStrike" kern="1200" cap="none" spc="0" normalizeH="0" baseline="0" noProof="0" dirty="0">
                <a:ln>
                  <a:noFill/>
                </a:ln>
                <a:solidFill>
                  <a:schemeClr val="tx1"/>
                </a:solidFill>
                <a:effectLst/>
                <a:uLnTx/>
                <a:uFillTx/>
                <a:latin typeface="Simplified Arabic" pitchFamily="18" charset="-78"/>
                <a:ea typeface="+mn-ea"/>
                <a:cs typeface="Simplified Arabic" pitchFamily="18" charset="-78"/>
              </a:rPr>
              <a:t>ملحوظة</a:t>
            </a:r>
            <a:r>
              <a:rPr kumimoji="0" lang="ar-SY" sz="3200" b="0" i="0" u="none" strike="noStrike" kern="1200" cap="none" spc="0" normalizeH="0" noProof="0" dirty="0">
                <a:ln>
                  <a:noFill/>
                </a:ln>
                <a:solidFill>
                  <a:schemeClr val="tx1"/>
                </a:solidFill>
                <a:effectLst/>
                <a:uLnTx/>
                <a:uFillTx/>
                <a:latin typeface="Simplified Arabic" pitchFamily="18" charset="-78"/>
                <a:ea typeface="+mn-ea"/>
                <a:cs typeface="Simplified Arabic" pitchFamily="18" charset="-78"/>
              </a:rPr>
              <a:t> 2: الزحافات و العلل أكثر جانب من جوانب علم العروض مصطلحاتٍ و لذلك فضلنا الاكتفاء بالإشارة إليه دون الخوض في تفاصيله.</a:t>
            </a:r>
            <a:endParaRPr kumimoji="0" lang="ar-SY" sz="3200" b="0" i="0" u="none" strike="noStrike" kern="1200" cap="none" spc="0" normalizeH="0" baseline="0" noProof="0" dirty="0">
              <a:ln>
                <a:noFill/>
              </a:ln>
              <a:solidFill>
                <a:schemeClr val="tx1"/>
              </a:solidFill>
              <a:effectLst/>
              <a:uLnTx/>
              <a:uFillTx/>
              <a:latin typeface="Simplified Arabic" pitchFamily="18" charset="-78"/>
              <a:ea typeface="+mn-ea"/>
              <a:cs typeface="Simplified Arabic" pitchFamily="18" charset="-78"/>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ar-SY" dirty="0">
                <a:latin typeface="Simplified Arabic" pitchFamily="18" charset="-78"/>
                <a:cs typeface="Simplified Arabic" pitchFamily="18" charset="-78"/>
              </a:rPr>
              <a:t>البحور المركبة</a:t>
            </a:r>
          </a:p>
        </p:txBody>
      </p:sp>
      <p:graphicFrame>
        <p:nvGraphicFramePr>
          <p:cNvPr id="4" name="عنصر نائب للمحتوى 3"/>
          <p:cNvGraphicFramePr>
            <a:graphicFrameLocks noGrp="1"/>
          </p:cNvGraphicFramePr>
          <p:nvPr>
            <p:ph idx="1"/>
            <p:extLst>
              <p:ext uri="{D42A27DB-BD31-4B8C-83A1-F6EECF244321}">
                <p14:modId xmlns:p14="http://schemas.microsoft.com/office/powerpoint/2010/main" val="1417227942"/>
              </p:ext>
            </p:extLst>
          </p:nvPr>
        </p:nvGraphicFramePr>
        <p:xfrm>
          <a:off x="214283" y="1714500"/>
          <a:ext cx="8715436" cy="4846320"/>
        </p:xfrm>
        <a:graphic>
          <a:graphicData uri="http://schemas.openxmlformats.org/drawingml/2006/table">
            <a:tbl>
              <a:tblPr rtl="1" firstRow="1" bandRow="1">
                <a:tableStyleId>{5C22544A-7EE6-4342-B048-85BDC9FD1C3A}</a:tableStyleId>
              </a:tblPr>
              <a:tblGrid>
                <a:gridCol w="1522020">
                  <a:extLst>
                    <a:ext uri="{9D8B030D-6E8A-4147-A177-3AD203B41FA5}">
                      <a16:colId xmlns:a16="http://schemas.microsoft.com/office/drawing/2014/main" val="20000"/>
                    </a:ext>
                  </a:extLst>
                </a:gridCol>
                <a:gridCol w="2896753">
                  <a:extLst>
                    <a:ext uri="{9D8B030D-6E8A-4147-A177-3AD203B41FA5}">
                      <a16:colId xmlns:a16="http://schemas.microsoft.com/office/drawing/2014/main" val="20001"/>
                    </a:ext>
                  </a:extLst>
                </a:gridCol>
                <a:gridCol w="4296663">
                  <a:extLst>
                    <a:ext uri="{9D8B030D-6E8A-4147-A177-3AD203B41FA5}">
                      <a16:colId xmlns:a16="http://schemas.microsoft.com/office/drawing/2014/main" val="20002"/>
                    </a:ext>
                  </a:extLst>
                </a:gridCol>
              </a:tblGrid>
              <a:tr h="321468">
                <a:tc>
                  <a:txBody>
                    <a:bodyPr/>
                    <a:lstStyle/>
                    <a:p>
                      <a:pPr rtl="1"/>
                      <a:r>
                        <a:rPr lang="ar-SY" dirty="0"/>
                        <a:t>البحر</a:t>
                      </a:r>
                    </a:p>
                  </a:txBody>
                  <a:tcPr/>
                </a:tc>
                <a:tc>
                  <a:txBody>
                    <a:bodyPr/>
                    <a:lstStyle/>
                    <a:p>
                      <a:pPr rtl="1"/>
                      <a:r>
                        <a:rPr lang="ar-SY" dirty="0"/>
                        <a:t>الضابط</a:t>
                      </a:r>
                    </a:p>
                  </a:txBody>
                  <a:tcPr/>
                </a:tc>
                <a:tc>
                  <a:txBody>
                    <a:bodyPr/>
                    <a:lstStyle/>
                    <a:p>
                      <a:pPr rtl="1"/>
                      <a:r>
                        <a:rPr lang="ar-SY" dirty="0"/>
                        <a:t>التقطيع</a:t>
                      </a:r>
                    </a:p>
                  </a:txBody>
                  <a:tcPr/>
                </a:tc>
                <a:extLst>
                  <a:ext uri="{0D108BD9-81ED-4DB2-BD59-A6C34878D82A}">
                    <a16:rowId xmlns:a16="http://schemas.microsoft.com/office/drawing/2014/main" val="10000"/>
                  </a:ext>
                </a:extLst>
              </a:tr>
              <a:tr h="321468">
                <a:tc>
                  <a:txBody>
                    <a:bodyPr/>
                    <a:lstStyle/>
                    <a:p>
                      <a:pPr rtl="1"/>
                      <a:r>
                        <a:rPr lang="ar-SY" dirty="0"/>
                        <a:t>الطويل</a:t>
                      </a:r>
                    </a:p>
                  </a:txBody>
                  <a:tcPr/>
                </a:tc>
                <a:tc>
                  <a:txBody>
                    <a:bodyPr/>
                    <a:lstStyle/>
                    <a:p>
                      <a:pPr rtl="1"/>
                      <a:r>
                        <a:rPr lang="ar-SY" dirty="0"/>
                        <a:t>فعولن </a:t>
                      </a:r>
                      <a:r>
                        <a:rPr lang="ar-SY" dirty="0" err="1"/>
                        <a:t>مفاعيلن</a:t>
                      </a:r>
                      <a:r>
                        <a:rPr lang="ar-SY" dirty="0"/>
                        <a:t> فعولن </a:t>
                      </a:r>
                      <a:r>
                        <a:rPr lang="ar-SY" dirty="0" err="1"/>
                        <a:t>مفاعيلن</a:t>
                      </a:r>
                      <a:endParaRPr lang="ar-SY" baseline="0" dirty="0"/>
                    </a:p>
                  </a:txBody>
                  <a:tcPr/>
                </a:tc>
                <a:tc>
                  <a:txBody>
                    <a:bodyPr/>
                    <a:lstStyle/>
                    <a:p>
                      <a:pPr rtl="1"/>
                      <a:r>
                        <a:rPr lang="en-US" dirty="0"/>
                        <a:t>0/0/0// 0/0//</a:t>
                      </a:r>
                      <a:r>
                        <a:rPr lang="en-US" baseline="0" dirty="0"/>
                        <a:t> 0/0/0// 0/0//</a:t>
                      </a:r>
                      <a:endParaRPr lang="ar-SY" baseline="0" dirty="0"/>
                    </a:p>
                  </a:txBody>
                  <a:tcPr/>
                </a:tc>
                <a:extLst>
                  <a:ext uri="{0D108BD9-81ED-4DB2-BD59-A6C34878D82A}">
                    <a16:rowId xmlns:a16="http://schemas.microsoft.com/office/drawing/2014/main" val="10001"/>
                  </a:ext>
                </a:extLst>
              </a:tr>
              <a:tr h="321468">
                <a:tc>
                  <a:txBody>
                    <a:bodyPr/>
                    <a:lstStyle/>
                    <a:p>
                      <a:pPr rtl="1"/>
                      <a:r>
                        <a:rPr lang="ar-SY" dirty="0"/>
                        <a:t>البسيط</a:t>
                      </a:r>
                    </a:p>
                  </a:txBody>
                  <a:tcPr/>
                </a:tc>
                <a:tc>
                  <a:txBody>
                    <a:bodyPr/>
                    <a:lstStyle/>
                    <a:p>
                      <a:pPr rtl="1"/>
                      <a:r>
                        <a:rPr lang="ar-SY" dirty="0" err="1"/>
                        <a:t>مستفعلن</a:t>
                      </a:r>
                      <a:r>
                        <a:rPr lang="ar-SY" dirty="0"/>
                        <a:t> </a:t>
                      </a:r>
                      <a:r>
                        <a:rPr lang="ar-SY" dirty="0" err="1"/>
                        <a:t>فاعلن</a:t>
                      </a:r>
                      <a:r>
                        <a:rPr lang="ar-SY" dirty="0"/>
                        <a:t> </a:t>
                      </a:r>
                      <a:r>
                        <a:rPr lang="ar-SY" dirty="0" err="1"/>
                        <a:t>مستفعلن</a:t>
                      </a:r>
                      <a:r>
                        <a:rPr lang="ar-SY" dirty="0"/>
                        <a:t> </a:t>
                      </a:r>
                      <a:r>
                        <a:rPr lang="ar-SY" dirty="0" err="1"/>
                        <a:t>فاعلن</a:t>
                      </a:r>
                      <a:endParaRPr lang="ar-SY" dirty="0"/>
                    </a:p>
                  </a:txBody>
                  <a:tcPr/>
                </a:tc>
                <a:tc>
                  <a:txBody>
                    <a:bodyPr/>
                    <a:lstStyle/>
                    <a:p>
                      <a:pPr rtl="1"/>
                      <a:r>
                        <a:rPr lang="en-US" dirty="0"/>
                        <a:t>0//0/ 0//0/0/</a:t>
                      </a:r>
                      <a:r>
                        <a:rPr lang="en-US" baseline="0" dirty="0"/>
                        <a:t> 0//0/ 0//0/0/</a:t>
                      </a:r>
                      <a:endParaRPr lang="ar-SY" dirty="0"/>
                    </a:p>
                  </a:txBody>
                  <a:tcPr/>
                </a:tc>
                <a:extLst>
                  <a:ext uri="{0D108BD9-81ED-4DB2-BD59-A6C34878D82A}">
                    <a16:rowId xmlns:a16="http://schemas.microsoft.com/office/drawing/2014/main" val="10002"/>
                  </a:ext>
                </a:extLst>
              </a:tr>
              <a:tr h="321468">
                <a:tc>
                  <a:txBody>
                    <a:bodyPr/>
                    <a:lstStyle/>
                    <a:p>
                      <a:pPr rtl="1"/>
                      <a:r>
                        <a:rPr lang="ar-SY" dirty="0"/>
                        <a:t>المديد</a:t>
                      </a:r>
                    </a:p>
                  </a:txBody>
                  <a:tcPr/>
                </a:tc>
                <a:tc>
                  <a:txBody>
                    <a:bodyPr/>
                    <a:lstStyle/>
                    <a:p>
                      <a:pPr rtl="1"/>
                      <a:r>
                        <a:rPr lang="ar-SY" dirty="0" err="1"/>
                        <a:t>فاعلاتن</a:t>
                      </a:r>
                      <a:r>
                        <a:rPr lang="ar-SY" baseline="0" dirty="0"/>
                        <a:t> </a:t>
                      </a:r>
                      <a:r>
                        <a:rPr lang="ar-SY" baseline="0" dirty="0" err="1"/>
                        <a:t>فاعلن</a:t>
                      </a:r>
                      <a:r>
                        <a:rPr lang="ar-SY" baseline="0" dirty="0"/>
                        <a:t> </a:t>
                      </a:r>
                      <a:r>
                        <a:rPr lang="ar-SY" baseline="0" dirty="0" err="1"/>
                        <a:t>فاعلاتن</a:t>
                      </a:r>
                      <a:endParaRPr lang="ar-SY" dirty="0"/>
                    </a:p>
                  </a:txBody>
                  <a:tcPr/>
                </a:tc>
                <a:tc>
                  <a:txBody>
                    <a:bodyPr/>
                    <a:lstStyle/>
                    <a:p>
                      <a:pPr rtl="1"/>
                      <a:r>
                        <a:rPr lang="en-US" dirty="0"/>
                        <a:t>0/0//0/ 0//0/</a:t>
                      </a:r>
                      <a:r>
                        <a:rPr lang="en-US" baseline="0" dirty="0"/>
                        <a:t> 0/0//0/</a:t>
                      </a:r>
                      <a:endParaRPr lang="ar-SY" dirty="0"/>
                    </a:p>
                  </a:txBody>
                  <a:tcPr/>
                </a:tc>
                <a:extLst>
                  <a:ext uri="{0D108BD9-81ED-4DB2-BD59-A6C34878D82A}">
                    <a16:rowId xmlns:a16="http://schemas.microsoft.com/office/drawing/2014/main" val="10003"/>
                  </a:ext>
                </a:extLst>
              </a:tr>
              <a:tr h="321468">
                <a:tc>
                  <a:txBody>
                    <a:bodyPr/>
                    <a:lstStyle/>
                    <a:p>
                      <a:pPr rtl="1"/>
                      <a:r>
                        <a:rPr lang="ar-SY" dirty="0"/>
                        <a:t>الوافر</a:t>
                      </a:r>
                    </a:p>
                  </a:txBody>
                  <a:tcPr/>
                </a:tc>
                <a:tc>
                  <a:txBody>
                    <a:bodyPr/>
                    <a:lstStyle/>
                    <a:p>
                      <a:pPr rtl="1"/>
                      <a:r>
                        <a:rPr lang="ar-SY" dirty="0" err="1"/>
                        <a:t>مفاعلتن</a:t>
                      </a:r>
                      <a:r>
                        <a:rPr lang="ar-SY" dirty="0"/>
                        <a:t> </a:t>
                      </a:r>
                      <a:r>
                        <a:rPr lang="ar-SY" dirty="0" err="1"/>
                        <a:t>مفاعلتن</a:t>
                      </a:r>
                      <a:r>
                        <a:rPr lang="ar-SY" dirty="0"/>
                        <a:t> فعولن</a:t>
                      </a:r>
                    </a:p>
                  </a:txBody>
                  <a:tcPr/>
                </a:tc>
                <a:tc>
                  <a:txBody>
                    <a:bodyPr/>
                    <a:lstStyle/>
                    <a:p>
                      <a:pPr rtl="1"/>
                      <a:r>
                        <a:rPr lang="en-US" dirty="0"/>
                        <a:t>0/0// 0///0// 0///0//</a:t>
                      </a:r>
                      <a:endParaRPr lang="ar-SY" dirty="0"/>
                    </a:p>
                  </a:txBody>
                  <a:tcPr/>
                </a:tc>
                <a:extLst>
                  <a:ext uri="{0D108BD9-81ED-4DB2-BD59-A6C34878D82A}">
                    <a16:rowId xmlns:a16="http://schemas.microsoft.com/office/drawing/2014/main" val="10004"/>
                  </a:ext>
                </a:extLst>
              </a:tr>
              <a:tr h="321468">
                <a:tc>
                  <a:txBody>
                    <a:bodyPr/>
                    <a:lstStyle/>
                    <a:p>
                      <a:pPr rtl="1"/>
                      <a:r>
                        <a:rPr lang="ar-SY" dirty="0"/>
                        <a:t>السريع</a:t>
                      </a:r>
                    </a:p>
                  </a:txBody>
                  <a:tcPr/>
                </a:tc>
                <a:tc>
                  <a:txBody>
                    <a:bodyPr/>
                    <a:lstStyle/>
                    <a:p>
                      <a:pPr rtl="1"/>
                      <a:r>
                        <a:rPr lang="ar-SY" dirty="0" err="1"/>
                        <a:t>مستفعلن</a:t>
                      </a:r>
                      <a:r>
                        <a:rPr lang="ar-SY" dirty="0"/>
                        <a:t> </a:t>
                      </a:r>
                      <a:r>
                        <a:rPr lang="ar-SY" dirty="0" err="1"/>
                        <a:t>مستفعلن</a:t>
                      </a:r>
                      <a:r>
                        <a:rPr lang="ar-SY" dirty="0"/>
                        <a:t> </a:t>
                      </a:r>
                      <a:r>
                        <a:rPr lang="ar-SY" dirty="0" err="1"/>
                        <a:t>فاعلن</a:t>
                      </a:r>
                      <a:endParaRPr lang="ar-SY" dirty="0"/>
                    </a:p>
                  </a:txBody>
                  <a:tcPr/>
                </a:tc>
                <a:tc>
                  <a:txBody>
                    <a:bodyPr/>
                    <a:lstStyle/>
                    <a:p>
                      <a:pPr rtl="1"/>
                      <a:r>
                        <a:rPr lang="en-US" dirty="0"/>
                        <a:t>0//0/ 0//0/0/ 0//0/0/</a:t>
                      </a:r>
                      <a:endParaRPr lang="ar-SY" dirty="0"/>
                    </a:p>
                  </a:txBody>
                  <a:tcPr/>
                </a:tc>
                <a:extLst>
                  <a:ext uri="{0D108BD9-81ED-4DB2-BD59-A6C34878D82A}">
                    <a16:rowId xmlns:a16="http://schemas.microsoft.com/office/drawing/2014/main" val="10005"/>
                  </a:ext>
                </a:extLst>
              </a:tr>
              <a:tr h="321468">
                <a:tc>
                  <a:txBody>
                    <a:bodyPr/>
                    <a:lstStyle/>
                    <a:p>
                      <a:pPr rtl="1"/>
                      <a:r>
                        <a:rPr lang="ar-SY" dirty="0"/>
                        <a:t>الخفيف</a:t>
                      </a:r>
                    </a:p>
                  </a:txBody>
                  <a:tcPr/>
                </a:tc>
                <a:tc>
                  <a:txBody>
                    <a:bodyPr/>
                    <a:lstStyle/>
                    <a:p>
                      <a:pPr rtl="1"/>
                      <a:r>
                        <a:rPr lang="ar-SY" dirty="0" err="1"/>
                        <a:t>فاعلاتن</a:t>
                      </a:r>
                      <a:r>
                        <a:rPr lang="ar-SY" dirty="0"/>
                        <a:t> </a:t>
                      </a:r>
                      <a:r>
                        <a:rPr lang="ar-SY" dirty="0" err="1"/>
                        <a:t>مستفعلن</a:t>
                      </a:r>
                      <a:r>
                        <a:rPr lang="ar-SY" dirty="0"/>
                        <a:t> </a:t>
                      </a:r>
                      <a:r>
                        <a:rPr lang="ar-SY" dirty="0" err="1"/>
                        <a:t>فاعلاتن</a:t>
                      </a:r>
                      <a:endParaRPr lang="ar-SY" dirty="0"/>
                    </a:p>
                  </a:txBody>
                  <a:tcPr/>
                </a:tc>
                <a:tc>
                  <a:txBody>
                    <a:bodyPr/>
                    <a:lstStyle/>
                    <a:p>
                      <a:pPr rtl="1"/>
                      <a:r>
                        <a:rPr lang="en-US" dirty="0"/>
                        <a:t>0/0//0/ 0//0/0/</a:t>
                      </a:r>
                      <a:r>
                        <a:rPr lang="en-US" baseline="0" dirty="0"/>
                        <a:t> 0/0//0/</a:t>
                      </a:r>
                      <a:endParaRPr lang="ar-SY" dirty="0"/>
                    </a:p>
                  </a:txBody>
                  <a:tcPr/>
                </a:tc>
                <a:extLst>
                  <a:ext uri="{0D108BD9-81ED-4DB2-BD59-A6C34878D82A}">
                    <a16:rowId xmlns:a16="http://schemas.microsoft.com/office/drawing/2014/main" val="10006"/>
                  </a:ext>
                </a:extLst>
              </a:tr>
              <a:tr h="321468">
                <a:tc>
                  <a:txBody>
                    <a:bodyPr/>
                    <a:lstStyle/>
                    <a:p>
                      <a:pPr rtl="1"/>
                      <a:r>
                        <a:rPr lang="ar-SY" dirty="0" err="1"/>
                        <a:t>المنسرح</a:t>
                      </a:r>
                      <a:endParaRPr lang="ar-SY" dirty="0"/>
                    </a:p>
                  </a:txBody>
                  <a:tcPr/>
                </a:tc>
                <a:tc>
                  <a:txBody>
                    <a:bodyPr/>
                    <a:lstStyle/>
                    <a:p>
                      <a:pPr rtl="1"/>
                      <a:r>
                        <a:rPr lang="ar-SY" dirty="0" err="1"/>
                        <a:t>مستفعلن</a:t>
                      </a:r>
                      <a:r>
                        <a:rPr lang="ar-SY" baseline="0" dirty="0"/>
                        <a:t> </a:t>
                      </a:r>
                      <a:r>
                        <a:rPr lang="ar-SY" baseline="0" dirty="0" err="1"/>
                        <a:t>مفعولات</a:t>
                      </a:r>
                      <a:r>
                        <a:rPr lang="ar-SY" baseline="0" dirty="0"/>
                        <a:t> </a:t>
                      </a:r>
                      <a:r>
                        <a:rPr lang="ar-SY" baseline="0" dirty="0" err="1"/>
                        <a:t>مستفعلن</a:t>
                      </a:r>
                      <a:endParaRPr lang="ar-SY" dirty="0"/>
                    </a:p>
                  </a:txBody>
                  <a:tcPr/>
                </a:tc>
                <a:tc>
                  <a:txBody>
                    <a:bodyPr/>
                    <a:lstStyle/>
                    <a:p>
                      <a:pPr rtl="1"/>
                      <a:r>
                        <a:rPr lang="en-US" dirty="0"/>
                        <a:t>0//0/0/ /0/0/0/ 0//0/0/</a:t>
                      </a:r>
                      <a:endParaRPr lang="ar-SY" dirty="0"/>
                    </a:p>
                  </a:txBody>
                  <a:tcPr/>
                </a:tc>
                <a:extLst>
                  <a:ext uri="{0D108BD9-81ED-4DB2-BD59-A6C34878D82A}">
                    <a16:rowId xmlns:a16="http://schemas.microsoft.com/office/drawing/2014/main" val="10007"/>
                  </a:ext>
                </a:extLst>
              </a:tr>
              <a:tr h="321468">
                <a:tc>
                  <a:txBody>
                    <a:bodyPr/>
                    <a:lstStyle/>
                    <a:p>
                      <a:pPr rtl="1"/>
                      <a:r>
                        <a:rPr lang="ar-SY" dirty="0"/>
                        <a:t>المضارع</a:t>
                      </a:r>
                    </a:p>
                  </a:txBody>
                  <a:tcPr/>
                </a:tc>
                <a:tc>
                  <a:txBody>
                    <a:bodyPr/>
                    <a:lstStyle/>
                    <a:p>
                      <a:pPr rtl="1"/>
                      <a:r>
                        <a:rPr lang="ar-SY" dirty="0"/>
                        <a:t>مفاعيل </a:t>
                      </a:r>
                      <a:r>
                        <a:rPr lang="ar-SY" dirty="0" err="1"/>
                        <a:t>فاعلاتنُ</a:t>
                      </a:r>
                      <a:endParaRPr lang="ar-SY" dirty="0"/>
                    </a:p>
                  </a:txBody>
                  <a:tcPr/>
                </a:tc>
                <a:tc>
                  <a:txBody>
                    <a:bodyPr/>
                    <a:lstStyle/>
                    <a:p>
                      <a:pPr rtl="1"/>
                      <a:r>
                        <a:rPr lang="en-US" dirty="0"/>
                        <a:t>0/0//0/ /0/0//</a:t>
                      </a:r>
                      <a:endParaRPr lang="ar-SY" dirty="0"/>
                    </a:p>
                  </a:txBody>
                  <a:tcPr/>
                </a:tc>
                <a:extLst>
                  <a:ext uri="{0D108BD9-81ED-4DB2-BD59-A6C34878D82A}">
                    <a16:rowId xmlns:a16="http://schemas.microsoft.com/office/drawing/2014/main" val="10008"/>
                  </a:ext>
                </a:extLst>
              </a:tr>
              <a:tr h="321468">
                <a:tc>
                  <a:txBody>
                    <a:bodyPr/>
                    <a:lstStyle/>
                    <a:p>
                      <a:pPr rtl="1"/>
                      <a:r>
                        <a:rPr lang="ar-SY" dirty="0"/>
                        <a:t>المقتضب</a:t>
                      </a:r>
                    </a:p>
                  </a:txBody>
                  <a:tcPr/>
                </a:tc>
                <a:tc>
                  <a:txBody>
                    <a:bodyPr/>
                    <a:lstStyle/>
                    <a:p>
                      <a:pPr rtl="1"/>
                      <a:r>
                        <a:rPr lang="ar-SY" dirty="0"/>
                        <a:t>فاعلاتُ</a:t>
                      </a:r>
                      <a:r>
                        <a:rPr lang="ar-SY" baseline="0" dirty="0"/>
                        <a:t> مُسْتَعِلُ</a:t>
                      </a:r>
                      <a:endParaRPr lang="ar-SY" dirty="0"/>
                    </a:p>
                  </a:txBody>
                  <a:tcPr/>
                </a:tc>
                <a:tc>
                  <a:txBody>
                    <a:bodyPr/>
                    <a:lstStyle/>
                    <a:p>
                      <a:pPr rtl="1"/>
                      <a:r>
                        <a:rPr lang="en-US" dirty="0"/>
                        <a:t>///0/ /0//0/</a:t>
                      </a:r>
                      <a:endParaRPr lang="ar-SY" dirty="0"/>
                    </a:p>
                  </a:txBody>
                  <a:tcPr/>
                </a:tc>
                <a:extLst>
                  <a:ext uri="{0D108BD9-81ED-4DB2-BD59-A6C34878D82A}">
                    <a16:rowId xmlns:a16="http://schemas.microsoft.com/office/drawing/2014/main" val="10009"/>
                  </a:ext>
                </a:extLst>
              </a:tr>
              <a:tr h="321468">
                <a:tc>
                  <a:txBody>
                    <a:bodyPr/>
                    <a:lstStyle/>
                    <a:p>
                      <a:pPr rtl="1"/>
                      <a:r>
                        <a:rPr lang="ar-SY" dirty="0" err="1"/>
                        <a:t>المجتث</a:t>
                      </a:r>
                      <a:endParaRPr lang="ar-SY" dirty="0"/>
                    </a:p>
                  </a:txBody>
                  <a:tcPr/>
                </a:tc>
                <a:tc>
                  <a:txBody>
                    <a:bodyPr/>
                    <a:lstStyle/>
                    <a:p>
                      <a:pPr rtl="1"/>
                      <a:r>
                        <a:rPr lang="ar-SY" dirty="0" err="1"/>
                        <a:t>مستفعلن</a:t>
                      </a:r>
                      <a:r>
                        <a:rPr lang="ar-SY" dirty="0"/>
                        <a:t> </a:t>
                      </a:r>
                      <a:r>
                        <a:rPr lang="ar-SY" dirty="0" err="1"/>
                        <a:t>فاعلاتن</a:t>
                      </a:r>
                      <a:endParaRPr lang="ar-SY" dirty="0"/>
                    </a:p>
                  </a:txBody>
                  <a:tcPr/>
                </a:tc>
                <a:tc>
                  <a:txBody>
                    <a:bodyPr/>
                    <a:lstStyle/>
                    <a:p>
                      <a:pPr rtl="1"/>
                      <a:r>
                        <a:rPr lang="en-US" dirty="0"/>
                        <a:t>0/0//0/</a:t>
                      </a:r>
                      <a:r>
                        <a:rPr lang="en-US" baseline="0" dirty="0"/>
                        <a:t> 0//0/0/</a:t>
                      </a:r>
                      <a:endParaRPr lang="ar-SY" dirty="0"/>
                    </a:p>
                  </a:txBody>
                  <a:tcPr/>
                </a:tc>
                <a:extLst>
                  <a:ext uri="{0D108BD9-81ED-4DB2-BD59-A6C34878D82A}">
                    <a16:rowId xmlns:a16="http://schemas.microsoft.com/office/drawing/2014/main" val="10010"/>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ar-SY" dirty="0">
                <a:latin typeface="Simplified Arabic" pitchFamily="18" charset="-78"/>
                <a:cs typeface="Simplified Arabic" pitchFamily="18" charset="-78"/>
              </a:rPr>
              <a:t>الدوائر العروضيّة</a:t>
            </a:r>
          </a:p>
        </p:txBody>
      </p:sp>
      <p:sp>
        <p:nvSpPr>
          <p:cNvPr id="3" name="عنصر نائب للمحتوى 2"/>
          <p:cNvSpPr>
            <a:spLocks noGrp="1"/>
          </p:cNvSpPr>
          <p:nvPr>
            <p:ph idx="1"/>
          </p:nvPr>
        </p:nvSpPr>
        <p:spPr>
          <a:xfrm>
            <a:off x="142844" y="1714487"/>
            <a:ext cx="9001156" cy="5072099"/>
          </a:xfrm>
        </p:spPr>
        <p:txBody>
          <a:bodyPr>
            <a:normAutofit fontScale="92500" lnSpcReduction="20000"/>
          </a:bodyPr>
          <a:lstStyle/>
          <a:p>
            <a:pPr algn="just">
              <a:lnSpc>
                <a:spcPct val="150000"/>
              </a:lnSpc>
            </a:pPr>
            <a:r>
              <a:rPr lang="ar-SY" dirty="0">
                <a:latin typeface="Simplified Arabic" pitchFamily="18" charset="-78"/>
                <a:cs typeface="Simplified Arabic" pitchFamily="18" charset="-78"/>
              </a:rPr>
              <a:t>صنف الخليل البحور الشعرية التي وضع قواعدها في خمسة نماذج رياضية مثّل كلّاً منها بدائرة و أسماها الدوائر العروضية.</a:t>
            </a:r>
          </a:p>
          <a:p>
            <a:pPr algn="just">
              <a:lnSpc>
                <a:spcPct val="150000"/>
              </a:lnSpc>
            </a:pPr>
            <a:r>
              <a:rPr lang="ar-SY" dirty="0">
                <a:latin typeface="Simplified Arabic" pitchFamily="18" charset="-78"/>
                <a:cs typeface="Simplified Arabic" pitchFamily="18" charset="-78"/>
              </a:rPr>
              <a:t>ضمت كل دائرة عروضيّة مجموعة البحور المتشابهة التي تنتج من أصل واحد باختلاف مواضع الابتداء.</a:t>
            </a:r>
          </a:p>
          <a:p>
            <a:pPr algn="just">
              <a:lnSpc>
                <a:spcPct val="150000"/>
              </a:lnSpc>
            </a:pPr>
            <a:r>
              <a:rPr lang="ar-SY" dirty="0">
                <a:latin typeface="Simplified Arabic" pitchFamily="18" charset="-78"/>
                <a:cs typeface="Simplified Arabic" pitchFamily="18" charset="-78"/>
              </a:rPr>
              <a:t>الدوائر العروضية هي: المؤتلف و المختلف و المجتلب و المشتبه و المتفق.</a:t>
            </a:r>
          </a:p>
          <a:p>
            <a:pPr algn="just">
              <a:lnSpc>
                <a:spcPct val="150000"/>
              </a:lnSpc>
            </a:pPr>
            <a:r>
              <a:rPr lang="ar-SY" dirty="0">
                <a:latin typeface="Simplified Arabic" pitchFamily="18" charset="-78"/>
                <a:cs typeface="Simplified Arabic" pitchFamily="18" charset="-78"/>
              </a:rPr>
              <a:t>نعرض فيمايلي إحدى الدوائر العروضيّة و هي دائرة المجتلب لتبيان الفكرة.</a:t>
            </a:r>
          </a:p>
          <a:p>
            <a:pPr algn="just">
              <a:lnSpc>
                <a:spcPct val="150000"/>
              </a:lnSpc>
            </a:pPr>
            <a:endParaRPr lang="ar-SY" dirty="0">
              <a:latin typeface="Simplified Arabic" pitchFamily="18" charset="-78"/>
              <a:cs typeface="Simplified Arabic" pitchFamily="18" charset="-78"/>
            </a:endParaRPr>
          </a:p>
          <a:p>
            <a:pPr algn="just">
              <a:lnSpc>
                <a:spcPct val="150000"/>
              </a:lnSpc>
            </a:pPr>
            <a:endParaRPr lang="ar-SY" dirty="0">
              <a:latin typeface="Simplified Arabic" pitchFamily="18" charset="-78"/>
              <a:cs typeface="Simplified Arabic" pitchFamily="18" charset="-78"/>
            </a:endParaRPr>
          </a:p>
        </p:txBody>
      </p:sp>
    </p:spTree>
    <p:extLst>
      <p:ext uri="{BB962C8B-B14F-4D97-AF65-F5344CB8AC3E}">
        <p14:creationId xmlns:p14="http://schemas.microsoft.com/office/powerpoint/2010/main" val="32305297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fontScale="90000"/>
          </a:bodyPr>
          <a:lstStyle/>
          <a:p>
            <a:pPr algn="ctr"/>
            <a:r>
              <a:rPr lang="ar-SY" dirty="0">
                <a:latin typeface="Simplified Arabic" pitchFamily="18" charset="-78"/>
                <a:cs typeface="Simplified Arabic" pitchFamily="18" charset="-78"/>
              </a:rPr>
              <a:t>الدوائر العروضيّة</a:t>
            </a:r>
            <a:br>
              <a:rPr lang="ar-SY" dirty="0">
                <a:latin typeface="Simplified Arabic" pitchFamily="18" charset="-78"/>
                <a:cs typeface="Simplified Arabic" pitchFamily="18" charset="-78"/>
              </a:rPr>
            </a:br>
            <a:r>
              <a:rPr lang="ar-SY" dirty="0">
                <a:latin typeface="Simplified Arabic" pitchFamily="18" charset="-78"/>
                <a:cs typeface="Simplified Arabic" pitchFamily="18" charset="-78"/>
              </a:rPr>
              <a:t>مثال: دائرة المجتلب</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296" y="1772816"/>
            <a:ext cx="7870428" cy="4752528"/>
          </a:xfrm>
          <a:prstGeom prst="rect">
            <a:avLst/>
          </a:prstGeom>
        </p:spPr>
      </p:pic>
    </p:spTree>
    <p:extLst>
      <p:ext uri="{BB962C8B-B14F-4D97-AF65-F5344CB8AC3E}">
        <p14:creationId xmlns:p14="http://schemas.microsoft.com/office/powerpoint/2010/main" val="4195029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ar-SY" dirty="0">
                <a:latin typeface="Simplified Arabic" pitchFamily="18" charset="-78"/>
                <a:cs typeface="Simplified Arabic" pitchFamily="18" charset="-78"/>
              </a:rPr>
              <a:t>طريقة التقطيع العروضي الأولى</a:t>
            </a:r>
          </a:p>
        </p:txBody>
      </p:sp>
      <p:sp>
        <p:nvSpPr>
          <p:cNvPr id="3" name="عنصر نائب للمحتوى 2"/>
          <p:cNvSpPr>
            <a:spLocks noGrp="1"/>
          </p:cNvSpPr>
          <p:nvPr>
            <p:ph idx="1"/>
          </p:nvPr>
        </p:nvSpPr>
        <p:spPr>
          <a:xfrm>
            <a:off x="142844" y="1714487"/>
            <a:ext cx="9001156" cy="5072099"/>
          </a:xfrm>
        </p:spPr>
        <p:txBody>
          <a:bodyPr>
            <a:normAutofit/>
          </a:bodyPr>
          <a:lstStyle/>
          <a:p>
            <a:pPr algn="just">
              <a:lnSpc>
                <a:spcPct val="150000"/>
              </a:lnSpc>
            </a:pPr>
            <a:r>
              <a:rPr lang="ar-SY" dirty="0">
                <a:latin typeface="Simplified Arabic" pitchFamily="18" charset="-78"/>
                <a:cs typeface="Simplified Arabic" pitchFamily="18" charset="-78"/>
              </a:rPr>
              <a:t>نستطيع اختصار طريقة التقطيع العروضي التقليدية بما يلي:</a:t>
            </a:r>
          </a:p>
          <a:p>
            <a:pPr lvl="1" algn="just">
              <a:lnSpc>
                <a:spcPct val="150000"/>
              </a:lnSpc>
            </a:pPr>
            <a:r>
              <a:rPr lang="ar-SY" dirty="0">
                <a:latin typeface="Simplified Arabic" pitchFamily="18" charset="-78"/>
                <a:cs typeface="Simplified Arabic" pitchFamily="18" charset="-78"/>
              </a:rPr>
              <a:t>يتم كتابة البيت الشعري كتابةً عروضيّةً مع تشكيل كامل الأحرف.</a:t>
            </a:r>
          </a:p>
          <a:p>
            <a:pPr lvl="1" algn="just">
              <a:lnSpc>
                <a:spcPct val="150000"/>
              </a:lnSpc>
            </a:pPr>
            <a:r>
              <a:rPr lang="ar-SY" dirty="0">
                <a:latin typeface="Simplified Arabic" pitchFamily="18" charset="-78"/>
                <a:cs typeface="Simplified Arabic" pitchFamily="18" charset="-78"/>
              </a:rPr>
              <a:t>من الكتابة العروضية للبيت الشعري يتم استبدال كل حرف متحرك برمز الحركة </a:t>
            </a:r>
            <a:r>
              <a:rPr lang="en-US" dirty="0">
                <a:latin typeface="Simplified Arabic" pitchFamily="18" charset="-78"/>
                <a:cs typeface="Simplified Arabic" pitchFamily="18" charset="-78"/>
              </a:rPr>
              <a:t>/</a:t>
            </a:r>
            <a:r>
              <a:rPr lang="ar-SY" dirty="0">
                <a:latin typeface="Simplified Arabic" pitchFamily="18" charset="-78"/>
                <a:cs typeface="Simplified Arabic" pitchFamily="18" charset="-78"/>
              </a:rPr>
              <a:t> و كل حرف ساكن برمز السكون </a:t>
            </a:r>
            <a:r>
              <a:rPr lang="en-US" dirty="0">
                <a:latin typeface="Simplified Arabic" pitchFamily="18" charset="-78"/>
                <a:cs typeface="Simplified Arabic" pitchFamily="18" charset="-78"/>
              </a:rPr>
              <a:t>O</a:t>
            </a:r>
            <a:r>
              <a:rPr lang="ar-SY" dirty="0">
                <a:latin typeface="Simplified Arabic" pitchFamily="18" charset="-78"/>
                <a:cs typeface="Simplified Arabic" pitchFamily="18" charset="-78"/>
              </a:rPr>
              <a:t>.</a:t>
            </a:r>
          </a:p>
          <a:p>
            <a:pPr lvl="1" algn="just">
              <a:lnSpc>
                <a:spcPct val="150000"/>
              </a:lnSpc>
            </a:pPr>
            <a:r>
              <a:rPr lang="ar-SY" dirty="0">
                <a:latin typeface="Simplified Arabic" pitchFamily="18" charset="-78"/>
                <a:cs typeface="Simplified Arabic" pitchFamily="18" charset="-78"/>
              </a:rPr>
              <a:t>يتم تحديد البحر الشعري الذي ينتمي إليه البيت الشعري من خلال مقارنة ناتج استبدال الحروف بالحركات المناسبة مع ضوابط بحور الشعر المعروفة مسبقاً.</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ar-SY" dirty="0">
                <a:latin typeface="Simplified Arabic" pitchFamily="18" charset="-78"/>
                <a:cs typeface="Simplified Arabic" pitchFamily="18" charset="-78"/>
              </a:rPr>
              <a:t>طريقة التقطيع العروضي الأولى</a:t>
            </a:r>
          </a:p>
        </p:txBody>
      </p:sp>
      <p:sp>
        <p:nvSpPr>
          <p:cNvPr id="3" name="عنصر نائب للمحتوى 2"/>
          <p:cNvSpPr>
            <a:spLocks noGrp="1"/>
          </p:cNvSpPr>
          <p:nvPr>
            <p:ph idx="1"/>
          </p:nvPr>
        </p:nvSpPr>
        <p:spPr>
          <a:xfrm>
            <a:off x="142844" y="1428736"/>
            <a:ext cx="9001156" cy="5072099"/>
          </a:xfrm>
        </p:spPr>
        <p:txBody>
          <a:bodyPr>
            <a:normAutofit/>
          </a:bodyPr>
          <a:lstStyle/>
          <a:p>
            <a:pPr algn="just">
              <a:lnSpc>
                <a:spcPct val="150000"/>
              </a:lnSpc>
            </a:pPr>
            <a:r>
              <a:rPr lang="ar-SY" sz="2400" dirty="0">
                <a:latin typeface="Simplified Arabic" pitchFamily="18" charset="-78"/>
                <a:cs typeface="Simplified Arabic" pitchFamily="18" charset="-78"/>
              </a:rPr>
              <a:t>مثال: </a:t>
            </a:r>
            <a:r>
              <a:rPr lang="ar-SY" sz="1200" dirty="0">
                <a:latin typeface="Simplified Arabic" pitchFamily="18" charset="-78"/>
                <a:cs typeface="Simplified Arabic" pitchFamily="18" charset="-78"/>
              </a:rPr>
              <a:t>(أحمد شوقي)</a:t>
            </a:r>
            <a:endParaRPr lang="ar-SY" sz="2400" dirty="0">
              <a:latin typeface="Simplified Arabic" pitchFamily="18" charset="-78"/>
              <a:cs typeface="Simplified Arabic" pitchFamily="18" charset="-78"/>
            </a:endParaRPr>
          </a:p>
          <a:p>
            <a:pPr algn="just">
              <a:lnSpc>
                <a:spcPct val="150000"/>
              </a:lnSpc>
            </a:pPr>
            <a:endParaRPr lang="ar-SY" dirty="0">
              <a:latin typeface="Simplified Arabic" pitchFamily="18" charset="-78"/>
              <a:cs typeface="Simplified Arabic" pitchFamily="18" charset="-78"/>
            </a:endParaRPr>
          </a:p>
        </p:txBody>
      </p:sp>
      <p:graphicFrame>
        <p:nvGraphicFramePr>
          <p:cNvPr id="4" name="جدول 3"/>
          <p:cNvGraphicFramePr>
            <a:graphicFrameLocks noGrp="1"/>
          </p:cNvGraphicFramePr>
          <p:nvPr>
            <p:extLst>
              <p:ext uri="{D42A27DB-BD31-4B8C-83A1-F6EECF244321}">
                <p14:modId xmlns:p14="http://schemas.microsoft.com/office/powerpoint/2010/main" val="1409750959"/>
              </p:ext>
            </p:extLst>
          </p:nvPr>
        </p:nvGraphicFramePr>
        <p:xfrm>
          <a:off x="214282" y="1988840"/>
          <a:ext cx="8643965" cy="4506088"/>
        </p:xfrm>
        <a:graphic>
          <a:graphicData uri="http://schemas.openxmlformats.org/drawingml/2006/table">
            <a:tbl>
              <a:tblPr rtl="1" firstRow="1" bandRow="1">
                <a:tableStyleId>{5C22544A-7EE6-4342-B048-85BDC9FD1C3A}</a:tableStyleId>
              </a:tblPr>
              <a:tblGrid>
                <a:gridCol w="1389881">
                  <a:extLst>
                    <a:ext uri="{9D8B030D-6E8A-4147-A177-3AD203B41FA5}">
                      <a16:colId xmlns:a16="http://schemas.microsoft.com/office/drawing/2014/main" val="20000"/>
                    </a:ext>
                  </a:extLst>
                </a:gridCol>
                <a:gridCol w="3669277">
                  <a:extLst>
                    <a:ext uri="{9D8B030D-6E8A-4147-A177-3AD203B41FA5}">
                      <a16:colId xmlns:a16="http://schemas.microsoft.com/office/drawing/2014/main" val="20001"/>
                    </a:ext>
                  </a:extLst>
                </a:gridCol>
                <a:gridCol w="3584807">
                  <a:extLst>
                    <a:ext uri="{9D8B030D-6E8A-4147-A177-3AD203B41FA5}">
                      <a16:colId xmlns:a16="http://schemas.microsoft.com/office/drawing/2014/main" val="20002"/>
                    </a:ext>
                  </a:extLst>
                </a:gridCol>
              </a:tblGrid>
              <a:tr h="534140">
                <a:tc>
                  <a:txBody>
                    <a:bodyPr/>
                    <a:lstStyle/>
                    <a:p>
                      <a:pPr rtl="1"/>
                      <a:endParaRPr lang="ar-SY" sz="2000" dirty="0"/>
                    </a:p>
                  </a:txBody>
                  <a:tcPr/>
                </a:tc>
                <a:tc>
                  <a:txBody>
                    <a:bodyPr/>
                    <a:lstStyle/>
                    <a:p>
                      <a:pPr rtl="1"/>
                      <a:r>
                        <a:rPr lang="ar-SY" sz="2000" dirty="0"/>
                        <a:t>الشطر الأول</a:t>
                      </a:r>
                    </a:p>
                  </a:txBody>
                  <a:tcPr/>
                </a:tc>
                <a:tc>
                  <a:txBody>
                    <a:bodyPr/>
                    <a:lstStyle/>
                    <a:p>
                      <a:pPr rtl="1"/>
                      <a:r>
                        <a:rPr lang="ar-SY" sz="2000" dirty="0"/>
                        <a:t>الشطر الثاني</a:t>
                      </a:r>
                    </a:p>
                  </a:txBody>
                  <a:tcPr/>
                </a:tc>
                <a:extLst>
                  <a:ext uri="{0D108BD9-81ED-4DB2-BD59-A6C34878D82A}">
                    <a16:rowId xmlns:a16="http://schemas.microsoft.com/office/drawing/2014/main" val="10000"/>
                  </a:ext>
                </a:extLst>
              </a:tr>
              <a:tr h="580104">
                <a:tc>
                  <a:txBody>
                    <a:bodyPr/>
                    <a:lstStyle/>
                    <a:p>
                      <a:pPr rtl="1"/>
                      <a:r>
                        <a:rPr lang="ar-SY" sz="1800" dirty="0"/>
                        <a:t>البيت الشعري</a:t>
                      </a:r>
                    </a:p>
                  </a:txBody>
                  <a:tcPr/>
                </a:tc>
                <a:tc>
                  <a:txBody>
                    <a:bodyPr/>
                    <a:lstStyle/>
                    <a:p>
                      <a:pPr rtl="1"/>
                      <a:r>
                        <a:rPr lang="ar-SY" sz="1800" dirty="0"/>
                        <a:t>قِفْ لَلْمُعَلِّمِ وفَّهِ التَّبْجِيْلَ</a:t>
                      </a:r>
                    </a:p>
                  </a:txBody>
                  <a:tcPr/>
                </a:tc>
                <a:tc>
                  <a:txBody>
                    <a:bodyPr/>
                    <a:lstStyle/>
                    <a:p>
                      <a:pPr rtl="1"/>
                      <a:r>
                        <a:rPr lang="ar-SY" sz="1800" dirty="0"/>
                        <a:t>كَادَ المُعَلِّمُ أنْ</a:t>
                      </a:r>
                      <a:r>
                        <a:rPr lang="ar-SY" sz="1800" baseline="0" dirty="0"/>
                        <a:t> يَكُوْنَ رَسُوْلَ</a:t>
                      </a:r>
                      <a:endParaRPr lang="ar-SY" sz="1800" dirty="0"/>
                    </a:p>
                  </a:txBody>
                  <a:tcPr/>
                </a:tc>
                <a:extLst>
                  <a:ext uri="{0D108BD9-81ED-4DB2-BD59-A6C34878D82A}">
                    <a16:rowId xmlns:a16="http://schemas.microsoft.com/office/drawing/2014/main" val="10001"/>
                  </a:ext>
                </a:extLst>
              </a:tr>
              <a:tr h="580104">
                <a:tc>
                  <a:txBody>
                    <a:bodyPr/>
                    <a:lstStyle/>
                    <a:p>
                      <a:pPr rtl="1"/>
                      <a:r>
                        <a:rPr lang="ar-SY" sz="1800" dirty="0"/>
                        <a:t>الكتابة العروضية</a:t>
                      </a:r>
                    </a:p>
                  </a:txBody>
                  <a:tcPr/>
                </a:tc>
                <a:tc>
                  <a:txBody>
                    <a:bodyPr/>
                    <a:lstStyle/>
                    <a:p>
                      <a:pPr rtl="1"/>
                      <a:r>
                        <a:rPr lang="ar-SY" sz="1800" dirty="0"/>
                        <a:t>قِفْ لِلْمُعَلْلِمِ وَفْفِهِ تْتَبْجِيْلَاْ</a:t>
                      </a:r>
                    </a:p>
                  </a:txBody>
                  <a:tcPr/>
                </a:tc>
                <a:tc>
                  <a:txBody>
                    <a:bodyPr/>
                    <a:lstStyle/>
                    <a:p>
                      <a:pPr rtl="1"/>
                      <a:r>
                        <a:rPr lang="ar-SY" sz="1800" dirty="0"/>
                        <a:t>كَاَدَ لْمُعَلْلِمُ</a:t>
                      </a:r>
                      <a:r>
                        <a:rPr lang="ar-SY" sz="1800" baseline="0" dirty="0"/>
                        <a:t> أَيْ يَكُوْنَ رَسُوْلَاْ</a:t>
                      </a:r>
                      <a:endParaRPr lang="ar-SY" sz="1800" dirty="0"/>
                    </a:p>
                  </a:txBody>
                  <a:tcPr/>
                </a:tc>
                <a:extLst>
                  <a:ext uri="{0D108BD9-81ED-4DB2-BD59-A6C34878D82A}">
                    <a16:rowId xmlns:a16="http://schemas.microsoft.com/office/drawing/2014/main" val="10002"/>
                  </a:ext>
                </a:extLst>
              </a:tr>
              <a:tr h="828720">
                <a:tc>
                  <a:txBody>
                    <a:bodyPr/>
                    <a:lstStyle/>
                    <a:p>
                      <a:pPr rtl="1"/>
                      <a:r>
                        <a:rPr lang="ar-SY" sz="1800" dirty="0"/>
                        <a:t>الأحرف منفصلة للتوضيح</a:t>
                      </a:r>
                    </a:p>
                  </a:txBody>
                  <a:tcPr/>
                </a:tc>
                <a:tc>
                  <a:txBody>
                    <a:bodyPr/>
                    <a:lstStyle/>
                    <a:p>
                      <a:pPr rtl="1"/>
                      <a:r>
                        <a:rPr lang="ar-SY" sz="1800" dirty="0"/>
                        <a:t>قِ فْ</a:t>
                      </a:r>
                      <a:r>
                        <a:rPr lang="ar-SY" sz="1800" baseline="0" dirty="0"/>
                        <a:t> لِ لْ مُ عَ لْ لِ مِ وَ فْ فِ هِ تْ تَ بْ جِ يْ لَ اْ</a:t>
                      </a:r>
                      <a:endParaRPr lang="ar-SY" sz="1800" dirty="0"/>
                    </a:p>
                  </a:txBody>
                  <a:tcPr/>
                </a:tc>
                <a:tc>
                  <a:txBody>
                    <a:bodyPr/>
                    <a:lstStyle/>
                    <a:p>
                      <a:pPr rtl="1"/>
                      <a:r>
                        <a:rPr lang="ar-SY" sz="1800" dirty="0"/>
                        <a:t>كَ اْ دَ لْ مُ عَ لْ لِ مُ أَ</a:t>
                      </a:r>
                      <a:r>
                        <a:rPr lang="ar-SY" sz="1800" baseline="0" dirty="0"/>
                        <a:t> يْ يَ كُ وْ نَ رَ سُ وْ لَ اْ</a:t>
                      </a:r>
                      <a:endParaRPr lang="ar-SY" sz="1800" dirty="0"/>
                    </a:p>
                  </a:txBody>
                  <a:tcPr/>
                </a:tc>
                <a:extLst>
                  <a:ext uri="{0D108BD9-81ED-4DB2-BD59-A6C34878D82A}">
                    <a16:rowId xmlns:a16="http://schemas.microsoft.com/office/drawing/2014/main" val="10003"/>
                  </a:ext>
                </a:extLst>
              </a:tr>
              <a:tr h="580104">
                <a:tc>
                  <a:txBody>
                    <a:bodyPr/>
                    <a:lstStyle/>
                    <a:p>
                      <a:pPr rtl="1"/>
                      <a:r>
                        <a:rPr lang="ar-SY" sz="1800" dirty="0"/>
                        <a:t>الحركات و السواكن</a:t>
                      </a:r>
                    </a:p>
                  </a:txBody>
                  <a:tcPr/>
                </a:tc>
                <a:tc>
                  <a:txBody>
                    <a:bodyPr/>
                    <a:lstStyle/>
                    <a:p>
                      <a:pPr rtl="1"/>
                      <a:r>
                        <a:rPr lang="en-US" sz="1800" dirty="0"/>
                        <a:t>O / O / O / O / / O / / / O / / O / O /</a:t>
                      </a:r>
                      <a:endParaRPr lang="ar-SY" sz="1800" dirty="0"/>
                    </a:p>
                  </a:txBody>
                  <a:tcPr/>
                </a:tc>
                <a:tc>
                  <a:txBody>
                    <a:bodyPr/>
                    <a:lstStyle/>
                    <a:p>
                      <a:pPr rtl="1"/>
                      <a:r>
                        <a:rPr lang="en-US" sz="1800" dirty="0"/>
                        <a:t>O / O / / / O / / O / / / O / / O / O /</a:t>
                      </a:r>
                      <a:endParaRPr lang="ar-SY" sz="1800" dirty="0"/>
                    </a:p>
                  </a:txBody>
                  <a:tcPr/>
                </a:tc>
                <a:extLst>
                  <a:ext uri="{0D108BD9-81ED-4DB2-BD59-A6C34878D82A}">
                    <a16:rowId xmlns:a16="http://schemas.microsoft.com/office/drawing/2014/main" val="10004"/>
                  </a:ext>
                </a:extLst>
              </a:tr>
              <a:tr h="497228">
                <a:tc>
                  <a:txBody>
                    <a:bodyPr/>
                    <a:lstStyle/>
                    <a:p>
                      <a:pPr rtl="1"/>
                      <a:r>
                        <a:rPr lang="ar-SY" sz="1800" dirty="0"/>
                        <a:t>التفعيلات</a:t>
                      </a:r>
                    </a:p>
                  </a:txBody>
                  <a:tcPr/>
                </a:tc>
                <a:tc>
                  <a:txBody>
                    <a:bodyPr/>
                    <a:lstStyle/>
                    <a:p>
                      <a:pPr rtl="1"/>
                      <a:r>
                        <a:rPr lang="ar-SY" sz="1800" dirty="0"/>
                        <a:t>متْفاعلن متفاعلن متْفاعلْ</a:t>
                      </a:r>
                    </a:p>
                  </a:txBody>
                  <a:tcPr/>
                </a:tc>
                <a:tc>
                  <a:txBody>
                    <a:bodyPr/>
                    <a:lstStyle/>
                    <a:p>
                      <a:pPr rtl="1"/>
                      <a:r>
                        <a:rPr lang="ar-SY" sz="1800" dirty="0"/>
                        <a:t>مُتْفاعلن مُتْفاعلن مُتَفاعلْ</a:t>
                      </a:r>
                    </a:p>
                  </a:txBody>
                  <a:tcPr/>
                </a:tc>
                <a:extLst>
                  <a:ext uri="{0D108BD9-81ED-4DB2-BD59-A6C34878D82A}">
                    <a16:rowId xmlns:a16="http://schemas.microsoft.com/office/drawing/2014/main" val="10005"/>
                  </a:ext>
                </a:extLst>
              </a:tr>
              <a:tr h="580104">
                <a:tc>
                  <a:txBody>
                    <a:bodyPr/>
                    <a:lstStyle/>
                    <a:p>
                      <a:pPr rtl="1"/>
                      <a:r>
                        <a:rPr lang="ar-SY" sz="1800" dirty="0"/>
                        <a:t>البحر الشعري</a:t>
                      </a:r>
                    </a:p>
                  </a:txBody>
                  <a:tcPr/>
                </a:tc>
                <a:tc>
                  <a:txBody>
                    <a:bodyPr/>
                    <a:lstStyle/>
                    <a:p>
                      <a:pPr rtl="1"/>
                      <a:r>
                        <a:rPr lang="ar-SY" sz="1800" dirty="0"/>
                        <a:t>البحر الكامل</a:t>
                      </a:r>
                    </a:p>
                  </a:txBody>
                  <a:tcPr/>
                </a:tc>
                <a:tc>
                  <a:txBody>
                    <a:bodyPr/>
                    <a:lstStyle/>
                    <a:p>
                      <a:pPr rtl="1"/>
                      <a:r>
                        <a:rPr lang="ar-SY" sz="1800" dirty="0"/>
                        <a:t>البحر الكامل</a:t>
                      </a:r>
                    </a:p>
                  </a:txBody>
                  <a:tcPr/>
                </a:tc>
                <a:extLst>
                  <a:ext uri="{0D108BD9-81ED-4DB2-BD59-A6C34878D82A}">
                    <a16:rowId xmlns:a16="http://schemas.microsoft.com/office/drawing/2014/main" val="10006"/>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ar-SY" dirty="0">
                <a:latin typeface="Simplified Arabic" pitchFamily="18" charset="-78"/>
                <a:cs typeface="Simplified Arabic" pitchFamily="18" charset="-78"/>
              </a:rPr>
              <a:t>طريقة التقطيع العروضي الثانية</a:t>
            </a:r>
          </a:p>
        </p:txBody>
      </p:sp>
      <p:sp>
        <p:nvSpPr>
          <p:cNvPr id="3" name="عنصر نائب للمحتوى 2"/>
          <p:cNvSpPr>
            <a:spLocks noGrp="1"/>
          </p:cNvSpPr>
          <p:nvPr>
            <p:ph idx="1"/>
          </p:nvPr>
        </p:nvSpPr>
        <p:spPr>
          <a:xfrm>
            <a:off x="142844" y="1714487"/>
            <a:ext cx="9001156" cy="5072099"/>
          </a:xfrm>
        </p:spPr>
        <p:txBody>
          <a:bodyPr>
            <a:normAutofit fontScale="77500" lnSpcReduction="20000"/>
          </a:bodyPr>
          <a:lstStyle/>
          <a:p>
            <a:pPr algn="just">
              <a:lnSpc>
                <a:spcPct val="150000"/>
              </a:lnSpc>
            </a:pPr>
            <a:r>
              <a:rPr lang="ar-SY" dirty="0">
                <a:latin typeface="Simplified Arabic" pitchFamily="18" charset="-78"/>
                <a:cs typeface="Simplified Arabic" pitchFamily="18" charset="-78"/>
              </a:rPr>
              <a:t>نستطيع اختصار طريقة التقطيع العروضي الثانية بما يلي:</a:t>
            </a:r>
          </a:p>
          <a:p>
            <a:pPr lvl="1" algn="just">
              <a:lnSpc>
                <a:spcPct val="150000"/>
              </a:lnSpc>
            </a:pPr>
            <a:r>
              <a:rPr lang="ar-SY" dirty="0">
                <a:latin typeface="Simplified Arabic" pitchFamily="18" charset="-78"/>
                <a:cs typeface="Simplified Arabic" pitchFamily="18" charset="-78"/>
              </a:rPr>
              <a:t>يتم كتابة البيت الشعري كتابة عروضيّة بالاعتماد على المقاطع الصوتيّة للكلام حيث تكون المقاطع على شكلين:</a:t>
            </a:r>
          </a:p>
          <a:p>
            <a:pPr lvl="2" algn="just">
              <a:lnSpc>
                <a:spcPct val="150000"/>
              </a:lnSpc>
            </a:pPr>
            <a:r>
              <a:rPr lang="ar-SY" dirty="0">
                <a:latin typeface="Simplified Arabic" pitchFamily="18" charset="-78"/>
                <a:cs typeface="Simplified Arabic" pitchFamily="18" charset="-78"/>
              </a:rPr>
              <a:t>مقاطع طويلة: مكونة من حرف متحرك يليه ساكن.</a:t>
            </a:r>
          </a:p>
          <a:p>
            <a:pPr lvl="2" algn="just">
              <a:lnSpc>
                <a:spcPct val="150000"/>
              </a:lnSpc>
            </a:pPr>
            <a:r>
              <a:rPr lang="ar-SY" dirty="0">
                <a:latin typeface="Simplified Arabic" pitchFamily="18" charset="-78"/>
                <a:cs typeface="Simplified Arabic" pitchFamily="18" charset="-78"/>
              </a:rPr>
              <a:t>مقاطع قصيرة: مكونة من حرف متحرك واحد.</a:t>
            </a:r>
          </a:p>
          <a:p>
            <a:pPr lvl="1" algn="just">
              <a:lnSpc>
                <a:spcPct val="150000"/>
              </a:lnSpc>
            </a:pPr>
            <a:r>
              <a:rPr lang="ar-SY" dirty="0">
                <a:latin typeface="Simplified Arabic" pitchFamily="18" charset="-78"/>
                <a:cs typeface="Simplified Arabic" pitchFamily="18" charset="-78"/>
              </a:rPr>
              <a:t>طريقة النطق هي التي تضبط طبيعة المقاطع إذ لا يمكن للسان الناطق بالعربية إلا أن ينطق الكلام على مقاطع طويلة و قصيرة كما سبق تبيانه.</a:t>
            </a:r>
          </a:p>
          <a:p>
            <a:pPr lvl="1" algn="just">
              <a:lnSpc>
                <a:spcPct val="150000"/>
              </a:lnSpc>
            </a:pPr>
            <a:r>
              <a:rPr lang="ar-SY" dirty="0">
                <a:latin typeface="Simplified Arabic" pitchFamily="18" charset="-78"/>
                <a:cs typeface="Simplified Arabic" pitchFamily="18" charset="-78"/>
              </a:rPr>
              <a:t>يتم استبدال كل مقطع طويل بخط صغير (خُطَيط) </a:t>
            </a:r>
            <a:r>
              <a:rPr lang="en-US" dirty="0">
                <a:latin typeface="Simplified Arabic" pitchFamily="18" charset="-78"/>
                <a:cs typeface="Simplified Arabic" pitchFamily="18" charset="-78"/>
              </a:rPr>
              <a:t>–</a:t>
            </a:r>
            <a:r>
              <a:rPr lang="ar-SY" dirty="0">
                <a:latin typeface="Simplified Arabic" pitchFamily="18" charset="-78"/>
                <a:cs typeface="Simplified Arabic" pitchFamily="18" charset="-78"/>
              </a:rPr>
              <a:t> و كل مقطع قصيرة بالرمز </a:t>
            </a:r>
            <a:r>
              <a:rPr lang="en-US" dirty="0">
                <a:latin typeface="Simplified Arabic" pitchFamily="18" charset="-78"/>
                <a:cs typeface="Simplified Arabic" pitchFamily="18" charset="-78"/>
              </a:rPr>
              <a:t>U</a:t>
            </a:r>
            <a:r>
              <a:rPr lang="ar-SY" dirty="0">
                <a:latin typeface="Simplified Arabic" pitchFamily="18" charset="-78"/>
                <a:cs typeface="Simplified Arabic" pitchFamily="18" charset="-78"/>
              </a:rPr>
              <a:t>.</a:t>
            </a:r>
          </a:p>
          <a:p>
            <a:pPr lvl="1" algn="just">
              <a:lnSpc>
                <a:spcPct val="150000"/>
              </a:lnSpc>
            </a:pPr>
            <a:r>
              <a:rPr lang="ar-SY" dirty="0">
                <a:latin typeface="Simplified Arabic" pitchFamily="18" charset="-78"/>
                <a:cs typeface="Simplified Arabic" pitchFamily="18" charset="-78"/>
              </a:rPr>
              <a:t>تتم مقارنة التقطيع الصوتي الناتج مع التقطيع الصوتي لبحور الشعر و يتم تحديد البحر.</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ar-SY" dirty="0">
                <a:latin typeface="Simplified Arabic" pitchFamily="18" charset="-78"/>
                <a:cs typeface="Simplified Arabic" pitchFamily="18" charset="-78"/>
              </a:rPr>
              <a:t>طريقة التقطيع العروضي الثانية</a:t>
            </a:r>
          </a:p>
        </p:txBody>
      </p:sp>
      <p:sp>
        <p:nvSpPr>
          <p:cNvPr id="3" name="عنصر نائب للمحتوى 2"/>
          <p:cNvSpPr>
            <a:spLocks noGrp="1"/>
          </p:cNvSpPr>
          <p:nvPr>
            <p:ph idx="1"/>
          </p:nvPr>
        </p:nvSpPr>
        <p:spPr>
          <a:xfrm>
            <a:off x="142844" y="1428736"/>
            <a:ext cx="9001156" cy="5072099"/>
          </a:xfrm>
        </p:spPr>
        <p:txBody>
          <a:bodyPr>
            <a:normAutofit/>
          </a:bodyPr>
          <a:lstStyle/>
          <a:p>
            <a:pPr algn="just">
              <a:lnSpc>
                <a:spcPct val="150000"/>
              </a:lnSpc>
            </a:pPr>
            <a:r>
              <a:rPr lang="ar-SY" dirty="0">
                <a:latin typeface="Simplified Arabic" pitchFamily="18" charset="-78"/>
                <a:cs typeface="Simplified Arabic" pitchFamily="18" charset="-78"/>
              </a:rPr>
              <a:t>مثال: </a:t>
            </a:r>
            <a:r>
              <a:rPr lang="ar-SY" sz="1600" dirty="0">
                <a:latin typeface="Simplified Arabic" pitchFamily="18" charset="-78"/>
                <a:cs typeface="Simplified Arabic" pitchFamily="18" charset="-78"/>
              </a:rPr>
              <a:t>(أحمد شوقي)</a:t>
            </a:r>
            <a:endParaRPr lang="ar-SY" dirty="0">
              <a:latin typeface="Simplified Arabic" pitchFamily="18" charset="-78"/>
              <a:cs typeface="Simplified Arabic" pitchFamily="18" charset="-78"/>
            </a:endParaRPr>
          </a:p>
          <a:p>
            <a:pPr algn="just">
              <a:lnSpc>
                <a:spcPct val="150000"/>
              </a:lnSpc>
            </a:pPr>
            <a:endParaRPr lang="ar-SY" dirty="0">
              <a:latin typeface="Simplified Arabic" pitchFamily="18" charset="-78"/>
              <a:cs typeface="Simplified Arabic" pitchFamily="18" charset="-78"/>
            </a:endParaRPr>
          </a:p>
        </p:txBody>
      </p:sp>
      <p:graphicFrame>
        <p:nvGraphicFramePr>
          <p:cNvPr id="4" name="جدول 3"/>
          <p:cNvGraphicFramePr>
            <a:graphicFrameLocks noGrp="1"/>
          </p:cNvGraphicFramePr>
          <p:nvPr>
            <p:extLst>
              <p:ext uri="{D42A27DB-BD31-4B8C-83A1-F6EECF244321}">
                <p14:modId xmlns:p14="http://schemas.microsoft.com/office/powerpoint/2010/main" val="1249822750"/>
              </p:ext>
            </p:extLst>
          </p:nvPr>
        </p:nvGraphicFramePr>
        <p:xfrm>
          <a:off x="214282" y="2426256"/>
          <a:ext cx="8643965" cy="3739048"/>
        </p:xfrm>
        <a:graphic>
          <a:graphicData uri="http://schemas.openxmlformats.org/drawingml/2006/table">
            <a:tbl>
              <a:tblPr rtl="1" firstRow="1" bandRow="1">
                <a:tableStyleId>{5C22544A-7EE6-4342-B048-85BDC9FD1C3A}</a:tableStyleId>
              </a:tblPr>
              <a:tblGrid>
                <a:gridCol w="1133868">
                  <a:extLst>
                    <a:ext uri="{9D8B030D-6E8A-4147-A177-3AD203B41FA5}">
                      <a16:colId xmlns:a16="http://schemas.microsoft.com/office/drawing/2014/main" val="20000"/>
                    </a:ext>
                  </a:extLst>
                </a:gridCol>
                <a:gridCol w="3925290">
                  <a:extLst>
                    <a:ext uri="{9D8B030D-6E8A-4147-A177-3AD203B41FA5}">
                      <a16:colId xmlns:a16="http://schemas.microsoft.com/office/drawing/2014/main" val="20001"/>
                    </a:ext>
                  </a:extLst>
                </a:gridCol>
                <a:gridCol w="3584807">
                  <a:extLst>
                    <a:ext uri="{9D8B030D-6E8A-4147-A177-3AD203B41FA5}">
                      <a16:colId xmlns:a16="http://schemas.microsoft.com/office/drawing/2014/main" val="20002"/>
                    </a:ext>
                  </a:extLst>
                </a:gridCol>
              </a:tblGrid>
              <a:tr h="589364">
                <a:tc>
                  <a:txBody>
                    <a:bodyPr/>
                    <a:lstStyle/>
                    <a:p>
                      <a:pPr rtl="1"/>
                      <a:endParaRPr lang="ar-SY" dirty="0"/>
                    </a:p>
                  </a:txBody>
                  <a:tcPr/>
                </a:tc>
                <a:tc>
                  <a:txBody>
                    <a:bodyPr/>
                    <a:lstStyle/>
                    <a:p>
                      <a:pPr rtl="1"/>
                      <a:r>
                        <a:rPr lang="ar-SY" dirty="0"/>
                        <a:t>الشطر الأول</a:t>
                      </a:r>
                    </a:p>
                  </a:txBody>
                  <a:tcPr/>
                </a:tc>
                <a:tc>
                  <a:txBody>
                    <a:bodyPr/>
                    <a:lstStyle/>
                    <a:p>
                      <a:pPr rtl="1"/>
                      <a:r>
                        <a:rPr lang="ar-SY" dirty="0"/>
                        <a:t>الشطر الثاني</a:t>
                      </a:r>
                    </a:p>
                  </a:txBody>
                  <a:tcPr/>
                </a:tc>
                <a:extLst>
                  <a:ext uri="{0D108BD9-81ED-4DB2-BD59-A6C34878D82A}">
                    <a16:rowId xmlns:a16="http://schemas.microsoft.com/office/drawing/2014/main" val="10000"/>
                  </a:ext>
                </a:extLst>
              </a:tr>
              <a:tr h="589364">
                <a:tc>
                  <a:txBody>
                    <a:bodyPr/>
                    <a:lstStyle/>
                    <a:p>
                      <a:pPr rtl="1"/>
                      <a:r>
                        <a:rPr lang="ar-SY" dirty="0"/>
                        <a:t>البيت الشعري</a:t>
                      </a:r>
                    </a:p>
                  </a:txBody>
                  <a:tcPr/>
                </a:tc>
                <a:tc>
                  <a:txBody>
                    <a:bodyPr/>
                    <a:lstStyle/>
                    <a:p>
                      <a:pPr rtl="1"/>
                      <a:r>
                        <a:rPr lang="ar-SY" dirty="0"/>
                        <a:t>قف للمعلّم وفّهِ التبجيلَ</a:t>
                      </a:r>
                    </a:p>
                  </a:txBody>
                  <a:tcPr/>
                </a:tc>
                <a:tc>
                  <a:txBody>
                    <a:bodyPr/>
                    <a:lstStyle/>
                    <a:p>
                      <a:pPr rtl="1"/>
                      <a:r>
                        <a:rPr lang="ar-SY" dirty="0"/>
                        <a:t>كادَ المعلّمُ أنْ</a:t>
                      </a:r>
                      <a:r>
                        <a:rPr lang="ar-SY" baseline="0" dirty="0"/>
                        <a:t> يكونَ رسولَ</a:t>
                      </a:r>
                      <a:endParaRPr lang="ar-SY" dirty="0"/>
                    </a:p>
                  </a:txBody>
                  <a:tcPr/>
                </a:tc>
                <a:extLst>
                  <a:ext uri="{0D108BD9-81ED-4DB2-BD59-A6C34878D82A}">
                    <a16:rowId xmlns:a16="http://schemas.microsoft.com/office/drawing/2014/main" val="10001"/>
                  </a:ext>
                </a:extLst>
              </a:tr>
              <a:tr h="589364">
                <a:tc>
                  <a:txBody>
                    <a:bodyPr/>
                    <a:lstStyle/>
                    <a:p>
                      <a:pPr rtl="1"/>
                      <a:r>
                        <a:rPr lang="ar-SY" dirty="0"/>
                        <a:t>الكتابة المقطيعة</a:t>
                      </a:r>
                    </a:p>
                  </a:txBody>
                  <a:tcPr/>
                </a:tc>
                <a:tc>
                  <a:txBody>
                    <a:bodyPr/>
                    <a:lstStyle/>
                    <a:p>
                      <a:pPr rtl="1"/>
                      <a:r>
                        <a:rPr lang="ar-SY" dirty="0"/>
                        <a:t>قف لل مُ عل لِ مِ وفْ فِ هتْ تبْ جيْ لا</a:t>
                      </a:r>
                    </a:p>
                  </a:txBody>
                  <a:tcPr/>
                </a:tc>
                <a:tc>
                  <a:txBody>
                    <a:bodyPr/>
                    <a:lstStyle/>
                    <a:p>
                      <a:pPr rtl="1"/>
                      <a:r>
                        <a:rPr lang="ar-SY" dirty="0"/>
                        <a:t>كا دل م عل ل م أي ي كو ن ر سو لا</a:t>
                      </a:r>
                    </a:p>
                  </a:txBody>
                  <a:tcPr/>
                </a:tc>
                <a:extLst>
                  <a:ext uri="{0D108BD9-81ED-4DB2-BD59-A6C34878D82A}">
                    <a16:rowId xmlns:a16="http://schemas.microsoft.com/office/drawing/2014/main" val="10002"/>
                  </a:ext>
                </a:extLst>
              </a:tr>
              <a:tr h="589364">
                <a:tc>
                  <a:txBody>
                    <a:bodyPr/>
                    <a:lstStyle/>
                    <a:p>
                      <a:pPr rtl="1"/>
                      <a:r>
                        <a:rPr lang="ar-SY" dirty="0"/>
                        <a:t>التقطيع</a:t>
                      </a:r>
                      <a:r>
                        <a:rPr lang="ar-SY" baseline="0" dirty="0"/>
                        <a:t> الصوتي</a:t>
                      </a:r>
                      <a:endParaRPr lang="ar-SY" dirty="0"/>
                    </a:p>
                  </a:txBody>
                  <a:tcPr/>
                </a:tc>
                <a:tc>
                  <a:txBody>
                    <a:bodyPr/>
                    <a:lstStyle/>
                    <a:p>
                      <a:pPr rtl="1"/>
                      <a:r>
                        <a:rPr lang="ar-SY" dirty="0"/>
                        <a:t>- - </a:t>
                      </a:r>
                      <a:r>
                        <a:rPr lang="en-US" dirty="0"/>
                        <a:t>U</a:t>
                      </a:r>
                      <a:r>
                        <a:rPr lang="ar-SY" baseline="0" dirty="0"/>
                        <a:t> - </a:t>
                      </a:r>
                      <a:r>
                        <a:rPr lang="en-US" baseline="0" dirty="0"/>
                        <a:t>U U</a:t>
                      </a:r>
                      <a:r>
                        <a:rPr lang="ar-SY" baseline="0" dirty="0"/>
                        <a:t> - </a:t>
                      </a:r>
                      <a:r>
                        <a:rPr lang="en-US" baseline="0" dirty="0"/>
                        <a:t>U</a:t>
                      </a:r>
                      <a:r>
                        <a:rPr lang="ar-SY" baseline="0" dirty="0"/>
                        <a:t> - - - -</a:t>
                      </a:r>
                      <a:endParaRPr lang="ar-SY" dirty="0"/>
                    </a:p>
                  </a:txBody>
                  <a:tcPr/>
                </a:tc>
                <a:tc>
                  <a:txBody>
                    <a:bodyPr/>
                    <a:lstStyle/>
                    <a:p>
                      <a:pPr rtl="1"/>
                      <a:r>
                        <a:rPr lang="ar-SY" dirty="0"/>
                        <a:t>- - </a:t>
                      </a:r>
                      <a:r>
                        <a:rPr lang="en-US" dirty="0"/>
                        <a:t>U</a:t>
                      </a:r>
                      <a:r>
                        <a:rPr lang="ar-SY" dirty="0"/>
                        <a:t> - </a:t>
                      </a:r>
                      <a:r>
                        <a:rPr lang="en-US" dirty="0"/>
                        <a:t>U</a:t>
                      </a:r>
                      <a:r>
                        <a:rPr lang="ar-SY" baseline="0" dirty="0"/>
                        <a:t> </a:t>
                      </a:r>
                      <a:r>
                        <a:rPr lang="en-US" baseline="0" dirty="0"/>
                        <a:t>U</a:t>
                      </a:r>
                      <a:r>
                        <a:rPr lang="ar-SY" baseline="0" dirty="0"/>
                        <a:t> – </a:t>
                      </a:r>
                      <a:r>
                        <a:rPr lang="en-US" baseline="0" dirty="0"/>
                        <a:t>U</a:t>
                      </a:r>
                      <a:r>
                        <a:rPr lang="ar-SY" baseline="0" dirty="0"/>
                        <a:t> – </a:t>
                      </a:r>
                      <a:r>
                        <a:rPr lang="en-US" baseline="0" dirty="0"/>
                        <a:t>U</a:t>
                      </a:r>
                      <a:r>
                        <a:rPr lang="ar-SY" baseline="0" dirty="0"/>
                        <a:t> </a:t>
                      </a:r>
                      <a:r>
                        <a:rPr lang="en-US" baseline="0" dirty="0"/>
                        <a:t>U</a:t>
                      </a:r>
                      <a:r>
                        <a:rPr lang="ar-SY" baseline="0" dirty="0"/>
                        <a:t> - -</a:t>
                      </a:r>
                      <a:endParaRPr lang="ar-SY" dirty="0"/>
                    </a:p>
                  </a:txBody>
                  <a:tcPr/>
                </a:tc>
                <a:extLst>
                  <a:ext uri="{0D108BD9-81ED-4DB2-BD59-A6C34878D82A}">
                    <a16:rowId xmlns:a16="http://schemas.microsoft.com/office/drawing/2014/main" val="10003"/>
                  </a:ext>
                </a:extLst>
              </a:tr>
              <a:tr h="589364">
                <a:tc>
                  <a:txBody>
                    <a:bodyPr/>
                    <a:lstStyle/>
                    <a:p>
                      <a:pPr rtl="1"/>
                      <a:r>
                        <a:rPr lang="ar-SY" sz="1800" dirty="0"/>
                        <a:t>التفعيلات</a:t>
                      </a:r>
                    </a:p>
                  </a:txBody>
                  <a:tcPr/>
                </a:tc>
                <a:tc>
                  <a:txBody>
                    <a:bodyPr/>
                    <a:lstStyle/>
                    <a:p>
                      <a:pPr rtl="1"/>
                      <a:r>
                        <a:rPr lang="ar-SY" sz="1800" dirty="0"/>
                        <a:t>متْفاعلن متفاعلن متْفاعلْ</a:t>
                      </a:r>
                    </a:p>
                  </a:txBody>
                  <a:tcPr/>
                </a:tc>
                <a:tc>
                  <a:txBody>
                    <a:bodyPr/>
                    <a:lstStyle/>
                    <a:p>
                      <a:pPr rtl="1"/>
                      <a:r>
                        <a:rPr lang="ar-SY" sz="1800" dirty="0"/>
                        <a:t>مُتْفاعلن مُتْفاعلن مُتَفاعلْ</a:t>
                      </a:r>
                    </a:p>
                  </a:txBody>
                  <a:tcPr/>
                </a:tc>
                <a:extLst>
                  <a:ext uri="{0D108BD9-81ED-4DB2-BD59-A6C34878D82A}">
                    <a16:rowId xmlns:a16="http://schemas.microsoft.com/office/drawing/2014/main" val="10004"/>
                  </a:ext>
                </a:extLst>
              </a:tr>
              <a:tr h="589364">
                <a:tc>
                  <a:txBody>
                    <a:bodyPr/>
                    <a:lstStyle/>
                    <a:p>
                      <a:pPr rtl="1"/>
                      <a:r>
                        <a:rPr lang="ar-SY" dirty="0"/>
                        <a:t>البحر الشعري</a:t>
                      </a:r>
                    </a:p>
                  </a:txBody>
                  <a:tcPr/>
                </a:tc>
                <a:tc>
                  <a:txBody>
                    <a:bodyPr/>
                    <a:lstStyle/>
                    <a:p>
                      <a:pPr rtl="1"/>
                      <a:r>
                        <a:rPr lang="ar-SY" dirty="0"/>
                        <a:t>البحر الكامل</a:t>
                      </a:r>
                    </a:p>
                  </a:txBody>
                  <a:tcPr/>
                </a:tc>
                <a:tc>
                  <a:txBody>
                    <a:bodyPr/>
                    <a:lstStyle/>
                    <a:p>
                      <a:pPr rtl="1"/>
                      <a:r>
                        <a:rPr lang="ar-SY" dirty="0"/>
                        <a:t>البحر الكامل</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ar-SY" dirty="0">
                <a:latin typeface="Simplified Arabic" pitchFamily="18" charset="-78"/>
                <a:cs typeface="Simplified Arabic" pitchFamily="18" charset="-78"/>
              </a:rPr>
              <a:t>التكافؤ بين الطريقتين السابقتين</a:t>
            </a:r>
          </a:p>
        </p:txBody>
      </p:sp>
      <p:sp>
        <p:nvSpPr>
          <p:cNvPr id="3" name="عنصر نائب للمحتوى 2"/>
          <p:cNvSpPr>
            <a:spLocks noGrp="1"/>
          </p:cNvSpPr>
          <p:nvPr>
            <p:ph idx="1"/>
          </p:nvPr>
        </p:nvSpPr>
        <p:spPr>
          <a:xfrm>
            <a:off x="142844" y="1556792"/>
            <a:ext cx="9001156" cy="5072099"/>
          </a:xfrm>
        </p:spPr>
        <p:txBody>
          <a:bodyPr>
            <a:normAutofit fontScale="85000" lnSpcReduction="20000"/>
          </a:bodyPr>
          <a:lstStyle/>
          <a:p>
            <a:pPr algn="just">
              <a:lnSpc>
                <a:spcPct val="150000"/>
              </a:lnSpc>
            </a:pPr>
            <a:r>
              <a:rPr lang="ar-SY" dirty="0">
                <a:latin typeface="Simplified Arabic" pitchFamily="18" charset="-78"/>
                <a:cs typeface="Simplified Arabic" pitchFamily="18" charset="-78"/>
              </a:rPr>
              <a:t>في الحقيقة فإنّ الطريقتين متكافئتين تماماً </a:t>
            </a:r>
            <a:r>
              <a:rPr lang="ar-SY" dirty="0" err="1">
                <a:latin typeface="Simplified Arabic" pitchFamily="18" charset="-78"/>
                <a:cs typeface="Simplified Arabic" pitchFamily="18" charset="-78"/>
              </a:rPr>
              <a:t>و</a:t>
            </a:r>
            <a:r>
              <a:rPr lang="ar-SY" dirty="0">
                <a:latin typeface="Simplified Arabic" pitchFamily="18" charset="-78"/>
                <a:cs typeface="Simplified Arabic" pitchFamily="18" charset="-78"/>
              </a:rPr>
              <a:t> ذلك أن المقطع الطويل في الطريقة الثانية ما هو إلا متحرك يليه ساكن في الطريقة الأولى , </a:t>
            </a:r>
            <a:r>
              <a:rPr lang="ar-SY" dirty="0" err="1">
                <a:latin typeface="Simplified Arabic" pitchFamily="18" charset="-78"/>
                <a:cs typeface="Simplified Arabic" pitchFamily="18" charset="-78"/>
              </a:rPr>
              <a:t>و</a:t>
            </a:r>
            <a:r>
              <a:rPr lang="ar-SY" dirty="0">
                <a:latin typeface="Simplified Arabic" pitchFamily="18" charset="-78"/>
                <a:cs typeface="Simplified Arabic" pitchFamily="18" charset="-78"/>
              </a:rPr>
              <a:t> ما تبقى من المتحركات فهي مقاطع قصيرة.</a:t>
            </a:r>
          </a:p>
          <a:p>
            <a:pPr>
              <a:lnSpc>
                <a:spcPct val="150000"/>
              </a:lnSpc>
            </a:pPr>
            <a:r>
              <a:rPr lang="ar-SY" dirty="0">
                <a:latin typeface="Simplified Arabic" pitchFamily="18" charset="-78"/>
                <a:cs typeface="Simplified Arabic" pitchFamily="18" charset="-78"/>
              </a:rPr>
              <a:t>في البرمجة , اعتمدت الطريقة الثانية لإجراء عملية المقارنة , ذلك لأنني وصلت بالتجريب إلى نتيجة مفادها أن تمثيل حالات البحر الطويل الاثنتي عشر على سبيل المثال بالتعبير النظامي التالي:</a:t>
            </a:r>
            <a:br>
              <a:rPr lang="ar-SY" dirty="0">
                <a:latin typeface="Simplified Arabic" pitchFamily="18" charset="-78"/>
                <a:cs typeface="Simplified Arabic" pitchFamily="18" charset="-78"/>
              </a:rPr>
            </a:br>
            <a:r>
              <a:rPr lang="ar-SY" dirty="0">
                <a:latin typeface="Simplified Arabic" pitchFamily="18" charset="-78"/>
                <a:cs typeface="Simplified Arabic" pitchFamily="18" charset="-78"/>
              </a:rPr>
              <a:t> </a:t>
            </a:r>
            <a:r>
              <a:rPr lang="pl-PL" dirty="0">
                <a:latin typeface="Simplified Arabic" pitchFamily="18" charset="-78"/>
                <a:cs typeface="Simplified Arabic" pitchFamily="18" charset="-78"/>
              </a:rPr>
              <a:t> (--|-U-|---)U[-U]-U---U[U-]-</a:t>
            </a:r>
            <a:r>
              <a:rPr lang="en-US" dirty="0">
                <a:latin typeface="Simplified Arabic" pitchFamily="18" charset="-78"/>
                <a:cs typeface="Simplified Arabic" pitchFamily="18" charset="-78"/>
              </a:rPr>
              <a:t>U</a:t>
            </a:r>
            <a:br>
              <a:rPr lang="ar-SY" dirty="0">
                <a:latin typeface="Simplified Arabic" pitchFamily="18" charset="-78"/>
                <a:cs typeface="Simplified Arabic" pitchFamily="18" charset="-78"/>
              </a:rPr>
            </a:br>
            <a:r>
              <a:rPr lang="ar-SY" dirty="0">
                <a:latin typeface="Simplified Arabic" pitchFamily="18" charset="-78"/>
                <a:cs typeface="Simplified Arabic" pitchFamily="18" charset="-78"/>
              </a:rPr>
              <a:t>أسهل بكثير من تمثيل ذات حالات البحر بتعبير نظامي مكتوب باستخدام ترميز المتحركات و السواكن.</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ar-SY" dirty="0">
                <a:latin typeface="Simplified Arabic" pitchFamily="18" charset="-78"/>
                <a:cs typeface="Simplified Arabic" pitchFamily="18" charset="-78"/>
              </a:rPr>
              <a:t>علم القافية</a:t>
            </a:r>
          </a:p>
        </p:txBody>
      </p:sp>
      <p:sp>
        <p:nvSpPr>
          <p:cNvPr id="3" name="عنصر نائب للمحتوى 2"/>
          <p:cNvSpPr>
            <a:spLocks noGrp="1"/>
          </p:cNvSpPr>
          <p:nvPr>
            <p:ph idx="1"/>
          </p:nvPr>
        </p:nvSpPr>
        <p:spPr>
          <a:xfrm>
            <a:off x="142844" y="1714487"/>
            <a:ext cx="9001156" cy="5072099"/>
          </a:xfrm>
        </p:spPr>
        <p:txBody>
          <a:bodyPr>
            <a:normAutofit/>
          </a:bodyPr>
          <a:lstStyle/>
          <a:p>
            <a:pPr algn="just">
              <a:lnSpc>
                <a:spcPct val="150000"/>
              </a:lnSpc>
            </a:pPr>
            <a:r>
              <a:rPr lang="ar-SY" dirty="0">
                <a:latin typeface="Simplified Arabic" pitchFamily="18" charset="-78"/>
                <a:cs typeface="Simplified Arabic" pitchFamily="18" charset="-78"/>
              </a:rPr>
              <a:t>القافية بالتعريف: هي المقاطع الصوتية التي تكون في أواخر أبيات القصيدة و هي مقاطع يلزم تكرارها في نهاية كل بيت تبعاً لقافية البيت الأول.</a:t>
            </a:r>
          </a:p>
          <a:p>
            <a:pPr algn="just">
              <a:lnSpc>
                <a:spcPct val="150000"/>
              </a:lnSpc>
            </a:pPr>
            <a:r>
              <a:rPr lang="ar-SY" dirty="0">
                <a:latin typeface="Simplified Arabic" pitchFamily="18" charset="-78"/>
                <a:cs typeface="Simplified Arabic" pitchFamily="18" charset="-78"/>
              </a:rPr>
              <a:t>و هي بتعريف أكثر تقنيّة: من آخر البيت و حتى الساكن الذي يليه مع المتحرك الذي يسبق هذا الساكن.</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pPr algn="ctr"/>
            <a:r>
              <a:rPr lang="ar-SY" dirty="0">
                <a:latin typeface="Simplified Arabic" pitchFamily="18" charset="-78"/>
                <a:cs typeface="Simplified Arabic" pitchFamily="18" charset="-78"/>
              </a:rPr>
              <a:t>هدف البحث</a:t>
            </a:r>
          </a:p>
        </p:txBody>
      </p:sp>
      <p:sp>
        <p:nvSpPr>
          <p:cNvPr id="3" name="عنصر نائب للمحتوى 2"/>
          <p:cNvSpPr>
            <a:spLocks noGrp="1"/>
          </p:cNvSpPr>
          <p:nvPr>
            <p:ph idx="1"/>
          </p:nvPr>
        </p:nvSpPr>
        <p:spPr>
          <a:xfrm>
            <a:off x="214282" y="1775191"/>
            <a:ext cx="8715436" cy="4625609"/>
          </a:xfrm>
        </p:spPr>
        <p:txBody>
          <a:bodyPr>
            <a:normAutofit/>
          </a:bodyPr>
          <a:lstStyle/>
          <a:p>
            <a:pPr algn="just">
              <a:lnSpc>
                <a:spcPct val="150000"/>
              </a:lnSpc>
            </a:pPr>
            <a:r>
              <a:rPr lang="ar-SY" dirty="0">
                <a:latin typeface="Simplified Arabic" pitchFamily="18" charset="-78"/>
                <a:cs typeface="Simplified Arabic" pitchFamily="18" charset="-78"/>
              </a:rPr>
              <a:t>الهدف النهائي </a:t>
            </a:r>
            <a:r>
              <a:rPr lang="ar-SY" dirty="0" err="1">
                <a:latin typeface="Simplified Arabic" pitchFamily="18" charset="-78"/>
                <a:cs typeface="Simplified Arabic" pitchFamily="18" charset="-78"/>
              </a:rPr>
              <a:t>ل</a:t>
            </a:r>
            <a:r>
              <a:rPr lang="ar-SA" dirty="0">
                <a:latin typeface="Simplified Arabic" pitchFamily="18" charset="-78"/>
                <a:cs typeface="Simplified Arabic" pitchFamily="18" charset="-78"/>
              </a:rPr>
              <a:t>هذا البحث </a:t>
            </a:r>
            <a:r>
              <a:rPr lang="ar-SY" dirty="0">
                <a:latin typeface="Simplified Arabic" pitchFamily="18" charset="-78"/>
                <a:cs typeface="Simplified Arabic" pitchFamily="18" charset="-78"/>
              </a:rPr>
              <a:t>هو </a:t>
            </a:r>
            <a:r>
              <a:rPr lang="ar-SA" dirty="0">
                <a:latin typeface="Simplified Arabic" pitchFamily="18" charset="-78"/>
                <a:cs typeface="Simplified Arabic" pitchFamily="18" charset="-78"/>
              </a:rPr>
              <a:t>توظيف تقانات الويب و معالجة اللغات الطبيعية لإنشاء نظام حاسوبي </a:t>
            </a:r>
            <a:r>
              <a:rPr lang="ar-SA" dirty="0" err="1">
                <a:latin typeface="Simplified Arabic" pitchFamily="18" charset="-78"/>
                <a:cs typeface="Simplified Arabic" pitchFamily="18" charset="-78"/>
              </a:rPr>
              <a:t>ليؤتمت</a:t>
            </a:r>
            <a:r>
              <a:rPr lang="ar-SA" dirty="0">
                <a:latin typeface="Simplified Arabic" pitchFamily="18" charset="-78"/>
                <a:cs typeface="Simplified Arabic" pitchFamily="18" charset="-78"/>
              </a:rPr>
              <a:t> علمي عروض الشعر العربي و قافيته و تقديم</a:t>
            </a:r>
            <a:r>
              <a:rPr lang="ar-SY" dirty="0">
                <a:latin typeface="Simplified Arabic" pitchFamily="18" charset="-78"/>
                <a:cs typeface="Simplified Arabic" pitchFamily="18" charset="-78"/>
              </a:rPr>
              <a:t> النتائج</a:t>
            </a:r>
            <a:r>
              <a:rPr lang="ar-SA" dirty="0">
                <a:latin typeface="Simplified Arabic" pitchFamily="18" charset="-78"/>
                <a:cs typeface="Simplified Arabic" pitchFamily="18" charset="-78"/>
              </a:rPr>
              <a:t> على شكل </a:t>
            </a:r>
            <a:r>
              <a:rPr lang="ar-SY" dirty="0">
                <a:latin typeface="Simplified Arabic" pitchFamily="18" charset="-78"/>
                <a:cs typeface="Simplified Arabic" pitchFamily="18" charset="-78"/>
              </a:rPr>
              <a:t>تطبيق </a:t>
            </a:r>
            <a:r>
              <a:rPr lang="ar-SA" dirty="0">
                <a:latin typeface="Simplified Arabic" pitchFamily="18" charset="-78"/>
                <a:cs typeface="Simplified Arabic" pitchFamily="18" charset="-78"/>
              </a:rPr>
              <a:t>ويب و تطبيق</a:t>
            </a:r>
            <a:r>
              <a:rPr lang="ar-SY" dirty="0">
                <a:latin typeface="Simplified Arabic" pitchFamily="18" charset="-78"/>
                <a:cs typeface="Simplified Arabic" pitchFamily="18" charset="-78"/>
              </a:rPr>
              <a:t> </a:t>
            </a:r>
            <a:r>
              <a:rPr lang="en-US" dirty="0">
                <a:latin typeface="Simplified Arabic" pitchFamily="18" charset="-78"/>
                <a:cs typeface="Simplified Arabic" pitchFamily="18" charset="-78"/>
              </a:rPr>
              <a:t>Cross Platform</a:t>
            </a:r>
            <a:r>
              <a:rPr lang="ar-SA" dirty="0">
                <a:latin typeface="Simplified Arabic" pitchFamily="18" charset="-78"/>
                <a:cs typeface="Simplified Arabic" pitchFamily="18" charset="-78"/>
              </a:rPr>
              <a:t> للهواتف المحمولة الذكية</a:t>
            </a:r>
            <a:r>
              <a:rPr lang="ar-SY" dirty="0">
                <a:latin typeface="Simplified Arabic" pitchFamily="18" charset="-78"/>
                <a:cs typeface="Simplified Arabic" pitchFamily="18" charset="-78"/>
              </a:rPr>
              <a:t>.</a:t>
            </a:r>
            <a:endParaRPr lang="en-US" dirty="0">
              <a:latin typeface="Simplified Arabic" pitchFamily="18" charset="-78"/>
              <a:cs typeface="Simplified Arabic" pitchFamily="18" charset="-78"/>
            </a:endParaRPr>
          </a:p>
          <a:p>
            <a:pPr algn="just">
              <a:lnSpc>
                <a:spcPct val="150000"/>
              </a:lnSpc>
            </a:pPr>
            <a:endParaRPr lang="ar-SY" dirty="0">
              <a:latin typeface="Simplified Arabic" pitchFamily="18" charset="-78"/>
              <a:cs typeface="Simplified Arabic" pitchFamily="18" charset="-78"/>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ar-SY" dirty="0">
                <a:latin typeface="Simplified Arabic" pitchFamily="18" charset="-78"/>
                <a:cs typeface="Simplified Arabic" pitchFamily="18" charset="-78"/>
              </a:rPr>
              <a:t>حروف القافية</a:t>
            </a:r>
          </a:p>
        </p:txBody>
      </p:sp>
      <p:sp>
        <p:nvSpPr>
          <p:cNvPr id="3" name="عنصر نائب للمحتوى 2"/>
          <p:cNvSpPr>
            <a:spLocks noGrp="1"/>
          </p:cNvSpPr>
          <p:nvPr>
            <p:ph idx="1"/>
          </p:nvPr>
        </p:nvSpPr>
        <p:spPr>
          <a:xfrm>
            <a:off x="142844" y="1412776"/>
            <a:ext cx="9001156" cy="5357826"/>
          </a:xfrm>
        </p:spPr>
        <p:txBody>
          <a:bodyPr>
            <a:normAutofit/>
          </a:bodyPr>
          <a:lstStyle/>
          <a:p>
            <a:pPr algn="just">
              <a:lnSpc>
                <a:spcPct val="170000"/>
              </a:lnSpc>
            </a:pPr>
            <a:r>
              <a:rPr lang="ar-SY" dirty="0">
                <a:latin typeface="Simplified Arabic" pitchFamily="18" charset="-78"/>
                <a:cs typeface="Simplified Arabic" pitchFamily="18" charset="-78"/>
              </a:rPr>
              <a:t>إذا كان الروي متحركاً فتسمى القافية قافية مُطلَقة , و إن كان الروي ساكناً تسمى القافية قافية مقيّدة.</a:t>
            </a:r>
          </a:p>
          <a:p>
            <a:pPr algn="just">
              <a:lnSpc>
                <a:spcPct val="170000"/>
              </a:lnSpc>
            </a:pPr>
            <a:r>
              <a:rPr lang="ar-SY" dirty="0">
                <a:latin typeface="Simplified Arabic" pitchFamily="18" charset="-78"/>
                <a:cs typeface="Simplified Arabic" pitchFamily="18" charset="-78"/>
              </a:rPr>
              <a:t>لا يجتمع التأسيس و الردف في قافية واحدة.</a:t>
            </a:r>
          </a:p>
          <a:p>
            <a:pPr algn="just">
              <a:lnSpc>
                <a:spcPct val="170000"/>
              </a:lnSpc>
            </a:pPr>
            <a:r>
              <a:rPr lang="ar-SY" dirty="0">
                <a:latin typeface="Simplified Arabic" pitchFamily="18" charset="-78"/>
                <a:cs typeface="Simplified Arabic" pitchFamily="18" charset="-78"/>
              </a:rPr>
              <a:t>لا بدّ لكل قافية من أن يكون لها رويّ على الأقل.</a:t>
            </a:r>
          </a:p>
        </p:txBody>
      </p:sp>
      <p:graphicFrame>
        <p:nvGraphicFramePr>
          <p:cNvPr id="4" name="Content Placeholder 3"/>
          <p:cNvGraphicFramePr>
            <a:graphicFrameLocks/>
          </p:cNvGraphicFramePr>
          <p:nvPr>
            <p:extLst>
              <p:ext uri="{D42A27DB-BD31-4B8C-83A1-F6EECF244321}">
                <p14:modId xmlns:p14="http://schemas.microsoft.com/office/powerpoint/2010/main" val="2367770789"/>
              </p:ext>
            </p:extLst>
          </p:nvPr>
        </p:nvGraphicFramePr>
        <p:xfrm>
          <a:off x="725643" y="5157192"/>
          <a:ext cx="7930901" cy="1135988"/>
        </p:xfrm>
        <a:graphic>
          <a:graphicData uri="http://schemas.openxmlformats.org/drawingml/2006/table">
            <a:tbl>
              <a:tblPr firstRow="1" bandRow="1">
                <a:tableStyleId>{2D5ABB26-0587-4C30-8999-92F81FD0307C}</a:tableStyleId>
              </a:tblPr>
              <a:tblGrid>
                <a:gridCol w="1500188">
                  <a:extLst>
                    <a:ext uri="{9D8B030D-6E8A-4147-A177-3AD203B41FA5}">
                      <a16:colId xmlns:a16="http://schemas.microsoft.com/office/drawing/2014/main" val="20000"/>
                    </a:ext>
                  </a:extLst>
                </a:gridCol>
                <a:gridCol w="1500188">
                  <a:extLst>
                    <a:ext uri="{9D8B030D-6E8A-4147-A177-3AD203B41FA5}">
                      <a16:colId xmlns:a16="http://schemas.microsoft.com/office/drawing/2014/main" val="20001"/>
                    </a:ext>
                  </a:extLst>
                </a:gridCol>
                <a:gridCol w="1500188">
                  <a:extLst>
                    <a:ext uri="{9D8B030D-6E8A-4147-A177-3AD203B41FA5}">
                      <a16:colId xmlns:a16="http://schemas.microsoft.com/office/drawing/2014/main" val="20002"/>
                    </a:ext>
                  </a:extLst>
                </a:gridCol>
                <a:gridCol w="3430337">
                  <a:extLst>
                    <a:ext uri="{9D8B030D-6E8A-4147-A177-3AD203B41FA5}">
                      <a16:colId xmlns:a16="http://schemas.microsoft.com/office/drawing/2014/main" val="20003"/>
                    </a:ext>
                  </a:extLst>
                </a:gridCol>
              </a:tblGrid>
              <a:tr h="567994">
                <a:tc rowSpan="2">
                  <a:txBody>
                    <a:bodyPr/>
                    <a:lstStyle/>
                    <a:p>
                      <a:pPr algn="ctr"/>
                      <a:r>
                        <a:rPr lang="ar-SY" dirty="0"/>
                        <a:t>الخروج</a:t>
                      </a:r>
                      <a:endParaRPr 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ar-SY" dirty="0"/>
                        <a:t>الوصل</a:t>
                      </a:r>
                      <a:endParaRPr 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ar-SY" b="1" dirty="0"/>
                        <a:t>الرّويّ</a:t>
                      </a:r>
                      <a:endParaRPr 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ar-SY" dirty="0"/>
                        <a:t>التأسيس + الدخيل</a:t>
                      </a:r>
                      <a:endParaRPr 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67994">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a:r>
                        <a:rPr lang="ar-SY" dirty="0"/>
                        <a:t>الردف</a:t>
                      </a:r>
                      <a:endParaRPr 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7772829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ar-SY" dirty="0">
                <a:latin typeface="Simplified Arabic" pitchFamily="18" charset="-78"/>
                <a:cs typeface="Simplified Arabic" pitchFamily="18" charset="-78"/>
              </a:rPr>
              <a:t>حروف القافية</a:t>
            </a:r>
          </a:p>
        </p:txBody>
      </p:sp>
      <p:sp>
        <p:nvSpPr>
          <p:cNvPr id="3" name="عنصر نائب للمحتوى 2"/>
          <p:cNvSpPr>
            <a:spLocks noGrp="1"/>
          </p:cNvSpPr>
          <p:nvPr>
            <p:ph idx="1"/>
          </p:nvPr>
        </p:nvSpPr>
        <p:spPr>
          <a:xfrm>
            <a:off x="142844" y="1412776"/>
            <a:ext cx="9001156" cy="5357826"/>
          </a:xfrm>
        </p:spPr>
        <p:txBody>
          <a:bodyPr>
            <a:noAutofit/>
          </a:bodyPr>
          <a:lstStyle/>
          <a:p>
            <a:pPr algn="just">
              <a:lnSpc>
                <a:spcPct val="170000"/>
              </a:lnSpc>
            </a:pPr>
            <a:r>
              <a:rPr lang="ar-SY" sz="2300" dirty="0">
                <a:latin typeface="Simplified Arabic" pitchFamily="18" charset="-78"/>
                <a:cs typeface="Simplified Arabic" pitchFamily="18" charset="-78"/>
              </a:rPr>
              <a:t>الرّويّ: هو الحرف الذي تبنى عليه القصيدة و تنسب إليه , فيقال قصيدة رائيّة أو داليّة أو عينيّة .. إلخ و يلتزم الشاعر بهذا الحرف و بحركته في نهاية كل بيت يكتبه.</a:t>
            </a:r>
          </a:p>
          <a:p>
            <a:pPr algn="just">
              <a:lnSpc>
                <a:spcPct val="170000"/>
              </a:lnSpc>
            </a:pPr>
            <a:r>
              <a:rPr lang="ar-SY" sz="2300" dirty="0">
                <a:latin typeface="Simplified Arabic" pitchFamily="18" charset="-78"/>
                <a:cs typeface="Simplified Arabic" pitchFamily="18" charset="-78"/>
              </a:rPr>
              <a:t>الوصل: الألف , و الواو , و الياء , و الهاء , و الكاف , يتبعن ما قبلهنّ (الرّويّ).</a:t>
            </a:r>
          </a:p>
          <a:p>
            <a:pPr algn="just">
              <a:lnSpc>
                <a:spcPct val="170000"/>
              </a:lnSpc>
            </a:pPr>
            <a:r>
              <a:rPr lang="ar-SY" sz="2300" dirty="0">
                <a:latin typeface="Simplified Arabic" pitchFamily="18" charset="-78"/>
                <a:cs typeface="Simplified Arabic" pitchFamily="18" charset="-78"/>
              </a:rPr>
              <a:t>الخروج: يكون بثلاثة أحرف </a:t>
            </a:r>
            <a:r>
              <a:rPr lang="ar-SY" sz="2300" dirty="0" err="1">
                <a:latin typeface="Simplified Arabic" pitchFamily="18" charset="-78"/>
                <a:cs typeface="Simplified Arabic" pitchFamily="18" charset="-78"/>
              </a:rPr>
              <a:t>و</a:t>
            </a:r>
            <a:r>
              <a:rPr lang="ar-SY" sz="2300" dirty="0">
                <a:latin typeface="Simplified Arabic" pitchFamily="18" charset="-78"/>
                <a:cs typeface="Simplified Arabic" pitchFamily="18" charset="-78"/>
              </a:rPr>
              <a:t> هي الألف </a:t>
            </a:r>
            <a:r>
              <a:rPr lang="ar-SY" sz="2300" dirty="0" err="1">
                <a:latin typeface="Simplified Arabic" pitchFamily="18" charset="-78"/>
                <a:cs typeface="Simplified Arabic" pitchFamily="18" charset="-78"/>
              </a:rPr>
              <a:t>و</a:t>
            </a:r>
            <a:r>
              <a:rPr lang="ar-SY" sz="2300" dirty="0">
                <a:latin typeface="Simplified Arabic" pitchFamily="18" charset="-78"/>
                <a:cs typeface="Simplified Arabic" pitchFamily="18" charset="-78"/>
              </a:rPr>
              <a:t> الواو </a:t>
            </a:r>
            <a:r>
              <a:rPr lang="ar-SY" sz="2300" dirty="0" err="1">
                <a:latin typeface="Simplified Arabic" pitchFamily="18" charset="-78"/>
                <a:cs typeface="Simplified Arabic" pitchFamily="18" charset="-78"/>
              </a:rPr>
              <a:t>و</a:t>
            </a:r>
            <a:r>
              <a:rPr lang="ar-SY" sz="2300" dirty="0">
                <a:latin typeface="Simplified Arabic" pitchFamily="18" charset="-78"/>
                <a:cs typeface="Simplified Arabic" pitchFamily="18" charset="-78"/>
              </a:rPr>
              <a:t> الياء السواكن , يتبعن هاء الوصل.</a:t>
            </a:r>
          </a:p>
          <a:p>
            <a:pPr algn="just">
              <a:lnSpc>
                <a:spcPct val="170000"/>
              </a:lnSpc>
            </a:pPr>
            <a:r>
              <a:rPr lang="ar-SY" sz="2300" dirty="0">
                <a:latin typeface="Simplified Arabic" pitchFamily="18" charset="-78"/>
                <a:cs typeface="Simplified Arabic" pitchFamily="18" charset="-78"/>
              </a:rPr>
              <a:t>الرّدف: ألف أو واو أو ياء سواكن قبل حرف الروي </a:t>
            </a:r>
            <a:r>
              <a:rPr lang="ar-SY" sz="2300" dirty="0" err="1">
                <a:latin typeface="Simplified Arabic" pitchFamily="18" charset="-78"/>
                <a:cs typeface="Simplified Arabic" pitchFamily="18" charset="-78"/>
              </a:rPr>
              <a:t>و</a:t>
            </a:r>
            <a:r>
              <a:rPr lang="ar-SY" sz="2300" dirty="0">
                <a:latin typeface="Simplified Arabic" pitchFamily="18" charset="-78"/>
                <a:cs typeface="Simplified Arabic" pitchFamily="18" charset="-78"/>
              </a:rPr>
              <a:t> قبلهنّ حرف متحرك بحركة مجانسة.</a:t>
            </a:r>
          </a:p>
          <a:p>
            <a:pPr algn="just">
              <a:lnSpc>
                <a:spcPct val="170000"/>
              </a:lnSpc>
            </a:pPr>
            <a:r>
              <a:rPr lang="ar-SY" sz="2300" dirty="0">
                <a:latin typeface="Simplified Arabic" pitchFamily="18" charset="-78"/>
                <a:cs typeface="Simplified Arabic" pitchFamily="18" charset="-78"/>
              </a:rPr>
              <a:t>التأسيس: لا يكون إلا بحرف ألف قبل الحرف الذي يسبق الرّوي , شرط أن تكون ألف التأسيس و حرف الرّوي في كلمة واحدة.</a:t>
            </a:r>
          </a:p>
          <a:p>
            <a:pPr algn="just">
              <a:lnSpc>
                <a:spcPct val="170000"/>
              </a:lnSpc>
            </a:pPr>
            <a:r>
              <a:rPr lang="ar-SY" sz="2300" dirty="0">
                <a:latin typeface="Simplified Arabic" pitchFamily="18" charset="-78"/>
                <a:cs typeface="Simplified Arabic" pitchFamily="18" charset="-78"/>
              </a:rPr>
              <a:t> الدخيل: و هو الحرف الذي يقع بين ألف التأسيس و حرف الروي و هو غير مهم من ناحية ضرورة التزام الشاعر به.</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fontScale="90000"/>
          </a:bodyPr>
          <a:lstStyle/>
          <a:p>
            <a:pPr algn="ctr"/>
            <a:r>
              <a:rPr lang="ar-SY" dirty="0">
                <a:latin typeface="Simplified Arabic" pitchFamily="18" charset="-78"/>
                <a:cs typeface="Simplified Arabic" pitchFamily="18" charset="-78"/>
              </a:rPr>
              <a:t>حروف القافية</a:t>
            </a:r>
            <a:br>
              <a:rPr lang="ar-SY" dirty="0">
                <a:latin typeface="Simplified Arabic" pitchFamily="18" charset="-78"/>
                <a:cs typeface="Simplified Arabic" pitchFamily="18" charset="-78"/>
              </a:rPr>
            </a:br>
            <a:r>
              <a:rPr lang="ar-SY" dirty="0">
                <a:latin typeface="Simplified Arabic" pitchFamily="18" charset="-78"/>
                <a:cs typeface="Simplified Arabic" pitchFamily="18" charset="-78"/>
              </a:rPr>
              <a:t>مثال</a:t>
            </a:r>
          </a:p>
        </p:txBody>
      </p:sp>
      <p:graphicFrame>
        <p:nvGraphicFramePr>
          <p:cNvPr id="5" name="جدول 4"/>
          <p:cNvGraphicFramePr>
            <a:graphicFrameLocks noGrp="1"/>
          </p:cNvGraphicFramePr>
          <p:nvPr>
            <p:extLst>
              <p:ext uri="{D42A27DB-BD31-4B8C-83A1-F6EECF244321}">
                <p14:modId xmlns:p14="http://schemas.microsoft.com/office/powerpoint/2010/main" val="2376140956"/>
              </p:ext>
            </p:extLst>
          </p:nvPr>
        </p:nvGraphicFramePr>
        <p:xfrm>
          <a:off x="357160" y="1571613"/>
          <a:ext cx="8572494" cy="4786345"/>
        </p:xfrm>
        <a:graphic>
          <a:graphicData uri="http://schemas.openxmlformats.org/drawingml/2006/table">
            <a:tbl>
              <a:tblPr rtl="1" firstRow="1" bandRow="1">
                <a:tableStyleId>{5C22544A-7EE6-4342-B048-85BDC9FD1C3A}</a:tableStyleId>
              </a:tblPr>
              <a:tblGrid>
                <a:gridCol w="1428749">
                  <a:extLst>
                    <a:ext uri="{9D8B030D-6E8A-4147-A177-3AD203B41FA5}">
                      <a16:colId xmlns:a16="http://schemas.microsoft.com/office/drawing/2014/main" val="20000"/>
                    </a:ext>
                  </a:extLst>
                </a:gridCol>
                <a:gridCol w="1428749">
                  <a:extLst>
                    <a:ext uri="{9D8B030D-6E8A-4147-A177-3AD203B41FA5}">
                      <a16:colId xmlns:a16="http://schemas.microsoft.com/office/drawing/2014/main" val="20001"/>
                    </a:ext>
                  </a:extLst>
                </a:gridCol>
                <a:gridCol w="1428749">
                  <a:extLst>
                    <a:ext uri="{9D8B030D-6E8A-4147-A177-3AD203B41FA5}">
                      <a16:colId xmlns:a16="http://schemas.microsoft.com/office/drawing/2014/main" val="20002"/>
                    </a:ext>
                  </a:extLst>
                </a:gridCol>
                <a:gridCol w="1428749">
                  <a:extLst>
                    <a:ext uri="{9D8B030D-6E8A-4147-A177-3AD203B41FA5}">
                      <a16:colId xmlns:a16="http://schemas.microsoft.com/office/drawing/2014/main" val="20003"/>
                    </a:ext>
                  </a:extLst>
                </a:gridCol>
                <a:gridCol w="1428749">
                  <a:extLst>
                    <a:ext uri="{9D8B030D-6E8A-4147-A177-3AD203B41FA5}">
                      <a16:colId xmlns:a16="http://schemas.microsoft.com/office/drawing/2014/main" val="20004"/>
                    </a:ext>
                  </a:extLst>
                </a:gridCol>
                <a:gridCol w="1428749">
                  <a:extLst>
                    <a:ext uri="{9D8B030D-6E8A-4147-A177-3AD203B41FA5}">
                      <a16:colId xmlns:a16="http://schemas.microsoft.com/office/drawing/2014/main" val="20005"/>
                    </a:ext>
                  </a:extLst>
                </a:gridCol>
              </a:tblGrid>
              <a:tr h="957269">
                <a:tc>
                  <a:txBody>
                    <a:bodyPr/>
                    <a:lstStyle/>
                    <a:p>
                      <a:pPr rtl="1"/>
                      <a:r>
                        <a:rPr lang="ar-SY" b="1" dirty="0"/>
                        <a:t>البيت</a:t>
                      </a:r>
                    </a:p>
                  </a:txBody>
                  <a:tcPr/>
                </a:tc>
                <a:tc gridSpan="5">
                  <a:txBody>
                    <a:bodyPr/>
                    <a:lstStyle/>
                    <a:p>
                      <a:pPr algn="ctr" rtl="1"/>
                      <a:r>
                        <a:rPr lang="ar-SY" dirty="0"/>
                        <a:t>بلى إنه ظلي </a:t>
                      </a:r>
                      <a:r>
                        <a:rPr lang="ar-SY" dirty="0" err="1"/>
                        <a:t>و</a:t>
                      </a:r>
                      <a:r>
                        <a:rPr lang="ar-SY" dirty="0"/>
                        <a:t> إني</a:t>
                      </a:r>
                      <a:r>
                        <a:rPr lang="ar-SY" baseline="0" dirty="0"/>
                        <a:t> ظلهُ .. ففي القلب معناهُ و في العينِ شَكْلُهُ</a:t>
                      </a:r>
                      <a:endParaRPr lang="ar-SY" dirty="0"/>
                    </a:p>
                  </a:txBody>
                  <a:tcPr/>
                </a:tc>
                <a:tc hMerge="1">
                  <a:txBody>
                    <a:bodyPr/>
                    <a:lstStyle/>
                    <a:p>
                      <a:pPr rtl="1"/>
                      <a:endParaRPr lang="ar-SY" dirty="0"/>
                    </a:p>
                  </a:txBody>
                  <a:tcPr/>
                </a:tc>
                <a:tc hMerge="1">
                  <a:txBody>
                    <a:bodyPr/>
                    <a:lstStyle/>
                    <a:p>
                      <a:pPr rtl="1"/>
                      <a:endParaRPr lang="ar-SY" dirty="0"/>
                    </a:p>
                  </a:txBody>
                  <a:tcPr/>
                </a:tc>
                <a:tc hMerge="1">
                  <a:txBody>
                    <a:bodyPr/>
                    <a:lstStyle/>
                    <a:p>
                      <a:pPr rtl="1"/>
                      <a:endParaRPr lang="ar-SY" dirty="0"/>
                    </a:p>
                  </a:txBody>
                  <a:tcPr/>
                </a:tc>
                <a:tc hMerge="1">
                  <a:txBody>
                    <a:bodyPr/>
                    <a:lstStyle/>
                    <a:p>
                      <a:pPr rtl="1"/>
                      <a:endParaRPr lang="ar-SY" dirty="0"/>
                    </a:p>
                  </a:txBody>
                  <a:tcPr/>
                </a:tc>
                <a:extLst>
                  <a:ext uri="{0D108BD9-81ED-4DB2-BD59-A6C34878D82A}">
                    <a16:rowId xmlns:a16="http://schemas.microsoft.com/office/drawing/2014/main" val="10000"/>
                  </a:ext>
                </a:extLst>
              </a:tr>
              <a:tr h="957269">
                <a:tc>
                  <a:txBody>
                    <a:bodyPr/>
                    <a:lstStyle/>
                    <a:p>
                      <a:pPr rtl="1"/>
                      <a:r>
                        <a:rPr lang="ar-SY" b="1" dirty="0"/>
                        <a:t>القافية</a:t>
                      </a:r>
                    </a:p>
                  </a:txBody>
                  <a:tcPr/>
                </a:tc>
                <a:tc gridSpan="5">
                  <a:txBody>
                    <a:bodyPr/>
                    <a:lstStyle/>
                    <a:p>
                      <a:pPr algn="ctr" rtl="1"/>
                      <a:r>
                        <a:rPr lang="ar-SY" dirty="0"/>
                        <a:t>شَكْلُهُ</a:t>
                      </a:r>
                    </a:p>
                  </a:txBody>
                  <a:tcPr/>
                </a:tc>
                <a:tc hMerge="1">
                  <a:txBody>
                    <a:bodyPr/>
                    <a:lstStyle/>
                    <a:p>
                      <a:pPr rtl="1"/>
                      <a:endParaRPr lang="ar-SY" dirty="0"/>
                    </a:p>
                  </a:txBody>
                  <a:tcPr/>
                </a:tc>
                <a:tc hMerge="1">
                  <a:txBody>
                    <a:bodyPr/>
                    <a:lstStyle/>
                    <a:p>
                      <a:pPr rtl="1"/>
                      <a:endParaRPr lang="ar-SY" dirty="0"/>
                    </a:p>
                  </a:txBody>
                  <a:tcPr/>
                </a:tc>
                <a:tc hMerge="1">
                  <a:txBody>
                    <a:bodyPr/>
                    <a:lstStyle/>
                    <a:p>
                      <a:pPr rtl="1"/>
                      <a:endParaRPr lang="ar-SY" dirty="0"/>
                    </a:p>
                  </a:txBody>
                  <a:tcPr/>
                </a:tc>
                <a:tc hMerge="1">
                  <a:txBody>
                    <a:bodyPr/>
                    <a:lstStyle/>
                    <a:p>
                      <a:pPr rtl="1"/>
                      <a:endParaRPr lang="ar-SY" dirty="0"/>
                    </a:p>
                  </a:txBody>
                  <a:tcPr/>
                </a:tc>
                <a:extLst>
                  <a:ext uri="{0D108BD9-81ED-4DB2-BD59-A6C34878D82A}">
                    <a16:rowId xmlns:a16="http://schemas.microsoft.com/office/drawing/2014/main" val="10001"/>
                  </a:ext>
                </a:extLst>
              </a:tr>
              <a:tr h="957269">
                <a:tc>
                  <a:txBody>
                    <a:bodyPr/>
                    <a:lstStyle/>
                    <a:p>
                      <a:pPr rtl="1"/>
                      <a:r>
                        <a:rPr lang="ar-SY" b="1" dirty="0"/>
                        <a:t>حروف القافية</a:t>
                      </a:r>
                    </a:p>
                  </a:txBody>
                  <a:tcPr/>
                </a:tc>
                <a:tc>
                  <a:txBody>
                    <a:bodyPr/>
                    <a:lstStyle/>
                    <a:p>
                      <a:pPr algn="ctr" rtl="1"/>
                      <a:r>
                        <a:rPr lang="ar-SY" dirty="0"/>
                        <a:t>شَ</a:t>
                      </a:r>
                    </a:p>
                  </a:txBody>
                  <a:tcPr/>
                </a:tc>
                <a:tc>
                  <a:txBody>
                    <a:bodyPr/>
                    <a:lstStyle/>
                    <a:p>
                      <a:pPr algn="ctr" rtl="1"/>
                      <a:r>
                        <a:rPr lang="ar-SY" dirty="0" err="1"/>
                        <a:t>كْ</a:t>
                      </a:r>
                      <a:endParaRPr lang="ar-SY" dirty="0"/>
                    </a:p>
                  </a:txBody>
                  <a:tcPr/>
                </a:tc>
                <a:tc>
                  <a:txBody>
                    <a:bodyPr/>
                    <a:lstStyle/>
                    <a:p>
                      <a:pPr algn="ctr" rtl="1"/>
                      <a:r>
                        <a:rPr lang="ar-SY" dirty="0"/>
                        <a:t>لُ</a:t>
                      </a:r>
                    </a:p>
                  </a:txBody>
                  <a:tcPr/>
                </a:tc>
                <a:tc>
                  <a:txBody>
                    <a:bodyPr/>
                    <a:lstStyle/>
                    <a:p>
                      <a:pPr algn="ctr" rtl="1"/>
                      <a:r>
                        <a:rPr lang="ar-SY" dirty="0"/>
                        <a:t>هُ</a:t>
                      </a:r>
                    </a:p>
                  </a:txBody>
                  <a:tcPr/>
                </a:tc>
                <a:tc>
                  <a:txBody>
                    <a:bodyPr/>
                    <a:lstStyle/>
                    <a:p>
                      <a:pPr algn="ctr" rtl="1"/>
                      <a:r>
                        <a:rPr lang="ar-SY" dirty="0" err="1"/>
                        <a:t>وْ</a:t>
                      </a:r>
                      <a:endParaRPr lang="ar-SY" dirty="0"/>
                    </a:p>
                  </a:txBody>
                  <a:tcPr/>
                </a:tc>
                <a:extLst>
                  <a:ext uri="{0D108BD9-81ED-4DB2-BD59-A6C34878D82A}">
                    <a16:rowId xmlns:a16="http://schemas.microsoft.com/office/drawing/2014/main" val="10002"/>
                  </a:ext>
                </a:extLst>
              </a:tr>
              <a:tr h="957269">
                <a:tc>
                  <a:txBody>
                    <a:bodyPr/>
                    <a:lstStyle/>
                    <a:p>
                      <a:pPr rtl="1"/>
                      <a:r>
                        <a:rPr lang="ar-SY" b="1" dirty="0"/>
                        <a:t>أسماء</a:t>
                      </a:r>
                      <a:r>
                        <a:rPr lang="ar-SY" b="1" baseline="0" dirty="0"/>
                        <a:t> حروف القافية</a:t>
                      </a:r>
                      <a:endParaRPr lang="ar-SY" b="1" dirty="0"/>
                    </a:p>
                  </a:txBody>
                  <a:tcPr/>
                </a:tc>
                <a:tc>
                  <a:txBody>
                    <a:bodyPr/>
                    <a:lstStyle/>
                    <a:p>
                      <a:pPr algn="ctr" rtl="1"/>
                      <a:r>
                        <a:rPr lang="ar-SY" dirty="0"/>
                        <a:t>-</a:t>
                      </a:r>
                    </a:p>
                  </a:txBody>
                  <a:tcPr/>
                </a:tc>
                <a:tc>
                  <a:txBody>
                    <a:bodyPr/>
                    <a:lstStyle/>
                    <a:p>
                      <a:pPr algn="ctr" rtl="1"/>
                      <a:r>
                        <a:rPr lang="ar-SY" dirty="0"/>
                        <a:t>-</a:t>
                      </a:r>
                    </a:p>
                  </a:txBody>
                  <a:tcPr/>
                </a:tc>
                <a:tc>
                  <a:txBody>
                    <a:bodyPr/>
                    <a:lstStyle/>
                    <a:p>
                      <a:pPr algn="ctr" rtl="1"/>
                      <a:r>
                        <a:rPr lang="ar-SY" dirty="0"/>
                        <a:t>الرَّوي</a:t>
                      </a:r>
                    </a:p>
                  </a:txBody>
                  <a:tcPr/>
                </a:tc>
                <a:tc>
                  <a:txBody>
                    <a:bodyPr/>
                    <a:lstStyle/>
                    <a:p>
                      <a:pPr algn="ctr" rtl="1"/>
                      <a:r>
                        <a:rPr lang="ar-SY" dirty="0"/>
                        <a:t>الوصل</a:t>
                      </a:r>
                    </a:p>
                  </a:txBody>
                  <a:tcPr/>
                </a:tc>
                <a:tc>
                  <a:txBody>
                    <a:bodyPr/>
                    <a:lstStyle/>
                    <a:p>
                      <a:pPr algn="ctr" rtl="1"/>
                      <a:r>
                        <a:rPr lang="ar-SY" dirty="0"/>
                        <a:t>الخروج</a:t>
                      </a:r>
                    </a:p>
                  </a:txBody>
                  <a:tcPr/>
                </a:tc>
                <a:extLst>
                  <a:ext uri="{0D108BD9-81ED-4DB2-BD59-A6C34878D82A}">
                    <a16:rowId xmlns:a16="http://schemas.microsoft.com/office/drawing/2014/main" val="10003"/>
                  </a:ext>
                </a:extLst>
              </a:tr>
              <a:tr h="957269">
                <a:tc>
                  <a:txBody>
                    <a:bodyPr/>
                    <a:lstStyle/>
                    <a:p>
                      <a:pPr rtl="1"/>
                      <a:r>
                        <a:rPr lang="ar-SY" b="1" dirty="0"/>
                        <a:t>نوع القافية</a:t>
                      </a:r>
                    </a:p>
                  </a:txBody>
                  <a:tcPr/>
                </a:tc>
                <a:tc gridSpan="5">
                  <a:txBody>
                    <a:bodyPr/>
                    <a:lstStyle/>
                    <a:p>
                      <a:pPr algn="ctr" rtl="1"/>
                      <a:r>
                        <a:rPr lang="ar-SY" dirty="0"/>
                        <a:t>قافية</a:t>
                      </a:r>
                      <a:r>
                        <a:rPr lang="ar-SY" baseline="0" dirty="0"/>
                        <a:t> مطلقة بوصل </a:t>
                      </a:r>
                      <a:r>
                        <a:rPr lang="ar-SY" baseline="0" dirty="0" err="1"/>
                        <a:t>و</a:t>
                      </a:r>
                      <a:r>
                        <a:rPr lang="ar-SY" baseline="0" dirty="0"/>
                        <a:t> خروج</a:t>
                      </a:r>
                      <a:endParaRPr lang="ar-SY" dirty="0"/>
                    </a:p>
                  </a:txBody>
                  <a:tcPr/>
                </a:tc>
                <a:tc hMerge="1">
                  <a:txBody>
                    <a:bodyPr/>
                    <a:lstStyle/>
                    <a:p>
                      <a:pPr algn="ctr" rtl="1"/>
                      <a:endParaRPr lang="ar-SY" dirty="0"/>
                    </a:p>
                  </a:txBody>
                  <a:tcPr/>
                </a:tc>
                <a:tc hMerge="1">
                  <a:txBody>
                    <a:bodyPr/>
                    <a:lstStyle/>
                    <a:p>
                      <a:pPr algn="ctr" rtl="1"/>
                      <a:endParaRPr lang="ar-SY" dirty="0"/>
                    </a:p>
                  </a:txBody>
                  <a:tcPr/>
                </a:tc>
                <a:tc hMerge="1">
                  <a:txBody>
                    <a:bodyPr/>
                    <a:lstStyle/>
                    <a:p>
                      <a:pPr algn="ctr" rtl="1"/>
                      <a:endParaRPr lang="ar-SY" dirty="0"/>
                    </a:p>
                  </a:txBody>
                  <a:tcPr/>
                </a:tc>
                <a:tc hMerge="1">
                  <a:txBody>
                    <a:bodyPr/>
                    <a:lstStyle/>
                    <a:p>
                      <a:pPr algn="ctr" rtl="1"/>
                      <a:endParaRPr lang="ar-SY" dirty="0"/>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ar-SY" dirty="0">
                <a:latin typeface="Simplified Arabic" pitchFamily="18" charset="-78"/>
                <a:cs typeface="Simplified Arabic" pitchFamily="18" charset="-78"/>
              </a:rPr>
              <a:t>قصيدة التفعيلة</a:t>
            </a:r>
          </a:p>
        </p:txBody>
      </p:sp>
      <p:sp>
        <p:nvSpPr>
          <p:cNvPr id="4" name="عنصر نائب للمحتوى 2"/>
          <p:cNvSpPr>
            <a:spLocks noGrp="1"/>
          </p:cNvSpPr>
          <p:nvPr>
            <p:ph idx="1"/>
          </p:nvPr>
        </p:nvSpPr>
        <p:spPr>
          <a:xfrm>
            <a:off x="107348" y="1455550"/>
            <a:ext cx="9001156" cy="5357826"/>
          </a:xfrm>
        </p:spPr>
        <p:txBody>
          <a:bodyPr>
            <a:normAutofit fontScale="85000" lnSpcReduction="20000"/>
          </a:bodyPr>
          <a:lstStyle/>
          <a:p>
            <a:pPr algn="just">
              <a:lnSpc>
                <a:spcPct val="170000"/>
              </a:lnSpc>
            </a:pPr>
            <a:r>
              <a:rPr lang="ar-SY" dirty="0">
                <a:latin typeface="Simplified Arabic" panose="02020603050405020304" pitchFamily="18" charset="-78"/>
                <a:cs typeface="Simplified Arabic" panose="02020603050405020304" pitchFamily="18" charset="-78"/>
              </a:rPr>
              <a:t>في خمسينيات القرن العشرين قام مجموعة من الشعراء العراقيين بعد اطّلاعهم على الشعر الإنجليزي بتطوير البنية الإيقاعيّة للقصيدة العربيّة و ذلك باستحداث شكل وزنيّ جديد للقصيدة يقوم على بناء القصيدة الشعريّة على أحد البحور الصّافية من خلال عدم الالتزام بعدد ثابت من التفعيلات في المقطع الشّعريّ الواحد</a:t>
            </a:r>
            <a:r>
              <a:rPr lang="en-US" dirty="0">
                <a:latin typeface="Simplified Arabic" panose="02020603050405020304" pitchFamily="18" charset="-78"/>
                <a:cs typeface="Simplified Arabic" panose="02020603050405020304" pitchFamily="18" charset="-78"/>
              </a:rPr>
              <a:t>.</a:t>
            </a:r>
            <a:endParaRPr lang="ar-SY" dirty="0">
              <a:latin typeface="Simplified Arabic" panose="02020603050405020304" pitchFamily="18" charset="-78"/>
              <a:cs typeface="Simplified Arabic" panose="02020603050405020304" pitchFamily="18" charset="-78"/>
            </a:endParaRPr>
          </a:p>
          <a:p>
            <a:pPr algn="just">
              <a:lnSpc>
                <a:spcPct val="170000"/>
              </a:lnSpc>
            </a:pPr>
            <a:r>
              <a:rPr lang="ar-SY" dirty="0">
                <a:latin typeface="Simplified Arabic" panose="02020603050405020304" pitchFamily="18" charset="-78"/>
                <a:cs typeface="Simplified Arabic" panose="02020603050405020304" pitchFamily="18" charset="-78"/>
              </a:rPr>
              <a:t>عرف هذا الشكل الإيقاعي بأسماء عديدة كالشعر الحر و الشعر الحديث و قصيدة التفعيلة التي نرى أنها الاسم الأنسب لأن القصيدة بالمجمل تبنى على تفعيلة واحدة.</a:t>
            </a:r>
            <a:endParaRPr lang="ar" dirty="0">
              <a:latin typeface="Simplified Arabic" panose="02020603050405020304" pitchFamily="18" charset="-78"/>
              <a:cs typeface="Simplified Arabic" panose="02020603050405020304" pitchFamily="18" charset="-78"/>
            </a:endParaRPr>
          </a:p>
          <a:p>
            <a:pPr algn="just">
              <a:lnSpc>
                <a:spcPct val="170000"/>
              </a:lnSpc>
            </a:pPr>
            <a:endParaRPr lang="ar-SY" dirty="0">
              <a:latin typeface="Simplified Arabic" pitchFamily="18" charset="-78"/>
              <a:cs typeface="Simplified Arabic" pitchFamily="18" charset="-78"/>
            </a:endParaRPr>
          </a:p>
        </p:txBody>
      </p:sp>
    </p:spTree>
    <p:extLst>
      <p:ext uri="{BB962C8B-B14F-4D97-AF65-F5344CB8AC3E}">
        <p14:creationId xmlns:p14="http://schemas.microsoft.com/office/powerpoint/2010/main" val="28889874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ar-SY" dirty="0">
                <a:latin typeface="Simplified Arabic" pitchFamily="18" charset="-78"/>
                <a:cs typeface="Simplified Arabic" pitchFamily="18" charset="-78"/>
              </a:rPr>
              <a:t>القصيدة العمودية و قصيدة التفعيلة</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2768037"/>
            <a:ext cx="4543678" cy="2376264"/>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512" y="1700808"/>
            <a:ext cx="4167418" cy="4752528"/>
          </a:xfrm>
          <a:prstGeom prst="rect">
            <a:avLst/>
          </a:prstGeom>
        </p:spPr>
      </p:pic>
    </p:spTree>
    <p:extLst>
      <p:ext uri="{BB962C8B-B14F-4D97-AF65-F5344CB8AC3E}">
        <p14:creationId xmlns:p14="http://schemas.microsoft.com/office/powerpoint/2010/main" val="38584687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ctrTitle"/>
          </p:nvPr>
        </p:nvSpPr>
        <p:spPr>
          <a:xfrm>
            <a:off x="214282" y="2571744"/>
            <a:ext cx="8715436" cy="1285884"/>
          </a:xfrm>
        </p:spPr>
        <p:txBody>
          <a:bodyPr>
            <a:noAutofit/>
          </a:bodyPr>
          <a:lstStyle/>
          <a:p>
            <a:pPr algn="ctr"/>
            <a:r>
              <a:rPr lang="ar-SY" sz="5400" b="1" dirty="0">
                <a:latin typeface="Simplified Arabic" pitchFamily="18" charset="-78"/>
                <a:cs typeface="Simplified Arabic" pitchFamily="18" charset="-78"/>
              </a:rPr>
              <a:t>ثانياً- محاولات سبقت بحثي هذا</a:t>
            </a:r>
            <a:endParaRPr lang="ar-SY" sz="5400" dirty="0">
              <a:latin typeface="Simplified Arabic" pitchFamily="18" charset="-78"/>
              <a:cs typeface="Simplified Arabic" pitchFamily="18" charset="-78"/>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ar-SY" dirty="0">
                <a:latin typeface="Simplified Arabic" pitchFamily="18" charset="-78"/>
                <a:cs typeface="Simplified Arabic" pitchFamily="18" charset="-78"/>
              </a:rPr>
              <a:t>معايير التقييم</a:t>
            </a:r>
          </a:p>
        </p:txBody>
      </p:sp>
      <p:sp>
        <p:nvSpPr>
          <p:cNvPr id="3" name="عنصر نائب للمحتوى 2"/>
          <p:cNvSpPr>
            <a:spLocks noGrp="1"/>
          </p:cNvSpPr>
          <p:nvPr>
            <p:ph idx="1"/>
          </p:nvPr>
        </p:nvSpPr>
        <p:spPr>
          <a:xfrm>
            <a:off x="142844" y="1415095"/>
            <a:ext cx="9001156" cy="5326273"/>
          </a:xfrm>
        </p:spPr>
        <p:txBody>
          <a:bodyPr>
            <a:noAutofit/>
          </a:bodyPr>
          <a:lstStyle/>
          <a:p>
            <a:pPr algn="just">
              <a:lnSpc>
                <a:spcPct val="150000"/>
              </a:lnSpc>
            </a:pPr>
            <a:r>
              <a:rPr lang="ar-SY" sz="2400" dirty="0">
                <a:latin typeface="Simplified Arabic" pitchFamily="18" charset="-78"/>
                <a:cs typeface="Simplified Arabic" pitchFamily="18" charset="-78"/>
              </a:rPr>
              <a:t>سنعتمد في تقييم التطبيقات السابقة على المعايير العشر التالية وفقاً لما يلي:</a:t>
            </a:r>
          </a:p>
          <a:p>
            <a:pPr lvl="1" algn="just">
              <a:lnSpc>
                <a:spcPct val="150000"/>
              </a:lnSpc>
            </a:pPr>
            <a:r>
              <a:rPr lang="ar-SY" sz="2400" dirty="0">
                <a:latin typeface="Simplified Arabic" pitchFamily="18" charset="-78"/>
                <a:cs typeface="Simplified Arabic" pitchFamily="18" charset="-78"/>
              </a:rPr>
              <a:t>1- دليل الاستخدام و الجوانب النظرية:</a:t>
            </a:r>
          </a:p>
          <a:p>
            <a:pPr lvl="2" algn="just">
              <a:lnSpc>
                <a:spcPct val="150000"/>
              </a:lnSpc>
            </a:pPr>
            <a:r>
              <a:rPr lang="ar-SY" sz="1800" dirty="0">
                <a:latin typeface="Simplified Arabic" pitchFamily="18" charset="-78"/>
                <a:cs typeface="Simplified Arabic" pitchFamily="18" charset="-78"/>
              </a:rPr>
              <a:t>سنمنح درجة واحدة للتطبيق ذي دليل الاستخدام الجيد.</a:t>
            </a:r>
          </a:p>
          <a:p>
            <a:pPr lvl="1" algn="just">
              <a:lnSpc>
                <a:spcPct val="150000"/>
              </a:lnSpc>
            </a:pPr>
            <a:r>
              <a:rPr lang="ar-SY" sz="2400" dirty="0">
                <a:latin typeface="Simplified Arabic" pitchFamily="18" charset="-78"/>
                <a:cs typeface="Simplified Arabic" pitchFamily="18" charset="-78"/>
              </a:rPr>
              <a:t>2- سهولة و وضوح و فعّاليّة واجهة الاستخدام:</a:t>
            </a:r>
          </a:p>
          <a:p>
            <a:pPr lvl="2" algn="just">
              <a:lnSpc>
                <a:spcPct val="150000"/>
              </a:lnSpc>
            </a:pPr>
            <a:r>
              <a:rPr lang="ar-SY" sz="1800" dirty="0">
                <a:latin typeface="Simplified Arabic" pitchFamily="18" charset="-78"/>
                <a:cs typeface="Simplified Arabic" pitchFamily="18" charset="-78"/>
              </a:rPr>
              <a:t>سنمنح درجة واحدة للتطبيق ذي واجهة الاستخدام الجيدة.</a:t>
            </a:r>
          </a:p>
          <a:p>
            <a:pPr lvl="1" algn="just">
              <a:lnSpc>
                <a:spcPct val="150000"/>
              </a:lnSpc>
            </a:pPr>
            <a:r>
              <a:rPr lang="ar-SY" sz="2400" dirty="0">
                <a:latin typeface="Simplified Arabic" pitchFamily="18" charset="-78"/>
                <a:cs typeface="Simplified Arabic" pitchFamily="18" charset="-78"/>
              </a:rPr>
              <a:t>3- كمية التشكيل المطلوبة في الإدخال:</a:t>
            </a:r>
          </a:p>
          <a:p>
            <a:pPr lvl="2" algn="just">
              <a:lnSpc>
                <a:spcPct val="150000"/>
              </a:lnSpc>
            </a:pPr>
            <a:r>
              <a:rPr lang="ar-SY" sz="1800" dirty="0">
                <a:latin typeface="Simplified Arabic" pitchFamily="18" charset="-78"/>
                <a:cs typeface="Simplified Arabic" pitchFamily="18" charset="-78"/>
              </a:rPr>
              <a:t>تشكيل كامل الأحرف: لا درجات.</a:t>
            </a:r>
          </a:p>
          <a:p>
            <a:pPr lvl="2" algn="just">
              <a:lnSpc>
                <a:spcPct val="150000"/>
              </a:lnSpc>
            </a:pPr>
            <a:r>
              <a:rPr lang="ar-SY" sz="1800" dirty="0">
                <a:latin typeface="Simplified Arabic" pitchFamily="18" charset="-78"/>
                <a:cs typeface="Simplified Arabic" pitchFamily="18" charset="-78"/>
              </a:rPr>
              <a:t>تشكيل جزئي: نصف درجة.</a:t>
            </a:r>
          </a:p>
          <a:p>
            <a:pPr lvl="2" algn="just">
              <a:lnSpc>
                <a:spcPct val="150000"/>
              </a:lnSpc>
            </a:pPr>
            <a:r>
              <a:rPr lang="ar-SY" sz="1800" dirty="0">
                <a:latin typeface="Simplified Arabic" pitchFamily="18" charset="-78"/>
                <a:cs typeface="Simplified Arabic" pitchFamily="18" charset="-78"/>
              </a:rPr>
              <a:t>لا تشكيل على الإطلاق: درجة كاملة.</a:t>
            </a:r>
          </a:p>
          <a:p>
            <a:pPr lvl="1" algn="just">
              <a:lnSpc>
                <a:spcPct val="150000"/>
              </a:lnSpc>
            </a:pPr>
            <a:endParaRPr lang="en-US" sz="2000" dirty="0">
              <a:latin typeface="Simplified Arabic" pitchFamily="18" charset="-78"/>
              <a:cs typeface="Simplified Arabic" pitchFamily="18" charset="-78"/>
            </a:endParaRPr>
          </a:p>
        </p:txBody>
      </p:sp>
    </p:spTree>
    <p:extLst>
      <p:ext uri="{BB962C8B-B14F-4D97-AF65-F5344CB8AC3E}">
        <p14:creationId xmlns:p14="http://schemas.microsoft.com/office/powerpoint/2010/main" val="20612403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ar-SY" dirty="0">
                <a:latin typeface="Simplified Arabic" pitchFamily="18" charset="-78"/>
                <a:cs typeface="Simplified Arabic" pitchFamily="18" charset="-78"/>
              </a:rPr>
              <a:t>معايير التقييم</a:t>
            </a:r>
          </a:p>
        </p:txBody>
      </p:sp>
      <p:sp>
        <p:nvSpPr>
          <p:cNvPr id="3" name="عنصر نائب للمحتوى 2"/>
          <p:cNvSpPr>
            <a:spLocks noGrp="1"/>
          </p:cNvSpPr>
          <p:nvPr>
            <p:ph idx="1"/>
          </p:nvPr>
        </p:nvSpPr>
        <p:spPr>
          <a:xfrm>
            <a:off x="142844" y="1415095"/>
            <a:ext cx="9001156" cy="5326273"/>
          </a:xfrm>
        </p:spPr>
        <p:txBody>
          <a:bodyPr>
            <a:noAutofit/>
          </a:bodyPr>
          <a:lstStyle/>
          <a:p>
            <a:pPr algn="just">
              <a:lnSpc>
                <a:spcPct val="150000"/>
              </a:lnSpc>
            </a:pPr>
            <a:r>
              <a:rPr lang="ar-SY" sz="2400" dirty="0">
                <a:latin typeface="Simplified Arabic" pitchFamily="18" charset="-78"/>
                <a:cs typeface="Simplified Arabic" pitchFamily="18" charset="-78"/>
              </a:rPr>
              <a:t>سنعتمد في تقييم التطبيقات السابقة على المعايير العشر التالية وفقاً لما يلي:</a:t>
            </a:r>
          </a:p>
          <a:p>
            <a:pPr lvl="1" algn="just">
              <a:lnSpc>
                <a:spcPct val="150000"/>
              </a:lnSpc>
            </a:pPr>
            <a:r>
              <a:rPr lang="ar-SY" sz="2400" dirty="0">
                <a:latin typeface="Simplified Arabic" pitchFamily="18" charset="-78"/>
                <a:cs typeface="Simplified Arabic" pitchFamily="18" charset="-78"/>
              </a:rPr>
              <a:t>4- عدد الأبيات أو الأشطر التي يمكن تشريحها دفعة واحدة:</a:t>
            </a:r>
          </a:p>
          <a:p>
            <a:pPr lvl="2" algn="just">
              <a:lnSpc>
                <a:spcPct val="150000"/>
              </a:lnSpc>
            </a:pPr>
            <a:r>
              <a:rPr lang="ar-SY" sz="1800" dirty="0">
                <a:latin typeface="Simplified Arabic" pitchFamily="18" charset="-78"/>
                <a:cs typeface="Simplified Arabic" pitchFamily="18" charset="-78"/>
              </a:rPr>
              <a:t>سنمنح درجة واحدة للتطبيق الذي يستطيع تحليل أكثر من بيت دفعة واحدة.</a:t>
            </a:r>
          </a:p>
          <a:p>
            <a:pPr lvl="1" algn="just">
              <a:lnSpc>
                <a:spcPct val="150000"/>
              </a:lnSpc>
            </a:pPr>
            <a:r>
              <a:rPr lang="ar-SY" sz="2400" dirty="0">
                <a:latin typeface="Simplified Arabic" pitchFamily="18" charset="-78"/>
                <a:cs typeface="Simplified Arabic" pitchFamily="18" charset="-78"/>
              </a:rPr>
              <a:t>5- دعم تشريح قصيدة التفعيلة:</a:t>
            </a:r>
          </a:p>
          <a:p>
            <a:pPr lvl="2" algn="just">
              <a:lnSpc>
                <a:spcPct val="150000"/>
              </a:lnSpc>
            </a:pPr>
            <a:r>
              <a:rPr lang="ar-SY" sz="1800" dirty="0">
                <a:latin typeface="Simplified Arabic" pitchFamily="18" charset="-78"/>
                <a:cs typeface="Simplified Arabic" pitchFamily="18" charset="-78"/>
              </a:rPr>
              <a:t>سنمنح درجة واحدة للتطبيق الذي يستطيع تحليل قصيدة التفعيلة.</a:t>
            </a:r>
          </a:p>
          <a:p>
            <a:pPr lvl="1" algn="just">
              <a:lnSpc>
                <a:spcPct val="150000"/>
              </a:lnSpc>
            </a:pPr>
            <a:r>
              <a:rPr lang="ar-SY" sz="2400" dirty="0">
                <a:latin typeface="Simplified Arabic" pitchFamily="18" charset="-78"/>
                <a:cs typeface="Simplified Arabic" pitchFamily="18" charset="-78"/>
              </a:rPr>
              <a:t>6- دعم تحليل القافية:</a:t>
            </a:r>
          </a:p>
          <a:p>
            <a:pPr lvl="2" algn="just">
              <a:lnSpc>
                <a:spcPct val="150000"/>
              </a:lnSpc>
            </a:pPr>
            <a:r>
              <a:rPr lang="ar-SY" sz="1800" dirty="0">
                <a:latin typeface="Simplified Arabic" pitchFamily="18" charset="-78"/>
                <a:cs typeface="Simplified Arabic" pitchFamily="18" charset="-78"/>
              </a:rPr>
              <a:t>سنمنح درجة واحدة للتطبيق القادر على تحليل القافية.</a:t>
            </a:r>
          </a:p>
          <a:p>
            <a:pPr lvl="1" algn="just">
              <a:lnSpc>
                <a:spcPct val="150000"/>
              </a:lnSpc>
            </a:pPr>
            <a:r>
              <a:rPr lang="ar-SY" sz="2400" dirty="0">
                <a:latin typeface="Simplified Arabic" pitchFamily="18" charset="-78"/>
                <a:cs typeface="Simplified Arabic" pitchFamily="18" charset="-78"/>
              </a:rPr>
              <a:t>7- المساعدة في الكتابة الوزنيّة:</a:t>
            </a:r>
          </a:p>
          <a:p>
            <a:pPr lvl="2" algn="just">
              <a:lnSpc>
                <a:spcPct val="150000"/>
              </a:lnSpc>
            </a:pPr>
            <a:r>
              <a:rPr lang="ar-SY" sz="1800" dirty="0">
                <a:latin typeface="Simplified Arabic" pitchFamily="18" charset="-78"/>
                <a:cs typeface="Simplified Arabic" pitchFamily="18" charset="-78"/>
              </a:rPr>
              <a:t>سنمنح درجة واحدة للتطبيق القادر على مساعدة المستخدم لكتابة نص موزون.</a:t>
            </a:r>
          </a:p>
          <a:p>
            <a:pPr lvl="2" algn="just">
              <a:lnSpc>
                <a:spcPct val="150000"/>
              </a:lnSpc>
            </a:pPr>
            <a:endParaRPr lang="ar-SY" sz="1800" dirty="0">
              <a:latin typeface="Simplified Arabic" pitchFamily="18" charset="-78"/>
              <a:cs typeface="Simplified Arabic" pitchFamily="18" charset="-78"/>
            </a:endParaRPr>
          </a:p>
          <a:p>
            <a:pPr lvl="1" algn="just">
              <a:lnSpc>
                <a:spcPct val="150000"/>
              </a:lnSpc>
            </a:pPr>
            <a:endParaRPr lang="en-US" sz="2000" dirty="0">
              <a:latin typeface="Simplified Arabic" pitchFamily="18" charset="-78"/>
              <a:cs typeface="Simplified Arabic" pitchFamily="18" charset="-78"/>
            </a:endParaRPr>
          </a:p>
        </p:txBody>
      </p:sp>
    </p:spTree>
    <p:extLst>
      <p:ext uri="{BB962C8B-B14F-4D97-AF65-F5344CB8AC3E}">
        <p14:creationId xmlns:p14="http://schemas.microsoft.com/office/powerpoint/2010/main" val="5486219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ar-SY" dirty="0">
                <a:latin typeface="Simplified Arabic" pitchFamily="18" charset="-78"/>
                <a:cs typeface="Simplified Arabic" pitchFamily="18" charset="-78"/>
              </a:rPr>
              <a:t>معايير التقييم</a:t>
            </a:r>
          </a:p>
        </p:txBody>
      </p:sp>
      <p:sp>
        <p:nvSpPr>
          <p:cNvPr id="3" name="عنصر نائب للمحتوى 2"/>
          <p:cNvSpPr>
            <a:spLocks noGrp="1"/>
          </p:cNvSpPr>
          <p:nvPr>
            <p:ph idx="1"/>
          </p:nvPr>
        </p:nvSpPr>
        <p:spPr>
          <a:xfrm>
            <a:off x="142844" y="1415095"/>
            <a:ext cx="9001156" cy="5326273"/>
          </a:xfrm>
        </p:spPr>
        <p:txBody>
          <a:bodyPr>
            <a:noAutofit/>
          </a:bodyPr>
          <a:lstStyle/>
          <a:p>
            <a:pPr algn="just">
              <a:lnSpc>
                <a:spcPct val="150000"/>
              </a:lnSpc>
            </a:pPr>
            <a:r>
              <a:rPr lang="ar-SY" sz="2400" dirty="0">
                <a:latin typeface="Simplified Arabic" pitchFamily="18" charset="-78"/>
                <a:cs typeface="Simplified Arabic" pitchFamily="18" charset="-78"/>
              </a:rPr>
              <a:t>سنعتمد في تقييم التطبيقات السابقة على المعايير العشر التالية وفقاً لما يلي:</a:t>
            </a:r>
          </a:p>
          <a:p>
            <a:pPr lvl="1" algn="just">
              <a:lnSpc>
                <a:spcPct val="150000"/>
              </a:lnSpc>
            </a:pPr>
            <a:r>
              <a:rPr lang="ar-SY" sz="2400" dirty="0">
                <a:latin typeface="Simplified Arabic" pitchFamily="18" charset="-78"/>
                <a:cs typeface="Simplified Arabic" pitchFamily="18" charset="-78"/>
              </a:rPr>
              <a:t>8- الاستقلالية عن نظام التشغيل:</a:t>
            </a:r>
          </a:p>
          <a:p>
            <a:pPr lvl="2" algn="just">
              <a:lnSpc>
                <a:spcPct val="150000"/>
              </a:lnSpc>
            </a:pPr>
            <a:r>
              <a:rPr lang="ar-SY" sz="1800" dirty="0">
                <a:latin typeface="Simplified Arabic" pitchFamily="18" charset="-78"/>
                <a:cs typeface="Simplified Arabic" pitchFamily="18" charset="-78"/>
              </a:rPr>
              <a:t>سنمنح درجة واحدة للتطبيق المستقل عن نظام التشغيل.</a:t>
            </a:r>
          </a:p>
          <a:p>
            <a:pPr lvl="1" algn="just">
              <a:lnSpc>
                <a:spcPct val="150000"/>
              </a:lnSpc>
            </a:pPr>
            <a:r>
              <a:rPr lang="ar-SY" sz="2400" dirty="0">
                <a:latin typeface="Simplified Arabic" pitchFamily="18" charset="-78"/>
                <a:cs typeface="Simplified Arabic" pitchFamily="18" charset="-78"/>
              </a:rPr>
              <a:t>9- التطوير المستمر:</a:t>
            </a:r>
          </a:p>
          <a:p>
            <a:pPr lvl="2" algn="just">
              <a:lnSpc>
                <a:spcPct val="150000"/>
              </a:lnSpc>
            </a:pPr>
            <a:r>
              <a:rPr lang="ar-SY" sz="1800" dirty="0">
                <a:latin typeface="Simplified Arabic" pitchFamily="18" charset="-78"/>
                <a:cs typeface="Simplified Arabic" pitchFamily="18" charset="-78"/>
              </a:rPr>
              <a:t>سنمنح درجة واحدة للتطبيق مستمرّ التطوير.</a:t>
            </a:r>
          </a:p>
          <a:p>
            <a:pPr lvl="1" algn="just">
              <a:lnSpc>
                <a:spcPct val="150000"/>
              </a:lnSpc>
            </a:pPr>
            <a:r>
              <a:rPr lang="ar-SY" sz="2400" dirty="0">
                <a:latin typeface="Simplified Arabic" pitchFamily="18" charset="-78"/>
                <a:cs typeface="Simplified Arabic" pitchFamily="18" charset="-78"/>
              </a:rPr>
              <a:t>10- المصدر المفتوح:</a:t>
            </a:r>
          </a:p>
          <a:p>
            <a:pPr lvl="2" algn="just">
              <a:lnSpc>
                <a:spcPct val="150000"/>
              </a:lnSpc>
            </a:pPr>
            <a:r>
              <a:rPr lang="ar-SY" sz="1800" dirty="0">
                <a:latin typeface="Simplified Arabic" pitchFamily="18" charset="-78"/>
                <a:cs typeface="Simplified Arabic" pitchFamily="18" charset="-78"/>
              </a:rPr>
              <a:t>سنمنح درجة واحدة للتطبيق مفتوح المصدر.</a:t>
            </a:r>
          </a:p>
        </p:txBody>
      </p:sp>
    </p:spTree>
    <p:extLst>
      <p:ext uri="{BB962C8B-B14F-4D97-AF65-F5344CB8AC3E}">
        <p14:creationId xmlns:p14="http://schemas.microsoft.com/office/powerpoint/2010/main" val="41914476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ar-SY" dirty="0">
                <a:latin typeface="Simplified Arabic" pitchFamily="18" charset="-78"/>
                <a:cs typeface="Simplified Arabic" pitchFamily="18" charset="-78"/>
              </a:rPr>
              <a:t>ميزان الشعر في الموسوعة الشعرية</a:t>
            </a:r>
          </a:p>
        </p:txBody>
      </p:sp>
      <p:sp>
        <p:nvSpPr>
          <p:cNvPr id="3" name="عنصر نائب للمحتوى 2"/>
          <p:cNvSpPr>
            <a:spLocks noGrp="1"/>
          </p:cNvSpPr>
          <p:nvPr>
            <p:ph idx="1"/>
          </p:nvPr>
        </p:nvSpPr>
        <p:spPr>
          <a:xfrm>
            <a:off x="142844" y="1714487"/>
            <a:ext cx="9001156" cy="5072099"/>
          </a:xfrm>
        </p:spPr>
        <p:txBody>
          <a:bodyPr>
            <a:normAutofit lnSpcReduction="10000"/>
          </a:bodyPr>
          <a:lstStyle/>
          <a:p>
            <a:pPr algn="just">
              <a:lnSpc>
                <a:spcPct val="150000"/>
              </a:lnSpc>
            </a:pPr>
            <a:r>
              <a:rPr lang="ar-SY" dirty="0">
                <a:latin typeface="Simplified Arabic" pitchFamily="18" charset="-78"/>
                <a:cs typeface="Simplified Arabic" pitchFamily="18" charset="-78"/>
              </a:rPr>
              <a:t>الموسوعة الشعرية برنامج حاسوبي صادر عن مجمع اللغة العربية في </a:t>
            </a:r>
            <a:r>
              <a:rPr lang="ar-SY" dirty="0" err="1">
                <a:latin typeface="Simplified Arabic" pitchFamily="18" charset="-78"/>
                <a:cs typeface="Simplified Arabic" pitchFamily="18" charset="-78"/>
              </a:rPr>
              <a:t>أبوظبي</a:t>
            </a:r>
            <a:r>
              <a:rPr lang="ar-SY" dirty="0">
                <a:latin typeface="Simplified Arabic" pitchFamily="18" charset="-78"/>
                <a:cs typeface="Simplified Arabic" pitchFamily="18" charset="-78"/>
              </a:rPr>
              <a:t> عام 1998م بهدف جمع جميع التراث الشعري العربي بشكل رقميّ </a:t>
            </a:r>
            <a:r>
              <a:rPr lang="ar-SY" dirty="0" err="1">
                <a:latin typeface="Simplified Arabic" pitchFamily="18" charset="-78"/>
                <a:cs typeface="Simplified Arabic" pitchFamily="18" charset="-78"/>
              </a:rPr>
              <a:t>و</a:t>
            </a:r>
            <a:r>
              <a:rPr lang="ar-SY" dirty="0">
                <a:latin typeface="Simplified Arabic" pitchFamily="18" charset="-78"/>
                <a:cs typeface="Simplified Arabic" pitchFamily="18" charset="-78"/>
              </a:rPr>
              <a:t> قد وفّق العاملون عليه في هذا المجال.</a:t>
            </a:r>
          </a:p>
          <a:p>
            <a:pPr algn="just">
              <a:lnSpc>
                <a:spcPct val="150000"/>
              </a:lnSpc>
            </a:pPr>
            <a:r>
              <a:rPr lang="ar-SY" dirty="0">
                <a:latin typeface="Simplified Arabic" pitchFamily="18" charset="-78"/>
                <a:cs typeface="Simplified Arabic" pitchFamily="18" charset="-78"/>
              </a:rPr>
              <a:t>تضم الموسوعة إضافة إلى دواوين الشعر العربي عدداً من عيون الأدب العربي من المؤلفات التراثية إضافة لقسم يعنى بعلم العروض </a:t>
            </a:r>
            <a:r>
              <a:rPr lang="ar-SY" dirty="0" err="1">
                <a:latin typeface="Simplified Arabic" pitchFamily="18" charset="-78"/>
                <a:cs typeface="Simplified Arabic" pitchFamily="18" charset="-78"/>
              </a:rPr>
              <a:t>و</a:t>
            </a:r>
            <a:r>
              <a:rPr lang="ar-SY" dirty="0">
                <a:latin typeface="Simplified Arabic" pitchFamily="18" charset="-78"/>
                <a:cs typeface="Simplified Arabic" pitchFamily="18" charset="-78"/>
              </a:rPr>
              <a:t> يقدّم محاولةً لإنشاء ميزانٍ حاسوبيِّ لعروض الشعر العربي </a:t>
            </a:r>
            <a:r>
              <a:rPr lang="ar-SY" dirty="0" err="1">
                <a:latin typeface="Simplified Arabic" pitchFamily="18" charset="-78"/>
                <a:cs typeface="Simplified Arabic" pitchFamily="18" charset="-78"/>
              </a:rPr>
              <a:t>و</a:t>
            </a:r>
            <a:r>
              <a:rPr lang="ar-SY" dirty="0">
                <a:latin typeface="Simplified Arabic" pitchFamily="18" charset="-78"/>
                <a:cs typeface="Simplified Arabic" pitchFamily="18" charset="-78"/>
              </a:rPr>
              <a:t> هو ما </a:t>
            </a:r>
            <a:r>
              <a:rPr lang="ar-SY" dirty="0" err="1">
                <a:latin typeface="Simplified Arabic" pitchFamily="18" charset="-78"/>
                <a:cs typeface="Simplified Arabic" pitchFamily="18" charset="-78"/>
              </a:rPr>
              <a:t>يهمّنا</a:t>
            </a:r>
            <a:r>
              <a:rPr lang="ar-SY" dirty="0">
                <a:latin typeface="Simplified Arabic" pitchFamily="18" charset="-78"/>
                <a:cs typeface="Simplified Arabic" pitchFamily="18" charset="-78"/>
              </a:rPr>
              <a:t> في هذا المقام.</a:t>
            </a:r>
            <a:endParaRPr lang="en-US" dirty="0">
              <a:latin typeface="Simplified Arabic" pitchFamily="18" charset="-78"/>
              <a:cs typeface="Simplified Arabic" pitchFamily="18" charset="-78"/>
            </a:endParaRPr>
          </a:p>
        </p:txBody>
      </p:sp>
    </p:spTree>
    <p:extLst>
      <p:ext uri="{BB962C8B-B14F-4D97-AF65-F5344CB8AC3E}">
        <p14:creationId xmlns:p14="http://schemas.microsoft.com/office/powerpoint/2010/main" val="1911224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ar-SY" dirty="0">
                <a:latin typeface="Simplified Arabic" pitchFamily="18" charset="-78"/>
                <a:cs typeface="Simplified Arabic" pitchFamily="18" charset="-78"/>
              </a:rPr>
              <a:t>مبررات المشروع</a:t>
            </a:r>
            <a:br>
              <a:rPr lang="ar-SY" dirty="0">
                <a:latin typeface="Simplified Arabic" pitchFamily="18" charset="-78"/>
                <a:cs typeface="Simplified Arabic" pitchFamily="18" charset="-78"/>
              </a:rPr>
            </a:br>
            <a:r>
              <a:rPr lang="ar-SY" sz="2800" dirty="0">
                <a:latin typeface="Simplified Arabic" pitchFamily="18" charset="-78"/>
                <a:cs typeface="Simplified Arabic" pitchFamily="18" charset="-78"/>
              </a:rPr>
              <a:t>أولاً – المبررات المباشرة (الأدبيّة)</a:t>
            </a:r>
            <a:endParaRPr lang="ar-SY" dirty="0">
              <a:latin typeface="Simplified Arabic" pitchFamily="18" charset="-78"/>
              <a:cs typeface="Simplified Arabic" pitchFamily="18" charset="-78"/>
            </a:endParaRPr>
          </a:p>
        </p:txBody>
      </p:sp>
      <p:sp>
        <p:nvSpPr>
          <p:cNvPr id="3" name="عنصر نائب للمحتوى 2"/>
          <p:cNvSpPr>
            <a:spLocks noGrp="1"/>
          </p:cNvSpPr>
          <p:nvPr>
            <p:ph idx="1"/>
          </p:nvPr>
        </p:nvSpPr>
        <p:spPr>
          <a:xfrm>
            <a:off x="457200" y="1500175"/>
            <a:ext cx="8472518" cy="5214974"/>
          </a:xfrm>
        </p:spPr>
        <p:txBody>
          <a:bodyPr>
            <a:normAutofit fontScale="70000" lnSpcReduction="20000"/>
          </a:bodyPr>
          <a:lstStyle/>
          <a:p>
            <a:pPr algn="just">
              <a:lnSpc>
                <a:spcPct val="170000"/>
              </a:lnSpc>
            </a:pPr>
            <a:r>
              <a:rPr lang="ar-SY" dirty="0">
                <a:latin typeface="Simplified Arabic" pitchFamily="18" charset="-78"/>
                <a:cs typeface="Simplified Arabic" pitchFamily="18" charset="-78"/>
              </a:rPr>
              <a:t>الحاجة الماسَّة لدى الشعراء الشباب و النقاد و دارسي علمي العروض و القافية لوجود أداة تقنيَّة بسيطة و سهلة الاستخدام و دقيقة النتائج تتيح للدارس دراسة مجموعة أكبر من النماذج الوزنيَّة بسهولة أكبر و بزمن أقلّ و بشكل تفاعليّ.</a:t>
            </a:r>
          </a:p>
          <a:p>
            <a:pPr algn="just">
              <a:lnSpc>
                <a:spcPct val="170000"/>
              </a:lnSpc>
            </a:pPr>
            <a:r>
              <a:rPr lang="ar-SY" dirty="0">
                <a:latin typeface="Simplified Arabic" pitchFamily="18" charset="-78"/>
                <a:cs typeface="Simplified Arabic" pitchFamily="18" charset="-78"/>
              </a:rPr>
              <a:t>عدم إدخال الدارس في تعقيدات المصطلحات العروضية الكثيرة و التي ازدادت صعوبتها نتيجة لتطورات الحياة و اختلاف الثقافة الجمعيّة و بالتالي أصبحت المصطلحات العروضية التي استوحيت بادئ الأمر للتبسيط من أمور حياة العرب اليومية كأجزاء الخيمة مثلاً (السبب و الوتد و السّناد .. </a:t>
            </a:r>
            <a:r>
              <a:rPr lang="ar-SY" dirty="0" err="1">
                <a:latin typeface="Simplified Arabic" pitchFamily="18" charset="-78"/>
                <a:cs typeface="Simplified Arabic" pitchFamily="18" charset="-78"/>
              </a:rPr>
              <a:t>إلخ</a:t>
            </a:r>
            <a:r>
              <a:rPr lang="ar-SY" dirty="0">
                <a:latin typeface="Simplified Arabic" pitchFamily="18" charset="-78"/>
                <a:cs typeface="Simplified Arabic" pitchFamily="18" charset="-78"/>
              </a:rPr>
              <a:t>) أو صفات مشي النّوق مثلاً (</a:t>
            </a:r>
            <a:r>
              <a:rPr lang="ar-SY" dirty="0" err="1">
                <a:latin typeface="Simplified Arabic" pitchFamily="18" charset="-78"/>
                <a:cs typeface="Simplified Arabic" pitchFamily="18" charset="-78"/>
              </a:rPr>
              <a:t>المكانفة</a:t>
            </a:r>
            <a:r>
              <a:rPr lang="ar-SY" dirty="0">
                <a:latin typeface="Simplified Arabic" pitchFamily="18" charset="-78"/>
                <a:cs typeface="Simplified Arabic" pitchFamily="18" charset="-78"/>
              </a:rPr>
              <a:t> و المعاقبة </a:t>
            </a:r>
            <a:r>
              <a:rPr lang="ar-SY" dirty="0" err="1">
                <a:latin typeface="Simplified Arabic" pitchFamily="18" charset="-78"/>
                <a:cs typeface="Simplified Arabic" pitchFamily="18" charset="-78"/>
              </a:rPr>
              <a:t>و</a:t>
            </a:r>
            <a:r>
              <a:rPr lang="ar-SY" dirty="0">
                <a:latin typeface="Simplified Arabic" pitchFamily="18" charset="-78"/>
                <a:cs typeface="Simplified Arabic" pitchFamily="18" charset="-78"/>
              </a:rPr>
              <a:t> المراقبة </a:t>
            </a:r>
            <a:r>
              <a:rPr lang="ar-SY" dirty="0" err="1">
                <a:latin typeface="Simplified Arabic" pitchFamily="18" charset="-78"/>
                <a:cs typeface="Simplified Arabic" pitchFamily="18" charset="-78"/>
              </a:rPr>
              <a:t>و</a:t>
            </a:r>
            <a:r>
              <a:rPr lang="ar-SY" dirty="0">
                <a:latin typeface="Simplified Arabic" pitchFamily="18" charset="-78"/>
                <a:cs typeface="Simplified Arabic" pitchFamily="18" charset="-78"/>
              </a:rPr>
              <a:t> </a:t>
            </a:r>
            <a:r>
              <a:rPr lang="ar-SY" dirty="0" err="1">
                <a:latin typeface="Simplified Arabic" pitchFamily="18" charset="-78"/>
                <a:cs typeface="Simplified Arabic" pitchFamily="18" charset="-78"/>
              </a:rPr>
              <a:t>الوقص</a:t>
            </a:r>
            <a:r>
              <a:rPr lang="ar-SY" dirty="0">
                <a:latin typeface="Simplified Arabic" pitchFamily="18" charset="-78"/>
                <a:cs typeface="Simplified Arabic" pitchFamily="18" charset="-78"/>
              </a:rPr>
              <a:t> و الإضمار .. إلخ) أبعد عن ذهن الدارس و مخيّلته و بالتالي فقد أصبحت سبباً يضاف إلى أسباب نفوره عن هذا العلم الرائع بنماذجه الرياضية المدهشة و إيقاعاته الخلّابة.</a:t>
            </a:r>
            <a:endParaRPr lang="en-US" dirty="0">
              <a:latin typeface="Simplified Arabic" pitchFamily="18" charset="-78"/>
              <a:cs typeface="Simplified Arabic" pitchFamily="18" charset="-78"/>
            </a:endParaRPr>
          </a:p>
          <a:p>
            <a:pPr algn="just"/>
            <a:endParaRPr lang="ar-SY" dirty="0">
              <a:latin typeface="Simplified Arabic" pitchFamily="18" charset="-78"/>
              <a:cs typeface="Simplified Arabic" pitchFamily="18" charset="-78"/>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ar-SY" dirty="0">
                <a:latin typeface="Simplified Arabic" pitchFamily="18" charset="-78"/>
                <a:cs typeface="Simplified Arabic" pitchFamily="18" charset="-78"/>
              </a:rPr>
              <a:t>ميزان الشعر في الموسوعة الشعرية</a:t>
            </a:r>
          </a:p>
        </p:txBody>
      </p:sp>
      <p:pic>
        <p:nvPicPr>
          <p:cNvPr id="5" name="صورة 4"/>
          <p:cNvPicPr/>
          <p:nvPr/>
        </p:nvPicPr>
        <p:blipFill>
          <a:blip r:embed="rId2"/>
          <a:srcRect/>
          <a:stretch>
            <a:fillRect/>
          </a:stretch>
        </p:blipFill>
        <p:spPr bwMode="auto">
          <a:xfrm>
            <a:off x="1142976" y="1536537"/>
            <a:ext cx="6923435" cy="5178611"/>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ar-SY" dirty="0">
                <a:latin typeface="Simplified Arabic" pitchFamily="18" charset="-78"/>
                <a:cs typeface="Simplified Arabic" pitchFamily="18" charset="-78"/>
              </a:rPr>
              <a:t>ميزات ميزان الشعر في الموسوعة الشعرية</a:t>
            </a:r>
          </a:p>
        </p:txBody>
      </p:sp>
      <p:sp>
        <p:nvSpPr>
          <p:cNvPr id="3" name="عنصر نائب للمحتوى 2"/>
          <p:cNvSpPr>
            <a:spLocks noGrp="1"/>
          </p:cNvSpPr>
          <p:nvPr>
            <p:ph idx="1"/>
          </p:nvPr>
        </p:nvSpPr>
        <p:spPr>
          <a:xfrm>
            <a:off x="142844" y="1714487"/>
            <a:ext cx="9001156" cy="5072099"/>
          </a:xfrm>
        </p:spPr>
        <p:txBody>
          <a:bodyPr>
            <a:normAutofit fontScale="92500"/>
          </a:bodyPr>
          <a:lstStyle/>
          <a:p>
            <a:pPr algn="just">
              <a:lnSpc>
                <a:spcPct val="150000"/>
              </a:lnSpc>
            </a:pPr>
            <a:r>
              <a:rPr lang="ar-SY" dirty="0">
                <a:latin typeface="Simplified Arabic" pitchFamily="18" charset="-78"/>
                <a:cs typeface="Simplified Arabic" pitchFamily="18" charset="-78"/>
              </a:rPr>
              <a:t>أوّل محاولة حاسوبية لحوسبة عروض الشعر العربي.</a:t>
            </a:r>
          </a:p>
          <a:p>
            <a:pPr algn="just">
              <a:lnSpc>
                <a:spcPct val="150000"/>
              </a:lnSpc>
            </a:pPr>
            <a:r>
              <a:rPr lang="ar-SY" dirty="0">
                <a:latin typeface="Simplified Arabic" pitchFamily="18" charset="-78"/>
                <a:cs typeface="Simplified Arabic" pitchFamily="18" charset="-78"/>
              </a:rPr>
              <a:t>وجود أزرار خاصة لتسهيل عملية التشكيل للمدخلات و ذلك تسهيلاً لمن لا يعرف كيفية إدخال أحرف التشكيل مباشرة من لوحة المفاتيح.</a:t>
            </a:r>
          </a:p>
          <a:p>
            <a:pPr algn="just">
              <a:lnSpc>
                <a:spcPct val="150000"/>
              </a:lnSpc>
            </a:pPr>
            <a:r>
              <a:rPr lang="ar-SY" dirty="0">
                <a:latin typeface="Simplified Arabic" pitchFamily="18" charset="-78"/>
                <a:cs typeface="Simplified Arabic" pitchFamily="18" charset="-78"/>
              </a:rPr>
              <a:t>وجود إحصائيّات دقيقة عن البحور الشعرية من حيث عدد الشعراء </a:t>
            </a:r>
            <a:r>
              <a:rPr lang="ar-SY" dirty="0" err="1">
                <a:latin typeface="Simplified Arabic" pitchFamily="18" charset="-78"/>
                <a:cs typeface="Simplified Arabic" pitchFamily="18" charset="-78"/>
              </a:rPr>
              <a:t>و</a:t>
            </a:r>
            <a:r>
              <a:rPr lang="ar-SY" dirty="0">
                <a:latin typeface="Simplified Arabic" pitchFamily="18" charset="-78"/>
                <a:cs typeface="Simplified Arabic" pitchFamily="18" charset="-78"/>
              </a:rPr>
              <a:t> عدد القصائد </a:t>
            </a:r>
            <a:r>
              <a:rPr lang="ar-SY" dirty="0" err="1">
                <a:latin typeface="Simplified Arabic" pitchFamily="18" charset="-78"/>
                <a:cs typeface="Simplified Arabic" pitchFamily="18" charset="-78"/>
              </a:rPr>
              <a:t>و</a:t>
            </a:r>
            <a:r>
              <a:rPr lang="ar-SY" dirty="0">
                <a:latin typeface="Simplified Arabic" pitchFamily="18" charset="-78"/>
                <a:cs typeface="Simplified Arabic" pitchFamily="18" charset="-78"/>
              </a:rPr>
              <a:t> عدد الأبيات التي كتبت على كل بحر من البحور المختلفة </a:t>
            </a:r>
            <a:r>
              <a:rPr lang="ar-SY" dirty="0" err="1">
                <a:latin typeface="Simplified Arabic" pitchFamily="18" charset="-78"/>
                <a:cs typeface="Simplified Arabic" pitchFamily="18" charset="-78"/>
              </a:rPr>
              <a:t>و</a:t>
            </a:r>
            <a:r>
              <a:rPr lang="ar-SY" dirty="0">
                <a:latin typeface="Simplified Arabic" pitchFamily="18" charset="-78"/>
                <a:cs typeface="Simplified Arabic" pitchFamily="18" charset="-78"/>
              </a:rPr>
              <a:t> في كل عصر من العصور </a:t>
            </a:r>
            <a:r>
              <a:rPr lang="ar-SY" dirty="0" err="1">
                <a:latin typeface="Simplified Arabic" pitchFamily="18" charset="-78"/>
                <a:cs typeface="Simplified Arabic" pitchFamily="18" charset="-78"/>
              </a:rPr>
              <a:t>و</a:t>
            </a:r>
            <a:r>
              <a:rPr lang="ar-SY" dirty="0">
                <a:latin typeface="Simplified Arabic" pitchFamily="18" charset="-78"/>
                <a:cs typeface="Simplified Arabic" pitchFamily="18" charset="-78"/>
              </a:rPr>
              <a:t> قد تأتّت هذه الإحصائيّات نتيجة لأن البرنامج جزء من موسوعة كما أسلفنا.</a:t>
            </a:r>
            <a:endParaRPr lang="en-US" dirty="0">
              <a:latin typeface="Simplified Arabic" pitchFamily="18" charset="-78"/>
              <a:cs typeface="Simplified Arabic" pitchFamily="18" charset="-78"/>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ar-SY" dirty="0">
                <a:latin typeface="Simplified Arabic" pitchFamily="18" charset="-78"/>
                <a:cs typeface="Simplified Arabic" pitchFamily="18" charset="-78"/>
              </a:rPr>
              <a:t>عيوب ميزان الشعر في الموسوعة الشعرية</a:t>
            </a:r>
          </a:p>
        </p:txBody>
      </p:sp>
      <p:sp>
        <p:nvSpPr>
          <p:cNvPr id="3" name="عنصر نائب للمحتوى 2"/>
          <p:cNvSpPr>
            <a:spLocks noGrp="1"/>
          </p:cNvSpPr>
          <p:nvPr>
            <p:ph idx="1"/>
          </p:nvPr>
        </p:nvSpPr>
        <p:spPr>
          <a:xfrm>
            <a:off x="142844" y="1714487"/>
            <a:ext cx="9001156" cy="5072099"/>
          </a:xfrm>
        </p:spPr>
        <p:txBody>
          <a:bodyPr>
            <a:normAutofit/>
          </a:bodyPr>
          <a:lstStyle/>
          <a:p>
            <a:pPr algn="just">
              <a:lnSpc>
                <a:spcPct val="220000"/>
              </a:lnSpc>
            </a:pPr>
            <a:r>
              <a:rPr lang="ar-SY" dirty="0">
                <a:latin typeface="Simplified Arabic" pitchFamily="18" charset="-78"/>
                <a:cs typeface="Simplified Arabic" pitchFamily="18" charset="-78"/>
              </a:rPr>
              <a:t>يتطلّب تشكيل </a:t>
            </a:r>
            <a:r>
              <a:rPr lang="ar-SY" u="sng" dirty="0">
                <a:latin typeface="Simplified Arabic" pitchFamily="18" charset="-78"/>
                <a:cs typeface="Simplified Arabic" pitchFamily="18" charset="-78"/>
              </a:rPr>
              <a:t>كامل محارف البيت الشعري </a:t>
            </a:r>
            <a:r>
              <a:rPr lang="ar-SY" dirty="0">
                <a:latin typeface="Simplified Arabic" pitchFamily="18" charset="-78"/>
                <a:cs typeface="Simplified Arabic" pitchFamily="18" charset="-78"/>
              </a:rPr>
              <a:t>كي يعمل.</a:t>
            </a:r>
          </a:p>
          <a:p>
            <a:pPr algn="just">
              <a:lnSpc>
                <a:spcPct val="220000"/>
              </a:lnSpc>
            </a:pPr>
            <a:r>
              <a:rPr lang="ar-SY" dirty="0">
                <a:latin typeface="Simplified Arabic" pitchFamily="18" charset="-78"/>
                <a:cs typeface="Simplified Arabic" pitchFamily="18" charset="-78"/>
              </a:rPr>
              <a:t>غياب دليل استخدام واضح للبرنامج.</a:t>
            </a:r>
          </a:p>
          <a:p>
            <a:pPr algn="just">
              <a:lnSpc>
                <a:spcPct val="220000"/>
              </a:lnSpc>
            </a:pPr>
            <a:r>
              <a:rPr lang="ar-SY" dirty="0">
                <a:latin typeface="Simplified Arabic" pitchFamily="18" charset="-78"/>
                <a:cs typeface="Simplified Arabic" pitchFamily="18" charset="-78"/>
              </a:rPr>
              <a:t>عدم تبيان سبب إخفاق البرنامج في التقطيع الوزني و بالتالي جهل المستخدم لما يتوجب عليه فعله للحصول على النتائج.</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ar-SY" dirty="0">
                <a:latin typeface="Simplified Arabic" pitchFamily="18" charset="-78"/>
                <a:cs typeface="Simplified Arabic" pitchFamily="18" charset="-78"/>
              </a:rPr>
              <a:t>عيوب ميزان الشعر في الموسوعة الشعرية</a:t>
            </a:r>
          </a:p>
        </p:txBody>
      </p:sp>
      <p:sp>
        <p:nvSpPr>
          <p:cNvPr id="3" name="عنصر نائب للمحتوى 2"/>
          <p:cNvSpPr>
            <a:spLocks noGrp="1"/>
          </p:cNvSpPr>
          <p:nvPr>
            <p:ph idx="1"/>
          </p:nvPr>
        </p:nvSpPr>
        <p:spPr>
          <a:xfrm>
            <a:off x="142844" y="1714487"/>
            <a:ext cx="9001156" cy="5072099"/>
          </a:xfrm>
        </p:spPr>
        <p:txBody>
          <a:bodyPr>
            <a:normAutofit fontScale="92500" lnSpcReduction="10000"/>
          </a:bodyPr>
          <a:lstStyle/>
          <a:p>
            <a:pPr algn="just">
              <a:lnSpc>
                <a:spcPct val="220000"/>
              </a:lnSpc>
            </a:pPr>
            <a:r>
              <a:rPr lang="ar-SY" dirty="0">
                <a:latin typeface="Simplified Arabic" pitchFamily="18" charset="-78"/>
                <a:cs typeface="Simplified Arabic" pitchFamily="18" charset="-78"/>
              </a:rPr>
              <a:t>عدم القدرة على تحليل القافية.</a:t>
            </a:r>
          </a:p>
          <a:p>
            <a:pPr algn="just">
              <a:lnSpc>
                <a:spcPct val="220000"/>
              </a:lnSpc>
            </a:pPr>
            <a:r>
              <a:rPr lang="ar-SY" dirty="0">
                <a:latin typeface="Simplified Arabic" pitchFamily="18" charset="-78"/>
                <a:cs typeface="Simplified Arabic" pitchFamily="18" charset="-78"/>
              </a:rPr>
              <a:t>عدم القدرة على تحليل أكثر من بيت واحد في آن واحد أو تحليل جزء من البيت (شطر مثلاً).</a:t>
            </a:r>
          </a:p>
          <a:p>
            <a:pPr algn="just">
              <a:lnSpc>
                <a:spcPct val="220000"/>
              </a:lnSpc>
            </a:pPr>
            <a:r>
              <a:rPr lang="ar-SY" dirty="0">
                <a:latin typeface="Simplified Arabic" pitchFamily="18" charset="-78"/>
                <a:cs typeface="Simplified Arabic" pitchFamily="18" charset="-78"/>
              </a:rPr>
              <a:t>البرنامج يستهدف مستخدمي بيئة ويندوز فقط.</a:t>
            </a:r>
          </a:p>
          <a:p>
            <a:pPr algn="just">
              <a:lnSpc>
                <a:spcPct val="220000"/>
              </a:lnSpc>
            </a:pPr>
            <a:r>
              <a:rPr lang="ar-SY" dirty="0">
                <a:latin typeface="Simplified Arabic" pitchFamily="18" charset="-78"/>
                <a:cs typeface="Simplified Arabic" pitchFamily="18" charset="-78"/>
              </a:rPr>
              <a:t>عدم القدرة على تحليل نصوص شعر التفعيلة.</a:t>
            </a:r>
          </a:p>
        </p:txBody>
      </p:sp>
    </p:spTree>
    <p:extLst>
      <p:ext uri="{BB962C8B-B14F-4D97-AF65-F5344CB8AC3E}">
        <p14:creationId xmlns:p14="http://schemas.microsoft.com/office/powerpoint/2010/main" val="34013288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fontScale="90000"/>
          </a:bodyPr>
          <a:lstStyle/>
          <a:p>
            <a:pPr algn="ctr"/>
            <a:r>
              <a:rPr lang="ar-SY" dirty="0">
                <a:latin typeface="Simplified Arabic" pitchFamily="18" charset="-78"/>
                <a:cs typeface="Simplified Arabic" pitchFamily="18" charset="-78"/>
              </a:rPr>
              <a:t>ميزان الشعر في الموسوعة الشعرية</a:t>
            </a:r>
            <a:br>
              <a:rPr lang="ar-SY" dirty="0">
                <a:latin typeface="Simplified Arabic" pitchFamily="18" charset="-78"/>
                <a:cs typeface="Simplified Arabic" pitchFamily="18" charset="-78"/>
              </a:rPr>
            </a:br>
            <a:r>
              <a:rPr lang="ar-SY" dirty="0">
                <a:latin typeface="Simplified Arabic" pitchFamily="18" charset="-78"/>
                <a:cs typeface="Simplified Arabic" pitchFamily="18" charset="-78"/>
              </a:rPr>
              <a:t>درجة التقييم </a:t>
            </a:r>
            <a:r>
              <a:rPr lang="en-US" dirty="0">
                <a:latin typeface="Simplified Arabic" pitchFamily="18" charset="-78"/>
                <a:cs typeface="Simplified Arabic" pitchFamily="18" charset="-78"/>
              </a:rPr>
              <a:t>2</a:t>
            </a:r>
            <a:r>
              <a:rPr lang="ar-SY" dirty="0">
                <a:latin typeface="Simplified Arabic" pitchFamily="18" charset="-78"/>
                <a:cs typeface="Simplified Arabic" pitchFamily="18" charset="-78"/>
              </a:rPr>
              <a:t> من 10</a:t>
            </a:r>
          </a:p>
        </p:txBody>
      </p:sp>
      <p:graphicFrame>
        <p:nvGraphicFramePr>
          <p:cNvPr id="4" name="Table 3"/>
          <p:cNvGraphicFramePr>
            <a:graphicFrameLocks noGrp="1"/>
          </p:cNvGraphicFramePr>
          <p:nvPr>
            <p:extLst>
              <p:ext uri="{D42A27DB-BD31-4B8C-83A1-F6EECF244321}">
                <p14:modId xmlns:p14="http://schemas.microsoft.com/office/powerpoint/2010/main" val="4146648713"/>
              </p:ext>
            </p:extLst>
          </p:nvPr>
        </p:nvGraphicFramePr>
        <p:xfrm>
          <a:off x="755576" y="1549010"/>
          <a:ext cx="7715200" cy="5120350"/>
        </p:xfrm>
        <a:graphic>
          <a:graphicData uri="http://schemas.openxmlformats.org/drawingml/2006/table">
            <a:tbl>
              <a:tblPr firstRow="1" bandRow="1">
                <a:tableStyleId>{5C22544A-7EE6-4342-B048-85BDC9FD1C3A}</a:tableStyleId>
              </a:tblPr>
              <a:tblGrid>
                <a:gridCol w="2571734">
                  <a:extLst>
                    <a:ext uri="{9D8B030D-6E8A-4147-A177-3AD203B41FA5}">
                      <a16:colId xmlns:a16="http://schemas.microsoft.com/office/drawing/2014/main" val="20000"/>
                    </a:ext>
                  </a:extLst>
                </a:gridCol>
                <a:gridCol w="5143466">
                  <a:extLst>
                    <a:ext uri="{9D8B030D-6E8A-4147-A177-3AD203B41FA5}">
                      <a16:colId xmlns:a16="http://schemas.microsoft.com/office/drawing/2014/main" val="20001"/>
                    </a:ext>
                  </a:extLst>
                </a:gridCol>
              </a:tblGrid>
              <a:tr h="323679">
                <a:tc>
                  <a:txBody>
                    <a:bodyPr/>
                    <a:lstStyle/>
                    <a:p>
                      <a:r>
                        <a:rPr lang="ar-SY" sz="1600" dirty="0"/>
                        <a:t>الدرجة</a:t>
                      </a:r>
                      <a:endParaRPr lang="en-US" sz="1600" dirty="0"/>
                    </a:p>
                  </a:txBody>
                  <a:tcPr/>
                </a:tc>
                <a:tc>
                  <a:txBody>
                    <a:bodyPr/>
                    <a:lstStyle/>
                    <a:p>
                      <a:r>
                        <a:rPr lang="ar-SY" sz="1600" dirty="0"/>
                        <a:t>المعيار</a:t>
                      </a:r>
                      <a:endParaRPr lang="en-US" sz="1600" dirty="0"/>
                    </a:p>
                  </a:txBody>
                  <a:tcPr/>
                </a:tc>
                <a:extLst>
                  <a:ext uri="{0D108BD9-81ED-4DB2-BD59-A6C34878D82A}">
                    <a16:rowId xmlns:a16="http://schemas.microsoft.com/office/drawing/2014/main" val="10000"/>
                  </a:ext>
                </a:extLst>
              </a:tr>
              <a:tr h="478507">
                <a:tc>
                  <a:txBody>
                    <a:bodyPr/>
                    <a:lstStyle/>
                    <a:p>
                      <a:r>
                        <a:rPr lang="en-US" dirty="0">
                          <a:latin typeface="Simplified Arabic" panose="02020603050405020304" pitchFamily="18" charset="-78"/>
                          <a:cs typeface="Simplified Arabic" panose="02020603050405020304" pitchFamily="18" charset="-78"/>
                        </a:rPr>
                        <a:t>1</a:t>
                      </a:r>
                    </a:p>
                  </a:txBody>
                  <a:tcPr/>
                </a:tc>
                <a:tc>
                  <a:txBody>
                    <a:bodyPr/>
                    <a:lstStyle/>
                    <a:p>
                      <a:pPr lvl="1" algn="just">
                        <a:lnSpc>
                          <a:spcPct val="150000"/>
                        </a:lnSpc>
                      </a:pPr>
                      <a:r>
                        <a:rPr lang="ar-SY" sz="1800" dirty="0">
                          <a:latin typeface="Simplified Arabic" pitchFamily="18" charset="-78"/>
                          <a:cs typeface="Simplified Arabic" pitchFamily="18" charset="-78"/>
                        </a:rPr>
                        <a:t>دليل الاستخدام و الجوانب النظرية أو الموسوعية</a:t>
                      </a:r>
                    </a:p>
                  </a:txBody>
                  <a:tcPr/>
                </a:tc>
                <a:extLst>
                  <a:ext uri="{0D108BD9-81ED-4DB2-BD59-A6C34878D82A}">
                    <a16:rowId xmlns:a16="http://schemas.microsoft.com/office/drawing/2014/main" val="10001"/>
                  </a:ext>
                </a:extLst>
              </a:tr>
              <a:tr h="478507">
                <a:tc>
                  <a:txBody>
                    <a:bodyPr/>
                    <a:lstStyle/>
                    <a:p>
                      <a:r>
                        <a:rPr lang="en-US" dirty="0">
                          <a:latin typeface="Simplified Arabic" panose="02020603050405020304" pitchFamily="18" charset="-78"/>
                          <a:cs typeface="Simplified Arabic" panose="02020603050405020304" pitchFamily="18" charset="-78"/>
                        </a:rPr>
                        <a:t>1</a:t>
                      </a:r>
                    </a:p>
                  </a:txBody>
                  <a:tcPr/>
                </a:tc>
                <a:tc>
                  <a:txBody>
                    <a:bodyPr/>
                    <a:lstStyle/>
                    <a:p>
                      <a:pPr lvl="1" algn="just">
                        <a:lnSpc>
                          <a:spcPct val="150000"/>
                        </a:lnSpc>
                      </a:pPr>
                      <a:r>
                        <a:rPr lang="ar-SY" sz="1800" dirty="0">
                          <a:latin typeface="Simplified Arabic" pitchFamily="18" charset="-78"/>
                          <a:cs typeface="Simplified Arabic" pitchFamily="18" charset="-78"/>
                        </a:rPr>
                        <a:t>سهولة و وضوح و فعّاليّة واجهة الاستخدام</a:t>
                      </a:r>
                    </a:p>
                  </a:txBody>
                  <a:tcPr/>
                </a:tc>
                <a:extLst>
                  <a:ext uri="{0D108BD9-81ED-4DB2-BD59-A6C34878D82A}">
                    <a16:rowId xmlns:a16="http://schemas.microsoft.com/office/drawing/2014/main" val="10002"/>
                  </a:ext>
                </a:extLst>
              </a:tr>
              <a:tr h="478507">
                <a:tc>
                  <a:txBody>
                    <a:bodyPr/>
                    <a:lstStyle/>
                    <a:p>
                      <a:r>
                        <a:rPr lang="ar-SY" dirty="0">
                          <a:latin typeface="Simplified Arabic" panose="02020603050405020304" pitchFamily="18" charset="-78"/>
                          <a:cs typeface="Simplified Arabic" panose="02020603050405020304" pitchFamily="18" charset="-78"/>
                        </a:rPr>
                        <a:t>0</a:t>
                      </a:r>
                      <a:endParaRPr lang="en-US" dirty="0">
                        <a:latin typeface="Simplified Arabic" panose="02020603050405020304" pitchFamily="18" charset="-78"/>
                        <a:cs typeface="Simplified Arabic" panose="02020603050405020304" pitchFamily="18" charset="-78"/>
                      </a:endParaRPr>
                    </a:p>
                  </a:txBody>
                  <a:tcPr/>
                </a:tc>
                <a:tc>
                  <a:txBody>
                    <a:bodyPr/>
                    <a:lstStyle/>
                    <a:p>
                      <a:pPr lvl="1" algn="just">
                        <a:lnSpc>
                          <a:spcPct val="150000"/>
                        </a:lnSpc>
                      </a:pPr>
                      <a:r>
                        <a:rPr lang="ar-SY" sz="1800" dirty="0">
                          <a:latin typeface="Simplified Arabic" pitchFamily="18" charset="-78"/>
                          <a:cs typeface="Simplified Arabic" pitchFamily="18" charset="-78"/>
                        </a:rPr>
                        <a:t>الإدخال دون تشكيل أو بتشكيل جزئي</a:t>
                      </a:r>
                    </a:p>
                  </a:txBody>
                  <a:tcPr/>
                </a:tc>
                <a:extLst>
                  <a:ext uri="{0D108BD9-81ED-4DB2-BD59-A6C34878D82A}">
                    <a16:rowId xmlns:a16="http://schemas.microsoft.com/office/drawing/2014/main" val="10003"/>
                  </a:ext>
                </a:extLst>
              </a:tr>
              <a:tr h="478507">
                <a:tc>
                  <a:txBody>
                    <a:bodyPr/>
                    <a:lstStyle/>
                    <a:p>
                      <a:r>
                        <a:rPr lang="en-US" dirty="0">
                          <a:latin typeface="Simplified Arabic" panose="02020603050405020304" pitchFamily="18" charset="-78"/>
                          <a:cs typeface="Simplified Arabic" panose="02020603050405020304" pitchFamily="18" charset="-78"/>
                        </a:rPr>
                        <a:t>0</a:t>
                      </a:r>
                    </a:p>
                  </a:txBody>
                  <a:tcPr/>
                </a:tc>
                <a:tc>
                  <a:txBody>
                    <a:bodyPr/>
                    <a:lstStyle/>
                    <a:p>
                      <a:pPr lvl="1" algn="just">
                        <a:lnSpc>
                          <a:spcPct val="150000"/>
                        </a:lnSpc>
                      </a:pPr>
                      <a:r>
                        <a:rPr lang="ar-SY" sz="1800" dirty="0">
                          <a:latin typeface="Simplified Arabic" pitchFamily="18" charset="-78"/>
                          <a:cs typeface="Simplified Arabic" pitchFamily="18" charset="-78"/>
                        </a:rPr>
                        <a:t>تشريح أكثر من بيت دفعة واحدة</a:t>
                      </a:r>
                    </a:p>
                  </a:txBody>
                  <a:tcPr/>
                </a:tc>
                <a:extLst>
                  <a:ext uri="{0D108BD9-81ED-4DB2-BD59-A6C34878D82A}">
                    <a16:rowId xmlns:a16="http://schemas.microsoft.com/office/drawing/2014/main" val="10004"/>
                  </a:ext>
                </a:extLst>
              </a:tr>
              <a:tr h="478507">
                <a:tc>
                  <a:txBody>
                    <a:bodyPr/>
                    <a:lstStyle/>
                    <a:p>
                      <a:r>
                        <a:rPr lang="en-US" dirty="0">
                          <a:latin typeface="Simplified Arabic" panose="02020603050405020304" pitchFamily="18" charset="-78"/>
                          <a:cs typeface="Simplified Arabic" panose="02020603050405020304" pitchFamily="18" charset="-78"/>
                        </a:rPr>
                        <a:t>0</a:t>
                      </a:r>
                    </a:p>
                  </a:txBody>
                  <a:tcPr/>
                </a:tc>
                <a:tc>
                  <a:txBody>
                    <a:bodyPr/>
                    <a:lstStyle/>
                    <a:p>
                      <a:pPr lvl="1" algn="just">
                        <a:lnSpc>
                          <a:spcPct val="150000"/>
                        </a:lnSpc>
                      </a:pPr>
                      <a:r>
                        <a:rPr lang="ar-SY" sz="1800" dirty="0">
                          <a:latin typeface="Simplified Arabic" pitchFamily="18" charset="-78"/>
                          <a:cs typeface="Simplified Arabic" pitchFamily="18" charset="-78"/>
                        </a:rPr>
                        <a:t>دعم تشريح قصيدة التفعيلة</a:t>
                      </a:r>
                    </a:p>
                  </a:txBody>
                  <a:tcPr/>
                </a:tc>
                <a:extLst>
                  <a:ext uri="{0D108BD9-81ED-4DB2-BD59-A6C34878D82A}">
                    <a16:rowId xmlns:a16="http://schemas.microsoft.com/office/drawing/2014/main" val="10005"/>
                  </a:ext>
                </a:extLst>
              </a:tr>
              <a:tr h="478507">
                <a:tc>
                  <a:txBody>
                    <a:bodyPr/>
                    <a:lstStyle/>
                    <a:p>
                      <a:r>
                        <a:rPr lang="en-US" dirty="0">
                          <a:latin typeface="Simplified Arabic" panose="02020603050405020304" pitchFamily="18" charset="-78"/>
                          <a:cs typeface="Simplified Arabic" panose="02020603050405020304" pitchFamily="18" charset="-78"/>
                        </a:rPr>
                        <a:t>0</a:t>
                      </a:r>
                    </a:p>
                  </a:txBody>
                  <a:tcPr/>
                </a:tc>
                <a:tc>
                  <a:txBody>
                    <a:bodyPr/>
                    <a:lstStyle/>
                    <a:p>
                      <a:pPr lvl="1" algn="just">
                        <a:lnSpc>
                          <a:spcPct val="150000"/>
                        </a:lnSpc>
                      </a:pPr>
                      <a:r>
                        <a:rPr lang="ar-SY" sz="1800" dirty="0">
                          <a:latin typeface="Simplified Arabic" pitchFamily="18" charset="-78"/>
                          <a:cs typeface="Simplified Arabic" pitchFamily="18" charset="-78"/>
                        </a:rPr>
                        <a:t>دعم تحليل القافية</a:t>
                      </a:r>
                    </a:p>
                  </a:txBody>
                  <a:tcPr/>
                </a:tc>
                <a:extLst>
                  <a:ext uri="{0D108BD9-81ED-4DB2-BD59-A6C34878D82A}">
                    <a16:rowId xmlns:a16="http://schemas.microsoft.com/office/drawing/2014/main" val="10006"/>
                  </a:ext>
                </a:extLst>
              </a:tr>
              <a:tr h="478507">
                <a:tc>
                  <a:txBody>
                    <a:bodyPr/>
                    <a:lstStyle/>
                    <a:p>
                      <a:r>
                        <a:rPr lang="en-US" dirty="0">
                          <a:latin typeface="Simplified Arabic" panose="02020603050405020304" pitchFamily="18" charset="-78"/>
                          <a:cs typeface="Simplified Arabic" panose="02020603050405020304" pitchFamily="18" charset="-78"/>
                        </a:rPr>
                        <a:t>0</a:t>
                      </a:r>
                    </a:p>
                  </a:txBody>
                  <a:tcPr/>
                </a:tc>
                <a:tc>
                  <a:txBody>
                    <a:bodyPr/>
                    <a:lstStyle/>
                    <a:p>
                      <a:pPr lvl="1" algn="just">
                        <a:lnSpc>
                          <a:spcPct val="150000"/>
                        </a:lnSpc>
                      </a:pPr>
                      <a:r>
                        <a:rPr lang="ar-SY" sz="1800" dirty="0">
                          <a:latin typeface="Simplified Arabic" pitchFamily="18" charset="-78"/>
                          <a:cs typeface="Simplified Arabic" pitchFamily="18" charset="-78"/>
                        </a:rPr>
                        <a:t>المساعدة في الكتابة الوزنيّة</a:t>
                      </a:r>
                    </a:p>
                  </a:txBody>
                  <a:tcPr/>
                </a:tc>
                <a:extLst>
                  <a:ext uri="{0D108BD9-81ED-4DB2-BD59-A6C34878D82A}">
                    <a16:rowId xmlns:a16="http://schemas.microsoft.com/office/drawing/2014/main" val="10007"/>
                  </a:ext>
                </a:extLst>
              </a:tr>
              <a:tr h="478507">
                <a:tc>
                  <a:txBody>
                    <a:bodyPr/>
                    <a:lstStyle/>
                    <a:p>
                      <a:r>
                        <a:rPr lang="en-US" dirty="0">
                          <a:latin typeface="Simplified Arabic" panose="02020603050405020304" pitchFamily="18" charset="-78"/>
                          <a:cs typeface="Simplified Arabic" panose="02020603050405020304" pitchFamily="18" charset="-78"/>
                        </a:rPr>
                        <a:t>0</a:t>
                      </a:r>
                    </a:p>
                  </a:txBody>
                  <a:tcPr/>
                </a:tc>
                <a:tc>
                  <a:txBody>
                    <a:bodyPr/>
                    <a:lstStyle/>
                    <a:p>
                      <a:pPr lvl="1" algn="just">
                        <a:lnSpc>
                          <a:spcPct val="150000"/>
                        </a:lnSpc>
                      </a:pPr>
                      <a:r>
                        <a:rPr lang="ar-SY" sz="1800" dirty="0">
                          <a:latin typeface="Simplified Arabic" pitchFamily="18" charset="-78"/>
                          <a:cs typeface="Simplified Arabic" pitchFamily="18" charset="-78"/>
                        </a:rPr>
                        <a:t>الاستقلالية</a:t>
                      </a:r>
                      <a:r>
                        <a:rPr lang="ar-SY" sz="1800" baseline="0" dirty="0">
                          <a:latin typeface="Simplified Arabic" pitchFamily="18" charset="-78"/>
                          <a:cs typeface="Simplified Arabic" pitchFamily="18" charset="-78"/>
                        </a:rPr>
                        <a:t> عن نظام التشغيل</a:t>
                      </a:r>
                      <a:endParaRPr lang="ar-SY" sz="1800" dirty="0">
                        <a:latin typeface="Simplified Arabic" pitchFamily="18" charset="-78"/>
                        <a:cs typeface="Simplified Arabic" pitchFamily="18" charset="-78"/>
                      </a:endParaRPr>
                    </a:p>
                  </a:txBody>
                  <a:tcPr/>
                </a:tc>
                <a:extLst>
                  <a:ext uri="{0D108BD9-81ED-4DB2-BD59-A6C34878D82A}">
                    <a16:rowId xmlns:a16="http://schemas.microsoft.com/office/drawing/2014/main" val="10008"/>
                  </a:ext>
                </a:extLst>
              </a:tr>
              <a:tr h="478507">
                <a:tc>
                  <a:txBody>
                    <a:bodyPr/>
                    <a:lstStyle/>
                    <a:p>
                      <a:r>
                        <a:rPr lang="en-US" dirty="0">
                          <a:latin typeface="Simplified Arabic" panose="02020603050405020304" pitchFamily="18" charset="-78"/>
                          <a:cs typeface="Simplified Arabic" panose="02020603050405020304" pitchFamily="18" charset="-78"/>
                        </a:rPr>
                        <a:t>0</a:t>
                      </a:r>
                    </a:p>
                  </a:txBody>
                  <a:tcPr/>
                </a:tc>
                <a:tc>
                  <a:txBody>
                    <a:bodyPr/>
                    <a:lstStyle/>
                    <a:p>
                      <a:pPr lvl="1" algn="just">
                        <a:lnSpc>
                          <a:spcPct val="150000"/>
                        </a:lnSpc>
                      </a:pPr>
                      <a:r>
                        <a:rPr lang="ar-SY" sz="1800" dirty="0">
                          <a:latin typeface="Simplified Arabic" pitchFamily="18" charset="-78"/>
                          <a:cs typeface="Simplified Arabic" pitchFamily="18" charset="-78"/>
                        </a:rPr>
                        <a:t>التطوير المستمر</a:t>
                      </a:r>
                    </a:p>
                  </a:txBody>
                  <a:tcPr/>
                </a:tc>
                <a:extLst>
                  <a:ext uri="{0D108BD9-81ED-4DB2-BD59-A6C34878D82A}">
                    <a16:rowId xmlns:a16="http://schemas.microsoft.com/office/drawing/2014/main" val="10009"/>
                  </a:ext>
                </a:extLst>
              </a:tr>
              <a:tr h="478507">
                <a:tc>
                  <a:txBody>
                    <a:bodyPr/>
                    <a:lstStyle/>
                    <a:p>
                      <a:r>
                        <a:rPr lang="en-US" dirty="0">
                          <a:latin typeface="Simplified Arabic" panose="02020603050405020304" pitchFamily="18" charset="-78"/>
                          <a:cs typeface="Simplified Arabic" panose="02020603050405020304" pitchFamily="18" charset="-78"/>
                        </a:rPr>
                        <a:t>0</a:t>
                      </a:r>
                    </a:p>
                  </a:txBody>
                  <a:tcPr/>
                </a:tc>
                <a:tc>
                  <a:txBody>
                    <a:bodyPr/>
                    <a:lstStyle/>
                    <a:p>
                      <a:pPr marL="457200" marR="0" lvl="1" indent="0" algn="just" defTabSz="914400" rtl="1" eaLnBrk="1" fontAlgn="auto" latinLnBrk="0" hangingPunct="1">
                        <a:lnSpc>
                          <a:spcPct val="150000"/>
                        </a:lnSpc>
                        <a:spcBef>
                          <a:spcPts val="0"/>
                        </a:spcBef>
                        <a:spcAft>
                          <a:spcPts val="0"/>
                        </a:spcAft>
                        <a:buClrTx/>
                        <a:buSzTx/>
                        <a:buFontTx/>
                        <a:buNone/>
                        <a:tabLst/>
                        <a:defRPr/>
                      </a:pPr>
                      <a:r>
                        <a:rPr lang="ar-SY" sz="1800" dirty="0">
                          <a:latin typeface="Simplified Arabic" pitchFamily="18" charset="-78"/>
                          <a:cs typeface="Simplified Arabic" pitchFamily="18" charset="-78"/>
                        </a:rPr>
                        <a:t>المصدر المفتوح</a:t>
                      </a:r>
                    </a:p>
                  </a:txBody>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3652439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ar-SY" dirty="0">
                <a:latin typeface="Simplified Arabic" pitchFamily="18" charset="-78"/>
                <a:cs typeface="Simplified Arabic" pitchFamily="18" charset="-78"/>
              </a:rPr>
              <a:t>برنامج الوزّان</a:t>
            </a:r>
          </a:p>
        </p:txBody>
      </p:sp>
      <p:sp>
        <p:nvSpPr>
          <p:cNvPr id="5" name="عنصر نائب للمحتوى 2"/>
          <p:cNvSpPr>
            <a:spLocks noGrp="1"/>
          </p:cNvSpPr>
          <p:nvPr>
            <p:ph idx="1"/>
          </p:nvPr>
        </p:nvSpPr>
        <p:spPr>
          <a:xfrm>
            <a:off x="142844" y="1714487"/>
            <a:ext cx="9001156" cy="5072099"/>
          </a:xfrm>
        </p:spPr>
        <p:txBody>
          <a:bodyPr>
            <a:normAutofit lnSpcReduction="10000"/>
          </a:bodyPr>
          <a:lstStyle/>
          <a:p>
            <a:pPr algn="just">
              <a:lnSpc>
                <a:spcPct val="150000"/>
              </a:lnSpc>
            </a:pPr>
            <a:r>
              <a:rPr lang="ar-SY" dirty="0">
                <a:latin typeface="Simplified Arabic" pitchFamily="18" charset="-78"/>
                <a:cs typeface="Simplified Arabic" pitchFamily="18" charset="-78"/>
              </a:rPr>
              <a:t>أطلق برنامج الوزّان عام 2010 كموقع ويب على النطاق </a:t>
            </a:r>
            <a:r>
              <a:rPr lang="en-US" dirty="0">
                <a:latin typeface="Simplified Arabic" pitchFamily="18" charset="-78"/>
                <a:cs typeface="Simplified Arabic" pitchFamily="18" charset="-78"/>
                <a:hlinkClick r:id="rId2"/>
              </a:rPr>
              <a:t>www.wzzan.com</a:t>
            </a:r>
            <a:r>
              <a:rPr lang="ar-SY" dirty="0">
                <a:latin typeface="Simplified Arabic" pitchFamily="18" charset="-78"/>
                <a:cs typeface="Simplified Arabic" pitchFamily="18" charset="-78"/>
              </a:rPr>
              <a:t> كتطبيق عملي لمادة حوسبة اللغة العربية لطالبين في إحدى الكليات التقنية في جامعة الملك فهد للعلوم في السعودية.</a:t>
            </a:r>
          </a:p>
          <a:p>
            <a:pPr algn="just">
              <a:lnSpc>
                <a:spcPct val="150000"/>
              </a:lnSpc>
            </a:pPr>
            <a:r>
              <a:rPr lang="ar-SY" dirty="0">
                <a:latin typeface="Simplified Arabic" pitchFamily="18" charset="-78"/>
                <a:cs typeface="Simplified Arabic" pitchFamily="18" charset="-78"/>
              </a:rPr>
              <a:t>الطالبان هما:</a:t>
            </a:r>
          </a:p>
          <a:p>
            <a:pPr lvl="1" algn="just">
              <a:lnSpc>
                <a:spcPct val="150000"/>
              </a:lnSpc>
            </a:pPr>
            <a:r>
              <a:rPr lang="ar-SY" dirty="0">
                <a:latin typeface="Simplified Arabic" pitchFamily="18" charset="-78"/>
                <a:cs typeface="Simplified Arabic" pitchFamily="18" charset="-78"/>
              </a:rPr>
              <a:t>يزيد </a:t>
            </a:r>
            <a:r>
              <a:rPr lang="ar-SY" dirty="0" err="1">
                <a:latin typeface="Simplified Arabic" pitchFamily="18" charset="-78"/>
                <a:cs typeface="Simplified Arabic" pitchFamily="18" charset="-78"/>
              </a:rPr>
              <a:t>السويلم</a:t>
            </a:r>
            <a:r>
              <a:rPr lang="ar-SY" dirty="0">
                <a:latin typeface="Simplified Arabic" pitchFamily="18" charset="-78"/>
                <a:cs typeface="Simplified Arabic" pitchFamily="18" charset="-78"/>
              </a:rPr>
              <a:t>.</a:t>
            </a:r>
          </a:p>
          <a:p>
            <a:pPr lvl="1" algn="just">
              <a:lnSpc>
                <a:spcPct val="150000"/>
              </a:lnSpc>
            </a:pPr>
            <a:r>
              <a:rPr lang="ar-SY" dirty="0">
                <a:latin typeface="Simplified Arabic" pitchFamily="18" charset="-78"/>
                <a:cs typeface="Simplified Arabic" pitchFamily="18" charset="-78"/>
              </a:rPr>
              <a:t>طلال </a:t>
            </a:r>
            <a:r>
              <a:rPr lang="ar-SY" dirty="0" err="1">
                <a:latin typeface="Simplified Arabic" pitchFamily="18" charset="-78"/>
                <a:cs typeface="Simplified Arabic" pitchFamily="18" charset="-78"/>
              </a:rPr>
              <a:t>الأسمري</a:t>
            </a:r>
            <a:r>
              <a:rPr lang="ar-SY" dirty="0">
                <a:latin typeface="Simplified Arabic" pitchFamily="18" charset="-78"/>
                <a:cs typeface="Simplified Arabic" pitchFamily="18" charset="-78"/>
              </a:rPr>
              <a:t>.</a:t>
            </a:r>
          </a:p>
          <a:p>
            <a:pPr algn="just">
              <a:lnSpc>
                <a:spcPct val="150000"/>
              </a:lnSpc>
            </a:pPr>
            <a:endParaRPr lang="en-US" dirty="0">
              <a:latin typeface="Simplified Arabic" pitchFamily="18" charset="-78"/>
              <a:cs typeface="Simplified Arabic" pitchFamily="18" charset="-78"/>
            </a:endParaRPr>
          </a:p>
        </p:txBody>
      </p:sp>
    </p:spTree>
    <p:extLst>
      <p:ext uri="{BB962C8B-B14F-4D97-AF65-F5344CB8AC3E}">
        <p14:creationId xmlns:p14="http://schemas.microsoft.com/office/powerpoint/2010/main" val="6964216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ar-SY" dirty="0">
                <a:latin typeface="Simplified Arabic" pitchFamily="18" charset="-78"/>
                <a:cs typeface="Simplified Arabic" pitchFamily="18" charset="-78"/>
              </a:rPr>
              <a:t>برنامج الوزّان</a:t>
            </a:r>
          </a:p>
        </p:txBody>
      </p:sp>
      <p:pic>
        <p:nvPicPr>
          <p:cNvPr id="6" name="صورة 5"/>
          <p:cNvPicPr/>
          <p:nvPr/>
        </p:nvPicPr>
        <p:blipFill>
          <a:blip r:embed="rId2"/>
          <a:srcRect/>
          <a:stretch>
            <a:fillRect/>
          </a:stretch>
        </p:blipFill>
        <p:spPr bwMode="auto">
          <a:xfrm>
            <a:off x="500034" y="1643050"/>
            <a:ext cx="8429684" cy="5004878"/>
          </a:xfrm>
          <a:prstGeom prst="rect">
            <a:avLst/>
          </a:prstGeom>
          <a:noFill/>
          <a:ln w="9525">
            <a:noFill/>
            <a:miter lim="800000"/>
            <a:headEnd/>
            <a:tailEnd/>
          </a:ln>
        </p:spPr>
      </p:pic>
    </p:spTree>
    <p:extLst>
      <p:ext uri="{BB962C8B-B14F-4D97-AF65-F5344CB8AC3E}">
        <p14:creationId xmlns:p14="http://schemas.microsoft.com/office/powerpoint/2010/main" val="12066457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ar-SY" dirty="0">
                <a:latin typeface="Simplified Arabic" pitchFamily="18" charset="-78"/>
                <a:cs typeface="Simplified Arabic" pitchFamily="18" charset="-78"/>
              </a:rPr>
              <a:t>ميزات برنامج الوزّان</a:t>
            </a:r>
          </a:p>
        </p:txBody>
      </p:sp>
      <p:sp>
        <p:nvSpPr>
          <p:cNvPr id="5" name="عنصر نائب للمحتوى 2"/>
          <p:cNvSpPr>
            <a:spLocks noGrp="1"/>
          </p:cNvSpPr>
          <p:nvPr>
            <p:ph idx="1"/>
          </p:nvPr>
        </p:nvSpPr>
        <p:spPr>
          <a:xfrm>
            <a:off x="142844" y="1714487"/>
            <a:ext cx="9001156" cy="5072099"/>
          </a:xfrm>
        </p:spPr>
        <p:txBody>
          <a:bodyPr>
            <a:normAutofit/>
          </a:bodyPr>
          <a:lstStyle/>
          <a:p>
            <a:pPr algn="just">
              <a:lnSpc>
                <a:spcPct val="150000"/>
              </a:lnSpc>
            </a:pPr>
            <a:r>
              <a:rPr lang="ar-SY" dirty="0">
                <a:latin typeface="Simplified Arabic" pitchFamily="18" charset="-78"/>
                <a:cs typeface="Simplified Arabic" pitchFamily="18" charset="-78"/>
              </a:rPr>
              <a:t>عرض البرنامج كموقع ويب مما يعني استقلاليته عن منصة التشغيل بالنسبة للمستخدم النهائي.</a:t>
            </a:r>
          </a:p>
          <a:p>
            <a:pPr algn="just">
              <a:lnSpc>
                <a:spcPct val="150000"/>
              </a:lnSpc>
            </a:pPr>
            <a:r>
              <a:rPr lang="ar-SY" dirty="0">
                <a:latin typeface="Simplified Arabic" pitchFamily="18" charset="-78"/>
                <a:cs typeface="Simplified Arabic" pitchFamily="18" charset="-78"/>
              </a:rPr>
              <a:t>بساطة </a:t>
            </a:r>
            <a:r>
              <a:rPr lang="ar-SY" dirty="0" err="1">
                <a:latin typeface="Simplified Arabic" pitchFamily="18" charset="-78"/>
                <a:cs typeface="Simplified Arabic" pitchFamily="18" charset="-78"/>
              </a:rPr>
              <a:t>و</a:t>
            </a:r>
            <a:r>
              <a:rPr lang="ar-SY" dirty="0">
                <a:latin typeface="Simplified Arabic" pitchFamily="18" charset="-78"/>
                <a:cs typeface="Simplified Arabic" pitchFamily="18" charset="-78"/>
              </a:rPr>
              <a:t> سهولة واجهة الاستخدام.</a:t>
            </a:r>
          </a:p>
          <a:p>
            <a:pPr algn="just">
              <a:lnSpc>
                <a:spcPct val="150000"/>
              </a:lnSpc>
            </a:pPr>
            <a:r>
              <a:rPr lang="ar-SY" dirty="0">
                <a:latin typeface="Simplified Arabic" pitchFamily="18" charset="-78"/>
                <a:cs typeface="Simplified Arabic" pitchFamily="18" charset="-78"/>
              </a:rPr>
              <a:t>إمكانية رائعة للتشكيل التلقائي عن طريق استغلال التطبيق لـ </a:t>
            </a:r>
            <a:r>
              <a:rPr lang="en-US" dirty="0">
                <a:latin typeface="Simplified Arabic" pitchFamily="18" charset="-78"/>
                <a:cs typeface="Simplified Arabic" pitchFamily="18" charset="-78"/>
              </a:rPr>
              <a:t>Google </a:t>
            </a:r>
            <a:r>
              <a:rPr lang="en-US" dirty="0" err="1">
                <a:latin typeface="Simplified Arabic" pitchFamily="18" charset="-78"/>
                <a:cs typeface="Simplified Arabic" pitchFamily="18" charset="-78"/>
              </a:rPr>
              <a:t>Tashkeel</a:t>
            </a:r>
            <a:r>
              <a:rPr lang="en-US" dirty="0">
                <a:latin typeface="Simplified Arabic" pitchFamily="18" charset="-78"/>
                <a:cs typeface="Simplified Arabic" pitchFamily="18" charset="-78"/>
              </a:rPr>
              <a:t> API</a:t>
            </a:r>
            <a:r>
              <a:rPr lang="ar-SY" dirty="0">
                <a:latin typeface="Simplified Arabic" pitchFamily="18" charset="-78"/>
                <a:cs typeface="Simplified Arabic" pitchFamily="18" charset="-78"/>
              </a:rPr>
              <a:t>.</a:t>
            </a:r>
          </a:p>
          <a:p>
            <a:pPr algn="just">
              <a:lnSpc>
                <a:spcPct val="150000"/>
              </a:lnSpc>
            </a:pPr>
            <a:endParaRPr lang="en-US" dirty="0">
              <a:latin typeface="Simplified Arabic" pitchFamily="18" charset="-78"/>
              <a:cs typeface="Simplified Arabic" pitchFamily="18" charset="-78"/>
            </a:endParaRPr>
          </a:p>
        </p:txBody>
      </p:sp>
    </p:spTree>
    <p:extLst>
      <p:ext uri="{BB962C8B-B14F-4D97-AF65-F5344CB8AC3E}">
        <p14:creationId xmlns:p14="http://schemas.microsoft.com/office/powerpoint/2010/main" val="5617105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ar-SY" dirty="0">
                <a:latin typeface="Simplified Arabic" pitchFamily="18" charset="-78"/>
                <a:cs typeface="Simplified Arabic" pitchFamily="18" charset="-78"/>
              </a:rPr>
              <a:t>عيوب برنامج الوزّان</a:t>
            </a:r>
          </a:p>
        </p:txBody>
      </p:sp>
      <p:sp>
        <p:nvSpPr>
          <p:cNvPr id="5" name="عنصر نائب للمحتوى 2"/>
          <p:cNvSpPr>
            <a:spLocks noGrp="1"/>
          </p:cNvSpPr>
          <p:nvPr>
            <p:ph idx="1"/>
          </p:nvPr>
        </p:nvSpPr>
        <p:spPr>
          <a:xfrm>
            <a:off x="142844" y="1714487"/>
            <a:ext cx="9001156" cy="5072099"/>
          </a:xfrm>
        </p:spPr>
        <p:txBody>
          <a:bodyPr>
            <a:normAutofit fontScale="85000" lnSpcReduction="10000"/>
          </a:bodyPr>
          <a:lstStyle/>
          <a:p>
            <a:pPr algn="just">
              <a:lnSpc>
                <a:spcPct val="150000"/>
              </a:lnSpc>
            </a:pPr>
            <a:r>
              <a:rPr lang="ar-SY" dirty="0">
                <a:latin typeface="Simplified Arabic" pitchFamily="18" charset="-78"/>
                <a:cs typeface="Simplified Arabic" pitchFamily="18" charset="-78"/>
              </a:rPr>
              <a:t>أهم ما في البرنامج هو ميزة التشكيل التلقائي تعطلت بعد مدة قصيرة </a:t>
            </a:r>
            <a:r>
              <a:rPr lang="ar-SY" dirty="0" err="1">
                <a:latin typeface="Simplified Arabic" pitchFamily="18" charset="-78"/>
                <a:cs typeface="Simplified Arabic" pitchFamily="18" charset="-78"/>
              </a:rPr>
              <a:t>و</a:t>
            </a:r>
            <a:r>
              <a:rPr lang="ar-SY" dirty="0">
                <a:latin typeface="Simplified Arabic" pitchFamily="18" charset="-78"/>
                <a:cs typeface="Simplified Arabic" pitchFamily="18" charset="-78"/>
              </a:rPr>
              <a:t> ذلك لأن شركة </a:t>
            </a:r>
            <a:r>
              <a:rPr lang="en-US" dirty="0">
                <a:latin typeface="Simplified Arabic" pitchFamily="18" charset="-78"/>
                <a:cs typeface="Simplified Arabic" pitchFamily="18" charset="-78"/>
              </a:rPr>
              <a:t>Google</a:t>
            </a:r>
            <a:r>
              <a:rPr lang="ar-SY" dirty="0">
                <a:latin typeface="Simplified Arabic" pitchFamily="18" charset="-78"/>
                <a:cs typeface="Simplified Arabic" pitchFamily="18" charset="-78"/>
              </a:rPr>
              <a:t> استغنت عن مشروع </a:t>
            </a:r>
            <a:r>
              <a:rPr lang="ar-SY" dirty="0" err="1">
                <a:latin typeface="Simplified Arabic" pitchFamily="18" charset="-78"/>
                <a:cs typeface="Simplified Arabic" pitchFamily="18" charset="-78"/>
              </a:rPr>
              <a:t>جوجل</a:t>
            </a:r>
            <a:r>
              <a:rPr lang="ar-SY" dirty="0">
                <a:latin typeface="Simplified Arabic" pitchFamily="18" charset="-78"/>
                <a:cs typeface="Simplified Arabic" pitchFamily="18" charset="-78"/>
              </a:rPr>
              <a:t> تشكيل !</a:t>
            </a:r>
          </a:p>
          <a:p>
            <a:pPr algn="just">
              <a:lnSpc>
                <a:spcPct val="150000"/>
              </a:lnSpc>
            </a:pPr>
            <a:r>
              <a:rPr lang="ar-SY" dirty="0">
                <a:latin typeface="Simplified Arabic" pitchFamily="18" charset="-78"/>
                <a:cs typeface="Simplified Arabic" pitchFamily="18" charset="-78"/>
              </a:rPr>
              <a:t>عدم القدرة على تحليل القافية.</a:t>
            </a:r>
          </a:p>
          <a:p>
            <a:pPr algn="just">
              <a:lnSpc>
                <a:spcPct val="150000"/>
              </a:lnSpc>
            </a:pPr>
            <a:r>
              <a:rPr lang="ar-SY" dirty="0">
                <a:latin typeface="Simplified Arabic" pitchFamily="18" charset="-78"/>
                <a:cs typeface="Simplified Arabic" pitchFamily="18" charset="-78"/>
              </a:rPr>
              <a:t>عدم القدرة على تحليل مجموعة من الأبيات دفعة واحدة.</a:t>
            </a:r>
          </a:p>
          <a:p>
            <a:pPr algn="just">
              <a:lnSpc>
                <a:spcPct val="150000"/>
              </a:lnSpc>
            </a:pPr>
            <a:r>
              <a:rPr lang="ar-SY" dirty="0">
                <a:latin typeface="Simplified Arabic" pitchFamily="18" charset="-78"/>
                <a:cs typeface="Simplified Arabic" pitchFamily="18" charset="-78"/>
              </a:rPr>
              <a:t>عدم تقديم التطبيق لاقتراحات تصحيح للدخل في حالة الفشل في التقطيع.</a:t>
            </a:r>
          </a:p>
          <a:p>
            <a:pPr algn="just">
              <a:lnSpc>
                <a:spcPct val="150000"/>
              </a:lnSpc>
            </a:pPr>
            <a:r>
              <a:rPr lang="ar-SY" dirty="0">
                <a:latin typeface="Simplified Arabic" pitchFamily="18" charset="-78"/>
                <a:cs typeface="Simplified Arabic" pitchFamily="18" charset="-78"/>
              </a:rPr>
              <a:t>عدم القدرة على تقطيع قصيدة التفعيلة.</a:t>
            </a:r>
          </a:p>
          <a:p>
            <a:pPr algn="just">
              <a:lnSpc>
                <a:spcPct val="150000"/>
              </a:lnSpc>
            </a:pPr>
            <a:r>
              <a:rPr lang="ar-SY" dirty="0">
                <a:latin typeface="Simplified Arabic" pitchFamily="18" charset="-78"/>
                <a:cs typeface="Simplified Arabic" pitchFamily="18" charset="-78"/>
              </a:rPr>
              <a:t>عدم وجود مرجع نظري يشرح علم العروض </a:t>
            </a:r>
            <a:r>
              <a:rPr lang="ar-SY" dirty="0" err="1">
                <a:latin typeface="Simplified Arabic" pitchFamily="18" charset="-78"/>
                <a:cs typeface="Simplified Arabic" pitchFamily="18" charset="-78"/>
              </a:rPr>
              <a:t>و</a:t>
            </a:r>
            <a:r>
              <a:rPr lang="ar-SY" dirty="0">
                <a:latin typeface="Simplified Arabic" pitchFamily="18" charset="-78"/>
                <a:cs typeface="Simplified Arabic" pitchFamily="18" charset="-78"/>
              </a:rPr>
              <a:t> النهج النظري الذي بني عليه التطبيق.</a:t>
            </a:r>
          </a:p>
          <a:p>
            <a:pPr algn="just">
              <a:lnSpc>
                <a:spcPct val="150000"/>
              </a:lnSpc>
            </a:pPr>
            <a:endParaRPr lang="en-US" dirty="0">
              <a:latin typeface="Simplified Arabic" pitchFamily="18" charset="-78"/>
              <a:cs typeface="Simplified Arabic" pitchFamily="18" charset="-78"/>
            </a:endParaRPr>
          </a:p>
        </p:txBody>
      </p:sp>
    </p:spTree>
    <p:extLst>
      <p:ext uri="{BB962C8B-B14F-4D97-AF65-F5344CB8AC3E}">
        <p14:creationId xmlns:p14="http://schemas.microsoft.com/office/powerpoint/2010/main" val="18371141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fontScale="90000"/>
          </a:bodyPr>
          <a:lstStyle/>
          <a:p>
            <a:pPr algn="ctr"/>
            <a:r>
              <a:rPr lang="ar-SY" dirty="0">
                <a:latin typeface="Simplified Arabic" pitchFamily="18" charset="-78"/>
                <a:cs typeface="Simplified Arabic" pitchFamily="18" charset="-78"/>
              </a:rPr>
              <a:t>برنامج الوزّان</a:t>
            </a:r>
            <a:br>
              <a:rPr lang="ar-SY" dirty="0">
                <a:latin typeface="Simplified Arabic" pitchFamily="18" charset="-78"/>
                <a:cs typeface="Simplified Arabic" pitchFamily="18" charset="-78"/>
              </a:rPr>
            </a:br>
            <a:r>
              <a:rPr lang="ar-SY" dirty="0">
                <a:latin typeface="Simplified Arabic" pitchFamily="18" charset="-78"/>
                <a:cs typeface="Simplified Arabic" pitchFamily="18" charset="-78"/>
              </a:rPr>
              <a:t>درجة التقييم 3 من 10</a:t>
            </a:r>
          </a:p>
        </p:txBody>
      </p:sp>
      <p:graphicFrame>
        <p:nvGraphicFramePr>
          <p:cNvPr id="4" name="Table 3"/>
          <p:cNvGraphicFramePr>
            <a:graphicFrameLocks noGrp="1"/>
          </p:cNvGraphicFramePr>
          <p:nvPr>
            <p:extLst>
              <p:ext uri="{D42A27DB-BD31-4B8C-83A1-F6EECF244321}">
                <p14:modId xmlns:p14="http://schemas.microsoft.com/office/powerpoint/2010/main" val="2916405612"/>
              </p:ext>
            </p:extLst>
          </p:nvPr>
        </p:nvGraphicFramePr>
        <p:xfrm>
          <a:off x="745232" y="1548339"/>
          <a:ext cx="7715200" cy="5193030"/>
        </p:xfrm>
        <a:graphic>
          <a:graphicData uri="http://schemas.openxmlformats.org/drawingml/2006/table">
            <a:tbl>
              <a:tblPr firstRow="1" bandRow="1">
                <a:tableStyleId>{5C22544A-7EE6-4342-B048-85BDC9FD1C3A}</a:tableStyleId>
              </a:tblPr>
              <a:tblGrid>
                <a:gridCol w="2571734">
                  <a:extLst>
                    <a:ext uri="{9D8B030D-6E8A-4147-A177-3AD203B41FA5}">
                      <a16:colId xmlns:a16="http://schemas.microsoft.com/office/drawing/2014/main" val="20000"/>
                    </a:ext>
                  </a:extLst>
                </a:gridCol>
                <a:gridCol w="5143466">
                  <a:extLst>
                    <a:ext uri="{9D8B030D-6E8A-4147-A177-3AD203B41FA5}">
                      <a16:colId xmlns:a16="http://schemas.microsoft.com/office/drawing/2014/main" val="20001"/>
                    </a:ext>
                  </a:extLst>
                </a:gridCol>
              </a:tblGrid>
              <a:tr h="316791">
                <a:tc>
                  <a:txBody>
                    <a:bodyPr/>
                    <a:lstStyle/>
                    <a:p>
                      <a:r>
                        <a:rPr lang="ar-SY" sz="1600" dirty="0"/>
                        <a:t>الدرجة</a:t>
                      </a:r>
                      <a:endParaRPr lang="en-US" sz="1600" dirty="0"/>
                    </a:p>
                  </a:txBody>
                  <a:tcPr/>
                </a:tc>
                <a:tc>
                  <a:txBody>
                    <a:bodyPr/>
                    <a:lstStyle/>
                    <a:p>
                      <a:r>
                        <a:rPr lang="ar-SY" sz="1600" dirty="0"/>
                        <a:t>المعيار</a:t>
                      </a:r>
                      <a:endParaRPr lang="en-US" sz="1600" dirty="0"/>
                    </a:p>
                  </a:txBody>
                  <a:tcPr/>
                </a:tc>
                <a:extLst>
                  <a:ext uri="{0D108BD9-81ED-4DB2-BD59-A6C34878D82A}">
                    <a16:rowId xmlns:a16="http://schemas.microsoft.com/office/drawing/2014/main" val="10000"/>
                  </a:ext>
                </a:extLst>
              </a:tr>
              <a:tr h="458605">
                <a:tc>
                  <a:txBody>
                    <a:bodyPr/>
                    <a:lstStyle/>
                    <a:p>
                      <a:r>
                        <a:rPr lang="ar-SY" dirty="0">
                          <a:latin typeface="Simplified Arabic" panose="02020603050405020304" pitchFamily="18" charset="-78"/>
                          <a:cs typeface="Simplified Arabic" panose="02020603050405020304" pitchFamily="18" charset="-78"/>
                        </a:rPr>
                        <a:t>0</a:t>
                      </a:r>
                      <a:endParaRPr lang="en-US" dirty="0">
                        <a:latin typeface="Simplified Arabic" panose="02020603050405020304" pitchFamily="18" charset="-78"/>
                        <a:cs typeface="Simplified Arabic" panose="02020603050405020304" pitchFamily="18" charset="-78"/>
                      </a:endParaRPr>
                    </a:p>
                  </a:txBody>
                  <a:tcPr/>
                </a:tc>
                <a:tc>
                  <a:txBody>
                    <a:bodyPr/>
                    <a:lstStyle/>
                    <a:p>
                      <a:pPr lvl="1" algn="just">
                        <a:lnSpc>
                          <a:spcPct val="150000"/>
                        </a:lnSpc>
                      </a:pPr>
                      <a:r>
                        <a:rPr lang="ar-SY" sz="1800" dirty="0">
                          <a:latin typeface="Simplified Arabic" pitchFamily="18" charset="-78"/>
                          <a:cs typeface="Simplified Arabic" pitchFamily="18" charset="-78"/>
                        </a:rPr>
                        <a:t>دليل الاستخدام و الجوانب النظرية</a:t>
                      </a:r>
                    </a:p>
                  </a:txBody>
                  <a:tcPr/>
                </a:tc>
                <a:extLst>
                  <a:ext uri="{0D108BD9-81ED-4DB2-BD59-A6C34878D82A}">
                    <a16:rowId xmlns:a16="http://schemas.microsoft.com/office/drawing/2014/main" val="10001"/>
                  </a:ext>
                </a:extLst>
              </a:tr>
              <a:tr h="458605">
                <a:tc>
                  <a:txBody>
                    <a:bodyPr/>
                    <a:lstStyle/>
                    <a:p>
                      <a:r>
                        <a:rPr lang="ar-SY" dirty="0">
                          <a:latin typeface="Simplified Arabic" panose="02020603050405020304" pitchFamily="18" charset="-78"/>
                          <a:cs typeface="Simplified Arabic" panose="02020603050405020304" pitchFamily="18" charset="-78"/>
                        </a:rPr>
                        <a:t>1</a:t>
                      </a:r>
                      <a:endParaRPr lang="en-US" dirty="0">
                        <a:latin typeface="Simplified Arabic" panose="02020603050405020304" pitchFamily="18" charset="-78"/>
                        <a:cs typeface="Simplified Arabic" panose="02020603050405020304" pitchFamily="18" charset="-78"/>
                      </a:endParaRPr>
                    </a:p>
                  </a:txBody>
                  <a:tcPr/>
                </a:tc>
                <a:tc>
                  <a:txBody>
                    <a:bodyPr/>
                    <a:lstStyle/>
                    <a:p>
                      <a:pPr lvl="1" algn="just">
                        <a:lnSpc>
                          <a:spcPct val="150000"/>
                        </a:lnSpc>
                      </a:pPr>
                      <a:r>
                        <a:rPr lang="ar-SY" sz="1800" dirty="0">
                          <a:latin typeface="Simplified Arabic" pitchFamily="18" charset="-78"/>
                          <a:cs typeface="Simplified Arabic" pitchFamily="18" charset="-78"/>
                        </a:rPr>
                        <a:t>سهولة و وضوح و فعّاليّة واجهة الاستخدام</a:t>
                      </a:r>
                    </a:p>
                  </a:txBody>
                  <a:tcPr/>
                </a:tc>
                <a:extLst>
                  <a:ext uri="{0D108BD9-81ED-4DB2-BD59-A6C34878D82A}">
                    <a16:rowId xmlns:a16="http://schemas.microsoft.com/office/drawing/2014/main" val="10002"/>
                  </a:ext>
                </a:extLst>
              </a:tr>
              <a:tr h="604782">
                <a:tc>
                  <a:txBody>
                    <a:bodyPr/>
                    <a:lstStyle/>
                    <a:p>
                      <a:r>
                        <a:rPr lang="ar-SY" dirty="0">
                          <a:latin typeface="Simplified Arabic" panose="02020603050405020304" pitchFamily="18" charset="-78"/>
                          <a:cs typeface="Simplified Arabic" panose="02020603050405020304" pitchFamily="18" charset="-78"/>
                        </a:rPr>
                        <a:t>1 على فرض عدم إيقاف جوجل تشكيل</a:t>
                      </a:r>
                      <a:endParaRPr lang="en-US" sz="1400" dirty="0">
                        <a:latin typeface="Simplified Arabic" panose="02020603050405020304" pitchFamily="18" charset="-78"/>
                        <a:cs typeface="Simplified Arabic" panose="02020603050405020304" pitchFamily="18" charset="-78"/>
                      </a:endParaRPr>
                    </a:p>
                  </a:txBody>
                  <a:tcPr/>
                </a:tc>
                <a:tc>
                  <a:txBody>
                    <a:bodyPr/>
                    <a:lstStyle/>
                    <a:p>
                      <a:pPr lvl="1" algn="just">
                        <a:lnSpc>
                          <a:spcPct val="150000"/>
                        </a:lnSpc>
                      </a:pPr>
                      <a:r>
                        <a:rPr lang="ar-SY" sz="1800" dirty="0">
                          <a:latin typeface="Simplified Arabic" pitchFamily="18" charset="-78"/>
                          <a:cs typeface="Simplified Arabic" pitchFamily="18" charset="-78"/>
                        </a:rPr>
                        <a:t>الإدخال دون تشكيل أو بتشكيل جزئي</a:t>
                      </a:r>
                    </a:p>
                  </a:txBody>
                  <a:tcPr/>
                </a:tc>
                <a:extLst>
                  <a:ext uri="{0D108BD9-81ED-4DB2-BD59-A6C34878D82A}">
                    <a16:rowId xmlns:a16="http://schemas.microsoft.com/office/drawing/2014/main" val="10003"/>
                  </a:ext>
                </a:extLst>
              </a:tr>
              <a:tr h="458605">
                <a:tc>
                  <a:txBody>
                    <a:bodyPr/>
                    <a:lstStyle/>
                    <a:p>
                      <a:r>
                        <a:rPr lang="en-US" dirty="0">
                          <a:latin typeface="Simplified Arabic" panose="02020603050405020304" pitchFamily="18" charset="-78"/>
                          <a:cs typeface="Simplified Arabic" panose="02020603050405020304" pitchFamily="18" charset="-78"/>
                        </a:rPr>
                        <a:t>0</a:t>
                      </a:r>
                    </a:p>
                  </a:txBody>
                  <a:tcPr/>
                </a:tc>
                <a:tc>
                  <a:txBody>
                    <a:bodyPr/>
                    <a:lstStyle/>
                    <a:p>
                      <a:pPr lvl="1" algn="just">
                        <a:lnSpc>
                          <a:spcPct val="150000"/>
                        </a:lnSpc>
                      </a:pPr>
                      <a:r>
                        <a:rPr lang="ar-SY" sz="1800" dirty="0">
                          <a:latin typeface="Simplified Arabic" pitchFamily="18" charset="-78"/>
                          <a:cs typeface="Simplified Arabic" pitchFamily="18" charset="-78"/>
                        </a:rPr>
                        <a:t>دعم تشريح أكثر من بيت</a:t>
                      </a:r>
                      <a:r>
                        <a:rPr lang="ar-SY" sz="1800" baseline="0" dirty="0">
                          <a:latin typeface="Simplified Arabic" pitchFamily="18" charset="-78"/>
                          <a:cs typeface="Simplified Arabic" pitchFamily="18" charset="-78"/>
                        </a:rPr>
                        <a:t> دفعة واحدة</a:t>
                      </a:r>
                      <a:endParaRPr lang="ar-SY" sz="1800" dirty="0">
                        <a:latin typeface="Simplified Arabic" pitchFamily="18" charset="-78"/>
                        <a:cs typeface="Simplified Arabic" pitchFamily="18" charset="-78"/>
                      </a:endParaRPr>
                    </a:p>
                  </a:txBody>
                  <a:tcPr/>
                </a:tc>
                <a:extLst>
                  <a:ext uri="{0D108BD9-81ED-4DB2-BD59-A6C34878D82A}">
                    <a16:rowId xmlns:a16="http://schemas.microsoft.com/office/drawing/2014/main" val="10004"/>
                  </a:ext>
                </a:extLst>
              </a:tr>
              <a:tr h="458605">
                <a:tc>
                  <a:txBody>
                    <a:bodyPr/>
                    <a:lstStyle/>
                    <a:p>
                      <a:r>
                        <a:rPr lang="ar-SY" dirty="0">
                          <a:latin typeface="Simplified Arabic" panose="02020603050405020304" pitchFamily="18" charset="-78"/>
                          <a:cs typeface="Simplified Arabic" panose="02020603050405020304" pitchFamily="18" charset="-78"/>
                        </a:rPr>
                        <a:t>0</a:t>
                      </a:r>
                      <a:endParaRPr lang="en-US" dirty="0">
                        <a:latin typeface="Simplified Arabic" panose="02020603050405020304" pitchFamily="18" charset="-78"/>
                        <a:cs typeface="Simplified Arabic" panose="02020603050405020304" pitchFamily="18" charset="-78"/>
                      </a:endParaRPr>
                    </a:p>
                  </a:txBody>
                  <a:tcPr/>
                </a:tc>
                <a:tc>
                  <a:txBody>
                    <a:bodyPr/>
                    <a:lstStyle/>
                    <a:p>
                      <a:pPr lvl="1" algn="just">
                        <a:lnSpc>
                          <a:spcPct val="150000"/>
                        </a:lnSpc>
                      </a:pPr>
                      <a:r>
                        <a:rPr lang="ar-SY" sz="1800" dirty="0">
                          <a:latin typeface="Simplified Arabic" pitchFamily="18" charset="-78"/>
                          <a:cs typeface="Simplified Arabic" pitchFamily="18" charset="-78"/>
                        </a:rPr>
                        <a:t>دعم تشريح قصيدة التفعيلة</a:t>
                      </a:r>
                    </a:p>
                  </a:txBody>
                  <a:tcPr/>
                </a:tc>
                <a:extLst>
                  <a:ext uri="{0D108BD9-81ED-4DB2-BD59-A6C34878D82A}">
                    <a16:rowId xmlns:a16="http://schemas.microsoft.com/office/drawing/2014/main" val="10005"/>
                  </a:ext>
                </a:extLst>
              </a:tr>
              <a:tr h="458605">
                <a:tc>
                  <a:txBody>
                    <a:bodyPr/>
                    <a:lstStyle/>
                    <a:p>
                      <a:r>
                        <a:rPr lang="ar-SY" dirty="0">
                          <a:latin typeface="Simplified Arabic" panose="02020603050405020304" pitchFamily="18" charset="-78"/>
                          <a:cs typeface="Simplified Arabic" panose="02020603050405020304" pitchFamily="18" charset="-78"/>
                        </a:rPr>
                        <a:t>0</a:t>
                      </a:r>
                      <a:endParaRPr lang="en-US" dirty="0">
                        <a:latin typeface="Simplified Arabic" panose="02020603050405020304" pitchFamily="18" charset="-78"/>
                        <a:cs typeface="Simplified Arabic" panose="02020603050405020304" pitchFamily="18" charset="-78"/>
                      </a:endParaRPr>
                    </a:p>
                  </a:txBody>
                  <a:tcPr/>
                </a:tc>
                <a:tc>
                  <a:txBody>
                    <a:bodyPr/>
                    <a:lstStyle/>
                    <a:p>
                      <a:pPr lvl="1" algn="just">
                        <a:lnSpc>
                          <a:spcPct val="150000"/>
                        </a:lnSpc>
                      </a:pPr>
                      <a:r>
                        <a:rPr lang="ar-SY" sz="1800" dirty="0">
                          <a:latin typeface="Simplified Arabic" pitchFamily="18" charset="-78"/>
                          <a:cs typeface="Simplified Arabic" pitchFamily="18" charset="-78"/>
                        </a:rPr>
                        <a:t>دعم تحليل القافية</a:t>
                      </a:r>
                    </a:p>
                  </a:txBody>
                  <a:tcPr/>
                </a:tc>
                <a:extLst>
                  <a:ext uri="{0D108BD9-81ED-4DB2-BD59-A6C34878D82A}">
                    <a16:rowId xmlns:a16="http://schemas.microsoft.com/office/drawing/2014/main" val="10006"/>
                  </a:ext>
                </a:extLst>
              </a:tr>
              <a:tr h="458605">
                <a:tc>
                  <a:txBody>
                    <a:bodyPr/>
                    <a:lstStyle/>
                    <a:p>
                      <a:r>
                        <a:rPr lang="ar-SY" dirty="0">
                          <a:latin typeface="Simplified Arabic" panose="02020603050405020304" pitchFamily="18" charset="-78"/>
                          <a:cs typeface="Simplified Arabic" panose="02020603050405020304" pitchFamily="18" charset="-78"/>
                        </a:rPr>
                        <a:t>0</a:t>
                      </a:r>
                      <a:endParaRPr lang="en-US" dirty="0">
                        <a:latin typeface="Simplified Arabic" panose="02020603050405020304" pitchFamily="18" charset="-78"/>
                        <a:cs typeface="Simplified Arabic" panose="02020603050405020304" pitchFamily="18" charset="-78"/>
                      </a:endParaRPr>
                    </a:p>
                  </a:txBody>
                  <a:tcPr/>
                </a:tc>
                <a:tc>
                  <a:txBody>
                    <a:bodyPr/>
                    <a:lstStyle/>
                    <a:p>
                      <a:pPr lvl="1" algn="just">
                        <a:lnSpc>
                          <a:spcPct val="150000"/>
                        </a:lnSpc>
                      </a:pPr>
                      <a:r>
                        <a:rPr lang="ar-SY" sz="1800" dirty="0">
                          <a:latin typeface="Simplified Arabic" pitchFamily="18" charset="-78"/>
                          <a:cs typeface="Simplified Arabic" pitchFamily="18" charset="-78"/>
                        </a:rPr>
                        <a:t>المساعدة في الكتابة الوزنيّة</a:t>
                      </a:r>
                    </a:p>
                  </a:txBody>
                  <a:tcPr/>
                </a:tc>
                <a:extLst>
                  <a:ext uri="{0D108BD9-81ED-4DB2-BD59-A6C34878D82A}">
                    <a16:rowId xmlns:a16="http://schemas.microsoft.com/office/drawing/2014/main" val="10007"/>
                  </a:ext>
                </a:extLst>
              </a:tr>
              <a:tr h="458605">
                <a:tc>
                  <a:txBody>
                    <a:bodyPr/>
                    <a:lstStyle/>
                    <a:p>
                      <a:r>
                        <a:rPr lang="ar-SY" dirty="0">
                          <a:latin typeface="Simplified Arabic" panose="02020603050405020304" pitchFamily="18" charset="-78"/>
                          <a:cs typeface="Simplified Arabic" panose="02020603050405020304" pitchFamily="18" charset="-78"/>
                        </a:rPr>
                        <a:t>1</a:t>
                      </a:r>
                      <a:endParaRPr lang="en-US" dirty="0">
                        <a:latin typeface="Simplified Arabic" panose="02020603050405020304" pitchFamily="18" charset="-78"/>
                        <a:cs typeface="Simplified Arabic" panose="02020603050405020304" pitchFamily="18" charset="-78"/>
                      </a:endParaRPr>
                    </a:p>
                  </a:txBody>
                  <a:tcPr/>
                </a:tc>
                <a:tc>
                  <a:txBody>
                    <a:bodyPr/>
                    <a:lstStyle/>
                    <a:p>
                      <a:pPr lvl="1" algn="just">
                        <a:lnSpc>
                          <a:spcPct val="150000"/>
                        </a:lnSpc>
                      </a:pPr>
                      <a:r>
                        <a:rPr lang="ar-SY" sz="1800" dirty="0">
                          <a:latin typeface="Simplified Arabic" pitchFamily="18" charset="-78"/>
                          <a:cs typeface="Simplified Arabic" pitchFamily="18" charset="-78"/>
                        </a:rPr>
                        <a:t>الاستقلالية</a:t>
                      </a:r>
                      <a:r>
                        <a:rPr lang="ar-SY" sz="1800" baseline="0" dirty="0">
                          <a:latin typeface="Simplified Arabic" pitchFamily="18" charset="-78"/>
                          <a:cs typeface="Simplified Arabic" pitchFamily="18" charset="-78"/>
                        </a:rPr>
                        <a:t> عن نظام التشغيل</a:t>
                      </a:r>
                      <a:endParaRPr lang="ar-SY" sz="1800" dirty="0">
                        <a:latin typeface="Simplified Arabic" pitchFamily="18" charset="-78"/>
                        <a:cs typeface="Simplified Arabic" pitchFamily="18" charset="-78"/>
                      </a:endParaRPr>
                    </a:p>
                  </a:txBody>
                  <a:tcPr/>
                </a:tc>
                <a:extLst>
                  <a:ext uri="{0D108BD9-81ED-4DB2-BD59-A6C34878D82A}">
                    <a16:rowId xmlns:a16="http://schemas.microsoft.com/office/drawing/2014/main" val="10008"/>
                  </a:ext>
                </a:extLst>
              </a:tr>
              <a:tr h="458605">
                <a:tc>
                  <a:txBody>
                    <a:bodyPr/>
                    <a:lstStyle/>
                    <a:p>
                      <a:r>
                        <a:rPr lang="ar-SY" dirty="0">
                          <a:latin typeface="Simplified Arabic" panose="02020603050405020304" pitchFamily="18" charset="-78"/>
                          <a:cs typeface="Simplified Arabic" panose="02020603050405020304" pitchFamily="18" charset="-78"/>
                        </a:rPr>
                        <a:t>0</a:t>
                      </a:r>
                      <a:endParaRPr lang="en-US" dirty="0">
                        <a:latin typeface="Simplified Arabic" panose="02020603050405020304" pitchFamily="18" charset="-78"/>
                        <a:cs typeface="Simplified Arabic" panose="02020603050405020304" pitchFamily="18" charset="-78"/>
                      </a:endParaRPr>
                    </a:p>
                  </a:txBody>
                  <a:tcPr/>
                </a:tc>
                <a:tc>
                  <a:txBody>
                    <a:bodyPr/>
                    <a:lstStyle/>
                    <a:p>
                      <a:pPr lvl="1" algn="just">
                        <a:lnSpc>
                          <a:spcPct val="150000"/>
                        </a:lnSpc>
                      </a:pPr>
                      <a:r>
                        <a:rPr lang="ar-SY" sz="1800" dirty="0">
                          <a:latin typeface="Simplified Arabic" pitchFamily="18" charset="-78"/>
                          <a:cs typeface="Simplified Arabic" pitchFamily="18" charset="-78"/>
                        </a:rPr>
                        <a:t>التطوير المستمر</a:t>
                      </a:r>
                    </a:p>
                  </a:txBody>
                  <a:tcPr/>
                </a:tc>
                <a:extLst>
                  <a:ext uri="{0D108BD9-81ED-4DB2-BD59-A6C34878D82A}">
                    <a16:rowId xmlns:a16="http://schemas.microsoft.com/office/drawing/2014/main" val="10009"/>
                  </a:ext>
                </a:extLst>
              </a:tr>
              <a:tr h="458605">
                <a:tc>
                  <a:txBody>
                    <a:bodyPr/>
                    <a:lstStyle/>
                    <a:p>
                      <a:r>
                        <a:rPr lang="en-US" dirty="0">
                          <a:latin typeface="Simplified Arabic" panose="02020603050405020304" pitchFamily="18" charset="-78"/>
                          <a:cs typeface="Simplified Arabic" panose="02020603050405020304" pitchFamily="18" charset="-78"/>
                        </a:rPr>
                        <a:t>0</a:t>
                      </a:r>
                    </a:p>
                  </a:txBody>
                  <a:tcPr/>
                </a:tc>
                <a:tc>
                  <a:txBody>
                    <a:bodyPr/>
                    <a:lstStyle/>
                    <a:p>
                      <a:pPr marL="457200" marR="0" lvl="1" indent="0" algn="just" defTabSz="914400" rtl="1" eaLnBrk="1" fontAlgn="auto" latinLnBrk="0" hangingPunct="1">
                        <a:lnSpc>
                          <a:spcPct val="150000"/>
                        </a:lnSpc>
                        <a:spcBef>
                          <a:spcPts val="0"/>
                        </a:spcBef>
                        <a:spcAft>
                          <a:spcPts val="0"/>
                        </a:spcAft>
                        <a:buClrTx/>
                        <a:buSzTx/>
                        <a:buFontTx/>
                        <a:buNone/>
                        <a:tabLst/>
                        <a:defRPr/>
                      </a:pPr>
                      <a:r>
                        <a:rPr lang="ar-SY" sz="1800" dirty="0">
                          <a:latin typeface="Simplified Arabic" pitchFamily="18" charset="-78"/>
                          <a:cs typeface="Simplified Arabic" pitchFamily="18" charset="-78"/>
                        </a:rPr>
                        <a:t>المصدر المفتوح</a:t>
                      </a:r>
                    </a:p>
                  </a:txBody>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258730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ar-SY" dirty="0">
                <a:latin typeface="Simplified Arabic" pitchFamily="18" charset="-78"/>
                <a:cs typeface="Simplified Arabic" pitchFamily="18" charset="-78"/>
              </a:rPr>
              <a:t>مبررات المشروع</a:t>
            </a:r>
            <a:br>
              <a:rPr lang="ar-SY" dirty="0">
                <a:latin typeface="Simplified Arabic" pitchFamily="18" charset="-78"/>
                <a:cs typeface="Simplified Arabic" pitchFamily="18" charset="-78"/>
              </a:rPr>
            </a:br>
            <a:r>
              <a:rPr lang="ar-SY" sz="2800" dirty="0">
                <a:latin typeface="Simplified Arabic" pitchFamily="18" charset="-78"/>
                <a:cs typeface="Simplified Arabic" pitchFamily="18" charset="-78"/>
              </a:rPr>
              <a:t>ثانياً– المبررات غير المباشرة (التقنيَّة)</a:t>
            </a:r>
            <a:endParaRPr lang="ar-SY" dirty="0">
              <a:latin typeface="Simplified Arabic" pitchFamily="18" charset="-78"/>
              <a:cs typeface="Simplified Arabic" pitchFamily="18" charset="-78"/>
            </a:endParaRPr>
          </a:p>
        </p:txBody>
      </p:sp>
      <p:sp>
        <p:nvSpPr>
          <p:cNvPr id="3" name="عنصر نائب للمحتوى 2"/>
          <p:cNvSpPr>
            <a:spLocks noGrp="1"/>
          </p:cNvSpPr>
          <p:nvPr>
            <p:ph idx="1"/>
          </p:nvPr>
        </p:nvSpPr>
        <p:spPr>
          <a:xfrm>
            <a:off x="142844" y="1556793"/>
            <a:ext cx="9001156" cy="5112567"/>
          </a:xfrm>
        </p:spPr>
        <p:txBody>
          <a:bodyPr>
            <a:noAutofit/>
          </a:bodyPr>
          <a:lstStyle/>
          <a:p>
            <a:pPr algn="just">
              <a:lnSpc>
                <a:spcPct val="150000"/>
              </a:lnSpc>
            </a:pPr>
            <a:r>
              <a:rPr lang="ar-SA" sz="2200" dirty="0">
                <a:latin typeface="Simplified Arabic" pitchFamily="18" charset="-78"/>
                <a:cs typeface="Simplified Arabic" pitchFamily="18" charset="-78"/>
              </a:rPr>
              <a:t>إن إنتاج نظام حاسوبي قادر على تحليل النص العربي المكتوب و تحويله إلى صيغته المنطوقة </a:t>
            </a:r>
            <a:r>
              <a:rPr lang="ar-SY" sz="2200" dirty="0">
                <a:latin typeface="Simplified Arabic" pitchFamily="18" charset="-78"/>
                <a:cs typeface="Simplified Arabic" pitchFamily="18" charset="-78"/>
              </a:rPr>
              <a:t>”الكتابة العروضيّة</a:t>
            </a:r>
            <a:r>
              <a:rPr lang="en-US" sz="2200" dirty="0">
                <a:latin typeface="Simplified Arabic" pitchFamily="18" charset="-78"/>
                <a:cs typeface="Simplified Arabic" pitchFamily="18" charset="-78"/>
              </a:rPr>
              <a:t>”</a:t>
            </a:r>
            <a:r>
              <a:rPr lang="ar-SY" sz="2200" dirty="0">
                <a:latin typeface="Simplified Arabic" pitchFamily="18" charset="-78"/>
                <a:cs typeface="Simplified Arabic" pitchFamily="18" charset="-78"/>
              </a:rPr>
              <a:t> </a:t>
            </a:r>
            <a:r>
              <a:rPr lang="ar-SA" sz="2200" dirty="0">
                <a:latin typeface="Simplified Arabic" pitchFamily="18" charset="-78"/>
                <a:cs typeface="Simplified Arabic" pitchFamily="18" charset="-78"/>
              </a:rPr>
              <a:t>سيمهد الطريق أمام إنتاج نظم أكثر جديّة تخدم اللغة العربية الفقيرة للأسف في هذا المجال من </a:t>
            </a:r>
            <a:r>
              <a:rPr lang="ar-SA" sz="2200" dirty="0" err="1">
                <a:latin typeface="Simplified Arabic" pitchFamily="18" charset="-78"/>
                <a:cs typeface="Simplified Arabic" pitchFamily="18" charset="-78"/>
              </a:rPr>
              <a:t>التطبيقا</a:t>
            </a:r>
            <a:r>
              <a:rPr lang="ar-SY" sz="2200" dirty="0">
                <a:latin typeface="Simplified Arabic" pitchFamily="18" charset="-78"/>
                <a:cs typeface="Simplified Arabic" pitchFamily="18" charset="-78"/>
              </a:rPr>
              <a:t>ت التي تقوم أساساً على فكرة التحويل من المكتوب إلى المنطوق أو العكس </a:t>
            </a:r>
            <a:r>
              <a:rPr lang="ar-SY" sz="2200" dirty="0" err="1">
                <a:latin typeface="Simplified Arabic" pitchFamily="18" charset="-78"/>
                <a:cs typeface="Simplified Arabic" pitchFamily="18" charset="-78"/>
              </a:rPr>
              <a:t>و</a:t>
            </a:r>
            <a:r>
              <a:rPr lang="ar-SY" sz="2200" dirty="0">
                <a:latin typeface="Simplified Arabic" pitchFamily="18" charset="-78"/>
                <a:cs typeface="Simplified Arabic" pitchFamily="18" charset="-78"/>
              </a:rPr>
              <a:t> التي نذكر منها على سبيل المثال لا الحصر:</a:t>
            </a:r>
          </a:p>
          <a:p>
            <a:pPr lvl="1" algn="just">
              <a:lnSpc>
                <a:spcPct val="150000"/>
              </a:lnSpc>
            </a:pPr>
            <a:r>
              <a:rPr lang="ar-SA" sz="2200" dirty="0">
                <a:latin typeface="Simplified Arabic" pitchFamily="18" charset="-78"/>
                <a:cs typeface="Simplified Arabic" pitchFamily="18" charset="-78"/>
              </a:rPr>
              <a:t>تطبيقات النطق الآلي للنص العربي</a:t>
            </a:r>
            <a:r>
              <a:rPr lang="ar-SY" sz="2200" dirty="0">
                <a:latin typeface="Simplified Arabic" pitchFamily="18" charset="-78"/>
                <a:cs typeface="Simplified Arabic" pitchFamily="18" charset="-78"/>
              </a:rPr>
              <a:t>.</a:t>
            </a:r>
          </a:p>
          <a:p>
            <a:pPr lvl="1" algn="just">
              <a:lnSpc>
                <a:spcPct val="150000"/>
              </a:lnSpc>
            </a:pPr>
            <a:r>
              <a:rPr lang="ar-SA" sz="2200" dirty="0">
                <a:latin typeface="Simplified Arabic" pitchFamily="18" charset="-78"/>
                <a:cs typeface="Simplified Arabic" pitchFamily="18" charset="-78"/>
              </a:rPr>
              <a:t>تطبيقات التحكم من خلال الصوت العربي</a:t>
            </a:r>
            <a:r>
              <a:rPr lang="ar-SY" sz="2200" dirty="0">
                <a:latin typeface="Simplified Arabic" pitchFamily="18" charset="-78"/>
                <a:cs typeface="Simplified Arabic" pitchFamily="18" charset="-78"/>
              </a:rPr>
              <a:t>.</a:t>
            </a:r>
          </a:p>
          <a:p>
            <a:pPr lvl="1" algn="just">
              <a:lnSpc>
                <a:spcPct val="150000"/>
              </a:lnSpc>
            </a:pPr>
            <a:r>
              <a:rPr lang="ar-SY" sz="2200" dirty="0">
                <a:latin typeface="Simplified Arabic" pitchFamily="18" charset="-78"/>
                <a:cs typeface="Simplified Arabic" pitchFamily="18" charset="-78"/>
              </a:rPr>
              <a:t>تطبيقات الترجمة الآلية العربية</a:t>
            </a:r>
            <a:r>
              <a:rPr lang="en-US" sz="2200" dirty="0">
                <a:latin typeface="Simplified Arabic" pitchFamily="18" charset="-78"/>
                <a:cs typeface="Simplified Arabic" pitchFamily="18" charset="-78"/>
              </a:rPr>
              <a:t>.</a:t>
            </a:r>
            <a:endParaRPr lang="ar-SY" sz="2200" dirty="0">
              <a:latin typeface="Simplified Arabic" pitchFamily="18" charset="-78"/>
              <a:cs typeface="Simplified Arabic" pitchFamily="18" charset="-78"/>
            </a:endParaRPr>
          </a:p>
          <a:p>
            <a:pPr lvl="1" algn="just">
              <a:lnSpc>
                <a:spcPct val="150000"/>
              </a:lnSpc>
            </a:pPr>
            <a:r>
              <a:rPr lang="ar-SA" sz="2200" dirty="0">
                <a:latin typeface="Simplified Arabic" pitchFamily="18" charset="-78"/>
                <a:cs typeface="Simplified Arabic" pitchFamily="18" charset="-78"/>
              </a:rPr>
              <a:t>تطبيقات الكتابة الآلية للصوت العربي</a:t>
            </a:r>
            <a:r>
              <a:rPr lang="ar-SY" sz="2200" dirty="0">
                <a:latin typeface="Simplified Arabic" pitchFamily="18" charset="-78"/>
                <a:cs typeface="Simplified Arabic" pitchFamily="18" charset="-78"/>
              </a:rPr>
              <a:t>.</a:t>
            </a:r>
          </a:p>
          <a:p>
            <a:pPr lvl="1" algn="just">
              <a:lnSpc>
                <a:spcPct val="150000"/>
              </a:lnSpc>
            </a:pPr>
            <a:r>
              <a:rPr lang="ar-SY" sz="2200" dirty="0">
                <a:latin typeface="Simplified Arabic" pitchFamily="18" charset="-78"/>
                <a:cs typeface="Simplified Arabic" pitchFamily="18" charset="-78"/>
              </a:rPr>
              <a:t>.. إلخ.</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ar-SY" dirty="0">
                <a:latin typeface="Simplified Arabic" pitchFamily="18" charset="-78"/>
                <a:cs typeface="Simplified Arabic" pitchFamily="18" charset="-78"/>
              </a:rPr>
              <a:t>برنامج كُنْ شاعراً !</a:t>
            </a:r>
          </a:p>
        </p:txBody>
      </p:sp>
      <p:sp>
        <p:nvSpPr>
          <p:cNvPr id="3" name="عنصر نائب للمحتوى 2"/>
          <p:cNvSpPr>
            <a:spLocks noGrp="1"/>
          </p:cNvSpPr>
          <p:nvPr>
            <p:ph idx="1"/>
          </p:nvPr>
        </p:nvSpPr>
        <p:spPr>
          <a:xfrm>
            <a:off x="142844" y="1714487"/>
            <a:ext cx="9001156" cy="5072099"/>
          </a:xfrm>
        </p:spPr>
        <p:txBody>
          <a:bodyPr>
            <a:normAutofit/>
          </a:bodyPr>
          <a:lstStyle/>
          <a:p>
            <a:pPr algn="just">
              <a:lnSpc>
                <a:spcPct val="150000"/>
              </a:lnSpc>
            </a:pPr>
            <a:r>
              <a:rPr lang="ar-SY" dirty="0">
                <a:latin typeface="Simplified Arabic" pitchFamily="18" charset="-78"/>
                <a:cs typeface="Simplified Arabic" pitchFamily="18" charset="-78"/>
              </a:rPr>
              <a:t>مشروع فردي للباحث صالح القعيّد عمل على تطويره بين عامي 2012 </a:t>
            </a:r>
            <a:r>
              <a:rPr lang="ar-SY" dirty="0" err="1">
                <a:latin typeface="Simplified Arabic" pitchFamily="18" charset="-78"/>
                <a:cs typeface="Simplified Arabic" pitchFamily="18" charset="-78"/>
              </a:rPr>
              <a:t>و</a:t>
            </a:r>
            <a:r>
              <a:rPr lang="ar-SY" dirty="0">
                <a:latin typeface="Simplified Arabic" pitchFamily="18" charset="-78"/>
                <a:cs typeface="Simplified Arabic" pitchFamily="18" charset="-78"/>
              </a:rPr>
              <a:t> 2014.</a:t>
            </a:r>
          </a:p>
          <a:p>
            <a:pPr algn="just">
              <a:lnSpc>
                <a:spcPct val="150000"/>
              </a:lnSpc>
            </a:pPr>
            <a:r>
              <a:rPr lang="ar-SY" dirty="0">
                <a:latin typeface="Simplified Arabic" pitchFamily="18" charset="-78"/>
                <a:cs typeface="Simplified Arabic" pitchFamily="18" charset="-78"/>
              </a:rPr>
              <a:t>صدر الإصدار الأول منه باسم مختلف </a:t>
            </a:r>
            <a:r>
              <a:rPr lang="ar-SY" dirty="0" err="1">
                <a:latin typeface="Simplified Arabic" pitchFamily="18" charset="-78"/>
                <a:cs typeface="Simplified Arabic" pitchFamily="18" charset="-78"/>
              </a:rPr>
              <a:t>و</a:t>
            </a:r>
            <a:r>
              <a:rPr lang="ar-SY" dirty="0">
                <a:latin typeface="Simplified Arabic" pitchFamily="18" charset="-78"/>
                <a:cs typeface="Simplified Arabic" pitchFamily="18" charset="-78"/>
              </a:rPr>
              <a:t> هو برنامج ”ملك الشعر“!</a:t>
            </a:r>
          </a:p>
          <a:p>
            <a:pPr algn="just">
              <a:lnSpc>
                <a:spcPct val="150000"/>
              </a:lnSpc>
            </a:pPr>
            <a:r>
              <a:rPr lang="ar-SY" dirty="0">
                <a:latin typeface="Simplified Arabic" pitchFamily="18" charset="-78"/>
                <a:cs typeface="Simplified Arabic" pitchFamily="18" charset="-78"/>
              </a:rPr>
              <a:t>التطبيق متوفر للتحميل عبر الانترنت ضمن بعض المواقع </a:t>
            </a:r>
            <a:r>
              <a:rPr lang="ar-SY" dirty="0" err="1">
                <a:latin typeface="Simplified Arabic" pitchFamily="18" charset="-78"/>
                <a:cs typeface="Simplified Arabic" pitchFamily="18" charset="-78"/>
              </a:rPr>
              <a:t>و</a:t>
            </a:r>
            <a:r>
              <a:rPr lang="ar-SY" dirty="0">
                <a:latin typeface="Simplified Arabic" pitchFamily="18" charset="-78"/>
                <a:cs typeface="Simplified Arabic" pitchFamily="18" charset="-78"/>
              </a:rPr>
              <a:t> المنتديات غير الرسمية.</a:t>
            </a:r>
            <a:endParaRPr lang="en-US" dirty="0">
              <a:latin typeface="Simplified Arabic" pitchFamily="18" charset="-78"/>
              <a:cs typeface="Simplified Arabic" pitchFamily="18" charset="-78"/>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ar-SY" dirty="0">
                <a:latin typeface="Simplified Arabic" pitchFamily="18" charset="-78"/>
                <a:cs typeface="Simplified Arabic" pitchFamily="18" charset="-78"/>
              </a:rPr>
              <a:t>برنامج كُنْ شاعراً !</a:t>
            </a:r>
          </a:p>
        </p:txBody>
      </p:sp>
      <p:pic>
        <p:nvPicPr>
          <p:cNvPr id="6" name="Picture 5"/>
          <p:cNvPicPr>
            <a:picLocks noChangeAspect="1"/>
          </p:cNvPicPr>
          <p:nvPr/>
        </p:nvPicPr>
        <p:blipFill>
          <a:blip r:embed="rId2"/>
          <a:stretch>
            <a:fillRect/>
          </a:stretch>
        </p:blipFill>
        <p:spPr>
          <a:xfrm>
            <a:off x="239092" y="1700808"/>
            <a:ext cx="8665815" cy="4752528"/>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ar-SY" dirty="0">
                <a:latin typeface="Simplified Arabic" pitchFamily="18" charset="-78"/>
                <a:cs typeface="Simplified Arabic" pitchFamily="18" charset="-78"/>
              </a:rPr>
              <a:t>ميزات برنامج كُنْ شاعراً</a:t>
            </a:r>
          </a:p>
        </p:txBody>
      </p:sp>
      <p:sp>
        <p:nvSpPr>
          <p:cNvPr id="5" name="عنصر نائب للمحتوى 2"/>
          <p:cNvSpPr>
            <a:spLocks noGrp="1"/>
          </p:cNvSpPr>
          <p:nvPr>
            <p:ph idx="1"/>
          </p:nvPr>
        </p:nvSpPr>
        <p:spPr>
          <a:xfrm>
            <a:off x="142844" y="1714487"/>
            <a:ext cx="9001156" cy="5072099"/>
          </a:xfrm>
        </p:spPr>
        <p:txBody>
          <a:bodyPr>
            <a:normAutofit/>
          </a:bodyPr>
          <a:lstStyle/>
          <a:p>
            <a:pPr algn="just">
              <a:lnSpc>
                <a:spcPct val="150000"/>
              </a:lnSpc>
            </a:pPr>
            <a:r>
              <a:rPr lang="ar-SY" dirty="0">
                <a:latin typeface="Simplified Arabic" pitchFamily="18" charset="-78"/>
                <a:cs typeface="Simplified Arabic" pitchFamily="18" charset="-78"/>
              </a:rPr>
              <a:t>دليل الاستخدام الجيّد.</a:t>
            </a:r>
          </a:p>
          <a:p>
            <a:pPr algn="just">
              <a:lnSpc>
                <a:spcPct val="150000"/>
              </a:lnSpc>
            </a:pPr>
            <a:r>
              <a:rPr lang="ar-SY" dirty="0">
                <a:latin typeface="Simplified Arabic" pitchFamily="18" charset="-78"/>
                <a:cs typeface="Simplified Arabic" pitchFamily="18" charset="-78"/>
              </a:rPr>
              <a:t>وجود مجموعة كبيرة من الأمثلة المصنّفة حسب البحر الشعريّ.</a:t>
            </a:r>
          </a:p>
          <a:p>
            <a:pPr algn="just">
              <a:lnSpc>
                <a:spcPct val="150000"/>
              </a:lnSpc>
            </a:pPr>
            <a:r>
              <a:rPr lang="ar-SY" dirty="0">
                <a:latin typeface="Simplified Arabic" pitchFamily="18" charset="-78"/>
                <a:cs typeface="Simplified Arabic" pitchFamily="18" charset="-78"/>
              </a:rPr>
              <a:t>وجود إمكانيّة للتشكيل التلقائيّ.</a:t>
            </a:r>
          </a:p>
          <a:p>
            <a:pPr algn="just">
              <a:lnSpc>
                <a:spcPct val="150000"/>
              </a:lnSpc>
            </a:pPr>
            <a:r>
              <a:rPr lang="ar-SY" dirty="0">
                <a:latin typeface="Simplified Arabic" pitchFamily="18" charset="-78"/>
                <a:cs typeface="Simplified Arabic" pitchFamily="18" charset="-78"/>
              </a:rPr>
              <a:t>وجود إمكانية لتحليل القافية.</a:t>
            </a:r>
          </a:p>
          <a:p>
            <a:pPr algn="just">
              <a:lnSpc>
                <a:spcPct val="150000"/>
              </a:lnSpc>
            </a:pPr>
            <a:r>
              <a:rPr lang="ar-SY" dirty="0">
                <a:latin typeface="Simplified Arabic" pitchFamily="18" charset="-78"/>
                <a:cs typeface="Simplified Arabic" pitchFamily="18" charset="-78"/>
              </a:rPr>
              <a:t>وجود إمكانية لتحليل قصيدة التفعيلة.</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ar-SY" dirty="0">
                <a:latin typeface="Simplified Arabic" pitchFamily="18" charset="-78"/>
                <a:cs typeface="Simplified Arabic" pitchFamily="18" charset="-78"/>
              </a:rPr>
              <a:t>عيوب برنامج كُنْ شاعراً</a:t>
            </a:r>
          </a:p>
        </p:txBody>
      </p:sp>
      <p:sp>
        <p:nvSpPr>
          <p:cNvPr id="5" name="عنصر نائب للمحتوى 2"/>
          <p:cNvSpPr>
            <a:spLocks noGrp="1"/>
          </p:cNvSpPr>
          <p:nvPr>
            <p:ph idx="1"/>
          </p:nvPr>
        </p:nvSpPr>
        <p:spPr>
          <a:xfrm>
            <a:off x="142844" y="1714487"/>
            <a:ext cx="9001156" cy="5072099"/>
          </a:xfrm>
        </p:spPr>
        <p:txBody>
          <a:bodyPr>
            <a:normAutofit/>
          </a:bodyPr>
          <a:lstStyle/>
          <a:p>
            <a:pPr algn="just">
              <a:lnSpc>
                <a:spcPct val="220000"/>
              </a:lnSpc>
            </a:pPr>
            <a:r>
              <a:rPr lang="ar-SY" dirty="0">
                <a:latin typeface="Simplified Arabic" pitchFamily="18" charset="-78"/>
                <a:cs typeface="Simplified Arabic" pitchFamily="18" charset="-78"/>
              </a:rPr>
              <a:t>يتطلّب تشكيل </a:t>
            </a:r>
            <a:r>
              <a:rPr lang="ar-SY" u="sng" dirty="0">
                <a:latin typeface="Simplified Arabic" pitchFamily="18" charset="-78"/>
                <a:cs typeface="Simplified Arabic" pitchFamily="18" charset="-78"/>
              </a:rPr>
              <a:t>كامل محارف البيت الشعري</a:t>
            </a:r>
            <a:r>
              <a:rPr lang="ar-SY" dirty="0">
                <a:latin typeface="Simplified Arabic" pitchFamily="18" charset="-78"/>
                <a:cs typeface="Simplified Arabic" pitchFamily="18" charset="-78"/>
              </a:rPr>
              <a:t> كي يعمل.</a:t>
            </a:r>
          </a:p>
          <a:p>
            <a:pPr algn="just">
              <a:lnSpc>
                <a:spcPct val="150000"/>
              </a:lnSpc>
            </a:pPr>
            <a:r>
              <a:rPr lang="ar-SY" dirty="0">
                <a:latin typeface="Simplified Arabic" pitchFamily="18" charset="-78"/>
                <a:cs typeface="Simplified Arabic" pitchFamily="18" charset="-78"/>
              </a:rPr>
              <a:t>واجهة الاستخدام معقدة إلى حد ما و لا تستخدم أيقونات معيارية و لا كلمات واضحة في بعض المواضع مما يسبك الإرباك للمستخدم في فهم وظيفة كل عنصر من عناصر الواجهة على الرغم من غنى البرنامج الوظيفي.</a:t>
            </a:r>
          </a:p>
          <a:p>
            <a:pPr algn="just">
              <a:lnSpc>
                <a:spcPct val="150000"/>
              </a:lnSpc>
            </a:pPr>
            <a:r>
              <a:rPr lang="ar-SY" dirty="0">
                <a:latin typeface="Simplified Arabic" pitchFamily="18" charset="-78"/>
                <a:cs typeface="Simplified Arabic" pitchFamily="18" charset="-78"/>
              </a:rPr>
              <a:t>عدم القدرة على تحليل أكثر من بيت شعري في نفس الوقت.</a:t>
            </a:r>
            <a:endParaRPr lang="en-US" dirty="0">
              <a:latin typeface="Simplified Arabic" pitchFamily="18" charset="-78"/>
              <a:cs typeface="Simplified Arabic" pitchFamily="18" charset="-78"/>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ar-SY" dirty="0">
                <a:latin typeface="Simplified Arabic" pitchFamily="18" charset="-78"/>
                <a:cs typeface="Simplified Arabic" pitchFamily="18" charset="-78"/>
              </a:rPr>
              <a:t>عيوب برنامج كُنْ شاعراً</a:t>
            </a:r>
          </a:p>
        </p:txBody>
      </p:sp>
      <p:sp>
        <p:nvSpPr>
          <p:cNvPr id="5" name="عنصر نائب للمحتوى 2"/>
          <p:cNvSpPr>
            <a:spLocks noGrp="1"/>
          </p:cNvSpPr>
          <p:nvPr>
            <p:ph idx="1"/>
          </p:nvPr>
        </p:nvSpPr>
        <p:spPr>
          <a:xfrm>
            <a:off x="142844" y="1714487"/>
            <a:ext cx="9001156" cy="5072099"/>
          </a:xfrm>
        </p:spPr>
        <p:txBody>
          <a:bodyPr>
            <a:normAutofit/>
          </a:bodyPr>
          <a:lstStyle/>
          <a:p>
            <a:pPr algn="just">
              <a:lnSpc>
                <a:spcPct val="150000"/>
              </a:lnSpc>
            </a:pPr>
            <a:r>
              <a:rPr lang="ar-SY" dirty="0">
                <a:latin typeface="Simplified Arabic" pitchFamily="18" charset="-78"/>
                <a:cs typeface="Simplified Arabic" pitchFamily="18" charset="-78"/>
              </a:rPr>
              <a:t>تطبيق البرنامج لمقاييس و مصطلحات الشعر العامّي الخليجي (الشعر النبطي أو الشعر البدوي) على الشعر العربي الفصيح مما يعني إظهار نتائج خاطئة تماماً لاختلاف بحور الشعر العربي الفصيح عن أوزان القصيدة البدوية.</a:t>
            </a:r>
          </a:p>
          <a:p>
            <a:pPr algn="just">
              <a:lnSpc>
                <a:spcPct val="150000"/>
              </a:lnSpc>
            </a:pPr>
            <a:r>
              <a:rPr lang="ar-SY" dirty="0">
                <a:latin typeface="Simplified Arabic" pitchFamily="18" charset="-78"/>
                <a:cs typeface="Simplified Arabic" pitchFamily="18" charset="-78"/>
              </a:rPr>
              <a:t>البرنامج موجه لمستخدمي بيئة ويندوز فقط.</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fontScale="90000"/>
          </a:bodyPr>
          <a:lstStyle/>
          <a:p>
            <a:pPr algn="ctr"/>
            <a:r>
              <a:rPr lang="ar-SY" dirty="0">
                <a:latin typeface="Simplified Arabic" pitchFamily="18" charset="-78"/>
                <a:cs typeface="Simplified Arabic" pitchFamily="18" charset="-78"/>
              </a:rPr>
              <a:t>برنامج ملك الشعر</a:t>
            </a:r>
            <a:br>
              <a:rPr lang="ar-SY" dirty="0">
                <a:latin typeface="Simplified Arabic" pitchFamily="18" charset="-78"/>
                <a:cs typeface="Simplified Arabic" pitchFamily="18" charset="-78"/>
              </a:rPr>
            </a:br>
            <a:r>
              <a:rPr lang="ar-SY" dirty="0">
                <a:latin typeface="Simplified Arabic" pitchFamily="18" charset="-78"/>
                <a:cs typeface="Simplified Arabic" pitchFamily="18" charset="-78"/>
              </a:rPr>
              <a:t>درجة التقييم </a:t>
            </a:r>
            <a:r>
              <a:rPr lang="en-US" dirty="0">
                <a:latin typeface="Simplified Arabic" pitchFamily="18" charset="-78"/>
                <a:cs typeface="Simplified Arabic" pitchFamily="18" charset="-78"/>
              </a:rPr>
              <a:t>4.5</a:t>
            </a:r>
            <a:r>
              <a:rPr lang="ar-SY" dirty="0">
                <a:latin typeface="Simplified Arabic" pitchFamily="18" charset="-78"/>
                <a:cs typeface="Simplified Arabic" pitchFamily="18" charset="-78"/>
              </a:rPr>
              <a:t> من 10</a:t>
            </a:r>
          </a:p>
        </p:txBody>
      </p:sp>
      <p:graphicFrame>
        <p:nvGraphicFramePr>
          <p:cNvPr id="4" name="Table 3"/>
          <p:cNvGraphicFramePr>
            <a:graphicFrameLocks noGrp="1"/>
          </p:cNvGraphicFramePr>
          <p:nvPr>
            <p:extLst>
              <p:ext uri="{D42A27DB-BD31-4B8C-83A1-F6EECF244321}">
                <p14:modId xmlns:p14="http://schemas.microsoft.com/office/powerpoint/2010/main" val="2910974545"/>
              </p:ext>
            </p:extLst>
          </p:nvPr>
        </p:nvGraphicFramePr>
        <p:xfrm>
          <a:off x="457200" y="1556792"/>
          <a:ext cx="8013576" cy="5137263"/>
        </p:xfrm>
        <a:graphic>
          <a:graphicData uri="http://schemas.openxmlformats.org/drawingml/2006/table">
            <a:tbl>
              <a:tblPr firstRow="1" bandRow="1">
                <a:tableStyleId>{5C22544A-7EE6-4342-B048-85BDC9FD1C3A}</a:tableStyleId>
              </a:tblPr>
              <a:tblGrid>
                <a:gridCol w="2671193">
                  <a:extLst>
                    <a:ext uri="{9D8B030D-6E8A-4147-A177-3AD203B41FA5}">
                      <a16:colId xmlns:a16="http://schemas.microsoft.com/office/drawing/2014/main" val="20000"/>
                    </a:ext>
                  </a:extLst>
                </a:gridCol>
                <a:gridCol w="5342383">
                  <a:extLst>
                    <a:ext uri="{9D8B030D-6E8A-4147-A177-3AD203B41FA5}">
                      <a16:colId xmlns:a16="http://schemas.microsoft.com/office/drawing/2014/main" val="20001"/>
                    </a:ext>
                  </a:extLst>
                </a:gridCol>
              </a:tblGrid>
              <a:tr h="307327">
                <a:tc>
                  <a:txBody>
                    <a:bodyPr/>
                    <a:lstStyle/>
                    <a:p>
                      <a:r>
                        <a:rPr lang="ar-SY" sz="1600" dirty="0"/>
                        <a:t>الدرجة</a:t>
                      </a:r>
                      <a:endParaRPr lang="en-US" sz="1600" dirty="0"/>
                    </a:p>
                  </a:txBody>
                  <a:tcPr/>
                </a:tc>
                <a:tc>
                  <a:txBody>
                    <a:bodyPr/>
                    <a:lstStyle/>
                    <a:p>
                      <a:r>
                        <a:rPr lang="ar-SY" sz="1600" dirty="0"/>
                        <a:t>المعيار</a:t>
                      </a:r>
                      <a:endParaRPr lang="en-US" sz="1600" dirty="0"/>
                    </a:p>
                  </a:txBody>
                  <a:tcPr/>
                </a:tc>
                <a:extLst>
                  <a:ext uri="{0D108BD9-81ED-4DB2-BD59-A6C34878D82A}">
                    <a16:rowId xmlns:a16="http://schemas.microsoft.com/office/drawing/2014/main" val="10000"/>
                  </a:ext>
                </a:extLst>
              </a:tr>
              <a:tr h="460991">
                <a:tc>
                  <a:txBody>
                    <a:bodyPr/>
                    <a:lstStyle/>
                    <a:p>
                      <a:r>
                        <a:rPr lang="en-US" dirty="0">
                          <a:latin typeface="Simplified Arabic" panose="02020603050405020304" pitchFamily="18" charset="-78"/>
                          <a:cs typeface="Simplified Arabic" panose="02020603050405020304" pitchFamily="18" charset="-78"/>
                        </a:rPr>
                        <a:t>1</a:t>
                      </a:r>
                    </a:p>
                  </a:txBody>
                  <a:tcPr/>
                </a:tc>
                <a:tc>
                  <a:txBody>
                    <a:bodyPr/>
                    <a:lstStyle/>
                    <a:p>
                      <a:pPr lvl="1" algn="just">
                        <a:lnSpc>
                          <a:spcPct val="150000"/>
                        </a:lnSpc>
                      </a:pPr>
                      <a:r>
                        <a:rPr lang="ar-SY" sz="1800" dirty="0">
                          <a:latin typeface="Simplified Arabic" pitchFamily="18" charset="-78"/>
                          <a:cs typeface="Simplified Arabic" pitchFamily="18" charset="-78"/>
                        </a:rPr>
                        <a:t>دليل الاستخدام و الجوانب النظرية أو الموسوعيّة</a:t>
                      </a:r>
                    </a:p>
                  </a:txBody>
                  <a:tcPr/>
                </a:tc>
                <a:extLst>
                  <a:ext uri="{0D108BD9-81ED-4DB2-BD59-A6C34878D82A}">
                    <a16:rowId xmlns:a16="http://schemas.microsoft.com/office/drawing/2014/main" val="10001"/>
                  </a:ext>
                </a:extLst>
              </a:tr>
              <a:tr h="460991">
                <a:tc>
                  <a:txBody>
                    <a:bodyPr/>
                    <a:lstStyle/>
                    <a:p>
                      <a:r>
                        <a:rPr lang="en-US" dirty="0">
                          <a:latin typeface="Simplified Arabic" panose="02020603050405020304" pitchFamily="18" charset="-78"/>
                          <a:cs typeface="Simplified Arabic" panose="02020603050405020304" pitchFamily="18" charset="-78"/>
                        </a:rPr>
                        <a:t>0</a:t>
                      </a:r>
                    </a:p>
                  </a:txBody>
                  <a:tcPr/>
                </a:tc>
                <a:tc>
                  <a:txBody>
                    <a:bodyPr/>
                    <a:lstStyle/>
                    <a:p>
                      <a:pPr lvl="1" algn="just">
                        <a:lnSpc>
                          <a:spcPct val="150000"/>
                        </a:lnSpc>
                      </a:pPr>
                      <a:r>
                        <a:rPr lang="ar-SY" sz="1800" dirty="0">
                          <a:latin typeface="Simplified Arabic" pitchFamily="18" charset="-78"/>
                          <a:cs typeface="Simplified Arabic" pitchFamily="18" charset="-78"/>
                        </a:rPr>
                        <a:t>سهولة و وضوح و فعّاليّة واجهة الاستخدام</a:t>
                      </a:r>
                    </a:p>
                  </a:txBody>
                  <a:tcPr/>
                </a:tc>
                <a:extLst>
                  <a:ext uri="{0D108BD9-81ED-4DB2-BD59-A6C34878D82A}">
                    <a16:rowId xmlns:a16="http://schemas.microsoft.com/office/drawing/2014/main" val="10002"/>
                  </a:ext>
                </a:extLst>
              </a:tr>
              <a:tr h="584313">
                <a:tc>
                  <a:txBody>
                    <a:bodyPr/>
                    <a:lstStyle/>
                    <a:p>
                      <a:r>
                        <a:rPr lang="en-US" dirty="0">
                          <a:latin typeface="Simplified Arabic" panose="02020603050405020304" pitchFamily="18" charset="-78"/>
                          <a:cs typeface="Simplified Arabic" panose="02020603050405020304" pitchFamily="18" charset="-78"/>
                        </a:rPr>
                        <a:t>0.5</a:t>
                      </a:r>
                      <a:r>
                        <a:rPr lang="ar-SY" baseline="0" dirty="0">
                          <a:latin typeface="Simplified Arabic" panose="02020603050405020304" pitchFamily="18" charset="-78"/>
                          <a:cs typeface="Simplified Arabic" panose="02020603050405020304" pitchFamily="18" charset="-78"/>
                        </a:rPr>
                        <a:t> </a:t>
                      </a:r>
                      <a:r>
                        <a:rPr lang="ar-SY" sz="1400" baseline="0" dirty="0">
                          <a:latin typeface="Simplified Arabic" panose="02020603050405020304" pitchFamily="18" charset="-78"/>
                          <a:cs typeface="Simplified Arabic" panose="02020603050405020304" pitchFamily="18" charset="-78"/>
                        </a:rPr>
                        <a:t>مساعد تشكيل + تشكيل كامل مطلوب</a:t>
                      </a:r>
                      <a:endParaRPr lang="en-US" sz="1400" dirty="0">
                        <a:latin typeface="Simplified Arabic" panose="02020603050405020304" pitchFamily="18" charset="-78"/>
                        <a:cs typeface="Simplified Arabic" panose="02020603050405020304" pitchFamily="18" charset="-78"/>
                      </a:endParaRPr>
                    </a:p>
                  </a:txBody>
                  <a:tcPr/>
                </a:tc>
                <a:tc>
                  <a:txBody>
                    <a:bodyPr/>
                    <a:lstStyle/>
                    <a:p>
                      <a:pPr marL="457200" marR="0" lvl="1" indent="0" algn="just" defTabSz="914400" rtl="1" eaLnBrk="1" fontAlgn="auto" latinLnBrk="0" hangingPunct="1">
                        <a:lnSpc>
                          <a:spcPct val="150000"/>
                        </a:lnSpc>
                        <a:spcBef>
                          <a:spcPts val="0"/>
                        </a:spcBef>
                        <a:spcAft>
                          <a:spcPts val="0"/>
                        </a:spcAft>
                        <a:buClrTx/>
                        <a:buSzTx/>
                        <a:buFontTx/>
                        <a:buNone/>
                        <a:tabLst/>
                        <a:defRPr/>
                      </a:pPr>
                      <a:r>
                        <a:rPr lang="ar-SY" sz="1800" dirty="0">
                          <a:latin typeface="Simplified Arabic" pitchFamily="18" charset="-78"/>
                          <a:cs typeface="Simplified Arabic" pitchFamily="18" charset="-78"/>
                        </a:rPr>
                        <a:t>الإدخال دون تشكيل أو بتشكيل جزئي</a:t>
                      </a:r>
                    </a:p>
                  </a:txBody>
                  <a:tcPr/>
                </a:tc>
                <a:extLst>
                  <a:ext uri="{0D108BD9-81ED-4DB2-BD59-A6C34878D82A}">
                    <a16:rowId xmlns:a16="http://schemas.microsoft.com/office/drawing/2014/main" val="10003"/>
                  </a:ext>
                </a:extLst>
              </a:tr>
              <a:tr h="460991">
                <a:tc>
                  <a:txBody>
                    <a:bodyPr/>
                    <a:lstStyle/>
                    <a:p>
                      <a:r>
                        <a:rPr lang="en-US" dirty="0">
                          <a:latin typeface="Simplified Arabic" panose="02020603050405020304" pitchFamily="18" charset="-78"/>
                          <a:cs typeface="Simplified Arabic" panose="02020603050405020304" pitchFamily="18" charset="-78"/>
                        </a:rPr>
                        <a:t>0</a:t>
                      </a:r>
                    </a:p>
                  </a:txBody>
                  <a:tcPr/>
                </a:tc>
                <a:tc>
                  <a:txBody>
                    <a:bodyPr/>
                    <a:lstStyle/>
                    <a:p>
                      <a:pPr lvl="1" algn="just">
                        <a:lnSpc>
                          <a:spcPct val="150000"/>
                        </a:lnSpc>
                      </a:pPr>
                      <a:r>
                        <a:rPr lang="ar-SY" sz="1800" dirty="0">
                          <a:latin typeface="Simplified Arabic" pitchFamily="18" charset="-78"/>
                          <a:cs typeface="Simplified Arabic" pitchFamily="18" charset="-78"/>
                        </a:rPr>
                        <a:t>تشريح أكثر</a:t>
                      </a:r>
                      <a:r>
                        <a:rPr lang="ar-SY" sz="1800" baseline="0" dirty="0">
                          <a:latin typeface="Simplified Arabic" pitchFamily="18" charset="-78"/>
                          <a:cs typeface="Simplified Arabic" pitchFamily="18" charset="-78"/>
                        </a:rPr>
                        <a:t> من بيت دفعة واحدة</a:t>
                      </a:r>
                      <a:endParaRPr lang="ar-SY" sz="1800" dirty="0">
                        <a:latin typeface="Simplified Arabic" pitchFamily="18" charset="-78"/>
                        <a:cs typeface="Simplified Arabic" pitchFamily="18" charset="-78"/>
                      </a:endParaRPr>
                    </a:p>
                  </a:txBody>
                  <a:tcPr/>
                </a:tc>
                <a:extLst>
                  <a:ext uri="{0D108BD9-81ED-4DB2-BD59-A6C34878D82A}">
                    <a16:rowId xmlns:a16="http://schemas.microsoft.com/office/drawing/2014/main" val="10004"/>
                  </a:ext>
                </a:extLst>
              </a:tr>
              <a:tr h="460991">
                <a:tc>
                  <a:txBody>
                    <a:bodyPr/>
                    <a:lstStyle/>
                    <a:p>
                      <a:r>
                        <a:rPr lang="ar-SY" dirty="0">
                          <a:latin typeface="Simplified Arabic" panose="02020603050405020304" pitchFamily="18" charset="-78"/>
                          <a:cs typeface="Simplified Arabic" panose="02020603050405020304" pitchFamily="18" charset="-78"/>
                        </a:rPr>
                        <a:t>1</a:t>
                      </a:r>
                      <a:endParaRPr lang="en-US" dirty="0">
                        <a:latin typeface="Simplified Arabic" panose="02020603050405020304" pitchFamily="18" charset="-78"/>
                        <a:cs typeface="Simplified Arabic" panose="02020603050405020304" pitchFamily="18" charset="-78"/>
                      </a:endParaRPr>
                    </a:p>
                  </a:txBody>
                  <a:tcPr/>
                </a:tc>
                <a:tc>
                  <a:txBody>
                    <a:bodyPr/>
                    <a:lstStyle/>
                    <a:p>
                      <a:pPr lvl="1" algn="just">
                        <a:lnSpc>
                          <a:spcPct val="150000"/>
                        </a:lnSpc>
                      </a:pPr>
                      <a:r>
                        <a:rPr lang="ar-SY" sz="1800" dirty="0">
                          <a:latin typeface="Simplified Arabic" pitchFamily="18" charset="-78"/>
                          <a:cs typeface="Simplified Arabic" pitchFamily="18" charset="-78"/>
                        </a:rPr>
                        <a:t>دعم تشريح قصيدة التفعيلة</a:t>
                      </a:r>
                    </a:p>
                  </a:txBody>
                  <a:tcPr/>
                </a:tc>
                <a:extLst>
                  <a:ext uri="{0D108BD9-81ED-4DB2-BD59-A6C34878D82A}">
                    <a16:rowId xmlns:a16="http://schemas.microsoft.com/office/drawing/2014/main" val="10005"/>
                  </a:ext>
                </a:extLst>
              </a:tr>
              <a:tr h="460991">
                <a:tc>
                  <a:txBody>
                    <a:bodyPr/>
                    <a:lstStyle/>
                    <a:p>
                      <a:r>
                        <a:rPr lang="ar-SY" dirty="0">
                          <a:latin typeface="Simplified Arabic" panose="02020603050405020304" pitchFamily="18" charset="-78"/>
                          <a:cs typeface="Simplified Arabic" panose="02020603050405020304" pitchFamily="18" charset="-78"/>
                        </a:rPr>
                        <a:t>1</a:t>
                      </a:r>
                      <a:endParaRPr lang="en-US" dirty="0">
                        <a:latin typeface="Simplified Arabic" panose="02020603050405020304" pitchFamily="18" charset="-78"/>
                        <a:cs typeface="Simplified Arabic" panose="02020603050405020304" pitchFamily="18" charset="-78"/>
                      </a:endParaRPr>
                    </a:p>
                  </a:txBody>
                  <a:tcPr/>
                </a:tc>
                <a:tc>
                  <a:txBody>
                    <a:bodyPr/>
                    <a:lstStyle/>
                    <a:p>
                      <a:pPr lvl="1" algn="just">
                        <a:lnSpc>
                          <a:spcPct val="150000"/>
                        </a:lnSpc>
                      </a:pPr>
                      <a:r>
                        <a:rPr lang="ar-SY" sz="1800" dirty="0">
                          <a:latin typeface="Simplified Arabic" pitchFamily="18" charset="-78"/>
                          <a:cs typeface="Simplified Arabic" pitchFamily="18" charset="-78"/>
                        </a:rPr>
                        <a:t>دعم تحليل القافية</a:t>
                      </a:r>
                    </a:p>
                  </a:txBody>
                  <a:tcPr/>
                </a:tc>
                <a:extLst>
                  <a:ext uri="{0D108BD9-81ED-4DB2-BD59-A6C34878D82A}">
                    <a16:rowId xmlns:a16="http://schemas.microsoft.com/office/drawing/2014/main" val="10006"/>
                  </a:ext>
                </a:extLst>
              </a:tr>
              <a:tr h="460991">
                <a:tc>
                  <a:txBody>
                    <a:bodyPr/>
                    <a:lstStyle/>
                    <a:p>
                      <a:r>
                        <a:rPr lang="ar-SY" dirty="0">
                          <a:latin typeface="Simplified Arabic" panose="02020603050405020304" pitchFamily="18" charset="-78"/>
                          <a:cs typeface="Simplified Arabic" panose="02020603050405020304" pitchFamily="18" charset="-78"/>
                        </a:rPr>
                        <a:t>0</a:t>
                      </a:r>
                      <a:endParaRPr lang="en-US" dirty="0">
                        <a:latin typeface="Simplified Arabic" panose="02020603050405020304" pitchFamily="18" charset="-78"/>
                        <a:cs typeface="Simplified Arabic" panose="02020603050405020304" pitchFamily="18" charset="-78"/>
                      </a:endParaRPr>
                    </a:p>
                  </a:txBody>
                  <a:tcPr/>
                </a:tc>
                <a:tc>
                  <a:txBody>
                    <a:bodyPr/>
                    <a:lstStyle/>
                    <a:p>
                      <a:pPr lvl="1" algn="just">
                        <a:lnSpc>
                          <a:spcPct val="150000"/>
                        </a:lnSpc>
                      </a:pPr>
                      <a:r>
                        <a:rPr lang="ar-SY" sz="1800" dirty="0">
                          <a:latin typeface="Simplified Arabic" pitchFamily="18" charset="-78"/>
                          <a:cs typeface="Simplified Arabic" pitchFamily="18" charset="-78"/>
                        </a:rPr>
                        <a:t>المساعدة في الكتابة الوزنيّة</a:t>
                      </a:r>
                    </a:p>
                  </a:txBody>
                  <a:tcPr/>
                </a:tc>
                <a:extLst>
                  <a:ext uri="{0D108BD9-81ED-4DB2-BD59-A6C34878D82A}">
                    <a16:rowId xmlns:a16="http://schemas.microsoft.com/office/drawing/2014/main" val="10007"/>
                  </a:ext>
                </a:extLst>
              </a:tr>
              <a:tr h="460991">
                <a:tc>
                  <a:txBody>
                    <a:bodyPr/>
                    <a:lstStyle/>
                    <a:p>
                      <a:r>
                        <a:rPr lang="en-US" dirty="0">
                          <a:latin typeface="Simplified Arabic" panose="02020603050405020304" pitchFamily="18" charset="-78"/>
                          <a:cs typeface="Simplified Arabic" panose="02020603050405020304" pitchFamily="18" charset="-78"/>
                        </a:rPr>
                        <a:t>0</a:t>
                      </a:r>
                    </a:p>
                  </a:txBody>
                  <a:tcPr/>
                </a:tc>
                <a:tc>
                  <a:txBody>
                    <a:bodyPr/>
                    <a:lstStyle/>
                    <a:p>
                      <a:pPr lvl="1" algn="just">
                        <a:lnSpc>
                          <a:spcPct val="150000"/>
                        </a:lnSpc>
                      </a:pPr>
                      <a:r>
                        <a:rPr lang="ar-SY" sz="1800" dirty="0">
                          <a:latin typeface="Simplified Arabic" pitchFamily="18" charset="-78"/>
                          <a:cs typeface="Simplified Arabic" pitchFamily="18" charset="-78"/>
                        </a:rPr>
                        <a:t>الاستقلالية</a:t>
                      </a:r>
                      <a:r>
                        <a:rPr lang="ar-SY" sz="1800" baseline="0" dirty="0">
                          <a:latin typeface="Simplified Arabic" pitchFamily="18" charset="-78"/>
                          <a:cs typeface="Simplified Arabic" pitchFamily="18" charset="-78"/>
                        </a:rPr>
                        <a:t> عن نظام التشغيل</a:t>
                      </a:r>
                      <a:endParaRPr lang="ar-SY" sz="1800" dirty="0">
                        <a:latin typeface="Simplified Arabic" pitchFamily="18" charset="-78"/>
                        <a:cs typeface="Simplified Arabic" pitchFamily="18" charset="-78"/>
                      </a:endParaRPr>
                    </a:p>
                  </a:txBody>
                  <a:tcPr/>
                </a:tc>
                <a:extLst>
                  <a:ext uri="{0D108BD9-81ED-4DB2-BD59-A6C34878D82A}">
                    <a16:rowId xmlns:a16="http://schemas.microsoft.com/office/drawing/2014/main" val="10008"/>
                  </a:ext>
                </a:extLst>
              </a:tr>
              <a:tr h="460991">
                <a:tc>
                  <a:txBody>
                    <a:bodyPr/>
                    <a:lstStyle/>
                    <a:p>
                      <a:r>
                        <a:rPr lang="ar-SY" dirty="0">
                          <a:latin typeface="Simplified Arabic" panose="02020603050405020304" pitchFamily="18" charset="-78"/>
                          <a:cs typeface="Simplified Arabic" panose="02020603050405020304" pitchFamily="18" charset="-78"/>
                        </a:rPr>
                        <a:t>1</a:t>
                      </a:r>
                      <a:endParaRPr lang="en-US" dirty="0">
                        <a:latin typeface="Simplified Arabic" panose="02020603050405020304" pitchFamily="18" charset="-78"/>
                        <a:cs typeface="Simplified Arabic" panose="02020603050405020304" pitchFamily="18" charset="-78"/>
                      </a:endParaRPr>
                    </a:p>
                  </a:txBody>
                  <a:tcPr/>
                </a:tc>
                <a:tc>
                  <a:txBody>
                    <a:bodyPr/>
                    <a:lstStyle/>
                    <a:p>
                      <a:pPr lvl="1" algn="just">
                        <a:lnSpc>
                          <a:spcPct val="150000"/>
                        </a:lnSpc>
                      </a:pPr>
                      <a:r>
                        <a:rPr lang="ar-SY" sz="1800" dirty="0">
                          <a:latin typeface="Simplified Arabic" pitchFamily="18" charset="-78"/>
                          <a:cs typeface="Simplified Arabic" pitchFamily="18" charset="-78"/>
                        </a:rPr>
                        <a:t>التطوير المستمر</a:t>
                      </a:r>
                    </a:p>
                  </a:txBody>
                  <a:tcPr/>
                </a:tc>
                <a:extLst>
                  <a:ext uri="{0D108BD9-81ED-4DB2-BD59-A6C34878D82A}">
                    <a16:rowId xmlns:a16="http://schemas.microsoft.com/office/drawing/2014/main" val="10009"/>
                  </a:ext>
                </a:extLst>
              </a:tr>
              <a:tr h="460991">
                <a:tc>
                  <a:txBody>
                    <a:bodyPr/>
                    <a:lstStyle/>
                    <a:p>
                      <a:r>
                        <a:rPr lang="en-US" dirty="0">
                          <a:latin typeface="Simplified Arabic" panose="02020603050405020304" pitchFamily="18" charset="-78"/>
                          <a:cs typeface="Simplified Arabic" panose="02020603050405020304" pitchFamily="18" charset="-78"/>
                        </a:rPr>
                        <a:t>0</a:t>
                      </a:r>
                    </a:p>
                  </a:txBody>
                  <a:tcPr/>
                </a:tc>
                <a:tc>
                  <a:txBody>
                    <a:bodyPr/>
                    <a:lstStyle/>
                    <a:p>
                      <a:pPr marL="457200" marR="0" lvl="1" indent="0" algn="just" defTabSz="914400" rtl="1" eaLnBrk="1" fontAlgn="auto" latinLnBrk="0" hangingPunct="1">
                        <a:lnSpc>
                          <a:spcPct val="150000"/>
                        </a:lnSpc>
                        <a:spcBef>
                          <a:spcPts val="0"/>
                        </a:spcBef>
                        <a:spcAft>
                          <a:spcPts val="0"/>
                        </a:spcAft>
                        <a:buClrTx/>
                        <a:buSzTx/>
                        <a:buFontTx/>
                        <a:buNone/>
                        <a:tabLst/>
                        <a:defRPr/>
                      </a:pPr>
                      <a:r>
                        <a:rPr lang="ar-SY" sz="1800" dirty="0">
                          <a:latin typeface="Simplified Arabic" pitchFamily="18" charset="-78"/>
                          <a:cs typeface="Simplified Arabic" pitchFamily="18" charset="-78"/>
                        </a:rPr>
                        <a:t>المصدر المفتوح</a:t>
                      </a:r>
                    </a:p>
                  </a:txBody>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38064557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ar-SY" dirty="0">
                <a:latin typeface="Simplified Arabic" pitchFamily="18" charset="-78"/>
                <a:cs typeface="Simplified Arabic" pitchFamily="18" charset="-78"/>
              </a:rPr>
              <a:t>الخلاصة</a:t>
            </a:r>
          </a:p>
        </p:txBody>
      </p:sp>
      <p:sp>
        <p:nvSpPr>
          <p:cNvPr id="5" name="عنصر نائب للمحتوى 2"/>
          <p:cNvSpPr>
            <a:spLocks noGrp="1"/>
          </p:cNvSpPr>
          <p:nvPr>
            <p:ph idx="1"/>
          </p:nvPr>
        </p:nvSpPr>
        <p:spPr>
          <a:xfrm>
            <a:off x="142844" y="1714487"/>
            <a:ext cx="9001156" cy="5072099"/>
          </a:xfrm>
        </p:spPr>
        <p:txBody>
          <a:bodyPr>
            <a:normAutofit/>
          </a:bodyPr>
          <a:lstStyle/>
          <a:p>
            <a:pPr algn="just">
              <a:lnSpc>
                <a:spcPct val="150000"/>
              </a:lnSpc>
            </a:pPr>
            <a:r>
              <a:rPr lang="ar-SY" dirty="0">
                <a:latin typeface="Simplified Arabic" pitchFamily="18" charset="-78"/>
                <a:cs typeface="Simplified Arabic" pitchFamily="18" charset="-78"/>
              </a:rPr>
              <a:t>عرضنا فيما سلف أهم ثلاث محاولات عملية لحوسبة عروض الشعر العربي و التي تزامنت مع مشروعي هذا أو سبقته مع تبيان نقاط قوة و ضعف كل منها.</a:t>
            </a:r>
          </a:p>
          <a:p>
            <a:pPr algn="just">
              <a:lnSpc>
                <a:spcPct val="150000"/>
              </a:lnSpc>
            </a:pPr>
            <a:r>
              <a:rPr lang="ar-SY" dirty="0">
                <a:latin typeface="Simplified Arabic" pitchFamily="18" charset="-78"/>
                <a:cs typeface="Simplified Arabic" pitchFamily="18" charset="-78"/>
              </a:rPr>
              <a:t>لم نتطرق للمحاولات السابقة التي قدمت على شكل أوراق علميّة بحثيّة دون تطبيق عملي مباشر لأن التطيبق العملي المباشر هو الذي يهمنا في المقام الأول في إطار الدرجة العلمية المأمولة.</a:t>
            </a:r>
          </a:p>
          <a:p>
            <a:pPr algn="just">
              <a:lnSpc>
                <a:spcPct val="150000"/>
              </a:lnSpc>
            </a:pPr>
            <a:endParaRPr lang="en-US" dirty="0">
              <a:latin typeface="Simplified Arabic" pitchFamily="18" charset="-78"/>
              <a:cs typeface="Simplified Arabic" pitchFamily="18" charset="-78"/>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ar-SY" dirty="0">
                <a:latin typeface="Simplified Arabic" pitchFamily="18" charset="-78"/>
                <a:cs typeface="Simplified Arabic" pitchFamily="18" charset="-78"/>
              </a:rPr>
              <a:t>الخلاصة</a:t>
            </a:r>
          </a:p>
        </p:txBody>
      </p:sp>
      <p:sp>
        <p:nvSpPr>
          <p:cNvPr id="5" name="عنصر نائب للمحتوى 2"/>
          <p:cNvSpPr>
            <a:spLocks noGrp="1"/>
          </p:cNvSpPr>
          <p:nvPr>
            <p:ph idx="1"/>
          </p:nvPr>
        </p:nvSpPr>
        <p:spPr>
          <a:xfrm>
            <a:off x="142844" y="1714487"/>
            <a:ext cx="9001156" cy="5072099"/>
          </a:xfrm>
        </p:spPr>
        <p:txBody>
          <a:bodyPr>
            <a:normAutofit/>
          </a:bodyPr>
          <a:lstStyle/>
          <a:p>
            <a:pPr algn="just">
              <a:lnSpc>
                <a:spcPct val="150000"/>
              </a:lnSpc>
            </a:pPr>
            <a:r>
              <a:rPr lang="ar-SY" dirty="0">
                <a:latin typeface="Simplified Arabic" pitchFamily="18" charset="-78"/>
                <a:cs typeface="Simplified Arabic" pitchFamily="18" charset="-78"/>
              </a:rPr>
              <a:t>بناء على ما سبق عرضه و على المعايير التي اعتمدناها للتقييم فرأينا أن تطبيقنا يجب:</a:t>
            </a:r>
          </a:p>
          <a:p>
            <a:pPr lvl="1" algn="just">
              <a:lnSpc>
                <a:spcPct val="150000"/>
              </a:lnSpc>
            </a:pPr>
            <a:r>
              <a:rPr lang="ar-SY" dirty="0">
                <a:latin typeface="Simplified Arabic" pitchFamily="18" charset="-78"/>
                <a:cs typeface="Simplified Arabic" pitchFamily="18" charset="-78"/>
              </a:rPr>
              <a:t>أن يمتلك القدرة على تشريح النص الشعري العربي تشريحاً صحيحاً من الناحية </a:t>
            </a:r>
            <a:r>
              <a:rPr lang="ar-SY" dirty="0" err="1">
                <a:latin typeface="Simplified Arabic" pitchFamily="18" charset="-78"/>
                <a:cs typeface="Simplified Arabic" pitchFamily="18" charset="-78"/>
              </a:rPr>
              <a:t>الوزنيّة</a:t>
            </a:r>
            <a:r>
              <a:rPr lang="ar-SY" dirty="0">
                <a:latin typeface="Simplified Arabic" pitchFamily="18" charset="-78"/>
                <a:cs typeface="Simplified Arabic" pitchFamily="18" charset="-78"/>
              </a:rPr>
              <a:t> بغض النظر عن عدد الأبيات المدخلة.</a:t>
            </a:r>
          </a:p>
          <a:p>
            <a:pPr lvl="1" algn="just">
              <a:lnSpc>
                <a:spcPct val="150000"/>
              </a:lnSpc>
            </a:pPr>
            <a:r>
              <a:rPr lang="ar-SY" dirty="0">
                <a:latin typeface="Simplified Arabic" pitchFamily="18" charset="-78"/>
                <a:cs typeface="Simplified Arabic" pitchFamily="18" charset="-78"/>
              </a:rPr>
              <a:t>أن يمتلك القدرة على وزن القصيدة العربية الفصحى بنوعيها التقليدي (القصيدة العمودية) </a:t>
            </a:r>
            <a:r>
              <a:rPr lang="ar-SY" dirty="0" err="1">
                <a:latin typeface="Simplified Arabic" pitchFamily="18" charset="-78"/>
                <a:cs typeface="Simplified Arabic" pitchFamily="18" charset="-78"/>
              </a:rPr>
              <a:t>و</a:t>
            </a:r>
            <a:r>
              <a:rPr lang="ar-SY" dirty="0">
                <a:latin typeface="Simplified Arabic" pitchFamily="18" charset="-78"/>
                <a:cs typeface="Simplified Arabic" pitchFamily="18" charset="-78"/>
              </a:rPr>
              <a:t> الحديث (القصيدة </a:t>
            </a:r>
            <a:r>
              <a:rPr lang="ar-SY" dirty="0" err="1">
                <a:latin typeface="Simplified Arabic" pitchFamily="18" charset="-78"/>
                <a:cs typeface="Simplified Arabic" pitchFamily="18" charset="-78"/>
              </a:rPr>
              <a:t>التفعيلية</a:t>
            </a:r>
            <a:r>
              <a:rPr lang="ar-SY" dirty="0">
                <a:latin typeface="Simplified Arabic" pitchFamily="18" charset="-78"/>
                <a:cs typeface="Simplified Arabic" pitchFamily="18" charset="-78"/>
              </a:rPr>
              <a:t>).</a:t>
            </a:r>
          </a:p>
          <a:p>
            <a:pPr algn="just">
              <a:lnSpc>
                <a:spcPct val="150000"/>
              </a:lnSpc>
            </a:pPr>
            <a:endParaRPr lang="en-US" dirty="0">
              <a:latin typeface="Simplified Arabic" pitchFamily="18" charset="-78"/>
              <a:cs typeface="Simplified Arabic" pitchFamily="18" charset="-78"/>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ar-SY" dirty="0">
                <a:latin typeface="Simplified Arabic" pitchFamily="18" charset="-78"/>
                <a:cs typeface="Simplified Arabic" pitchFamily="18" charset="-78"/>
              </a:rPr>
              <a:t>الخلاصة</a:t>
            </a:r>
          </a:p>
        </p:txBody>
      </p:sp>
      <p:sp>
        <p:nvSpPr>
          <p:cNvPr id="5" name="عنصر نائب للمحتوى 2"/>
          <p:cNvSpPr>
            <a:spLocks noGrp="1"/>
          </p:cNvSpPr>
          <p:nvPr>
            <p:ph idx="1"/>
          </p:nvPr>
        </p:nvSpPr>
        <p:spPr>
          <a:xfrm>
            <a:off x="142844" y="1714487"/>
            <a:ext cx="9001156" cy="5072099"/>
          </a:xfrm>
        </p:spPr>
        <p:txBody>
          <a:bodyPr>
            <a:normAutofit/>
          </a:bodyPr>
          <a:lstStyle/>
          <a:p>
            <a:pPr algn="just">
              <a:lnSpc>
                <a:spcPct val="150000"/>
              </a:lnSpc>
            </a:pPr>
            <a:r>
              <a:rPr lang="ar-SY" dirty="0">
                <a:latin typeface="Simplified Arabic" pitchFamily="18" charset="-78"/>
                <a:cs typeface="Simplified Arabic" pitchFamily="18" charset="-78"/>
              </a:rPr>
              <a:t>بناء على ما سبق عرضه </a:t>
            </a:r>
            <a:r>
              <a:rPr lang="ar-SY" dirty="0" err="1">
                <a:latin typeface="Simplified Arabic" pitchFamily="18" charset="-78"/>
                <a:cs typeface="Simplified Arabic" pitchFamily="18" charset="-78"/>
              </a:rPr>
              <a:t>و</a:t>
            </a:r>
            <a:r>
              <a:rPr lang="ar-SY" dirty="0">
                <a:latin typeface="Simplified Arabic" pitchFamily="18" charset="-78"/>
                <a:cs typeface="Simplified Arabic" pitchFamily="18" charset="-78"/>
              </a:rPr>
              <a:t> على المعايير التي </a:t>
            </a:r>
            <a:r>
              <a:rPr lang="ar-SY" dirty="0" err="1">
                <a:latin typeface="Simplified Arabic" pitchFamily="18" charset="-78"/>
                <a:cs typeface="Simplified Arabic" pitchFamily="18" charset="-78"/>
              </a:rPr>
              <a:t>اعتمدناها</a:t>
            </a:r>
            <a:r>
              <a:rPr lang="ar-SY" dirty="0">
                <a:latin typeface="Simplified Arabic" pitchFamily="18" charset="-78"/>
                <a:cs typeface="Simplified Arabic" pitchFamily="18" charset="-78"/>
              </a:rPr>
              <a:t> للتقديم رأينا أن تطبيقنا يجب:</a:t>
            </a:r>
          </a:p>
          <a:p>
            <a:pPr lvl="1" algn="just">
              <a:lnSpc>
                <a:spcPct val="150000"/>
              </a:lnSpc>
            </a:pPr>
            <a:r>
              <a:rPr lang="ar-SY" dirty="0">
                <a:latin typeface="Simplified Arabic" pitchFamily="18" charset="-78"/>
                <a:cs typeface="Simplified Arabic" pitchFamily="18" charset="-78"/>
              </a:rPr>
              <a:t>أن يمتلك القدرة على تحليل قوافي الأبيات في القصيدة العمودية تحديد العيوب </a:t>
            </a:r>
            <a:r>
              <a:rPr lang="ar-SY" dirty="0" err="1">
                <a:latin typeface="Simplified Arabic" pitchFamily="18" charset="-78"/>
                <a:cs typeface="Simplified Arabic" pitchFamily="18" charset="-78"/>
              </a:rPr>
              <a:t>و</a:t>
            </a:r>
            <a:r>
              <a:rPr lang="ar-SY" dirty="0">
                <a:latin typeface="Simplified Arabic" pitchFamily="18" charset="-78"/>
                <a:cs typeface="Simplified Arabic" pitchFamily="18" charset="-78"/>
              </a:rPr>
              <a:t> الأخطاء التي قد يقع </a:t>
            </a:r>
            <a:r>
              <a:rPr lang="ar-SY" dirty="0" err="1">
                <a:latin typeface="Simplified Arabic" pitchFamily="18" charset="-78"/>
                <a:cs typeface="Simplified Arabic" pitchFamily="18" charset="-78"/>
              </a:rPr>
              <a:t>بها</a:t>
            </a:r>
            <a:r>
              <a:rPr lang="ar-SY" dirty="0">
                <a:latin typeface="Simplified Arabic" pitchFamily="18" charset="-78"/>
                <a:cs typeface="Simplified Arabic" pitchFamily="18" charset="-78"/>
              </a:rPr>
              <a:t> المستخدم في بعض أبيات القصيدة.</a:t>
            </a:r>
          </a:p>
          <a:p>
            <a:pPr lvl="1" algn="just">
              <a:lnSpc>
                <a:spcPct val="150000"/>
              </a:lnSpc>
            </a:pPr>
            <a:r>
              <a:rPr lang="ar-SY" dirty="0">
                <a:latin typeface="Simplified Arabic" pitchFamily="18" charset="-78"/>
                <a:cs typeface="Simplified Arabic" pitchFamily="18" charset="-78"/>
              </a:rPr>
              <a:t>أن يتيح لمستخدمه استهداف الكتابة على بحر شعري معين منذ البداية </a:t>
            </a:r>
            <a:r>
              <a:rPr lang="ar-SY" dirty="0" err="1">
                <a:latin typeface="Simplified Arabic" pitchFamily="18" charset="-78"/>
                <a:cs typeface="Simplified Arabic" pitchFamily="18" charset="-78"/>
              </a:rPr>
              <a:t>و</a:t>
            </a:r>
            <a:r>
              <a:rPr lang="ar-SY" dirty="0">
                <a:latin typeface="Simplified Arabic" pitchFamily="18" charset="-78"/>
                <a:cs typeface="Simplified Arabic" pitchFamily="18" charset="-78"/>
              </a:rPr>
              <a:t> يساعده في تقديم اقتراحات الصياغة </a:t>
            </a:r>
            <a:r>
              <a:rPr lang="ar-SY" dirty="0" err="1">
                <a:latin typeface="Simplified Arabic" pitchFamily="18" charset="-78"/>
                <a:cs typeface="Simplified Arabic" pitchFamily="18" charset="-78"/>
              </a:rPr>
              <a:t>الوزنية</a:t>
            </a:r>
            <a:r>
              <a:rPr lang="ar-SY" dirty="0">
                <a:latin typeface="Simplified Arabic" pitchFamily="18" charset="-78"/>
                <a:cs typeface="Simplified Arabic" pitchFamily="18" charset="-78"/>
              </a:rPr>
              <a:t> المناسبة في حال الإخفاق.</a:t>
            </a:r>
          </a:p>
          <a:p>
            <a:pPr lvl="1" algn="just">
              <a:lnSpc>
                <a:spcPct val="150000"/>
              </a:lnSpc>
              <a:buNone/>
            </a:pPr>
            <a:endParaRPr lang="ar-SY" dirty="0">
              <a:latin typeface="Simplified Arabic" pitchFamily="18" charset="-78"/>
              <a:cs typeface="Simplified Arabic" pitchFamily="18" charset="-78"/>
            </a:endParaRPr>
          </a:p>
          <a:p>
            <a:pPr algn="just">
              <a:lnSpc>
                <a:spcPct val="150000"/>
              </a:lnSpc>
            </a:pPr>
            <a:endParaRPr lang="en-US" dirty="0">
              <a:latin typeface="Simplified Arabic" pitchFamily="18" charset="-78"/>
              <a:cs typeface="Simplified Arabic" pitchFamily="18" charset="-78"/>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ar-SY" dirty="0">
                <a:latin typeface="Simplified Arabic" pitchFamily="18" charset="-78"/>
                <a:cs typeface="Simplified Arabic" pitchFamily="18" charset="-78"/>
              </a:rPr>
              <a:t>الخلاصة</a:t>
            </a:r>
          </a:p>
        </p:txBody>
      </p:sp>
      <p:sp>
        <p:nvSpPr>
          <p:cNvPr id="5" name="عنصر نائب للمحتوى 2"/>
          <p:cNvSpPr>
            <a:spLocks noGrp="1"/>
          </p:cNvSpPr>
          <p:nvPr>
            <p:ph idx="1"/>
          </p:nvPr>
        </p:nvSpPr>
        <p:spPr>
          <a:xfrm>
            <a:off x="142844" y="1714487"/>
            <a:ext cx="9001156" cy="5072099"/>
          </a:xfrm>
        </p:spPr>
        <p:txBody>
          <a:bodyPr>
            <a:normAutofit/>
          </a:bodyPr>
          <a:lstStyle/>
          <a:p>
            <a:pPr algn="just">
              <a:lnSpc>
                <a:spcPct val="150000"/>
              </a:lnSpc>
            </a:pPr>
            <a:r>
              <a:rPr lang="ar-SY" dirty="0">
                <a:latin typeface="Simplified Arabic" pitchFamily="18" charset="-78"/>
                <a:cs typeface="Simplified Arabic" pitchFamily="18" charset="-78"/>
              </a:rPr>
              <a:t>بناء على ما سبق عرضه </a:t>
            </a:r>
            <a:r>
              <a:rPr lang="ar-SY" dirty="0" err="1">
                <a:latin typeface="Simplified Arabic" pitchFamily="18" charset="-78"/>
                <a:cs typeface="Simplified Arabic" pitchFamily="18" charset="-78"/>
              </a:rPr>
              <a:t>و</a:t>
            </a:r>
            <a:r>
              <a:rPr lang="ar-SY" dirty="0">
                <a:latin typeface="Simplified Arabic" pitchFamily="18" charset="-78"/>
                <a:cs typeface="Simplified Arabic" pitchFamily="18" charset="-78"/>
              </a:rPr>
              <a:t> على المعايير التي </a:t>
            </a:r>
            <a:r>
              <a:rPr lang="ar-SY" dirty="0" err="1">
                <a:latin typeface="Simplified Arabic" pitchFamily="18" charset="-78"/>
                <a:cs typeface="Simplified Arabic" pitchFamily="18" charset="-78"/>
              </a:rPr>
              <a:t>اعتمدناها</a:t>
            </a:r>
            <a:r>
              <a:rPr lang="ar-SY" dirty="0">
                <a:latin typeface="Simplified Arabic" pitchFamily="18" charset="-78"/>
                <a:cs typeface="Simplified Arabic" pitchFamily="18" charset="-78"/>
              </a:rPr>
              <a:t> للتقديم رأينا أن تطبيقنا يجب:</a:t>
            </a:r>
          </a:p>
          <a:p>
            <a:pPr lvl="1" algn="just">
              <a:lnSpc>
                <a:spcPct val="150000"/>
              </a:lnSpc>
            </a:pPr>
            <a:r>
              <a:rPr lang="ar-SY" dirty="0">
                <a:latin typeface="Simplified Arabic" pitchFamily="18" charset="-78"/>
                <a:cs typeface="Simplified Arabic" pitchFamily="18" charset="-78"/>
              </a:rPr>
              <a:t>أن يمتلك البرنامج قدرة ذاتية على التشكيل التلقائي للنص المدخل دون الاعتماد على </a:t>
            </a:r>
            <a:r>
              <a:rPr lang="en-US" dirty="0">
                <a:latin typeface="Simplified Arabic" pitchFamily="18" charset="-78"/>
                <a:cs typeface="Simplified Arabic" pitchFamily="18" charset="-78"/>
              </a:rPr>
              <a:t>API</a:t>
            </a:r>
            <a:r>
              <a:rPr lang="ar-SY" dirty="0">
                <a:latin typeface="Simplified Arabic" pitchFamily="18" charset="-78"/>
                <a:cs typeface="Simplified Arabic" pitchFamily="18" charset="-78"/>
              </a:rPr>
              <a:t> من طرف ثالث.</a:t>
            </a:r>
          </a:p>
          <a:p>
            <a:pPr lvl="1" algn="just">
              <a:lnSpc>
                <a:spcPct val="150000"/>
              </a:lnSpc>
            </a:pPr>
            <a:r>
              <a:rPr lang="ar-SY" dirty="0">
                <a:latin typeface="Simplified Arabic" pitchFamily="18" charset="-78"/>
                <a:cs typeface="Simplified Arabic" pitchFamily="18" charset="-78"/>
              </a:rPr>
              <a:t>أن يتحلى بواجهة استخدام بسيطة </a:t>
            </a:r>
            <a:r>
              <a:rPr lang="ar-SY" dirty="0" err="1">
                <a:latin typeface="Simplified Arabic" pitchFamily="18" charset="-78"/>
                <a:cs typeface="Simplified Arabic" pitchFamily="18" charset="-78"/>
              </a:rPr>
              <a:t>و</a:t>
            </a:r>
            <a:r>
              <a:rPr lang="ar-SY" dirty="0">
                <a:latin typeface="Simplified Arabic" pitchFamily="18" charset="-78"/>
                <a:cs typeface="Simplified Arabic" pitchFamily="18" charset="-78"/>
              </a:rPr>
              <a:t> مباشرة.</a:t>
            </a:r>
          </a:p>
          <a:p>
            <a:pPr lvl="1" algn="just">
              <a:lnSpc>
                <a:spcPct val="150000"/>
              </a:lnSpc>
            </a:pPr>
            <a:r>
              <a:rPr lang="ar-SY" dirty="0">
                <a:latin typeface="Simplified Arabic" pitchFamily="18" charset="-78"/>
                <a:cs typeface="Simplified Arabic" pitchFamily="18" charset="-78"/>
              </a:rPr>
              <a:t>أن يضمّ قسماً نظريّاً مبسّطاً يوضح أساسيات علم العروض </a:t>
            </a:r>
            <a:r>
              <a:rPr lang="ar-SY" dirty="0" err="1">
                <a:latin typeface="Simplified Arabic" pitchFamily="18" charset="-78"/>
                <a:cs typeface="Simplified Arabic" pitchFamily="18" charset="-78"/>
              </a:rPr>
              <a:t>و</a:t>
            </a:r>
            <a:r>
              <a:rPr lang="ar-SY" dirty="0">
                <a:latin typeface="Simplified Arabic" pitchFamily="18" charset="-78"/>
                <a:cs typeface="Simplified Arabic" pitchFamily="18" charset="-78"/>
              </a:rPr>
              <a:t> الأسس النظرية التي بني عليها التطبيق.</a:t>
            </a:r>
          </a:p>
          <a:p>
            <a:pPr lvl="1" algn="just">
              <a:lnSpc>
                <a:spcPct val="150000"/>
              </a:lnSpc>
              <a:buNone/>
            </a:pPr>
            <a:endParaRPr lang="ar-SY" dirty="0">
              <a:latin typeface="Simplified Arabic" pitchFamily="18" charset="-78"/>
              <a:cs typeface="Simplified Arabic" pitchFamily="18" charset="-78"/>
            </a:endParaRPr>
          </a:p>
          <a:p>
            <a:pPr algn="just">
              <a:lnSpc>
                <a:spcPct val="150000"/>
              </a:lnSpc>
            </a:pPr>
            <a:endParaRPr lang="en-US" dirty="0">
              <a:latin typeface="Simplified Arabic" pitchFamily="18" charset="-78"/>
              <a:cs typeface="Simplified Arabic" pitchFamily="18" charset="-78"/>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ar-SY" dirty="0">
                <a:latin typeface="Simplified Arabic" pitchFamily="18" charset="-78"/>
                <a:cs typeface="Simplified Arabic" pitchFamily="18" charset="-78"/>
              </a:rPr>
              <a:t>ما سنناقشه في هذا العرض</a:t>
            </a:r>
          </a:p>
        </p:txBody>
      </p:sp>
      <p:sp>
        <p:nvSpPr>
          <p:cNvPr id="3" name="عنصر نائب للمحتوى 2"/>
          <p:cNvSpPr>
            <a:spLocks noGrp="1"/>
          </p:cNvSpPr>
          <p:nvPr>
            <p:ph idx="1"/>
          </p:nvPr>
        </p:nvSpPr>
        <p:spPr>
          <a:xfrm>
            <a:off x="0" y="1428736"/>
            <a:ext cx="9144000" cy="5429264"/>
          </a:xfrm>
        </p:spPr>
        <p:txBody>
          <a:bodyPr>
            <a:noAutofit/>
          </a:bodyPr>
          <a:lstStyle/>
          <a:p>
            <a:pPr algn="just">
              <a:lnSpc>
                <a:spcPct val="150000"/>
              </a:lnSpc>
            </a:pPr>
            <a:r>
              <a:rPr lang="ar-SY" sz="2400" dirty="0">
                <a:latin typeface="Simplified Arabic" pitchFamily="18" charset="-78"/>
                <a:cs typeface="Simplified Arabic" pitchFamily="18" charset="-78"/>
              </a:rPr>
              <a:t>قسّمت هذا العرض التقديمي إلى أربعة أجزاء رئيسيّة:</a:t>
            </a:r>
          </a:p>
          <a:p>
            <a:pPr lvl="1" algn="just">
              <a:lnSpc>
                <a:spcPct val="150000"/>
              </a:lnSpc>
            </a:pPr>
            <a:r>
              <a:rPr lang="ar-SY" sz="2400" dirty="0">
                <a:latin typeface="Simplified Arabic" pitchFamily="18" charset="-78"/>
                <a:cs typeface="Simplified Arabic" pitchFamily="18" charset="-78"/>
              </a:rPr>
              <a:t> الجزء الأوّل: يعرض شرحاً سريعاً </a:t>
            </a:r>
            <a:r>
              <a:rPr lang="ar-SY" sz="2400" dirty="0" err="1">
                <a:latin typeface="Simplified Arabic" pitchFamily="18" charset="-78"/>
                <a:cs typeface="Simplified Arabic" pitchFamily="18" charset="-78"/>
              </a:rPr>
              <a:t>و</a:t>
            </a:r>
            <a:r>
              <a:rPr lang="ar-SY" sz="2400" dirty="0">
                <a:latin typeface="Simplified Arabic" pitchFamily="18" charset="-78"/>
                <a:cs typeface="Simplified Arabic" pitchFamily="18" charset="-78"/>
              </a:rPr>
              <a:t> مبسّطاً للأسس</a:t>
            </a:r>
            <a:r>
              <a:rPr lang="ar-SA" sz="2400" dirty="0">
                <a:latin typeface="Simplified Arabic" pitchFamily="18" charset="-78"/>
                <a:cs typeface="Simplified Arabic" pitchFamily="18" charset="-78"/>
              </a:rPr>
              <a:t> النظري</a:t>
            </a:r>
            <a:r>
              <a:rPr lang="ar-SY" sz="2400" dirty="0" err="1">
                <a:latin typeface="Simplified Arabic" pitchFamily="18" charset="-78"/>
                <a:cs typeface="Simplified Arabic" pitchFamily="18" charset="-78"/>
              </a:rPr>
              <a:t>َّة</a:t>
            </a:r>
            <a:r>
              <a:rPr lang="ar-SA" sz="2400" dirty="0">
                <a:latin typeface="Simplified Arabic" pitchFamily="18" charset="-78"/>
                <a:cs typeface="Simplified Arabic" pitchFamily="18" charset="-78"/>
              </a:rPr>
              <a:t> لعلمي العروض </a:t>
            </a:r>
            <a:r>
              <a:rPr lang="ar-SA" sz="2400" dirty="0" err="1">
                <a:latin typeface="Simplified Arabic" pitchFamily="18" charset="-78"/>
                <a:cs typeface="Simplified Arabic" pitchFamily="18" charset="-78"/>
              </a:rPr>
              <a:t>و</a:t>
            </a:r>
            <a:r>
              <a:rPr lang="ar-SA" sz="2400" dirty="0">
                <a:latin typeface="Simplified Arabic" pitchFamily="18" charset="-78"/>
                <a:cs typeface="Simplified Arabic" pitchFamily="18" charset="-78"/>
              </a:rPr>
              <a:t> القافية </a:t>
            </a:r>
            <a:r>
              <a:rPr lang="ar-SA" sz="2400" dirty="0" err="1">
                <a:latin typeface="Simplified Arabic" pitchFamily="18" charset="-78"/>
                <a:cs typeface="Simplified Arabic" pitchFamily="18" charset="-78"/>
              </a:rPr>
              <a:t>و</a:t>
            </a:r>
            <a:r>
              <a:rPr lang="ar-SA" sz="2400" dirty="0">
                <a:latin typeface="Simplified Arabic" pitchFamily="18" charset="-78"/>
                <a:cs typeface="Simplified Arabic" pitchFamily="18" charset="-78"/>
              </a:rPr>
              <a:t> طرق التقطيع العروضي التقليديّة </a:t>
            </a:r>
            <a:r>
              <a:rPr lang="ar-SA" sz="2400" dirty="0" err="1">
                <a:latin typeface="Simplified Arabic" pitchFamily="18" charset="-78"/>
                <a:cs typeface="Simplified Arabic" pitchFamily="18" charset="-78"/>
              </a:rPr>
              <a:t>و</a:t>
            </a:r>
            <a:r>
              <a:rPr lang="ar-SA" sz="2400" dirty="0">
                <a:latin typeface="Simplified Arabic" pitchFamily="18" charset="-78"/>
                <a:cs typeface="Simplified Arabic" pitchFamily="18" charset="-78"/>
              </a:rPr>
              <a:t> غير التقليديّة</a:t>
            </a:r>
            <a:r>
              <a:rPr lang="ar-SY" sz="2400" dirty="0">
                <a:latin typeface="Simplified Arabic" pitchFamily="18" charset="-78"/>
                <a:cs typeface="Simplified Arabic" pitchFamily="18" charset="-78"/>
              </a:rPr>
              <a:t>.</a:t>
            </a:r>
          </a:p>
          <a:p>
            <a:pPr lvl="1" algn="just">
              <a:lnSpc>
                <a:spcPct val="150000"/>
              </a:lnSpc>
            </a:pPr>
            <a:r>
              <a:rPr lang="ar-SY" sz="2400" dirty="0">
                <a:latin typeface="Simplified Arabic" pitchFamily="18" charset="-78"/>
                <a:cs typeface="Simplified Arabic" pitchFamily="18" charset="-78"/>
              </a:rPr>
              <a:t>الجزء الثاني: استعراض </a:t>
            </a:r>
            <a:r>
              <a:rPr lang="ar-SA" sz="2400" dirty="0">
                <a:latin typeface="Simplified Arabic" pitchFamily="18" charset="-78"/>
                <a:cs typeface="Simplified Arabic" pitchFamily="18" charset="-78"/>
              </a:rPr>
              <a:t>المحاولات التي سبقت بحثي هذا لتحقيق ما يهدف إليه </a:t>
            </a:r>
            <a:r>
              <a:rPr lang="ar-SY" sz="2400" dirty="0">
                <a:latin typeface="Simplified Arabic" pitchFamily="18" charset="-78"/>
                <a:cs typeface="Simplified Arabic" pitchFamily="18" charset="-78"/>
              </a:rPr>
              <a:t>مع تبيان</a:t>
            </a:r>
            <a:r>
              <a:rPr lang="ar-SA" sz="2400" dirty="0">
                <a:latin typeface="Simplified Arabic" pitchFamily="18" charset="-78"/>
                <a:cs typeface="Simplified Arabic" pitchFamily="18" charset="-78"/>
              </a:rPr>
              <a:t> نقاط القوّة و الضعف في كلّ منها على حدةٍ</a:t>
            </a:r>
            <a:r>
              <a:rPr lang="ar-SY" sz="2400" dirty="0">
                <a:latin typeface="Simplified Arabic" pitchFamily="18" charset="-78"/>
                <a:cs typeface="Simplified Arabic" pitchFamily="18" charset="-78"/>
              </a:rPr>
              <a:t> وفقاً لمعايير محددة.</a:t>
            </a:r>
          </a:p>
          <a:p>
            <a:pPr lvl="1" algn="just">
              <a:lnSpc>
                <a:spcPct val="150000"/>
              </a:lnSpc>
            </a:pPr>
            <a:r>
              <a:rPr lang="ar-SY" sz="2400" dirty="0">
                <a:latin typeface="Simplified Arabic" pitchFamily="18" charset="-78"/>
                <a:cs typeface="Simplified Arabic" pitchFamily="18" charset="-78"/>
              </a:rPr>
              <a:t>الجزء الثالث: إشكاليات البحث و المقاربات المتبعة لحلها</a:t>
            </a:r>
            <a:r>
              <a:rPr lang="en-US" sz="2400" dirty="0">
                <a:latin typeface="Simplified Arabic" pitchFamily="18" charset="-78"/>
                <a:cs typeface="Simplified Arabic" pitchFamily="18" charset="-78"/>
              </a:rPr>
              <a:t>.</a:t>
            </a:r>
          </a:p>
          <a:p>
            <a:pPr lvl="1" algn="just">
              <a:lnSpc>
                <a:spcPct val="150000"/>
              </a:lnSpc>
            </a:pPr>
            <a:r>
              <a:rPr lang="ar-SY" sz="2400" dirty="0">
                <a:latin typeface="Simplified Arabic" pitchFamily="18" charset="-78"/>
                <a:cs typeface="Simplified Arabic" pitchFamily="18" charset="-78"/>
              </a:rPr>
              <a:t>الجزء الرابع: عرض عملي للمشروع (نسخة الويب).</a:t>
            </a:r>
            <a:endParaRPr lang="en-US" sz="2400" dirty="0">
              <a:latin typeface="Simplified Arabic" pitchFamily="18" charset="-78"/>
              <a:cs typeface="Simplified Arabic" pitchFamily="18" charset="-78"/>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ar-SY" dirty="0">
                <a:latin typeface="Simplified Arabic" pitchFamily="18" charset="-78"/>
                <a:cs typeface="Simplified Arabic" pitchFamily="18" charset="-78"/>
              </a:rPr>
              <a:t>الخلاصة</a:t>
            </a:r>
          </a:p>
        </p:txBody>
      </p:sp>
      <p:sp>
        <p:nvSpPr>
          <p:cNvPr id="5" name="عنصر نائب للمحتوى 2"/>
          <p:cNvSpPr>
            <a:spLocks noGrp="1"/>
          </p:cNvSpPr>
          <p:nvPr>
            <p:ph idx="1"/>
          </p:nvPr>
        </p:nvSpPr>
        <p:spPr>
          <a:xfrm>
            <a:off x="142844" y="1714487"/>
            <a:ext cx="9001156" cy="5072099"/>
          </a:xfrm>
        </p:spPr>
        <p:txBody>
          <a:bodyPr>
            <a:normAutofit/>
          </a:bodyPr>
          <a:lstStyle/>
          <a:p>
            <a:pPr algn="just">
              <a:lnSpc>
                <a:spcPct val="150000"/>
              </a:lnSpc>
            </a:pPr>
            <a:r>
              <a:rPr lang="ar-SY" dirty="0">
                <a:latin typeface="Simplified Arabic" pitchFamily="18" charset="-78"/>
                <a:cs typeface="Simplified Arabic" pitchFamily="18" charset="-78"/>
              </a:rPr>
              <a:t>بناء على ما سبق عرضه </a:t>
            </a:r>
            <a:r>
              <a:rPr lang="ar-SY" dirty="0" err="1">
                <a:latin typeface="Simplified Arabic" pitchFamily="18" charset="-78"/>
                <a:cs typeface="Simplified Arabic" pitchFamily="18" charset="-78"/>
              </a:rPr>
              <a:t>و</a:t>
            </a:r>
            <a:r>
              <a:rPr lang="ar-SY" dirty="0">
                <a:latin typeface="Simplified Arabic" pitchFamily="18" charset="-78"/>
                <a:cs typeface="Simplified Arabic" pitchFamily="18" charset="-78"/>
              </a:rPr>
              <a:t> على المعايير التي </a:t>
            </a:r>
            <a:r>
              <a:rPr lang="ar-SY" dirty="0" err="1">
                <a:latin typeface="Simplified Arabic" pitchFamily="18" charset="-78"/>
                <a:cs typeface="Simplified Arabic" pitchFamily="18" charset="-78"/>
              </a:rPr>
              <a:t>اعتمدناها</a:t>
            </a:r>
            <a:r>
              <a:rPr lang="ar-SY" dirty="0">
                <a:latin typeface="Simplified Arabic" pitchFamily="18" charset="-78"/>
                <a:cs typeface="Simplified Arabic" pitchFamily="18" charset="-78"/>
              </a:rPr>
              <a:t> للتقديم رأينا أن تطبيقنا يجب:</a:t>
            </a:r>
          </a:p>
          <a:p>
            <a:pPr lvl="1" algn="just">
              <a:lnSpc>
                <a:spcPct val="150000"/>
              </a:lnSpc>
            </a:pPr>
            <a:r>
              <a:rPr lang="ar-SY" dirty="0">
                <a:latin typeface="Simplified Arabic" pitchFamily="18" charset="-78"/>
                <a:cs typeface="Simplified Arabic" pitchFamily="18" charset="-78"/>
              </a:rPr>
              <a:t>أن يضمّ دليل استخدام واضح.</a:t>
            </a:r>
          </a:p>
          <a:p>
            <a:pPr lvl="1" algn="just">
              <a:lnSpc>
                <a:spcPct val="150000"/>
              </a:lnSpc>
            </a:pPr>
            <a:r>
              <a:rPr lang="ar-SY" dirty="0">
                <a:latin typeface="Simplified Arabic" pitchFamily="18" charset="-78"/>
                <a:cs typeface="Simplified Arabic" pitchFamily="18" charset="-78"/>
              </a:rPr>
              <a:t>أن يضمّ أمثلة على طريقة الاستخدام.</a:t>
            </a:r>
          </a:p>
          <a:p>
            <a:pPr lvl="1" algn="just">
              <a:lnSpc>
                <a:spcPct val="150000"/>
              </a:lnSpc>
            </a:pPr>
            <a:r>
              <a:rPr lang="ar-SY" dirty="0">
                <a:latin typeface="Simplified Arabic" pitchFamily="18" charset="-78"/>
                <a:cs typeface="Simplified Arabic" pitchFamily="18" charset="-78"/>
              </a:rPr>
              <a:t>أن يقدم خدماته على شكل موقع ويب </a:t>
            </a:r>
            <a:r>
              <a:rPr lang="ar-SY" dirty="0" err="1">
                <a:latin typeface="Simplified Arabic" pitchFamily="18" charset="-78"/>
                <a:cs typeface="Simplified Arabic" pitchFamily="18" charset="-78"/>
              </a:rPr>
              <a:t>و</a:t>
            </a:r>
            <a:r>
              <a:rPr lang="ar-SY" dirty="0">
                <a:latin typeface="Simplified Arabic" pitchFamily="18" charset="-78"/>
                <a:cs typeface="Simplified Arabic" pitchFamily="18" charset="-78"/>
              </a:rPr>
              <a:t> تطبيق للهاتف المحمول باختلاف أنظمته.</a:t>
            </a:r>
          </a:p>
          <a:p>
            <a:pPr lvl="1" algn="just">
              <a:lnSpc>
                <a:spcPct val="150000"/>
              </a:lnSpc>
              <a:buNone/>
            </a:pPr>
            <a:endParaRPr lang="ar-SY" dirty="0">
              <a:latin typeface="Simplified Arabic" pitchFamily="18" charset="-78"/>
              <a:cs typeface="Simplified Arabic" pitchFamily="18" charset="-78"/>
            </a:endParaRPr>
          </a:p>
          <a:p>
            <a:pPr algn="just">
              <a:lnSpc>
                <a:spcPct val="150000"/>
              </a:lnSpc>
            </a:pPr>
            <a:endParaRPr lang="en-US" dirty="0">
              <a:latin typeface="Simplified Arabic" pitchFamily="18" charset="-78"/>
              <a:cs typeface="Simplified Arabic" pitchFamily="18" charset="-78"/>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ar-SY" dirty="0">
                <a:latin typeface="Simplified Arabic" pitchFamily="18" charset="-78"/>
                <a:cs typeface="Simplified Arabic" pitchFamily="18" charset="-78"/>
              </a:rPr>
              <a:t>الخلاصة</a:t>
            </a:r>
          </a:p>
        </p:txBody>
      </p:sp>
      <p:sp>
        <p:nvSpPr>
          <p:cNvPr id="5" name="عنصر نائب للمحتوى 2"/>
          <p:cNvSpPr>
            <a:spLocks noGrp="1"/>
          </p:cNvSpPr>
          <p:nvPr>
            <p:ph idx="1"/>
          </p:nvPr>
        </p:nvSpPr>
        <p:spPr>
          <a:xfrm>
            <a:off x="142844" y="1714487"/>
            <a:ext cx="9001156" cy="5072099"/>
          </a:xfrm>
        </p:spPr>
        <p:txBody>
          <a:bodyPr>
            <a:normAutofit/>
          </a:bodyPr>
          <a:lstStyle/>
          <a:p>
            <a:pPr algn="just">
              <a:lnSpc>
                <a:spcPct val="150000"/>
              </a:lnSpc>
            </a:pPr>
            <a:r>
              <a:rPr lang="ar-SY" dirty="0">
                <a:latin typeface="Simplified Arabic" pitchFamily="18" charset="-78"/>
                <a:cs typeface="Simplified Arabic" pitchFamily="18" charset="-78"/>
              </a:rPr>
              <a:t>بناء على ما سبق عرضه </a:t>
            </a:r>
            <a:r>
              <a:rPr lang="ar-SY" dirty="0" err="1">
                <a:latin typeface="Simplified Arabic" pitchFamily="18" charset="-78"/>
                <a:cs typeface="Simplified Arabic" pitchFamily="18" charset="-78"/>
              </a:rPr>
              <a:t>و</a:t>
            </a:r>
            <a:r>
              <a:rPr lang="ar-SY" dirty="0">
                <a:latin typeface="Simplified Arabic" pitchFamily="18" charset="-78"/>
                <a:cs typeface="Simplified Arabic" pitchFamily="18" charset="-78"/>
              </a:rPr>
              <a:t> على المعايير التي </a:t>
            </a:r>
            <a:r>
              <a:rPr lang="ar-SY" dirty="0" err="1">
                <a:latin typeface="Simplified Arabic" pitchFamily="18" charset="-78"/>
                <a:cs typeface="Simplified Arabic" pitchFamily="18" charset="-78"/>
              </a:rPr>
              <a:t>اعتمدناها</a:t>
            </a:r>
            <a:r>
              <a:rPr lang="ar-SY" dirty="0">
                <a:latin typeface="Simplified Arabic" pitchFamily="18" charset="-78"/>
                <a:cs typeface="Simplified Arabic" pitchFamily="18" charset="-78"/>
              </a:rPr>
              <a:t> للتقديم رأينا أن تطبيقنا يجب:</a:t>
            </a:r>
          </a:p>
          <a:p>
            <a:pPr lvl="1" algn="just">
              <a:lnSpc>
                <a:spcPct val="150000"/>
              </a:lnSpc>
            </a:pPr>
            <a:r>
              <a:rPr lang="ar-SY" dirty="0">
                <a:latin typeface="Simplified Arabic" pitchFamily="18" charset="-78"/>
                <a:cs typeface="Simplified Arabic" pitchFamily="18" charset="-78"/>
              </a:rPr>
              <a:t>أن يتاح مفتوح المصدر بهدف دعم المحتوى العربي و على أمل أن يستثمره أحد ما و يبني عليه شيئاً من التطبيقات التي أشرنا إليها في المبررات التقنية أو غيرها.</a:t>
            </a:r>
          </a:p>
          <a:p>
            <a:pPr lvl="1" algn="just">
              <a:lnSpc>
                <a:spcPct val="150000"/>
              </a:lnSpc>
            </a:pPr>
            <a:r>
              <a:rPr lang="ar-SY" dirty="0">
                <a:latin typeface="Simplified Arabic" pitchFamily="18" charset="-78"/>
                <a:cs typeface="Simplified Arabic" pitchFamily="18" charset="-78"/>
              </a:rPr>
              <a:t>أن يستمر العمل على تطويره و تحسينه مستقبلاً.</a:t>
            </a:r>
          </a:p>
          <a:p>
            <a:pPr lvl="1" algn="just">
              <a:lnSpc>
                <a:spcPct val="150000"/>
              </a:lnSpc>
              <a:buNone/>
            </a:pPr>
            <a:endParaRPr lang="ar-SY" dirty="0">
              <a:latin typeface="Simplified Arabic" pitchFamily="18" charset="-78"/>
              <a:cs typeface="Simplified Arabic" pitchFamily="18" charset="-78"/>
            </a:endParaRPr>
          </a:p>
          <a:p>
            <a:pPr algn="just">
              <a:lnSpc>
                <a:spcPct val="150000"/>
              </a:lnSpc>
            </a:pPr>
            <a:endParaRPr lang="en-US" dirty="0">
              <a:latin typeface="Simplified Arabic" pitchFamily="18" charset="-78"/>
              <a:cs typeface="Simplified Arabic" pitchFamily="18" charset="-78"/>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ctrTitle"/>
          </p:nvPr>
        </p:nvSpPr>
        <p:spPr>
          <a:xfrm>
            <a:off x="214282" y="2571744"/>
            <a:ext cx="8715436" cy="1285884"/>
          </a:xfrm>
        </p:spPr>
        <p:txBody>
          <a:bodyPr>
            <a:noAutofit/>
          </a:bodyPr>
          <a:lstStyle/>
          <a:p>
            <a:pPr algn="ctr"/>
            <a:r>
              <a:rPr lang="ar-SY" sz="5400" b="1" dirty="0">
                <a:latin typeface="Simplified Arabic" pitchFamily="18" charset="-78"/>
                <a:cs typeface="Simplified Arabic" pitchFamily="18" charset="-78"/>
              </a:rPr>
              <a:t>ثالثاً – إشكاليات البحث و الحلول المتبعة</a:t>
            </a:r>
            <a:endParaRPr lang="ar-SY" sz="5400" dirty="0">
              <a:latin typeface="Simplified Arabic" pitchFamily="18" charset="-78"/>
              <a:cs typeface="Simplified Arabic" pitchFamily="18" charset="-78"/>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ar-SY" dirty="0">
                <a:latin typeface="Simplified Arabic" pitchFamily="18" charset="-78"/>
                <a:cs typeface="Simplified Arabic" pitchFamily="18" charset="-78"/>
              </a:rPr>
              <a:t>إشكالية اتجاه الكتابة من اليمين لليسار</a:t>
            </a:r>
          </a:p>
        </p:txBody>
      </p:sp>
      <p:sp>
        <p:nvSpPr>
          <p:cNvPr id="5" name="عنصر نائب للمحتوى 2"/>
          <p:cNvSpPr>
            <a:spLocks noGrp="1"/>
          </p:cNvSpPr>
          <p:nvPr>
            <p:ph idx="1"/>
          </p:nvPr>
        </p:nvSpPr>
        <p:spPr>
          <a:xfrm>
            <a:off x="142844" y="1714487"/>
            <a:ext cx="9001156" cy="5072099"/>
          </a:xfrm>
        </p:spPr>
        <p:txBody>
          <a:bodyPr>
            <a:normAutofit/>
          </a:bodyPr>
          <a:lstStyle/>
          <a:p>
            <a:pPr algn="just">
              <a:lnSpc>
                <a:spcPct val="150000"/>
              </a:lnSpc>
            </a:pPr>
            <a:r>
              <a:rPr lang="ar-SY" dirty="0">
                <a:latin typeface="Simplified Arabic" pitchFamily="18" charset="-78"/>
                <a:cs typeface="Simplified Arabic" pitchFamily="18" charset="-78"/>
              </a:rPr>
              <a:t>تصعب معالجة اللغات ذات اتجاه الكتابة من اليمين إلى اليسار مباشرة باستخدام أساليب معالجة اللغات الطبيعية المتبعة في الغالب </a:t>
            </a:r>
            <a:r>
              <a:rPr lang="ar-SY" dirty="0" err="1">
                <a:latin typeface="Simplified Arabic" pitchFamily="18" charset="-78"/>
                <a:cs typeface="Simplified Arabic" pitchFamily="18" charset="-78"/>
              </a:rPr>
              <a:t>كالتعابير</a:t>
            </a:r>
            <a:r>
              <a:rPr lang="ar-SY" dirty="0">
                <a:latin typeface="Simplified Arabic" pitchFamily="18" charset="-78"/>
                <a:cs typeface="Simplified Arabic" pitchFamily="18" charset="-78"/>
              </a:rPr>
              <a:t> النظامية </a:t>
            </a:r>
            <a:r>
              <a:rPr lang="en-US" dirty="0">
                <a:latin typeface="Simplified Arabic" pitchFamily="18" charset="-78"/>
                <a:cs typeface="Simplified Arabic" pitchFamily="18" charset="-78"/>
              </a:rPr>
              <a:t>Regular expressions </a:t>
            </a:r>
            <a:r>
              <a:rPr lang="ar-SY" dirty="0">
                <a:latin typeface="Simplified Arabic" pitchFamily="18" charset="-78"/>
                <a:cs typeface="Simplified Arabic" pitchFamily="18" charset="-78"/>
              </a:rPr>
              <a:t> أو بعض الدوال المشابهة لأنها في الأصل مبنية بحيث تعمل على مطابقة النماذج النصية </a:t>
            </a:r>
            <a:r>
              <a:rPr lang="en-US" dirty="0">
                <a:latin typeface="Simplified Arabic" pitchFamily="18" charset="-78"/>
                <a:cs typeface="Simplified Arabic" pitchFamily="18" charset="-78"/>
              </a:rPr>
              <a:t>patterns </a:t>
            </a:r>
            <a:r>
              <a:rPr lang="ar-SY" dirty="0">
                <a:latin typeface="Simplified Arabic" pitchFamily="18" charset="-78"/>
                <a:cs typeface="Simplified Arabic" pitchFamily="18" charset="-78"/>
              </a:rPr>
              <a:t> من اليسار لليمين و ليس بالعكس.</a:t>
            </a:r>
          </a:p>
          <a:p>
            <a:pPr algn="just">
              <a:lnSpc>
                <a:spcPct val="150000"/>
              </a:lnSpc>
            </a:pPr>
            <a:endParaRPr lang="en-US" dirty="0">
              <a:latin typeface="Simplified Arabic" pitchFamily="18" charset="-78"/>
              <a:cs typeface="Simplified Arabic" pitchFamily="18" charset="-78"/>
            </a:endParaRPr>
          </a:p>
        </p:txBody>
      </p:sp>
    </p:spTree>
    <p:extLst>
      <p:ext uri="{BB962C8B-B14F-4D97-AF65-F5344CB8AC3E}">
        <p14:creationId xmlns:p14="http://schemas.microsoft.com/office/powerpoint/2010/main" val="404982131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ar-SY" dirty="0">
                <a:latin typeface="Simplified Arabic" pitchFamily="18" charset="-78"/>
                <a:cs typeface="Simplified Arabic" pitchFamily="18" charset="-78"/>
              </a:rPr>
              <a:t>الحل المتبع</a:t>
            </a:r>
          </a:p>
        </p:txBody>
      </p:sp>
      <p:sp>
        <p:nvSpPr>
          <p:cNvPr id="5" name="عنصر نائب للمحتوى 2"/>
          <p:cNvSpPr>
            <a:spLocks noGrp="1"/>
          </p:cNvSpPr>
          <p:nvPr>
            <p:ph idx="1"/>
          </p:nvPr>
        </p:nvSpPr>
        <p:spPr>
          <a:xfrm>
            <a:off x="142844" y="1714487"/>
            <a:ext cx="9001156" cy="5072099"/>
          </a:xfrm>
        </p:spPr>
        <p:txBody>
          <a:bodyPr>
            <a:normAutofit lnSpcReduction="10000"/>
          </a:bodyPr>
          <a:lstStyle/>
          <a:p>
            <a:pPr algn="just">
              <a:lnSpc>
                <a:spcPct val="150000"/>
              </a:lnSpc>
            </a:pPr>
            <a:r>
              <a:rPr lang="ar-SY" dirty="0">
                <a:latin typeface="Simplified Arabic" pitchFamily="18" charset="-78"/>
                <a:cs typeface="Simplified Arabic" pitchFamily="18" charset="-78"/>
              </a:rPr>
              <a:t>عدم استعمال التعابير النظامية على النص العربي المدخل بشكل مباشر و إنّما استعمالها على نتائج تحويل النص المدخل إلى الصيغة الوزنيّة المقابلة له (الرُكَزْ و الخُطيطات التي عرضناها في القسم النظري سابقاً) بهدف تحديد البحر الشعري الذي ينتمي إليه كل شطر من أشطر النص المدخل بعد قلب</a:t>
            </a:r>
            <a:r>
              <a:rPr lang="en-US" dirty="0">
                <a:latin typeface="Simplified Arabic" pitchFamily="18" charset="-78"/>
                <a:cs typeface="Simplified Arabic" pitchFamily="18" charset="-78"/>
              </a:rPr>
              <a:t>reverse </a:t>
            </a:r>
            <a:r>
              <a:rPr lang="ar-SY" dirty="0">
                <a:latin typeface="Simplified Arabic" pitchFamily="18" charset="-78"/>
                <a:cs typeface="Simplified Arabic" pitchFamily="18" charset="-78"/>
              </a:rPr>
              <a:t> ناتج عملية التحويل و بالتالي الحصول على النتيجة نفسها بشكل متوافق مع آلية عمل التعابير النظامية.</a:t>
            </a:r>
            <a:endParaRPr lang="en-US" dirty="0">
              <a:latin typeface="Simplified Arabic" pitchFamily="18" charset="-78"/>
              <a:cs typeface="Simplified Arabic" pitchFamily="18" charset="-78"/>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ar-SY" dirty="0">
                <a:latin typeface="Simplified Arabic" pitchFamily="18" charset="-78"/>
                <a:cs typeface="Simplified Arabic" pitchFamily="18" charset="-78"/>
              </a:rPr>
              <a:t>إشكالية اختيار ترميز المحارف</a:t>
            </a:r>
          </a:p>
        </p:txBody>
      </p:sp>
      <p:sp>
        <p:nvSpPr>
          <p:cNvPr id="5" name="عنصر نائب للمحتوى 2"/>
          <p:cNvSpPr>
            <a:spLocks noGrp="1"/>
          </p:cNvSpPr>
          <p:nvPr>
            <p:ph idx="1"/>
          </p:nvPr>
        </p:nvSpPr>
        <p:spPr>
          <a:xfrm>
            <a:off x="142844" y="1408176"/>
            <a:ext cx="9001156" cy="5449824"/>
          </a:xfrm>
        </p:spPr>
        <p:txBody>
          <a:bodyPr>
            <a:normAutofit fontScale="77500" lnSpcReduction="20000"/>
          </a:bodyPr>
          <a:lstStyle/>
          <a:p>
            <a:pPr algn="just">
              <a:lnSpc>
                <a:spcPct val="150000"/>
              </a:lnSpc>
            </a:pPr>
            <a:r>
              <a:rPr lang="ar-SY" dirty="0">
                <a:latin typeface="Simplified Arabic" pitchFamily="18" charset="-78"/>
                <a:cs typeface="Simplified Arabic" pitchFamily="18" charset="-78"/>
              </a:rPr>
              <a:t>إشكالية اختيار ترميز المحارف في الغالب ترافق استخدام اللغات التي يمكن أن ترمز بأكثر من ترميز كحال اللغة العربية , ففي حالة اللغة العربية تقدم بعض الشركات ترميزها الخاص للغة العربية إضافة للترميزات العالمية الموحدة </a:t>
            </a:r>
            <a:r>
              <a:rPr lang="en-US" dirty="0">
                <a:latin typeface="Simplified Arabic" pitchFamily="18" charset="-78"/>
                <a:cs typeface="Simplified Arabic" pitchFamily="18" charset="-78"/>
              </a:rPr>
              <a:t>Unicode</a:t>
            </a:r>
            <a:r>
              <a:rPr lang="ar-SY" dirty="0">
                <a:latin typeface="Simplified Arabic" pitchFamily="18" charset="-78"/>
                <a:cs typeface="Simplified Arabic" pitchFamily="18" charset="-78"/>
              </a:rPr>
              <a:t>.</a:t>
            </a:r>
          </a:p>
          <a:p>
            <a:pPr lvl="1" algn="just">
              <a:lnSpc>
                <a:spcPct val="150000"/>
              </a:lnSpc>
            </a:pPr>
            <a:r>
              <a:rPr lang="ar-SY" dirty="0">
                <a:latin typeface="Simplified Arabic" pitchFamily="18" charset="-78"/>
                <a:cs typeface="Simplified Arabic" pitchFamily="18" charset="-78"/>
              </a:rPr>
              <a:t>مايكروسوفت: </a:t>
            </a:r>
            <a:r>
              <a:rPr lang="en-US" dirty="0">
                <a:latin typeface="Simplified Arabic" pitchFamily="18" charset="-78"/>
                <a:cs typeface="Simplified Arabic" pitchFamily="18" charset="-78"/>
              </a:rPr>
              <a:t>Windows-1256</a:t>
            </a:r>
            <a:endParaRPr lang="ar-SY" dirty="0">
              <a:latin typeface="Simplified Arabic" pitchFamily="18" charset="-78"/>
              <a:cs typeface="Simplified Arabic" pitchFamily="18" charset="-78"/>
            </a:endParaRPr>
          </a:p>
          <a:p>
            <a:pPr lvl="1" algn="just">
              <a:lnSpc>
                <a:spcPct val="150000"/>
              </a:lnSpc>
            </a:pPr>
            <a:r>
              <a:rPr lang="ar-SY" dirty="0">
                <a:latin typeface="Simplified Arabic" pitchFamily="18" charset="-78"/>
                <a:cs typeface="Simplified Arabic" pitchFamily="18" charset="-78"/>
              </a:rPr>
              <a:t>آبل: </a:t>
            </a:r>
            <a:r>
              <a:rPr lang="en-US" dirty="0" err="1"/>
              <a:t>MacArabic</a:t>
            </a:r>
            <a:r>
              <a:rPr lang="en-US" dirty="0"/>
              <a:t> encoding</a:t>
            </a:r>
            <a:endParaRPr lang="ar-SY" dirty="0">
              <a:latin typeface="Simplified Arabic" pitchFamily="18" charset="-78"/>
              <a:cs typeface="Simplified Arabic" pitchFamily="18" charset="-78"/>
            </a:endParaRPr>
          </a:p>
          <a:p>
            <a:pPr algn="just">
              <a:lnSpc>
                <a:spcPct val="150000"/>
              </a:lnSpc>
            </a:pPr>
            <a:r>
              <a:rPr lang="ar-SY" dirty="0">
                <a:latin typeface="Simplified Arabic" pitchFamily="18" charset="-78"/>
                <a:cs typeface="Simplified Arabic" pitchFamily="18" charset="-78"/>
              </a:rPr>
              <a:t>بما أننا نسعى لتطوير نظام مستقل عن نظام التشغيل فإن اختيار أحد ترميزي محارف مايكروسوفت و آبل هو خيار غير مستحبّ.</a:t>
            </a:r>
          </a:p>
          <a:p>
            <a:pPr algn="just">
              <a:lnSpc>
                <a:spcPct val="150000"/>
              </a:lnSpc>
            </a:pPr>
            <a:r>
              <a:rPr lang="ar-SY" dirty="0">
                <a:latin typeface="Simplified Arabic" pitchFamily="18" charset="-78"/>
                <a:cs typeface="Simplified Arabic" pitchFamily="18" charset="-78"/>
              </a:rPr>
              <a:t>لو اخترنا الترميز </a:t>
            </a:r>
            <a:r>
              <a:rPr lang="en-US" dirty="0">
                <a:latin typeface="Simplified Arabic" pitchFamily="18" charset="-78"/>
                <a:cs typeface="Simplified Arabic" pitchFamily="18" charset="-78"/>
              </a:rPr>
              <a:t>UTF-16</a:t>
            </a:r>
            <a:r>
              <a:rPr lang="ar-SY" dirty="0">
                <a:latin typeface="Simplified Arabic" pitchFamily="18" charset="-78"/>
                <a:cs typeface="Simplified Arabic" pitchFamily="18" charset="-78"/>
              </a:rPr>
              <a:t> فيمكن تمثيل جميع الحروف العربية و حروف الحركات بحيث يمثل كل منها بـ </a:t>
            </a:r>
            <a:r>
              <a:rPr lang="en-US" dirty="0">
                <a:latin typeface="Simplified Arabic" pitchFamily="18" charset="-78"/>
                <a:cs typeface="Simplified Arabic" pitchFamily="18" charset="-78"/>
              </a:rPr>
              <a:t>2</a:t>
            </a:r>
            <a:r>
              <a:rPr lang="ar-SY" dirty="0">
                <a:latin typeface="Simplified Arabic" pitchFamily="18" charset="-78"/>
                <a:cs typeface="Simplified Arabic" pitchFamily="18" charset="-78"/>
              </a:rPr>
              <a:t> بايت, لكن المشكلة أننا لن نستطيع تطبيق بعض وظائف التعابير النظامية (</a:t>
            </a:r>
            <a:r>
              <a:rPr lang="en-US" dirty="0">
                <a:latin typeface="Simplified Arabic" pitchFamily="18" charset="-78"/>
                <a:cs typeface="Simplified Arabic" pitchFamily="18" charset="-78"/>
              </a:rPr>
              <a:t>Regex</a:t>
            </a:r>
            <a:r>
              <a:rPr lang="ar-SY" dirty="0">
                <a:latin typeface="Simplified Arabic" pitchFamily="18" charset="-78"/>
                <a:cs typeface="Simplified Arabic" pitchFamily="18" charset="-78"/>
              </a:rPr>
              <a:t>) لأنها لا تدعم ترميز </a:t>
            </a:r>
            <a:r>
              <a:rPr lang="en-US" dirty="0">
                <a:latin typeface="Simplified Arabic" pitchFamily="18" charset="-78"/>
                <a:cs typeface="Simplified Arabic" pitchFamily="18" charset="-78"/>
              </a:rPr>
              <a:t>UTF-16</a:t>
            </a:r>
            <a:r>
              <a:rPr lang="ar-SY" dirty="0">
                <a:latin typeface="Simplified Arabic" pitchFamily="18" charset="-78"/>
                <a:cs typeface="Simplified Arabic" pitchFamily="18" charset="-78"/>
              </a:rPr>
              <a:t>.</a:t>
            </a:r>
            <a:endParaRPr lang="en-US" dirty="0">
              <a:latin typeface="Simplified Arabic" pitchFamily="18" charset="-78"/>
              <a:cs typeface="Simplified Arabic" pitchFamily="18" charset="-78"/>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ar-SY" dirty="0">
                <a:latin typeface="Simplified Arabic" pitchFamily="18" charset="-78"/>
                <a:cs typeface="Simplified Arabic" pitchFamily="18" charset="-78"/>
              </a:rPr>
              <a:t>إشكالية اختيار ترميز المحارف</a:t>
            </a:r>
          </a:p>
        </p:txBody>
      </p:sp>
      <p:sp>
        <p:nvSpPr>
          <p:cNvPr id="5" name="عنصر نائب للمحتوى 2"/>
          <p:cNvSpPr>
            <a:spLocks noGrp="1"/>
          </p:cNvSpPr>
          <p:nvPr>
            <p:ph idx="1"/>
          </p:nvPr>
        </p:nvSpPr>
        <p:spPr>
          <a:xfrm>
            <a:off x="142844" y="1408176"/>
            <a:ext cx="9001156" cy="5072099"/>
          </a:xfrm>
        </p:spPr>
        <p:txBody>
          <a:bodyPr>
            <a:normAutofit/>
          </a:bodyPr>
          <a:lstStyle/>
          <a:p>
            <a:pPr algn="just">
              <a:lnSpc>
                <a:spcPct val="150000"/>
              </a:lnSpc>
            </a:pPr>
            <a:r>
              <a:rPr lang="ar-SY" dirty="0">
                <a:latin typeface="Simplified Arabic" pitchFamily="18" charset="-78"/>
                <a:cs typeface="Simplified Arabic" pitchFamily="18" charset="-78"/>
              </a:rPr>
              <a:t>لو اخترنا الترميز </a:t>
            </a:r>
            <a:r>
              <a:rPr lang="en-US" dirty="0">
                <a:latin typeface="Simplified Arabic" pitchFamily="18" charset="-78"/>
                <a:cs typeface="Simplified Arabic" pitchFamily="18" charset="-78"/>
              </a:rPr>
              <a:t>UTF-8</a:t>
            </a:r>
            <a:r>
              <a:rPr lang="ar-SY" dirty="0">
                <a:latin typeface="Simplified Arabic" pitchFamily="18" charset="-78"/>
                <a:cs typeface="Simplified Arabic" pitchFamily="18" charset="-78"/>
              </a:rPr>
              <a:t> فيمكن تمثيل جميع الحروف العربية و حروف الحركات بحيث يكون:</a:t>
            </a:r>
          </a:p>
          <a:p>
            <a:pPr lvl="1" algn="just">
              <a:lnSpc>
                <a:spcPct val="150000"/>
              </a:lnSpc>
            </a:pPr>
            <a:r>
              <a:rPr lang="ar-SY" dirty="0">
                <a:latin typeface="Simplified Arabic" pitchFamily="18" charset="-78"/>
                <a:cs typeface="Simplified Arabic" pitchFamily="18" charset="-78"/>
              </a:rPr>
              <a:t>بعضها ممثلاً بـ 1 بايت (كحروف المحارف)</a:t>
            </a:r>
          </a:p>
          <a:p>
            <a:pPr lvl="1" algn="just">
              <a:lnSpc>
                <a:spcPct val="150000"/>
              </a:lnSpc>
            </a:pPr>
            <a:r>
              <a:rPr lang="ar-SY" dirty="0">
                <a:latin typeface="Simplified Arabic" pitchFamily="18" charset="-78"/>
                <a:cs typeface="Simplified Arabic" pitchFamily="18" charset="-78"/>
              </a:rPr>
              <a:t>و البعض الآخر بـ 2 بايت (كحروف الحركات و بعض علامات الترقيم)</a:t>
            </a:r>
          </a:p>
          <a:p>
            <a:pPr marL="457200" lvl="1" indent="0" algn="just">
              <a:lnSpc>
                <a:spcPct val="150000"/>
              </a:lnSpc>
              <a:buNone/>
            </a:pPr>
            <a:r>
              <a:rPr lang="ar-SY" dirty="0">
                <a:latin typeface="Simplified Arabic" pitchFamily="18" charset="-78"/>
                <a:cs typeface="Simplified Arabic" pitchFamily="18" charset="-78"/>
              </a:rPr>
              <a:t>لكن المشكلة أننا نحتاج في بعض الدوال إلى تقسيم النصوص إلى مصفوفات من المحارف لمعالجتها و الدوال المبنية ضمن اللغة المختارة (</a:t>
            </a:r>
            <a:r>
              <a:rPr lang="en-US" dirty="0">
                <a:latin typeface="Simplified Arabic" pitchFamily="18" charset="-78"/>
                <a:cs typeface="Simplified Arabic" pitchFamily="18" charset="-78"/>
              </a:rPr>
              <a:t>PHP 6</a:t>
            </a:r>
            <a:r>
              <a:rPr lang="ar-SY" dirty="0">
                <a:latin typeface="Simplified Arabic" pitchFamily="18" charset="-78"/>
                <a:cs typeface="Simplified Arabic" pitchFamily="18" charset="-78"/>
              </a:rPr>
              <a:t>) تعاني من القصور في معالجة هذه الحالة.</a:t>
            </a:r>
            <a:endParaRPr lang="en-US" dirty="0">
              <a:latin typeface="Simplified Arabic" pitchFamily="18" charset="-78"/>
              <a:cs typeface="Simplified Arabic" pitchFamily="18" charset="-78"/>
            </a:endParaRPr>
          </a:p>
        </p:txBody>
      </p:sp>
    </p:spTree>
    <p:extLst>
      <p:ext uri="{BB962C8B-B14F-4D97-AF65-F5344CB8AC3E}">
        <p14:creationId xmlns:p14="http://schemas.microsoft.com/office/powerpoint/2010/main" val="34230160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ar-SY" dirty="0">
                <a:latin typeface="Simplified Arabic" pitchFamily="18" charset="-78"/>
                <a:cs typeface="Simplified Arabic" pitchFamily="18" charset="-78"/>
              </a:rPr>
              <a:t>الحل المتبع</a:t>
            </a:r>
          </a:p>
        </p:txBody>
      </p:sp>
      <p:sp>
        <p:nvSpPr>
          <p:cNvPr id="5" name="عنصر نائب للمحتوى 2"/>
          <p:cNvSpPr>
            <a:spLocks noGrp="1"/>
          </p:cNvSpPr>
          <p:nvPr>
            <p:ph idx="1"/>
          </p:nvPr>
        </p:nvSpPr>
        <p:spPr>
          <a:xfrm>
            <a:off x="142844" y="1714487"/>
            <a:ext cx="9001156" cy="5072099"/>
          </a:xfrm>
        </p:spPr>
        <p:txBody>
          <a:bodyPr>
            <a:normAutofit/>
          </a:bodyPr>
          <a:lstStyle/>
          <a:p>
            <a:pPr algn="just">
              <a:lnSpc>
                <a:spcPct val="150000"/>
              </a:lnSpc>
            </a:pPr>
            <a:r>
              <a:rPr lang="ar-SY" dirty="0">
                <a:latin typeface="Simplified Arabic" pitchFamily="18" charset="-78"/>
                <a:cs typeface="Simplified Arabic" pitchFamily="18" charset="-78"/>
              </a:rPr>
              <a:t>اعتماد ترميز</a:t>
            </a:r>
            <a:r>
              <a:rPr lang="en-US" dirty="0">
                <a:latin typeface="Simplified Arabic" pitchFamily="18" charset="-78"/>
                <a:cs typeface="Simplified Arabic" pitchFamily="18" charset="-78"/>
              </a:rPr>
              <a:t>UTF-8 </a:t>
            </a:r>
            <a:r>
              <a:rPr lang="ar-SY" dirty="0">
                <a:latin typeface="Simplified Arabic" pitchFamily="18" charset="-78"/>
                <a:cs typeface="Simplified Arabic" pitchFamily="18" charset="-78"/>
              </a:rPr>
              <a:t> من مصدر الدخل (النماذج في صفحات الويب في حالتنا </a:t>
            </a:r>
            <a:r>
              <a:rPr lang="en-US" dirty="0">
                <a:latin typeface="Simplified Arabic" pitchFamily="18" charset="-78"/>
                <a:cs typeface="Simplified Arabic" pitchFamily="18" charset="-78"/>
              </a:rPr>
              <a:t>web forms</a:t>
            </a:r>
            <a:r>
              <a:rPr lang="ar-SY" dirty="0">
                <a:latin typeface="Simplified Arabic" pitchFamily="18" charset="-78"/>
                <a:cs typeface="Simplified Arabic" pitchFamily="18" charset="-78"/>
              </a:rPr>
              <a:t>).</a:t>
            </a:r>
          </a:p>
          <a:p>
            <a:pPr algn="just">
              <a:lnSpc>
                <a:spcPct val="150000"/>
              </a:lnSpc>
            </a:pPr>
            <a:r>
              <a:rPr lang="ar-SY" dirty="0">
                <a:latin typeface="Simplified Arabic" pitchFamily="18" charset="-78"/>
                <a:cs typeface="Simplified Arabic" pitchFamily="18" charset="-78"/>
              </a:rPr>
              <a:t>إضافة لإنشاء دالة خاصة تستطيع تحويل النصوص العربية إلى مصفوفة المحارف بشكل صحيح و ذلك لأن كلفة إنشاء هذه الدالة أقل بكثير من كلفة إنشاء محرّك تعابير نظامية جديد بالكامل لاستخدام ترميز </a:t>
            </a:r>
            <a:r>
              <a:rPr lang="en-US" dirty="0">
                <a:latin typeface="Simplified Arabic" pitchFamily="18" charset="-78"/>
                <a:cs typeface="Simplified Arabic" pitchFamily="18" charset="-78"/>
              </a:rPr>
              <a:t>UTF-16</a:t>
            </a:r>
            <a:r>
              <a:rPr lang="ar-SY" dirty="0">
                <a:latin typeface="Simplified Arabic" pitchFamily="18" charset="-78"/>
                <a:cs typeface="Simplified Arabic" pitchFamily="18" charset="-78"/>
              </a:rPr>
              <a:t>.</a:t>
            </a:r>
            <a:endParaRPr lang="en-US" dirty="0">
              <a:latin typeface="Simplified Arabic" pitchFamily="18" charset="-78"/>
              <a:cs typeface="Simplified Arabic" pitchFamily="18" charset="-78"/>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ar-SY" dirty="0">
                <a:latin typeface="Simplified Arabic" pitchFamily="18" charset="-78"/>
                <a:cs typeface="Simplified Arabic" pitchFamily="18" charset="-78"/>
              </a:rPr>
              <a:t>إشكالية التشكيل</a:t>
            </a:r>
          </a:p>
        </p:txBody>
      </p:sp>
      <p:sp>
        <p:nvSpPr>
          <p:cNvPr id="5" name="عنصر نائب للمحتوى 2"/>
          <p:cNvSpPr>
            <a:spLocks noGrp="1"/>
          </p:cNvSpPr>
          <p:nvPr>
            <p:ph idx="1"/>
          </p:nvPr>
        </p:nvSpPr>
        <p:spPr>
          <a:xfrm>
            <a:off x="142844" y="1714487"/>
            <a:ext cx="9001156" cy="5072099"/>
          </a:xfrm>
        </p:spPr>
        <p:txBody>
          <a:bodyPr>
            <a:normAutofit lnSpcReduction="10000"/>
          </a:bodyPr>
          <a:lstStyle/>
          <a:p>
            <a:pPr algn="just">
              <a:lnSpc>
                <a:spcPct val="150000"/>
              </a:lnSpc>
            </a:pPr>
            <a:r>
              <a:rPr lang="ar-SY" dirty="0">
                <a:latin typeface="Simplified Arabic" pitchFamily="18" charset="-78"/>
                <a:cs typeface="Simplified Arabic" pitchFamily="18" charset="-78"/>
              </a:rPr>
              <a:t>بما أن العروض يعتمد في الأصل على الحركات و السكنات فلا بد من حضور الحركات في المدخلات حتى يستطيع التطبيق تحليلها عروضياً.</a:t>
            </a:r>
          </a:p>
          <a:p>
            <a:pPr algn="just">
              <a:lnSpc>
                <a:spcPct val="150000"/>
              </a:lnSpc>
            </a:pPr>
            <a:r>
              <a:rPr lang="ar-SY" dirty="0">
                <a:latin typeface="Simplified Arabic" pitchFamily="18" charset="-78"/>
                <a:cs typeface="Simplified Arabic" pitchFamily="18" charset="-78"/>
              </a:rPr>
              <a:t>عند التفكير في إيجاد طريقة ما للتشكيل التلقائي فإن الصدمة الأولى ستكون في أنّه لا يوجد قاعدة لغوية واضحة تحدد متى يكون الحرف ساكناً و متى يكون متحركاً و لا أعني هنا حروف نهايات الكلمات التي يضبطها النحو و إنما أعني حروف حشوها.</a:t>
            </a:r>
            <a:endParaRPr lang="en-US" dirty="0">
              <a:latin typeface="Simplified Arabic" pitchFamily="18" charset="-78"/>
              <a:cs typeface="Simplified Arabic" pitchFamily="18" charset="-78"/>
            </a:endParaRPr>
          </a:p>
        </p:txBody>
      </p:sp>
    </p:spTree>
    <p:extLst>
      <p:ext uri="{BB962C8B-B14F-4D97-AF65-F5344CB8AC3E}">
        <p14:creationId xmlns:p14="http://schemas.microsoft.com/office/powerpoint/2010/main" val="121231837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ar-SY" dirty="0">
                <a:latin typeface="Simplified Arabic" pitchFamily="18" charset="-78"/>
                <a:cs typeface="Simplified Arabic" pitchFamily="18" charset="-78"/>
              </a:rPr>
              <a:t>إشكالية التشكيل</a:t>
            </a:r>
          </a:p>
        </p:txBody>
      </p:sp>
      <p:sp>
        <p:nvSpPr>
          <p:cNvPr id="5" name="عنصر نائب للمحتوى 2"/>
          <p:cNvSpPr>
            <a:spLocks noGrp="1"/>
          </p:cNvSpPr>
          <p:nvPr>
            <p:ph idx="1"/>
          </p:nvPr>
        </p:nvSpPr>
        <p:spPr>
          <a:xfrm>
            <a:off x="142844" y="1714487"/>
            <a:ext cx="9001156" cy="5072099"/>
          </a:xfrm>
        </p:spPr>
        <p:txBody>
          <a:bodyPr>
            <a:normAutofit lnSpcReduction="10000"/>
          </a:bodyPr>
          <a:lstStyle/>
          <a:p>
            <a:pPr algn="just">
              <a:lnSpc>
                <a:spcPct val="150000"/>
              </a:lnSpc>
            </a:pPr>
            <a:r>
              <a:rPr lang="ar-SY" dirty="0">
                <a:latin typeface="Simplified Arabic" pitchFamily="18" charset="-78"/>
                <a:cs typeface="Simplified Arabic" pitchFamily="18" charset="-78"/>
              </a:rPr>
              <a:t>و أما محارف نهايات الكلمات التي يضبطها النحو فنحتاج قبل التفكير في تشكيلها آلياً للتفكير في كيفية بناء المحللات الصرفية و النحوية و السياقية اللازمة للبناء عليها و هو ما يعني فعلياً سنوات طويلة من البحث العلميّ لأسباب كثيرة أبسطها عدم وجود مرجع يمثل القواعد النحوية العربية كنماذج رياضية يمكن برمجتها.</a:t>
            </a:r>
          </a:p>
          <a:p>
            <a:pPr algn="just">
              <a:lnSpc>
                <a:spcPct val="150000"/>
              </a:lnSpc>
            </a:pPr>
            <a:r>
              <a:rPr lang="ar-SY" dirty="0">
                <a:latin typeface="Simplified Arabic" pitchFamily="18" charset="-78"/>
                <a:cs typeface="Simplified Arabic" pitchFamily="18" charset="-78"/>
              </a:rPr>
              <a:t>أو يمكن استخدام الطرق الإحصائية مع القبول بحتمية ظهور نسبة الخطأ في النتائج.</a:t>
            </a:r>
            <a:endParaRPr lang="en-US" dirty="0">
              <a:latin typeface="Simplified Arabic" pitchFamily="18" charset="-78"/>
              <a:cs typeface="Simplified Arabic" pitchFamily="18" charset="-78"/>
            </a:endParaRPr>
          </a:p>
        </p:txBody>
      </p:sp>
    </p:spTree>
    <p:extLst>
      <p:ext uri="{BB962C8B-B14F-4D97-AF65-F5344CB8AC3E}">
        <p14:creationId xmlns:p14="http://schemas.microsoft.com/office/powerpoint/2010/main" val="490651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ctrTitle"/>
          </p:nvPr>
        </p:nvSpPr>
        <p:spPr>
          <a:xfrm>
            <a:off x="214282" y="2571744"/>
            <a:ext cx="8715436" cy="1285884"/>
          </a:xfrm>
        </p:spPr>
        <p:txBody>
          <a:bodyPr>
            <a:noAutofit/>
          </a:bodyPr>
          <a:lstStyle/>
          <a:p>
            <a:pPr algn="ctr"/>
            <a:r>
              <a:rPr lang="ar-SY" sz="5400" b="1" dirty="0">
                <a:latin typeface="Simplified Arabic" pitchFamily="18" charset="-78"/>
                <a:cs typeface="Simplified Arabic" pitchFamily="18" charset="-78"/>
              </a:rPr>
              <a:t>أوّلاً- عِلمَي العروض </a:t>
            </a:r>
            <a:r>
              <a:rPr lang="ar-SY" sz="5400" b="1" dirty="0" err="1">
                <a:latin typeface="Simplified Arabic" pitchFamily="18" charset="-78"/>
                <a:cs typeface="Simplified Arabic" pitchFamily="18" charset="-78"/>
              </a:rPr>
              <a:t>و</a:t>
            </a:r>
            <a:r>
              <a:rPr lang="ar-SY" sz="5400" b="1" dirty="0">
                <a:latin typeface="Simplified Arabic" pitchFamily="18" charset="-78"/>
                <a:cs typeface="Simplified Arabic" pitchFamily="18" charset="-78"/>
              </a:rPr>
              <a:t> القافية نظريّاً</a:t>
            </a:r>
            <a:endParaRPr lang="ar-SY" sz="5400" dirty="0">
              <a:latin typeface="Simplified Arabic" pitchFamily="18" charset="-78"/>
              <a:cs typeface="Simplified Arabic" pitchFamily="18" charset="-78"/>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ar-SY" dirty="0">
                <a:latin typeface="Simplified Arabic" pitchFamily="18" charset="-78"/>
                <a:cs typeface="Simplified Arabic" pitchFamily="18" charset="-78"/>
              </a:rPr>
              <a:t>الحل المتبع</a:t>
            </a:r>
          </a:p>
        </p:txBody>
      </p:sp>
      <p:sp>
        <p:nvSpPr>
          <p:cNvPr id="5" name="عنصر نائب للمحتوى 2"/>
          <p:cNvSpPr>
            <a:spLocks noGrp="1"/>
          </p:cNvSpPr>
          <p:nvPr>
            <p:ph idx="1"/>
          </p:nvPr>
        </p:nvSpPr>
        <p:spPr>
          <a:xfrm>
            <a:off x="142844" y="1714487"/>
            <a:ext cx="9001156" cy="5072099"/>
          </a:xfrm>
        </p:spPr>
        <p:txBody>
          <a:bodyPr>
            <a:normAutofit fontScale="85000" lnSpcReduction="20000"/>
          </a:bodyPr>
          <a:lstStyle/>
          <a:p>
            <a:pPr algn="just">
              <a:lnSpc>
                <a:spcPct val="150000"/>
              </a:lnSpc>
            </a:pPr>
            <a:r>
              <a:rPr lang="ar-SY" dirty="0">
                <a:latin typeface="Simplified Arabic" pitchFamily="18" charset="-78"/>
                <a:cs typeface="Simplified Arabic" pitchFamily="18" charset="-78"/>
              </a:rPr>
              <a:t>فيما يتصل بطريقة الإدخال فيمكن الاكتفاء بجعل المستخدم يحدد الحروف الساكنة و سنفترض أنّ ما تبقى من حروف هي حروف متحركة ببساطة, و لأنّ التنوين و الشدّة يتضمّنان السكون فعلياً فيجب أيضاً أن يقوم المستخدم بإدخالهما.</a:t>
            </a:r>
          </a:p>
          <a:p>
            <a:pPr algn="just">
              <a:lnSpc>
                <a:spcPct val="150000"/>
              </a:lnSpc>
            </a:pPr>
            <a:r>
              <a:rPr lang="ar-SY" dirty="0">
                <a:latin typeface="Simplified Arabic" pitchFamily="18" charset="-78"/>
                <a:cs typeface="Simplified Arabic" pitchFamily="18" charset="-78"/>
              </a:rPr>
              <a:t>أمّا بالنسبة للتشكيل الآلي فقد اعتمدت على الطريقة الإحصائية لإنشاء قاعدة إحصائيّة لحالات تجاور الحروف المختلفة و علاقة هذا التجاور بالتشكيل و قد استخدمت لذلك ذخيرة لغوية كبيرة مشكولة بالكامل بشكل صحيح ثمّ خففت من نسبة الخطأ عن طريق حذف الحركات من المخرجات و الاكتفاء بالسكون و التنوين و الشدة بما أنها الحركات المطلوبة في تطبيقنا.</a:t>
            </a:r>
            <a:endParaRPr lang="en-US" dirty="0">
              <a:latin typeface="Simplified Arabic" pitchFamily="18" charset="-78"/>
              <a:cs typeface="Simplified Arabic" pitchFamily="18" charset="-78"/>
            </a:endParaRPr>
          </a:p>
        </p:txBody>
      </p:sp>
    </p:spTree>
    <p:extLst>
      <p:ext uri="{BB962C8B-B14F-4D97-AF65-F5344CB8AC3E}">
        <p14:creationId xmlns:p14="http://schemas.microsoft.com/office/powerpoint/2010/main" val="384038029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ar-SY" sz="3600" dirty="0">
                <a:latin typeface="Simplified Arabic" pitchFamily="18" charset="-78"/>
                <a:cs typeface="Simplified Arabic" pitchFamily="18" charset="-78"/>
              </a:rPr>
              <a:t>إشكالية الحروف المنطوقة غير المكتوبة أو المكتوبة غير المنطوقة</a:t>
            </a:r>
          </a:p>
        </p:txBody>
      </p:sp>
      <p:sp>
        <p:nvSpPr>
          <p:cNvPr id="5" name="عنصر نائب للمحتوى 2"/>
          <p:cNvSpPr>
            <a:spLocks noGrp="1"/>
          </p:cNvSpPr>
          <p:nvPr>
            <p:ph idx="1"/>
          </p:nvPr>
        </p:nvSpPr>
        <p:spPr>
          <a:xfrm>
            <a:off x="142844" y="1714487"/>
            <a:ext cx="9001156" cy="5072099"/>
          </a:xfrm>
        </p:spPr>
        <p:txBody>
          <a:bodyPr>
            <a:normAutofit/>
          </a:bodyPr>
          <a:lstStyle/>
          <a:p>
            <a:pPr algn="just">
              <a:lnSpc>
                <a:spcPct val="150000"/>
              </a:lnSpc>
            </a:pPr>
            <a:r>
              <a:rPr lang="ar-SY" dirty="0">
                <a:latin typeface="Simplified Arabic" pitchFamily="18" charset="-78"/>
                <a:cs typeface="Simplified Arabic" pitchFamily="18" charset="-78"/>
              </a:rPr>
              <a:t>مكمن الإشكالية هو:</a:t>
            </a:r>
          </a:p>
          <a:p>
            <a:pPr lvl="1" algn="just">
              <a:lnSpc>
                <a:spcPct val="150000"/>
              </a:lnSpc>
            </a:pPr>
            <a:r>
              <a:rPr lang="ar-SY" dirty="0">
                <a:latin typeface="Simplified Arabic" pitchFamily="18" charset="-78"/>
                <a:cs typeface="Simplified Arabic" pitchFamily="18" charset="-78"/>
              </a:rPr>
              <a:t>كيفية معرفة مواضع الكلمات ذات الحالات الخاصة لبعض الألفاظ العربية التي تحوي حروفاً </a:t>
            </a:r>
            <a:r>
              <a:rPr lang="ar-SY" u="sng" dirty="0">
                <a:latin typeface="Simplified Arabic" pitchFamily="18" charset="-78"/>
                <a:cs typeface="Simplified Arabic" pitchFamily="18" charset="-78"/>
              </a:rPr>
              <a:t>منطوقة غير ظاهرة في الكتابة </a:t>
            </a:r>
            <a:r>
              <a:rPr lang="ar-SY" dirty="0">
                <a:latin typeface="Simplified Arabic" pitchFamily="18" charset="-78"/>
                <a:cs typeface="Simplified Arabic" pitchFamily="18" charset="-78"/>
              </a:rPr>
              <a:t>كألف "هذا" , و "هؤلاء" .. إلى آخره.</a:t>
            </a:r>
          </a:p>
          <a:p>
            <a:pPr lvl="1" algn="just">
              <a:lnSpc>
                <a:spcPct val="150000"/>
              </a:lnSpc>
            </a:pPr>
            <a:r>
              <a:rPr lang="ar-SY" dirty="0">
                <a:latin typeface="Simplified Arabic" pitchFamily="18" charset="-78"/>
                <a:cs typeface="Simplified Arabic" pitchFamily="18" charset="-78"/>
              </a:rPr>
              <a:t>كيفية معرفة مواضع الكلمات ذات الحالات الخاصة لبعض الألفاظ العربية التي تحوي </a:t>
            </a:r>
            <a:r>
              <a:rPr lang="ar-SY" u="sng" dirty="0">
                <a:latin typeface="Simplified Arabic" pitchFamily="18" charset="-78"/>
                <a:cs typeface="Simplified Arabic" pitchFamily="18" charset="-78"/>
              </a:rPr>
              <a:t>حروفاً مكتوبةً غير منطوقة</a:t>
            </a:r>
            <a:r>
              <a:rPr lang="ar-SY" dirty="0">
                <a:latin typeface="Simplified Arabic" pitchFamily="18" charset="-78"/>
                <a:cs typeface="Simplified Arabic" pitchFamily="18" charset="-78"/>
              </a:rPr>
              <a:t> كألف التفريق بعد واو الجماعة و واو عمرو مثلاً.</a:t>
            </a:r>
            <a:endParaRPr lang="en-US" dirty="0">
              <a:latin typeface="Simplified Arabic" pitchFamily="18" charset="-78"/>
              <a:cs typeface="Simplified Arabic" pitchFamily="18" charset="-78"/>
            </a:endParaRPr>
          </a:p>
          <a:p>
            <a:pPr marL="118872" indent="0" algn="just">
              <a:lnSpc>
                <a:spcPct val="150000"/>
              </a:lnSpc>
              <a:buNone/>
            </a:pPr>
            <a:endParaRPr lang="en-US" dirty="0">
              <a:latin typeface="Simplified Arabic" pitchFamily="18" charset="-78"/>
              <a:cs typeface="Simplified Arabic" pitchFamily="18" charset="-78"/>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ar-SY" dirty="0">
                <a:latin typeface="Simplified Arabic" pitchFamily="18" charset="-78"/>
                <a:cs typeface="Simplified Arabic" pitchFamily="18" charset="-78"/>
              </a:rPr>
              <a:t>الحل المتبع</a:t>
            </a:r>
          </a:p>
        </p:txBody>
      </p:sp>
      <p:sp>
        <p:nvSpPr>
          <p:cNvPr id="5" name="عنصر نائب للمحتوى 2"/>
          <p:cNvSpPr>
            <a:spLocks noGrp="1"/>
          </p:cNvSpPr>
          <p:nvPr>
            <p:ph idx="1"/>
          </p:nvPr>
        </p:nvSpPr>
        <p:spPr>
          <a:xfrm>
            <a:off x="71422" y="1386864"/>
            <a:ext cx="9001156" cy="5471135"/>
          </a:xfrm>
        </p:spPr>
        <p:txBody>
          <a:bodyPr>
            <a:normAutofit fontScale="85000" lnSpcReduction="10000"/>
          </a:bodyPr>
          <a:lstStyle/>
          <a:p>
            <a:pPr algn="just">
              <a:lnSpc>
                <a:spcPct val="150000"/>
              </a:lnSpc>
            </a:pPr>
            <a:r>
              <a:rPr lang="ar-SY" dirty="0">
                <a:latin typeface="Simplified Arabic" pitchFamily="18" charset="-78"/>
                <a:cs typeface="Simplified Arabic" pitchFamily="18" charset="-78"/>
              </a:rPr>
              <a:t>بعد دراسة مطولة تم حصر الحالات الخاصة للمنطوق غير المكتوب بـ:</a:t>
            </a:r>
          </a:p>
          <a:p>
            <a:pPr lvl="1" algn="just">
              <a:lnSpc>
                <a:spcPct val="150000"/>
              </a:lnSpc>
            </a:pPr>
            <a:r>
              <a:rPr lang="ar-SY" dirty="0">
                <a:latin typeface="Simplified Arabic" pitchFamily="18" charset="-78"/>
                <a:cs typeface="Simplified Arabic" pitchFamily="18" charset="-78"/>
              </a:rPr>
              <a:t>أسماء الإشارة (هذا و هذه و هؤلاء .. </a:t>
            </a:r>
            <a:r>
              <a:rPr lang="ar-SY" dirty="0" err="1">
                <a:latin typeface="Simplified Arabic" pitchFamily="18" charset="-78"/>
                <a:cs typeface="Simplified Arabic" pitchFamily="18" charset="-78"/>
              </a:rPr>
              <a:t>إلخ</a:t>
            </a:r>
            <a:r>
              <a:rPr lang="ar-SY" dirty="0">
                <a:latin typeface="Simplified Arabic" pitchFamily="18" charset="-78"/>
                <a:cs typeface="Simplified Arabic" pitchFamily="18" charset="-78"/>
              </a:rPr>
              <a:t>).</a:t>
            </a:r>
          </a:p>
          <a:p>
            <a:pPr lvl="1" algn="just">
              <a:lnSpc>
                <a:spcPct val="150000"/>
              </a:lnSpc>
            </a:pPr>
            <a:r>
              <a:rPr lang="ar-SY" dirty="0">
                <a:latin typeface="Simplified Arabic" pitchFamily="18" charset="-78"/>
                <a:cs typeface="Simplified Arabic" pitchFamily="18" charset="-78"/>
              </a:rPr>
              <a:t>الأسماء الموصولة (الذي و التي و الذين .. </a:t>
            </a:r>
            <a:r>
              <a:rPr lang="ar-SY" dirty="0" err="1">
                <a:latin typeface="Simplified Arabic" pitchFamily="18" charset="-78"/>
                <a:cs typeface="Simplified Arabic" pitchFamily="18" charset="-78"/>
              </a:rPr>
              <a:t>إلخ</a:t>
            </a:r>
            <a:r>
              <a:rPr lang="ar-SY" dirty="0">
                <a:latin typeface="Simplified Arabic" pitchFamily="18" charset="-78"/>
                <a:cs typeface="Simplified Arabic" pitchFamily="18" charset="-78"/>
              </a:rPr>
              <a:t>).</a:t>
            </a:r>
          </a:p>
          <a:p>
            <a:pPr lvl="1" algn="just">
              <a:lnSpc>
                <a:spcPct val="150000"/>
              </a:lnSpc>
            </a:pPr>
            <a:r>
              <a:rPr lang="ar-SY" dirty="0">
                <a:latin typeface="Simplified Arabic" pitchFamily="18" charset="-78"/>
                <a:cs typeface="Simplified Arabic" pitchFamily="18" charset="-78"/>
              </a:rPr>
              <a:t>لفظ الجلالة </a:t>
            </a:r>
            <a:r>
              <a:rPr lang="ar-SY" dirty="0" err="1">
                <a:latin typeface="Simplified Arabic" pitchFamily="18" charset="-78"/>
                <a:cs typeface="Simplified Arabic" pitchFamily="18" charset="-78"/>
              </a:rPr>
              <a:t>و</a:t>
            </a:r>
            <a:r>
              <a:rPr lang="ar-SY" dirty="0">
                <a:latin typeface="Simplified Arabic" pitchFamily="18" charset="-78"/>
                <a:cs typeface="Simplified Arabic" pitchFamily="18" charset="-78"/>
              </a:rPr>
              <a:t> بعض أسماء الله الحسنى.</a:t>
            </a:r>
          </a:p>
          <a:p>
            <a:pPr lvl="1" algn="just">
              <a:lnSpc>
                <a:spcPct val="150000"/>
              </a:lnSpc>
            </a:pPr>
            <a:r>
              <a:rPr lang="ar-SY" dirty="0">
                <a:latin typeface="Simplified Arabic" pitchFamily="18" charset="-78"/>
                <a:cs typeface="Simplified Arabic" pitchFamily="18" charset="-78"/>
              </a:rPr>
              <a:t>الكلمات الخاصة داود – طاوس – ناوس - طه.</a:t>
            </a:r>
          </a:p>
          <a:p>
            <a:pPr lvl="1" algn="just">
              <a:lnSpc>
                <a:spcPct val="150000"/>
              </a:lnSpc>
            </a:pPr>
            <a:r>
              <a:rPr lang="ar-SY" dirty="0">
                <a:latin typeface="Simplified Arabic" pitchFamily="18" charset="-78"/>
                <a:cs typeface="Simplified Arabic" pitchFamily="18" charset="-78"/>
              </a:rPr>
              <a:t>إعادة المدّ إلى أصله كهمزة قطع يليها ألف مد.</a:t>
            </a:r>
          </a:p>
          <a:p>
            <a:pPr algn="just">
              <a:lnSpc>
                <a:spcPct val="150000"/>
              </a:lnSpc>
            </a:pPr>
            <a:r>
              <a:rPr lang="ar-SY" dirty="0">
                <a:latin typeface="Simplified Arabic" pitchFamily="18" charset="-78"/>
                <a:cs typeface="Simplified Arabic" pitchFamily="18" charset="-78"/>
              </a:rPr>
              <a:t>أما بالنسبة للمكتوب غير المنطوق فقد حصر بـ:</a:t>
            </a:r>
          </a:p>
          <a:p>
            <a:pPr lvl="1" algn="just">
              <a:lnSpc>
                <a:spcPct val="150000"/>
              </a:lnSpc>
            </a:pPr>
            <a:r>
              <a:rPr lang="ar-SY" dirty="0">
                <a:latin typeface="Simplified Arabic" pitchFamily="18" charset="-78"/>
                <a:cs typeface="Simplified Arabic" pitchFamily="18" charset="-78"/>
              </a:rPr>
              <a:t>الألف بعد واو الجماعة.</a:t>
            </a:r>
          </a:p>
          <a:p>
            <a:pPr lvl="1" algn="just">
              <a:lnSpc>
                <a:spcPct val="150000"/>
              </a:lnSpc>
            </a:pPr>
            <a:r>
              <a:rPr lang="ar-SY" dirty="0">
                <a:latin typeface="Simplified Arabic" pitchFamily="18" charset="-78"/>
                <a:cs typeface="Simplified Arabic" pitchFamily="18" charset="-78"/>
              </a:rPr>
              <a:t>الواو في اسم العلم عمرو.</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ar-SY" dirty="0">
                <a:latin typeface="Simplified Arabic" pitchFamily="18" charset="-78"/>
                <a:cs typeface="Simplified Arabic" pitchFamily="18" charset="-78"/>
              </a:rPr>
              <a:t>الحل المتبع</a:t>
            </a:r>
          </a:p>
        </p:txBody>
      </p:sp>
      <p:sp>
        <p:nvSpPr>
          <p:cNvPr id="5" name="عنصر نائب للمحتوى 2"/>
          <p:cNvSpPr>
            <a:spLocks noGrp="1"/>
          </p:cNvSpPr>
          <p:nvPr>
            <p:ph idx="1"/>
          </p:nvPr>
        </p:nvSpPr>
        <p:spPr>
          <a:xfrm>
            <a:off x="71422" y="1386864"/>
            <a:ext cx="9001156" cy="5471135"/>
          </a:xfrm>
        </p:spPr>
        <p:txBody>
          <a:bodyPr>
            <a:normAutofit fontScale="77500" lnSpcReduction="20000"/>
          </a:bodyPr>
          <a:lstStyle/>
          <a:p>
            <a:pPr algn="just">
              <a:lnSpc>
                <a:spcPct val="150000"/>
              </a:lnSpc>
            </a:pPr>
            <a:r>
              <a:rPr lang="ar-SY" dirty="0">
                <a:latin typeface="Simplified Arabic" pitchFamily="18" charset="-78"/>
                <a:cs typeface="Simplified Arabic" pitchFamily="18" charset="-78"/>
              </a:rPr>
              <a:t>و بالتالي أصبح بالإمكان إنشاء دالة خاصة لمعالجة هذه الألفاظ المعدودة و ردها إلى أصلها المنطوق سواء بالزيادة أو بالنقصان.</a:t>
            </a:r>
          </a:p>
          <a:p>
            <a:pPr algn="just">
              <a:lnSpc>
                <a:spcPct val="150000"/>
              </a:lnSpc>
            </a:pPr>
            <a:r>
              <a:rPr lang="ar-SY" dirty="0">
                <a:latin typeface="Simplified Arabic" pitchFamily="18" charset="-78"/>
                <a:cs typeface="Simplified Arabic" pitchFamily="18" charset="-78"/>
              </a:rPr>
              <a:t>قمنا عند تصميم هذه الدالة بمراعاة إشكالية أخرى تحدث نتيجة إمكانية دخول بعض الأحرف المتصلة على بداية الكلمات و بالتالي تفرع عشرات الحالات الإضافية الخاصة و هذه الأحرف هي:</a:t>
            </a:r>
          </a:p>
          <a:p>
            <a:pPr lvl="1" algn="just">
              <a:lnSpc>
                <a:spcPct val="150000"/>
              </a:lnSpc>
            </a:pPr>
            <a:r>
              <a:rPr lang="ar-SY" dirty="0">
                <a:latin typeface="Simplified Arabic" pitchFamily="18" charset="-78"/>
                <a:cs typeface="Simplified Arabic" pitchFamily="18" charset="-78"/>
              </a:rPr>
              <a:t>لام الجر.</a:t>
            </a:r>
          </a:p>
          <a:p>
            <a:pPr lvl="1" algn="just">
              <a:lnSpc>
                <a:spcPct val="150000"/>
              </a:lnSpc>
            </a:pPr>
            <a:r>
              <a:rPr lang="ar-SY" dirty="0">
                <a:latin typeface="Simplified Arabic" pitchFamily="18" charset="-78"/>
                <a:cs typeface="Simplified Arabic" pitchFamily="18" charset="-78"/>
              </a:rPr>
              <a:t>باء الجر.</a:t>
            </a:r>
          </a:p>
          <a:p>
            <a:pPr lvl="1" algn="just">
              <a:lnSpc>
                <a:spcPct val="150000"/>
              </a:lnSpc>
            </a:pPr>
            <a:r>
              <a:rPr lang="ar-SY" dirty="0">
                <a:latin typeface="Simplified Arabic" pitchFamily="18" charset="-78"/>
                <a:cs typeface="Simplified Arabic" pitchFamily="18" charset="-78"/>
              </a:rPr>
              <a:t>كاف التشبيه.</a:t>
            </a:r>
          </a:p>
          <a:p>
            <a:pPr lvl="1" algn="just">
              <a:lnSpc>
                <a:spcPct val="150000"/>
              </a:lnSpc>
            </a:pPr>
            <a:r>
              <a:rPr lang="ar-SY" dirty="0">
                <a:latin typeface="Simplified Arabic" pitchFamily="18" charset="-78"/>
                <a:cs typeface="Simplified Arabic" pitchFamily="18" charset="-78"/>
              </a:rPr>
              <a:t>فاء الاستئناف.</a:t>
            </a:r>
          </a:p>
          <a:p>
            <a:pPr lvl="1" algn="just">
              <a:lnSpc>
                <a:spcPct val="150000"/>
              </a:lnSpc>
            </a:pPr>
            <a:r>
              <a:rPr lang="ar-SY" dirty="0">
                <a:latin typeface="Simplified Arabic" pitchFamily="18" charset="-78"/>
                <a:cs typeface="Simplified Arabic" pitchFamily="18" charset="-78"/>
              </a:rPr>
              <a:t>فاء العطف.</a:t>
            </a:r>
          </a:p>
          <a:p>
            <a:pPr lvl="2" algn="just">
              <a:lnSpc>
                <a:spcPct val="150000"/>
              </a:lnSpc>
            </a:pPr>
            <a:endParaRPr lang="ar-SY" dirty="0">
              <a:latin typeface="Simplified Arabic" pitchFamily="18" charset="-78"/>
              <a:cs typeface="Simplified Arabic" pitchFamily="18" charset="-78"/>
            </a:endParaRPr>
          </a:p>
          <a:p>
            <a:pPr lvl="1" algn="just">
              <a:lnSpc>
                <a:spcPct val="150000"/>
              </a:lnSpc>
            </a:pPr>
            <a:endParaRPr lang="ar-SY" dirty="0">
              <a:latin typeface="Simplified Arabic" pitchFamily="18" charset="-78"/>
              <a:cs typeface="Simplified Arabic" pitchFamily="18" charset="-78"/>
            </a:endParaRPr>
          </a:p>
        </p:txBody>
      </p:sp>
    </p:spTree>
    <p:extLst>
      <p:ext uri="{BB962C8B-B14F-4D97-AF65-F5344CB8AC3E}">
        <p14:creationId xmlns:p14="http://schemas.microsoft.com/office/powerpoint/2010/main" val="27455039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ar-SY" dirty="0">
                <a:latin typeface="Simplified Arabic" pitchFamily="18" charset="-78"/>
                <a:cs typeface="Simplified Arabic" pitchFamily="18" charset="-78"/>
              </a:rPr>
              <a:t>إشكالية همزتي الوصل و القطع</a:t>
            </a:r>
          </a:p>
        </p:txBody>
      </p:sp>
      <p:sp>
        <p:nvSpPr>
          <p:cNvPr id="5" name="عنصر نائب للمحتوى 2"/>
          <p:cNvSpPr>
            <a:spLocks noGrp="1"/>
          </p:cNvSpPr>
          <p:nvPr>
            <p:ph idx="1"/>
          </p:nvPr>
        </p:nvSpPr>
        <p:spPr>
          <a:xfrm>
            <a:off x="142844" y="1714487"/>
            <a:ext cx="9001156" cy="5072099"/>
          </a:xfrm>
        </p:spPr>
        <p:txBody>
          <a:bodyPr>
            <a:normAutofit/>
          </a:bodyPr>
          <a:lstStyle/>
          <a:p>
            <a:pPr algn="just">
              <a:lnSpc>
                <a:spcPct val="150000"/>
              </a:lnSpc>
            </a:pPr>
            <a:r>
              <a:rPr lang="ar-SY" dirty="0">
                <a:latin typeface="Simplified Arabic" pitchFamily="18" charset="-78"/>
                <a:cs typeface="Simplified Arabic" pitchFamily="18" charset="-78"/>
              </a:rPr>
              <a:t>إشكالية التفريق بين همزة الوصل و همزة القطع لأن اختلاف الهمزة يعني اختلاف اللفظ فهمزة الوصل المكتوبة ألفاً دون همزة (ا) تصل ما يليها بما قبلها بينما تقطع همزة القطع (أ) أو (إ) ما يليها عما قبلها في اللفظ مما يعني اختلاف الإيقاع الموسيقي.</a:t>
            </a:r>
          </a:p>
          <a:p>
            <a:pPr algn="just">
              <a:lnSpc>
                <a:spcPct val="150000"/>
              </a:lnSpc>
            </a:pPr>
            <a:endParaRPr lang="en-US" dirty="0">
              <a:latin typeface="Simplified Arabic" pitchFamily="18" charset="-78"/>
              <a:cs typeface="Simplified Arabic" pitchFamily="18" charset="-78"/>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ar-SY" dirty="0">
                <a:latin typeface="Simplified Arabic" pitchFamily="18" charset="-78"/>
                <a:cs typeface="Simplified Arabic" pitchFamily="18" charset="-78"/>
              </a:rPr>
              <a:t>الحل المتبع</a:t>
            </a:r>
          </a:p>
        </p:txBody>
      </p:sp>
      <p:sp>
        <p:nvSpPr>
          <p:cNvPr id="5" name="عنصر نائب للمحتوى 2"/>
          <p:cNvSpPr>
            <a:spLocks noGrp="1"/>
          </p:cNvSpPr>
          <p:nvPr>
            <p:ph idx="1"/>
          </p:nvPr>
        </p:nvSpPr>
        <p:spPr>
          <a:xfrm>
            <a:off x="142844" y="1714487"/>
            <a:ext cx="9001156" cy="5072099"/>
          </a:xfrm>
        </p:spPr>
        <p:txBody>
          <a:bodyPr>
            <a:normAutofit fontScale="92500" lnSpcReduction="20000"/>
          </a:bodyPr>
          <a:lstStyle/>
          <a:p>
            <a:pPr algn="just">
              <a:lnSpc>
                <a:spcPct val="150000"/>
              </a:lnSpc>
            </a:pPr>
            <a:r>
              <a:rPr lang="ar-SY" dirty="0">
                <a:latin typeface="Simplified Arabic" pitchFamily="18" charset="-78"/>
                <a:cs typeface="Simplified Arabic" pitchFamily="18" charset="-78"/>
              </a:rPr>
              <a:t>الاعتماد على الوزن الصرفي للكلمات التي تبدأ بهمزة قطع من أجل تحديد أيّ من همزات القطع المحوّلة يجب أن تكون همزة وصل و هذه الأوزان الصرفية هي:</a:t>
            </a:r>
          </a:p>
          <a:p>
            <a:pPr lvl="1" algn="just">
              <a:lnSpc>
                <a:spcPct val="150000"/>
              </a:lnSpc>
            </a:pPr>
            <a:r>
              <a:rPr lang="ar-SY" dirty="0" err="1">
                <a:latin typeface="Simplified Arabic" pitchFamily="18" charset="-78"/>
                <a:cs typeface="Simplified Arabic" pitchFamily="18" charset="-78"/>
              </a:rPr>
              <a:t>استفعل</a:t>
            </a:r>
            <a:r>
              <a:rPr lang="ar-SY" dirty="0">
                <a:latin typeface="Simplified Arabic" pitchFamily="18" charset="-78"/>
                <a:cs typeface="Simplified Arabic" pitchFamily="18" charset="-78"/>
              </a:rPr>
              <a:t> – مثل استرسل </a:t>
            </a:r>
            <a:r>
              <a:rPr lang="ar-SY" dirty="0" err="1">
                <a:latin typeface="Simplified Arabic" pitchFamily="18" charset="-78"/>
                <a:cs typeface="Simplified Arabic" pitchFamily="18" charset="-78"/>
              </a:rPr>
              <a:t>و</a:t>
            </a:r>
            <a:r>
              <a:rPr lang="ar-SY" dirty="0">
                <a:latin typeface="Simplified Arabic" pitchFamily="18" charset="-78"/>
                <a:cs typeface="Simplified Arabic" pitchFamily="18" charset="-78"/>
              </a:rPr>
              <a:t> استغفر </a:t>
            </a:r>
            <a:r>
              <a:rPr lang="ar-SY" dirty="0" err="1">
                <a:latin typeface="Simplified Arabic" pitchFamily="18" charset="-78"/>
                <a:cs typeface="Simplified Arabic" pitchFamily="18" charset="-78"/>
              </a:rPr>
              <a:t>و</a:t>
            </a:r>
            <a:r>
              <a:rPr lang="ar-SY" dirty="0">
                <a:latin typeface="Simplified Arabic" pitchFamily="18" charset="-78"/>
                <a:cs typeface="Simplified Arabic" pitchFamily="18" charset="-78"/>
              </a:rPr>
              <a:t> استنتج.</a:t>
            </a:r>
          </a:p>
          <a:p>
            <a:pPr lvl="1" algn="just">
              <a:lnSpc>
                <a:spcPct val="150000"/>
              </a:lnSpc>
            </a:pPr>
            <a:r>
              <a:rPr lang="ar-SY" dirty="0" err="1">
                <a:latin typeface="Simplified Arabic" pitchFamily="18" charset="-78"/>
                <a:cs typeface="Simplified Arabic" pitchFamily="18" charset="-78"/>
              </a:rPr>
              <a:t>استفعال</a:t>
            </a:r>
            <a:r>
              <a:rPr lang="ar-SY" dirty="0">
                <a:latin typeface="Simplified Arabic" pitchFamily="18" charset="-78"/>
                <a:cs typeface="Simplified Arabic" pitchFamily="18" charset="-78"/>
              </a:rPr>
              <a:t> – مثل استرسال </a:t>
            </a:r>
            <a:r>
              <a:rPr lang="ar-SY" dirty="0" err="1">
                <a:latin typeface="Simplified Arabic" pitchFamily="18" charset="-78"/>
                <a:cs typeface="Simplified Arabic" pitchFamily="18" charset="-78"/>
              </a:rPr>
              <a:t>و</a:t>
            </a:r>
            <a:r>
              <a:rPr lang="ar-SY" dirty="0">
                <a:latin typeface="Simplified Arabic" pitchFamily="18" charset="-78"/>
                <a:cs typeface="Simplified Arabic" pitchFamily="18" charset="-78"/>
              </a:rPr>
              <a:t> استغفار </a:t>
            </a:r>
            <a:r>
              <a:rPr lang="ar-SY" dirty="0" err="1">
                <a:latin typeface="Simplified Arabic" pitchFamily="18" charset="-78"/>
                <a:cs typeface="Simplified Arabic" pitchFamily="18" charset="-78"/>
              </a:rPr>
              <a:t>و</a:t>
            </a:r>
            <a:r>
              <a:rPr lang="ar-SY" dirty="0">
                <a:latin typeface="Simplified Arabic" pitchFamily="18" charset="-78"/>
                <a:cs typeface="Simplified Arabic" pitchFamily="18" charset="-78"/>
              </a:rPr>
              <a:t> استنتاج.</a:t>
            </a:r>
          </a:p>
          <a:p>
            <a:pPr lvl="1" algn="just">
              <a:lnSpc>
                <a:spcPct val="150000"/>
              </a:lnSpc>
            </a:pPr>
            <a:r>
              <a:rPr lang="ar-SY" dirty="0">
                <a:latin typeface="Simplified Arabic" pitchFamily="18" charset="-78"/>
                <a:cs typeface="Simplified Arabic" pitchFamily="18" charset="-78"/>
              </a:rPr>
              <a:t>افتعل – مثل اقترحَ </a:t>
            </a:r>
            <a:r>
              <a:rPr lang="ar-SY" dirty="0" err="1">
                <a:latin typeface="Simplified Arabic" pitchFamily="18" charset="-78"/>
                <a:cs typeface="Simplified Arabic" pitchFamily="18" charset="-78"/>
              </a:rPr>
              <a:t>و</a:t>
            </a:r>
            <a:r>
              <a:rPr lang="ar-SY" dirty="0">
                <a:latin typeface="Simplified Arabic" pitchFamily="18" charset="-78"/>
                <a:cs typeface="Simplified Arabic" pitchFamily="18" charset="-78"/>
              </a:rPr>
              <a:t> ابتدأ </a:t>
            </a:r>
            <a:r>
              <a:rPr lang="ar-SY" dirty="0" err="1">
                <a:latin typeface="Simplified Arabic" pitchFamily="18" charset="-78"/>
                <a:cs typeface="Simplified Arabic" pitchFamily="18" charset="-78"/>
              </a:rPr>
              <a:t>و</a:t>
            </a:r>
            <a:r>
              <a:rPr lang="ar-SY" dirty="0">
                <a:latin typeface="Simplified Arabic" pitchFamily="18" charset="-78"/>
                <a:cs typeface="Simplified Arabic" pitchFamily="18" charset="-78"/>
              </a:rPr>
              <a:t> امتشقَ.</a:t>
            </a:r>
          </a:p>
          <a:p>
            <a:pPr lvl="1" algn="just">
              <a:lnSpc>
                <a:spcPct val="150000"/>
              </a:lnSpc>
            </a:pPr>
            <a:r>
              <a:rPr lang="ar-SY" dirty="0">
                <a:latin typeface="Simplified Arabic" pitchFamily="18" charset="-78"/>
                <a:cs typeface="Simplified Arabic" pitchFamily="18" charset="-78"/>
              </a:rPr>
              <a:t>صيغة الأمر الثلاثي – مثل اضرب </a:t>
            </a:r>
            <a:r>
              <a:rPr lang="ar-SY" dirty="0" err="1">
                <a:latin typeface="Simplified Arabic" pitchFamily="18" charset="-78"/>
                <a:cs typeface="Simplified Arabic" pitchFamily="18" charset="-78"/>
              </a:rPr>
              <a:t>و</a:t>
            </a:r>
            <a:r>
              <a:rPr lang="ar-SY" dirty="0">
                <a:latin typeface="Simplified Arabic" pitchFamily="18" charset="-78"/>
                <a:cs typeface="Simplified Arabic" pitchFamily="18" charset="-78"/>
              </a:rPr>
              <a:t> اقرأ </a:t>
            </a:r>
            <a:r>
              <a:rPr lang="ar-SY" dirty="0" err="1">
                <a:latin typeface="Simplified Arabic" pitchFamily="18" charset="-78"/>
                <a:cs typeface="Simplified Arabic" pitchFamily="18" charset="-78"/>
              </a:rPr>
              <a:t>و</a:t>
            </a:r>
            <a:r>
              <a:rPr lang="ar-SY" dirty="0">
                <a:latin typeface="Simplified Arabic" pitchFamily="18" charset="-78"/>
                <a:cs typeface="Simplified Arabic" pitchFamily="18" charset="-78"/>
              </a:rPr>
              <a:t> اكتب ... </a:t>
            </a:r>
            <a:r>
              <a:rPr lang="ar-SY" dirty="0" err="1">
                <a:latin typeface="Simplified Arabic" pitchFamily="18" charset="-78"/>
                <a:cs typeface="Simplified Arabic" pitchFamily="18" charset="-78"/>
              </a:rPr>
              <a:t>إلخ</a:t>
            </a:r>
            <a:r>
              <a:rPr lang="ar-SY" dirty="0">
                <a:latin typeface="Simplified Arabic" pitchFamily="18" charset="-78"/>
                <a:cs typeface="Simplified Arabic" pitchFamily="18" charset="-78"/>
              </a:rPr>
              <a:t>.</a:t>
            </a:r>
          </a:p>
          <a:p>
            <a:pPr lvl="1" algn="just">
              <a:lnSpc>
                <a:spcPct val="150000"/>
              </a:lnSpc>
            </a:pPr>
            <a:r>
              <a:rPr lang="ar-SY" dirty="0">
                <a:latin typeface="Simplified Arabic" pitchFamily="18" charset="-78"/>
                <a:cs typeface="Simplified Arabic" pitchFamily="18" charset="-78"/>
              </a:rPr>
              <a:t>الأسماء السبعة – ابن </a:t>
            </a:r>
            <a:r>
              <a:rPr lang="ar-SY" dirty="0" err="1">
                <a:latin typeface="Simplified Arabic" pitchFamily="18" charset="-78"/>
                <a:cs typeface="Simplified Arabic" pitchFamily="18" charset="-78"/>
              </a:rPr>
              <a:t>و</a:t>
            </a:r>
            <a:r>
              <a:rPr lang="ar-SY" dirty="0">
                <a:latin typeface="Simplified Arabic" pitchFamily="18" charset="-78"/>
                <a:cs typeface="Simplified Arabic" pitchFamily="18" charset="-78"/>
              </a:rPr>
              <a:t> ابنة </a:t>
            </a:r>
            <a:r>
              <a:rPr lang="ar-SY" dirty="0" err="1">
                <a:latin typeface="Simplified Arabic" pitchFamily="18" charset="-78"/>
                <a:cs typeface="Simplified Arabic" pitchFamily="18" charset="-78"/>
              </a:rPr>
              <a:t>و</a:t>
            </a:r>
            <a:r>
              <a:rPr lang="ar-SY" dirty="0">
                <a:latin typeface="Simplified Arabic" pitchFamily="18" charset="-78"/>
                <a:cs typeface="Simplified Arabic" pitchFamily="18" charset="-78"/>
              </a:rPr>
              <a:t> امرئ </a:t>
            </a:r>
            <a:r>
              <a:rPr lang="ar-SY" dirty="0" err="1">
                <a:latin typeface="Simplified Arabic" pitchFamily="18" charset="-78"/>
                <a:cs typeface="Simplified Arabic" pitchFamily="18" charset="-78"/>
              </a:rPr>
              <a:t>و</a:t>
            </a:r>
            <a:r>
              <a:rPr lang="ar-SY" dirty="0">
                <a:latin typeface="Simplified Arabic" pitchFamily="18" charset="-78"/>
                <a:cs typeface="Simplified Arabic" pitchFamily="18" charset="-78"/>
              </a:rPr>
              <a:t> امرأة </a:t>
            </a:r>
            <a:r>
              <a:rPr lang="ar-SY" dirty="0" err="1">
                <a:latin typeface="Simplified Arabic" pitchFamily="18" charset="-78"/>
                <a:cs typeface="Simplified Arabic" pitchFamily="18" charset="-78"/>
              </a:rPr>
              <a:t>و</a:t>
            </a:r>
            <a:r>
              <a:rPr lang="ar-SY" dirty="0">
                <a:latin typeface="Simplified Arabic" pitchFamily="18" charset="-78"/>
                <a:cs typeface="Simplified Arabic" pitchFamily="18" charset="-78"/>
              </a:rPr>
              <a:t> اسم </a:t>
            </a:r>
            <a:r>
              <a:rPr lang="ar-SY" dirty="0" err="1">
                <a:latin typeface="Simplified Arabic" pitchFamily="18" charset="-78"/>
                <a:cs typeface="Simplified Arabic" pitchFamily="18" charset="-78"/>
              </a:rPr>
              <a:t>و</a:t>
            </a:r>
            <a:r>
              <a:rPr lang="ar-SY" dirty="0">
                <a:latin typeface="Simplified Arabic" pitchFamily="18" charset="-78"/>
                <a:cs typeface="Simplified Arabic" pitchFamily="18" charset="-78"/>
              </a:rPr>
              <a:t> اثنان </a:t>
            </a:r>
            <a:r>
              <a:rPr lang="ar-SY" dirty="0" err="1">
                <a:latin typeface="Simplified Arabic" pitchFamily="18" charset="-78"/>
                <a:cs typeface="Simplified Arabic" pitchFamily="18" charset="-78"/>
              </a:rPr>
              <a:t>و</a:t>
            </a:r>
            <a:r>
              <a:rPr lang="ar-SY" dirty="0">
                <a:latin typeface="Simplified Arabic" pitchFamily="18" charset="-78"/>
                <a:cs typeface="Simplified Arabic" pitchFamily="18" charset="-78"/>
              </a:rPr>
              <a:t> اثنتان.</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ar-SY" dirty="0">
                <a:latin typeface="Simplified Arabic" pitchFamily="18" charset="-78"/>
                <a:cs typeface="Simplified Arabic" pitchFamily="18" charset="-78"/>
              </a:rPr>
              <a:t>إشكالية اللامين الشمسية و القمرية</a:t>
            </a:r>
          </a:p>
        </p:txBody>
      </p:sp>
      <p:sp>
        <p:nvSpPr>
          <p:cNvPr id="5" name="عنصر نائب للمحتوى 2"/>
          <p:cNvSpPr>
            <a:spLocks noGrp="1"/>
          </p:cNvSpPr>
          <p:nvPr>
            <p:ph idx="1"/>
          </p:nvPr>
        </p:nvSpPr>
        <p:spPr>
          <a:xfrm>
            <a:off x="142844" y="1714487"/>
            <a:ext cx="9001156" cy="5072099"/>
          </a:xfrm>
        </p:spPr>
        <p:txBody>
          <a:bodyPr>
            <a:normAutofit/>
          </a:bodyPr>
          <a:lstStyle/>
          <a:p>
            <a:pPr algn="just">
              <a:lnSpc>
                <a:spcPct val="150000"/>
              </a:lnSpc>
            </a:pPr>
            <a:r>
              <a:rPr lang="ar-SY" dirty="0">
                <a:latin typeface="Simplified Arabic" pitchFamily="18" charset="-78"/>
                <a:cs typeface="Simplified Arabic" pitchFamily="18" charset="-78"/>
              </a:rPr>
              <a:t>يجب أن يكون التطبيق قادراً على التفريق بين اللام الشمسية و اللام القمرية.</a:t>
            </a:r>
          </a:p>
          <a:p>
            <a:pPr algn="just">
              <a:lnSpc>
                <a:spcPct val="150000"/>
              </a:lnSpc>
            </a:pPr>
            <a:r>
              <a:rPr lang="ar-SY" dirty="0">
                <a:latin typeface="Simplified Arabic" pitchFamily="18" charset="-78"/>
                <a:cs typeface="Simplified Arabic" pitchFamily="18" charset="-78"/>
              </a:rPr>
              <a:t>كما يجب أن يمتلك نفس الإمكانية في حال دخول الأحرف المتصلة عليهما.</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ar-SY" dirty="0">
                <a:latin typeface="Simplified Arabic" pitchFamily="18" charset="-78"/>
                <a:cs typeface="Simplified Arabic" pitchFamily="18" charset="-78"/>
              </a:rPr>
              <a:t>الحل المتبع</a:t>
            </a:r>
          </a:p>
        </p:txBody>
      </p:sp>
      <p:sp>
        <p:nvSpPr>
          <p:cNvPr id="5" name="عنصر نائب للمحتوى 2"/>
          <p:cNvSpPr>
            <a:spLocks noGrp="1"/>
          </p:cNvSpPr>
          <p:nvPr>
            <p:ph idx="1"/>
          </p:nvPr>
        </p:nvSpPr>
        <p:spPr>
          <a:xfrm>
            <a:off x="142844" y="1714487"/>
            <a:ext cx="9001156" cy="5072099"/>
          </a:xfrm>
        </p:spPr>
        <p:txBody>
          <a:bodyPr>
            <a:normAutofit fontScale="92500"/>
          </a:bodyPr>
          <a:lstStyle/>
          <a:p>
            <a:pPr algn="just">
              <a:lnSpc>
                <a:spcPct val="150000"/>
              </a:lnSpc>
            </a:pPr>
            <a:r>
              <a:rPr lang="ar-SY" dirty="0">
                <a:latin typeface="Simplified Arabic" pitchFamily="18" charset="-78"/>
                <a:cs typeface="Simplified Arabic" pitchFamily="18" charset="-78"/>
              </a:rPr>
              <a:t>بما أن الأحرف مقسمة إلى أحرف شمسية و أحرف قمرية فإنّ تحديد أي اللامين قمرية و أيهما شمسية أمر يسير برمجيّاً و يبقى أن نضيف مجموعة من الشروط للتحقق من اتصال الكلمة بأحد أحرف الجر أو التشبيه أو العطف التي تتصل ببداية الكلمة و معالجة هذه الحالات الخاصة.</a:t>
            </a:r>
          </a:p>
          <a:p>
            <a:pPr algn="just">
              <a:lnSpc>
                <a:spcPct val="150000"/>
              </a:lnSpc>
            </a:pPr>
            <a:r>
              <a:rPr lang="ar-SY" dirty="0">
                <a:latin typeface="Simplified Arabic" pitchFamily="18" charset="-78"/>
                <a:cs typeface="Simplified Arabic" pitchFamily="18" charset="-78"/>
              </a:rPr>
              <a:t>كما سنستفيد أيضاً من كون الحرف الشمسيّ مشدداً دائماً مما يتيح لنا معالجة هذا التشديد حتى لو لم يقم المستخدم بتشكيل الحرف الشمسي.</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fontScale="90000"/>
          </a:bodyPr>
          <a:lstStyle/>
          <a:p>
            <a:pPr algn="ctr"/>
            <a:r>
              <a:rPr lang="ar-SY" dirty="0">
                <a:latin typeface="Simplified Arabic" pitchFamily="18" charset="-78"/>
                <a:cs typeface="Simplified Arabic" pitchFamily="18" charset="-78"/>
              </a:rPr>
              <a:t>إشكالية تداخل بحور الدائرة العروضية الواحدة</a:t>
            </a:r>
          </a:p>
        </p:txBody>
      </p:sp>
      <p:sp>
        <p:nvSpPr>
          <p:cNvPr id="5" name="عنصر نائب للمحتوى 2"/>
          <p:cNvSpPr>
            <a:spLocks noGrp="1"/>
          </p:cNvSpPr>
          <p:nvPr>
            <p:ph idx="1"/>
          </p:nvPr>
        </p:nvSpPr>
        <p:spPr>
          <a:xfrm>
            <a:off x="142844" y="1714487"/>
            <a:ext cx="9001156" cy="5072099"/>
          </a:xfrm>
        </p:spPr>
        <p:txBody>
          <a:bodyPr>
            <a:normAutofit/>
          </a:bodyPr>
          <a:lstStyle/>
          <a:p>
            <a:pPr algn="just">
              <a:lnSpc>
                <a:spcPct val="150000"/>
              </a:lnSpc>
            </a:pPr>
            <a:r>
              <a:rPr lang="ar-SY" dirty="0">
                <a:latin typeface="Simplified Arabic" pitchFamily="18" charset="-78"/>
                <a:cs typeface="Simplified Arabic" pitchFamily="18" charset="-78"/>
              </a:rPr>
              <a:t>إشكالية تداخل البحور الشعرية المنتمية إلى ذات الدائرة العروضيّة بسبب حالات التحول التي من الممكن أن تخضع لها تفعيلات الدائرة الأساسية ففي حالة الدائرة العروضية التي تضم بحر المتقارب و بحر المتدارك على سبيل المثال لا الحصر فإنّ التفعيلتين الأساسيتين فعولن و فاعلن من الممكن أن تنتج إحداهما عن الأخرى بكل سهولة عند التكرار كما بينا في القسم النظري.</a:t>
            </a:r>
            <a:endParaRPr lang="en-US" dirty="0">
              <a:latin typeface="Simplified Arabic" pitchFamily="18" charset="-78"/>
              <a:cs typeface="Simplified Arabic" pitchFamily="18" charset="-78"/>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ar-SY" dirty="0">
                <a:latin typeface="Simplified Arabic" pitchFamily="18" charset="-78"/>
                <a:cs typeface="Simplified Arabic" pitchFamily="18" charset="-78"/>
              </a:rPr>
              <a:t>الحل المتبع</a:t>
            </a:r>
          </a:p>
        </p:txBody>
      </p:sp>
      <p:sp>
        <p:nvSpPr>
          <p:cNvPr id="5" name="عنصر نائب للمحتوى 2"/>
          <p:cNvSpPr>
            <a:spLocks noGrp="1"/>
          </p:cNvSpPr>
          <p:nvPr>
            <p:ph idx="1"/>
          </p:nvPr>
        </p:nvSpPr>
        <p:spPr>
          <a:xfrm>
            <a:off x="142844" y="1714487"/>
            <a:ext cx="9001156" cy="5072099"/>
          </a:xfrm>
        </p:spPr>
        <p:txBody>
          <a:bodyPr>
            <a:normAutofit/>
          </a:bodyPr>
          <a:lstStyle/>
          <a:p>
            <a:pPr algn="just">
              <a:lnSpc>
                <a:spcPct val="150000"/>
              </a:lnSpc>
            </a:pPr>
            <a:r>
              <a:rPr lang="ar-SY" dirty="0">
                <a:latin typeface="Simplified Arabic" pitchFamily="18" charset="-78"/>
                <a:cs typeface="Simplified Arabic" pitchFamily="18" charset="-78"/>
              </a:rPr>
              <a:t>في القصيدة العمودية (قصيدة البيت) لن نلحظ هذه الإشكالية </a:t>
            </a:r>
            <a:r>
              <a:rPr lang="ar-SY" dirty="0" err="1">
                <a:latin typeface="Simplified Arabic" pitchFamily="18" charset="-78"/>
                <a:cs typeface="Simplified Arabic" pitchFamily="18" charset="-78"/>
              </a:rPr>
              <a:t>و</a:t>
            </a:r>
            <a:r>
              <a:rPr lang="ar-SY" dirty="0">
                <a:latin typeface="Simplified Arabic" pitchFamily="18" charset="-78"/>
                <a:cs typeface="Simplified Arabic" pitchFamily="18" charset="-78"/>
              </a:rPr>
              <a:t> لكننا سنواجهها في قصيدة التفعيلة </a:t>
            </a:r>
            <a:r>
              <a:rPr lang="ar-SY" dirty="0" err="1">
                <a:latin typeface="Simplified Arabic" pitchFamily="18" charset="-78"/>
                <a:cs typeface="Simplified Arabic" pitchFamily="18" charset="-78"/>
              </a:rPr>
              <a:t>و</a:t>
            </a:r>
            <a:r>
              <a:rPr lang="ar-SY" dirty="0">
                <a:latin typeface="Simplified Arabic" pitchFamily="18" charset="-78"/>
                <a:cs typeface="Simplified Arabic" pitchFamily="18" charset="-78"/>
              </a:rPr>
              <a:t> قد اتبعت منهجاً بسيطاً يعتمد على ترجيح التفعيلة الأكثر وروداً في حالة التشابه في مجمل القصيدة </a:t>
            </a:r>
            <a:r>
              <a:rPr lang="ar-SY" dirty="0" err="1">
                <a:latin typeface="Simplified Arabic" pitchFamily="18" charset="-78"/>
                <a:cs typeface="Simplified Arabic" pitchFamily="18" charset="-78"/>
              </a:rPr>
              <a:t>التفعيلية</a:t>
            </a:r>
            <a:r>
              <a:rPr lang="ar-SY" dirty="0">
                <a:latin typeface="Simplified Arabic" pitchFamily="18" charset="-78"/>
                <a:cs typeface="Simplified Arabic" pitchFamily="18" charset="-78"/>
              </a:rPr>
              <a:t> و اعتبار التفعيلة الأرجح هي الأصحّ </a:t>
            </a:r>
            <a:r>
              <a:rPr lang="ar-SY" dirty="0" err="1">
                <a:latin typeface="Simplified Arabic" pitchFamily="18" charset="-78"/>
                <a:cs typeface="Simplified Arabic" pitchFamily="18" charset="-78"/>
              </a:rPr>
              <a:t>و</a:t>
            </a:r>
            <a:r>
              <a:rPr lang="ar-SY" dirty="0">
                <a:latin typeface="Simplified Arabic" pitchFamily="18" charset="-78"/>
                <a:cs typeface="Simplified Arabic" pitchFamily="18" charset="-78"/>
              </a:rPr>
              <a:t> الأصل في المقارنة فيما يليها من تفعيلات.</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ar-SY" dirty="0">
                <a:latin typeface="Simplified Arabic" pitchFamily="18" charset="-78"/>
                <a:cs typeface="Simplified Arabic" pitchFamily="18" charset="-78"/>
              </a:rPr>
              <a:t>تعريف علم العروض</a:t>
            </a:r>
          </a:p>
        </p:txBody>
      </p:sp>
      <p:sp>
        <p:nvSpPr>
          <p:cNvPr id="3" name="عنصر نائب للمحتوى 2"/>
          <p:cNvSpPr>
            <a:spLocks noGrp="1"/>
          </p:cNvSpPr>
          <p:nvPr>
            <p:ph idx="1"/>
          </p:nvPr>
        </p:nvSpPr>
        <p:spPr>
          <a:xfrm>
            <a:off x="142844" y="1714487"/>
            <a:ext cx="9001156" cy="5072099"/>
          </a:xfrm>
        </p:spPr>
        <p:txBody>
          <a:bodyPr>
            <a:normAutofit fontScale="77500" lnSpcReduction="20000"/>
          </a:bodyPr>
          <a:lstStyle/>
          <a:p>
            <a:pPr algn="just">
              <a:lnSpc>
                <a:spcPct val="150000"/>
              </a:lnSpc>
            </a:pPr>
            <a:r>
              <a:rPr lang="ar-SY" dirty="0">
                <a:latin typeface="Simplified Arabic" pitchFamily="18" charset="-78"/>
                <a:cs typeface="Simplified Arabic" pitchFamily="18" charset="-78"/>
              </a:rPr>
              <a:t>بالتعريف: هو العلم الذي يعرف به صحيح الشِّعر العربيّ من مكسوره من الناحية الوزنيّة و يقصد بمكسوره ما لا يوافق الأوزان الشعرية المعروفة.</a:t>
            </a:r>
          </a:p>
          <a:p>
            <a:pPr algn="just">
              <a:lnSpc>
                <a:spcPct val="150000"/>
              </a:lnSpc>
            </a:pPr>
            <a:r>
              <a:rPr lang="ar-SY" dirty="0">
                <a:latin typeface="Simplified Arabic" pitchFamily="18" charset="-78"/>
                <a:cs typeface="Simplified Arabic" pitchFamily="18" charset="-78"/>
              </a:rPr>
              <a:t>و العروض في اللغة:</a:t>
            </a:r>
          </a:p>
          <a:p>
            <a:pPr lvl="1" algn="just">
              <a:lnSpc>
                <a:spcPct val="150000"/>
              </a:lnSpc>
            </a:pPr>
            <a:r>
              <a:rPr lang="ar-SY" dirty="0">
                <a:latin typeface="Simplified Arabic" pitchFamily="18" charset="-78"/>
                <a:cs typeface="Simplified Arabic" pitchFamily="18" charset="-78"/>
              </a:rPr>
              <a:t>أحد أسماء مكّة المكرّمة </a:t>
            </a:r>
            <a:r>
              <a:rPr lang="ar-SY" dirty="0" err="1">
                <a:latin typeface="Simplified Arabic" pitchFamily="18" charset="-78"/>
                <a:cs typeface="Simplified Arabic" pitchFamily="18" charset="-78"/>
              </a:rPr>
              <a:t>و</a:t>
            </a:r>
            <a:r>
              <a:rPr lang="ar-SY" dirty="0">
                <a:latin typeface="Simplified Arabic" pitchFamily="18" charset="-78"/>
                <a:cs typeface="Simplified Arabic" pitchFamily="18" charset="-78"/>
              </a:rPr>
              <a:t> تذهب إحدى روايات الرواة إلى تسميته بهذا الاسم لأن واضع هذا العلم وضعه في مكّة أثناء ذهابه للحجّ.</a:t>
            </a:r>
          </a:p>
          <a:p>
            <a:pPr lvl="1" algn="just">
              <a:lnSpc>
                <a:spcPct val="150000"/>
              </a:lnSpc>
            </a:pPr>
            <a:r>
              <a:rPr lang="ar-SY" dirty="0">
                <a:latin typeface="Simplified Arabic" pitchFamily="18" charset="-78"/>
                <a:cs typeface="Simplified Arabic" pitchFamily="18" charset="-78"/>
              </a:rPr>
              <a:t>الميزان و قد يكون المعنى سبباً للتسمية كون العروض ميزاناً للشعر.</a:t>
            </a:r>
          </a:p>
          <a:p>
            <a:pPr algn="just">
              <a:lnSpc>
                <a:spcPct val="150000"/>
              </a:lnSpc>
            </a:pPr>
            <a:r>
              <a:rPr lang="ar-SY" dirty="0">
                <a:latin typeface="Simplified Arabic" pitchFamily="18" charset="-78"/>
                <a:cs typeface="Simplified Arabic" pitchFamily="18" charset="-78"/>
              </a:rPr>
              <a:t>وضع أسسه الخليل بن أحمد الفراهيدي, و حصر أوزان الشعر العربي في خمسة عشر وزناً جعل لكل منها ضابطاً و أطلق عليها أسماء بحور الشعر ثمّ قسّمها إلى خمس دوائر عروضيّة جمع في كل دائرة منها مجموعة من البحور المتشابهة و تدارك عليه تلميذه الأخفش بحراً إضافياً أسماه البحر المتدارك.</a:t>
            </a:r>
          </a:p>
          <a:p>
            <a:pPr algn="just">
              <a:lnSpc>
                <a:spcPct val="150000"/>
              </a:lnSpc>
            </a:pPr>
            <a:endParaRPr lang="ar-SY" dirty="0">
              <a:latin typeface="Simplified Arabic" pitchFamily="18" charset="-78"/>
              <a:cs typeface="Simplified Arabic" pitchFamily="18" charset="-78"/>
            </a:endParaRPr>
          </a:p>
          <a:p>
            <a:pPr algn="just">
              <a:lnSpc>
                <a:spcPct val="150000"/>
              </a:lnSpc>
            </a:pPr>
            <a:endParaRPr lang="en-US" dirty="0">
              <a:latin typeface="Simplified Arabic" pitchFamily="18" charset="-78"/>
              <a:cs typeface="Simplified Arabic" pitchFamily="18" charset="-78"/>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ar-SY" dirty="0">
                <a:latin typeface="Simplified Arabic" pitchFamily="18" charset="-78"/>
                <a:cs typeface="Simplified Arabic" pitchFamily="18" charset="-78"/>
              </a:rPr>
              <a:t>إشكالية إشباع بعض الحروف عند الإنشاد</a:t>
            </a:r>
          </a:p>
        </p:txBody>
      </p:sp>
      <p:sp>
        <p:nvSpPr>
          <p:cNvPr id="5" name="عنصر نائب للمحتوى 2"/>
          <p:cNvSpPr>
            <a:spLocks noGrp="1"/>
          </p:cNvSpPr>
          <p:nvPr>
            <p:ph idx="1"/>
          </p:nvPr>
        </p:nvSpPr>
        <p:spPr>
          <a:xfrm>
            <a:off x="142844" y="1714487"/>
            <a:ext cx="9001156" cy="5072099"/>
          </a:xfrm>
        </p:spPr>
        <p:txBody>
          <a:bodyPr>
            <a:normAutofit/>
          </a:bodyPr>
          <a:lstStyle/>
          <a:p>
            <a:pPr algn="just">
              <a:lnSpc>
                <a:spcPct val="150000"/>
              </a:lnSpc>
            </a:pPr>
            <a:r>
              <a:rPr lang="ar-SY" dirty="0">
                <a:latin typeface="Simplified Arabic" pitchFamily="18" charset="-78"/>
                <a:cs typeface="Simplified Arabic" pitchFamily="18" charset="-78"/>
              </a:rPr>
              <a:t>لا يوجد قاعدة لغوية واضحة تحدد متى يجب أن يقوم العروضيّ بإشباع حرف الهاء المجرورة أو المرفوعة أو حرف الميم المرفوعة في أواخر الكلمات بحيث يزيد حرفاً موافقاً للحركة مع أن الإشباع يتكرر جداً في الشعر العربي و القاعدة الوحيدة المعروفة هي القياس عند الإنشاد فحين يحس الشاعر أن الوزن لا يستقيم فبإمكانه أن يشبع الحركة بحرف (واو أو ياء أو ألف) يوافقها.</a:t>
            </a:r>
            <a:endParaRPr lang="en-US" dirty="0">
              <a:latin typeface="Simplified Arabic" pitchFamily="18" charset="-78"/>
              <a:cs typeface="Simplified Arabic" pitchFamily="18" charset="-78"/>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ar-SY" dirty="0">
                <a:latin typeface="Simplified Arabic" pitchFamily="18" charset="-78"/>
                <a:cs typeface="Simplified Arabic" pitchFamily="18" charset="-78"/>
              </a:rPr>
              <a:t>الحل المتبع</a:t>
            </a:r>
          </a:p>
        </p:txBody>
      </p:sp>
      <p:sp>
        <p:nvSpPr>
          <p:cNvPr id="5" name="عنصر نائب للمحتوى 2"/>
          <p:cNvSpPr>
            <a:spLocks noGrp="1"/>
          </p:cNvSpPr>
          <p:nvPr>
            <p:ph idx="1"/>
          </p:nvPr>
        </p:nvSpPr>
        <p:spPr>
          <a:xfrm>
            <a:off x="142844" y="1714487"/>
            <a:ext cx="9001156" cy="5072099"/>
          </a:xfrm>
        </p:spPr>
        <p:txBody>
          <a:bodyPr>
            <a:normAutofit/>
          </a:bodyPr>
          <a:lstStyle/>
          <a:p>
            <a:pPr algn="just">
              <a:lnSpc>
                <a:spcPct val="150000"/>
              </a:lnSpc>
            </a:pPr>
            <a:r>
              <a:rPr lang="ar-SY" dirty="0">
                <a:latin typeface="Simplified Arabic" pitchFamily="18" charset="-78"/>
                <a:cs typeface="Simplified Arabic" pitchFamily="18" charset="-78"/>
              </a:rPr>
              <a:t>الشطر الذي لا ينجح البرنامج بتقطيعه يتم تجربة دالة الإشباع عليه حيث تقوم هذه الدالة بتحديد مواضع الأحرف القابلة للإشباع و من ثم توليد جدول حقيقة يتوافق مع مواضع هذه الأحرف و البدء بتجريب تباديل</a:t>
            </a:r>
            <a:r>
              <a:rPr lang="en-US" dirty="0" err="1">
                <a:latin typeface="Simplified Arabic" pitchFamily="18" charset="-78"/>
                <a:cs typeface="Simplified Arabic" pitchFamily="18" charset="-78"/>
              </a:rPr>
              <a:t>Permutaions</a:t>
            </a:r>
            <a:r>
              <a:rPr lang="en-US" dirty="0">
                <a:latin typeface="Simplified Arabic" pitchFamily="18" charset="-78"/>
                <a:cs typeface="Simplified Arabic" pitchFamily="18" charset="-78"/>
              </a:rPr>
              <a:t> </a:t>
            </a:r>
            <a:r>
              <a:rPr lang="ar-SY" dirty="0">
                <a:latin typeface="Simplified Arabic" pitchFamily="18" charset="-78"/>
                <a:cs typeface="Simplified Arabic" pitchFamily="18" charset="-78"/>
              </a:rPr>
              <a:t> حالات الإشباع المختلفة لحين الوصول لوزن صحيح و عرضه و إلا فإن البيت غير موزون.</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28596" y="0"/>
            <a:ext cx="8229600" cy="1252728"/>
          </a:xfrm>
        </p:spPr>
        <p:txBody>
          <a:bodyPr>
            <a:normAutofit/>
          </a:bodyPr>
          <a:lstStyle/>
          <a:p>
            <a:pPr algn="ctr"/>
            <a:r>
              <a:rPr lang="ar-SY" dirty="0">
                <a:latin typeface="Simplified Arabic" pitchFamily="18" charset="-78"/>
                <a:cs typeface="Simplified Arabic" pitchFamily="18" charset="-78"/>
              </a:rPr>
              <a:t>خوارزميّة التقطيع الوزنيّ</a:t>
            </a:r>
          </a:p>
        </p:txBody>
      </p:sp>
      <p:pic>
        <p:nvPicPr>
          <p:cNvPr id="6" name="صورة 5" descr="algorithm1.png"/>
          <p:cNvPicPr/>
          <p:nvPr/>
        </p:nvPicPr>
        <p:blipFill>
          <a:blip r:embed="rId2"/>
          <a:stretch>
            <a:fillRect/>
          </a:stretch>
        </p:blipFill>
        <p:spPr>
          <a:xfrm>
            <a:off x="1115616" y="1052736"/>
            <a:ext cx="6192688" cy="5635324"/>
          </a:xfrm>
          <a:prstGeom prst="rect">
            <a:avLst/>
          </a:prstGeom>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28596" y="0"/>
            <a:ext cx="8229600" cy="1252728"/>
          </a:xfrm>
        </p:spPr>
        <p:txBody>
          <a:bodyPr>
            <a:normAutofit/>
          </a:bodyPr>
          <a:lstStyle/>
          <a:p>
            <a:pPr algn="ctr"/>
            <a:r>
              <a:rPr lang="ar-SY" dirty="0">
                <a:latin typeface="Simplified Arabic" pitchFamily="18" charset="-78"/>
                <a:cs typeface="Simplified Arabic" pitchFamily="18" charset="-78"/>
              </a:rPr>
              <a:t>خوارزميّة الإشباع التلقائي</a:t>
            </a:r>
          </a:p>
        </p:txBody>
      </p:sp>
      <p:pic>
        <p:nvPicPr>
          <p:cNvPr id="4" name="صورة 3" descr="ESHBA3.png"/>
          <p:cNvPicPr/>
          <p:nvPr/>
        </p:nvPicPr>
        <p:blipFill>
          <a:blip r:embed="rId2"/>
          <a:stretch>
            <a:fillRect/>
          </a:stretch>
        </p:blipFill>
        <p:spPr>
          <a:xfrm>
            <a:off x="1428728" y="1500175"/>
            <a:ext cx="7276342" cy="5357826"/>
          </a:xfrm>
          <a:prstGeom prst="rect">
            <a:avLst/>
          </a:prstGeom>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28596" y="0"/>
            <a:ext cx="8229600" cy="1252728"/>
          </a:xfrm>
        </p:spPr>
        <p:txBody>
          <a:bodyPr>
            <a:normAutofit/>
          </a:bodyPr>
          <a:lstStyle/>
          <a:p>
            <a:pPr algn="ctr"/>
            <a:r>
              <a:rPr lang="ar-SY" dirty="0">
                <a:latin typeface="Simplified Arabic" pitchFamily="18" charset="-78"/>
                <a:cs typeface="Simplified Arabic" pitchFamily="18" charset="-78"/>
              </a:rPr>
              <a:t>خوارزميّة تحليل القوافي الشعرية</a:t>
            </a:r>
          </a:p>
        </p:txBody>
      </p:sp>
      <p:pic>
        <p:nvPicPr>
          <p:cNvPr id="5" name="صورة 4" descr="qafeeah.png"/>
          <p:cNvPicPr/>
          <p:nvPr/>
        </p:nvPicPr>
        <p:blipFill>
          <a:blip r:embed="rId2"/>
          <a:stretch>
            <a:fillRect/>
          </a:stretch>
        </p:blipFill>
        <p:spPr>
          <a:xfrm>
            <a:off x="1428728" y="1559280"/>
            <a:ext cx="6786610" cy="5298720"/>
          </a:xfrm>
          <a:prstGeom prst="rect">
            <a:avLst/>
          </a:prstGeom>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ctrTitle"/>
          </p:nvPr>
        </p:nvSpPr>
        <p:spPr>
          <a:xfrm>
            <a:off x="214282" y="2571744"/>
            <a:ext cx="8715436" cy="1285884"/>
          </a:xfrm>
        </p:spPr>
        <p:txBody>
          <a:bodyPr>
            <a:noAutofit/>
          </a:bodyPr>
          <a:lstStyle/>
          <a:p>
            <a:pPr algn="ctr"/>
            <a:r>
              <a:rPr lang="ar-SY" sz="5400" b="1" dirty="0">
                <a:latin typeface="Simplified Arabic" pitchFamily="18" charset="-78"/>
                <a:cs typeface="Simplified Arabic" pitchFamily="18" charset="-78"/>
              </a:rPr>
              <a:t>رابعاً- عرض عملي لنسخة الويب</a:t>
            </a:r>
            <a:br>
              <a:rPr lang="ar-SY" sz="5400" b="1" dirty="0">
                <a:latin typeface="Simplified Arabic" pitchFamily="18" charset="-78"/>
                <a:cs typeface="Simplified Arabic" pitchFamily="18" charset="-78"/>
              </a:rPr>
            </a:br>
            <a:r>
              <a:rPr lang="en-US" sz="5400" dirty="0" err="1">
                <a:latin typeface="Simplified Arabic" pitchFamily="18" charset="-78"/>
                <a:cs typeface="Simplified Arabic" pitchFamily="18" charset="-78"/>
              </a:rPr>
              <a:t>Faraheedy.mukhtar.me</a:t>
            </a:r>
            <a:endParaRPr lang="ar-SY" sz="5400" dirty="0">
              <a:latin typeface="Simplified Arabic" pitchFamily="18" charset="-78"/>
              <a:cs typeface="Simplified Arabic" pitchFamily="18" charset="-78"/>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ctrTitle"/>
          </p:nvPr>
        </p:nvSpPr>
        <p:spPr>
          <a:xfrm>
            <a:off x="214282" y="2571744"/>
            <a:ext cx="8715436" cy="1285884"/>
          </a:xfrm>
        </p:spPr>
        <p:txBody>
          <a:bodyPr>
            <a:noAutofit/>
          </a:bodyPr>
          <a:lstStyle/>
          <a:p>
            <a:pPr algn="ctr"/>
            <a:r>
              <a:rPr lang="ar-SY" sz="5400" dirty="0">
                <a:latin typeface="Simplified Arabic" pitchFamily="18" charset="-78"/>
                <a:cs typeface="Simplified Arabic" pitchFamily="18" charset="-78"/>
              </a:rPr>
              <a:t>الحوار و الأسئلة</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ar-SY" dirty="0">
                <a:latin typeface="Simplified Arabic" pitchFamily="18" charset="-78"/>
                <a:cs typeface="Simplified Arabic" pitchFamily="18" charset="-78"/>
              </a:rPr>
              <a:t>قواعد علم العروض</a:t>
            </a:r>
          </a:p>
        </p:txBody>
      </p:sp>
      <p:sp>
        <p:nvSpPr>
          <p:cNvPr id="3" name="عنصر نائب للمحتوى 2"/>
          <p:cNvSpPr>
            <a:spLocks noGrp="1"/>
          </p:cNvSpPr>
          <p:nvPr>
            <p:ph idx="1"/>
          </p:nvPr>
        </p:nvSpPr>
        <p:spPr>
          <a:xfrm>
            <a:off x="107348" y="1556792"/>
            <a:ext cx="9001156" cy="5072099"/>
          </a:xfrm>
        </p:spPr>
        <p:txBody>
          <a:bodyPr>
            <a:normAutofit fontScale="85000" lnSpcReduction="20000"/>
          </a:bodyPr>
          <a:lstStyle/>
          <a:p>
            <a:pPr algn="just">
              <a:lnSpc>
                <a:spcPct val="150000"/>
              </a:lnSpc>
            </a:pPr>
            <a:r>
              <a:rPr lang="ar-SA" dirty="0">
                <a:latin typeface="Simplified Arabic" pitchFamily="18" charset="-78"/>
                <a:cs typeface="Simplified Arabic" pitchFamily="18" charset="-78"/>
              </a:rPr>
              <a:t>يعتمد علم العروض حسب رؤية الخليل على </a:t>
            </a:r>
            <a:r>
              <a:rPr lang="ar-SY" dirty="0">
                <a:latin typeface="Simplified Arabic" pitchFamily="18" charset="-78"/>
                <a:cs typeface="Simplified Arabic" pitchFamily="18" charset="-78"/>
              </a:rPr>
              <a:t>فكرة </a:t>
            </a:r>
            <a:r>
              <a:rPr lang="ar-SA" dirty="0">
                <a:latin typeface="Simplified Arabic" pitchFamily="18" charset="-78"/>
                <a:cs typeface="Simplified Arabic" pitchFamily="18" charset="-78"/>
              </a:rPr>
              <a:t>بسيط</a:t>
            </a:r>
            <a:r>
              <a:rPr lang="ar-SY" dirty="0">
                <a:latin typeface="Simplified Arabic" pitchFamily="18" charset="-78"/>
                <a:cs typeface="Simplified Arabic" pitchFamily="18" charset="-78"/>
              </a:rPr>
              <a:t>ة</a:t>
            </a:r>
            <a:r>
              <a:rPr lang="ar-SA" dirty="0">
                <a:latin typeface="Simplified Arabic" pitchFamily="18" charset="-78"/>
                <a:cs typeface="Simplified Arabic" pitchFamily="18" charset="-78"/>
              </a:rPr>
              <a:t> ه</a:t>
            </a:r>
            <a:r>
              <a:rPr lang="ar-SY" dirty="0">
                <a:latin typeface="Simplified Arabic" pitchFamily="18" charset="-78"/>
                <a:cs typeface="Simplified Arabic" pitchFamily="18" charset="-78"/>
              </a:rPr>
              <a:t>ي</a:t>
            </a:r>
            <a:r>
              <a:rPr lang="ar-SA" dirty="0">
                <a:latin typeface="Simplified Arabic" pitchFamily="18" charset="-78"/>
                <a:cs typeface="Simplified Arabic" pitchFamily="18" charset="-78"/>
              </a:rPr>
              <a:t> أنَّ البيت الشِّعري مكوّن من أحرف منها ما هو متحرّك </a:t>
            </a:r>
            <a:r>
              <a:rPr lang="ar-SY" dirty="0">
                <a:latin typeface="Simplified Arabic" pitchFamily="18" charset="-78"/>
                <a:cs typeface="Simplified Arabic" pitchFamily="18" charset="-78"/>
              </a:rPr>
              <a:t>(</a:t>
            </a:r>
            <a:r>
              <a:rPr lang="ar-SA" dirty="0">
                <a:latin typeface="Simplified Arabic" pitchFamily="18" charset="-78"/>
                <a:cs typeface="Simplified Arabic" pitchFamily="18" charset="-78"/>
              </a:rPr>
              <a:t>مضموم أو مفتوح أو مكسور</a:t>
            </a:r>
            <a:r>
              <a:rPr lang="en-US" dirty="0">
                <a:latin typeface="Simplified Arabic" pitchFamily="18" charset="-78"/>
                <a:cs typeface="Simplified Arabic" pitchFamily="18" charset="-78"/>
              </a:rPr>
              <a:t>(</a:t>
            </a:r>
            <a:r>
              <a:rPr lang="ar-SY" dirty="0">
                <a:latin typeface="Simplified Arabic" pitchFamily="18" charset="-78"/>
                <a:cs typeface="Simplified Arabic" pitchFamily="18" charset="-78"/>
              </a:rPr>
              <a:t> </a:t>
            </a:r>
            <a:r>
              <a:rPr lang="ar-SA" dirty="0">
                <a:latin typeface="Simplified Arabic" pitchFamily="18" charset="-78"/>
                <a:cs typeface="Simplified Arabic" pitchFamily="18" charset="-78"/>
              </a:rPr>
              <a:t>و منها ما هو ساكن</a:t>
            </a:r>
            <a:r>
              <a:rPr lang="ar-SY" dirty="0">
                <a:latin typeface="Simplified Arabic" pitchFamily="18" charset="-78"/>
                <a:cs typeface="Simplified Arabic" pitchFamily="18" charset="-78"/>
              </a:rPr>
              <a:t> و إن موسيقى البيت الشعري ناتجة عن تعاقب الحركات و السكنات بشكل منتظم أثناء النطق أو الإنشاد.</a:t>
            </a:r>
          </a:p>
          <a:p>
            <a:pPr algn="just">
              <a:lnSpc>
                <a:spcPct val="150000"/>
              </a:lnSpc>
            </a:pPr>
            <a:r>
              <a:rPr lang="ar-SY" dirty="0">
                <a:latin typeface="Simplified Arabic" pitchFamily="18" charset="-78"/>
                <a:cs typeface="Simplified Arabic" pitchFamily="18" charset="-78"/>
              </a:rPr>
              <a:t>يقوم عروض الشعر العربي على مبدأين بسيطين جداً هما:</a:t>
            </a:r>
          </a:p>
          <a:p>
            <a:pPr lvl="1" algn="just">
              <a:lnSpc>
                <a:spcPct val="150000"/>
              </a:lnSpc>
            </a:pPr>
            <a:r>
              <a:rPr lang="ar-SY" dirty="0">
                <a:latin typeface="Simplified Arabic" pitchFamily="18" charset="-78"/>
                <a:cs typeface="Simplified Arabic" pitchFamily="18" charset="-78"/>
              </a:rPr>
              <a:t>ما ينطق يكتب (مثل: هاذا, هاؤلاء, ليلن طويلن .. إلخ).</a:t>
            </a:r>
          </a:p>
          <a:p>
            <a:pPr lvl="1" algn="just">
              <a:lnSpc>
                <a:spcPct val="150000"/>
              </a:lnSpc>
            </a:pPr>
            <a:r>
              <a:rPr lang="ar-SY" dirty="0">
                <a:latin typeface="Simplified Arabic" pitchFamily="18" charset="-78"/>
                <a:cs typeface="Simplified Arabic" pitchFamily="18" charset="-78"/>
              </a:rPr>
              <a:t>ما لا ينطق لا يكتب (مثل: واو عمرو, ألف التفريق,.. إلخ).</a:t>
            </a:r>
          </a:p>
          <a:p>
            <a:pPr algn="just">
              <a:lnSpc>
                <a:spcPct val="150000"/>
              </a:lnSpc>
            </a:pPr>
            <a:r>
              <a:rPr lang="ar-SY" dirty="0">
                <a:latin typeface="Simplified Arabic" pitchFamily="18" charset="-78"/>
                <a:cs typeface="Simplified Arabic" pitchFamily="18" charset="-78"/>
              </a:rPr>
              <a:t>تسمى الكتابة الناتجة عن تطبيق مبدأي العروض بالكتابة العروضية و هي الكتابة التي يؤخذ بها عند إجراء التقطيع الوزني.</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ar-SY" dirty="0">
                <a:latin typeface="Simplified Arabic" pitchFamily="18" charset="-78"/>
                <a:cs typeface="Simplified Arabic" pitchFamily="18" charset="-78"/>
              </a:rPr>
              <a:t>التفعيلات </a:t>
            </a:r>
            <a:r>
              <a:rPr lang="ar-SY" dirty="0" err="1">
                <a:latin typeface="Simplified Arabic" pitchFamily="18" charset="-78"/>
                <a:cs typeface="Simplified Arabic" pitchFamily="18" charset="-78"/>
              </a:rPr>
              <a:t>و</a:t>
            </a:r>
            <a:r>
              <a:rPr lang="ar-SY" dirty="0">
                <a:latin typeface="Simplified Arabic" pitchFamily="18" charset="-78"/>
                <a:cs typeface="Simplified Arabic" pitchFamily="18" charset="-78"/>
              </a:rPr>
              <a:t> البحور</a:t>
            </a:r>
          </a:p>
        </p:txBody>
      </p:sp>
      <p:sp>
        <p:nvSpPr>
          <p:cNvPr id="3" name="عنصر نائب للمحتوى 2"/>
          <p:cNvSpPr>
            <a:spLocks noGrp="1"/>
          </p:cNvSpPr>
          <p:nvPr>
            <p:ph idx="1"/>
          </p:nvPr>
        </p:nvSpPr>
        <p:spPr>
          <a:xfrm>
            <a:off x="142844" y="1714487"/>
            <a:ext cx="9001156" cy="5072099"/>
          </a:xfrm>
        </p:spPr>
        <p:txBody>
          <a:bodyPr>
            <a:normAutofit fontScale="85000" lnSpcReduction="10000"/>
          </a:bodyPr>
          <a:lstStyle/>
          <a:p>
            <a:pPr algn="just">
              <a:lnSpc>
                <a:spcPct val="150000"/>
              </a:lnSpc>
            </a:pPr>
            <a:r>
              <a:rPr lang="ar-SY" dirty="0">
                <a:latin typeface="Simplified Arabic" pitchFamily="18" charset="-78"/>
                <a:cs typeface="Simplified Arabic" pitchFamily="18" charset="-78"/>
              </a:rPr>
              <a:t>بنى الخليل عروض الشعر العربي كله على ثمان وحدات وزنيّة</a:t>
            </a:r>
            <a:r>
              <a:rPr lang="en-US" dirty="0">
                <a:latin typeface="Simplified Arabic" pitchFamily="18" charset="-78"/>
                <a:cs typeface="Simplified Arabic" pitchFamily="18" charset="-78"/>
              </a:rPr>
              <a:t>/</a:t>
            </a:r>
            <a:r>
              <a:rPr lang="ar-SY" dirty="0">
                <a:latin typeface="Simplified Arabic" pitchFamily="18" charset="-78"/>
                <a:cs typeface="Simplified Arabic" pitchFamily="18" charset="-78"/>
              </a:rPr>
              <a:t>موسيقيّة أساسية أسماها التفعيلات و قسمها حسب عدد أحرفها إلى تفعيلات خماسية و تفعيلات سباعيّة.</a:t>
            </a:r>
          </a:p>
          <a:p>
            <a:pPr lvl="1" algn="just">
              <a:lnSpc>
                <a:spcPct val="150000"/>
              </a:lnSpc>
            </a:pPr>
            <a:r>
              <a:rPr lang="ar-SY" dirty="0">
                <a:latin typeface="Simplified Arabic" pitchFamily="18" charset="-78"/>
                <a:cs typeface="Simplified Arabic" pitchFamily="18" charset="-78"/>
              </a:rPr>
              <a:t>الخماسية: فعولن – فاعلن.</a:t>
            </a:r>
          </a:p>
          <a:p>
            <a:pPr lvl="1" algn="just">
              <a:lnSpc>
                <a:spcPct val="150000"/>
              </a:lnSpc>
            </a:pPr>
            <a:r>
              <a:rPr lang="ar-SY" dirty="0">
                <a:latin typeface="Simplified Arabic" pitchFamily="18" charset="-78"/>
                <a:cs typeface="Simplified Arabic" pitchFamily="18" charset="-78"/>
              </a:rPr>
              <a:t>السباعية: </a:t>
            </a:r>
            <a:r>
              <a:rPr lang="ar-SY" dirty="0" err="1">
                <a:latin typeface="Simplified Arabic" pitchFamily="18" charset="-78"/>
                <a:cs typeface="Simplified Arabic" pitchFamily="18" charset="-78"/>
              </a:rPr>
              <a:t>متفاعلن</a:t>
            </a:r>
            <a:r>
              <a:rPr lang="ar-SY" dirty="0">
                <a:latin typeface="Simplified Arabic" pitchFamily="18" charset="-78"/>
                <a:cs typeface="Simplified Arabic" pitchFamily="18" charset="-78"/>
              </a:rPr>
              <a:t> – </a:t>
            </a:r>
            <a:r>
              <a:rPr lang="ar-SY" dirty="0" err="1">
                <a:latin typeface="Simplified Arabic" pitchFamily="18" charset="-78"/>
                <a:cs typeface="Simplified Arabic" pitchFamily="18" charset="-78"/>
              </a:rPr>
              <a:t>مفاعلتن</a:t>
            </a:r>
            <a:r>
              <a:rPr lang="ar-SY" dirty="0">
                <a:latin typeface="Simplified Arabic" pitchFamily="18" charset="-78"/>
                <a:cs typeface="Simplified Arabic" pitchFamily="18" charset="-78"/>
              </a:rPr>
              <a:t> – </a:t>
            </a:r>
            <a:r>
              <a:rPr lang="ar-SY" dirty="0" err="1">
                <a:latin typeface="Simplified Arabic" pitchFamily="18" charset="-78"/>
                <a:cs typeface="Simplified Arabic" pitchFamily="18" charset="-78"/>
              </a:rPr>
              <a:t>مفاعيلن</a:t>
            </a:r>
            <a:r>
              <a:rPr lang="ar-SY" dirty="0">
                <a:latin typeface="Simplified Arabic" pitchFamily="18" charset="-78"/>
                <a:cs typeface="Simplified Arabic" pitchFamily="18" charset="-78"/>
              </a:rPr>
              <a:t> – </a:t>
            </a:r>
            <a:r>
              <a:rPr lang="ar-SY" dirty="0" err="1">
                <a:latin typeface="Simplified Arabic" pitchFamily="18" charset="-78"/>
                <a:cs typeface="Simplified Arabic" pitchFamily="18" charset="-78"/>
              </a:rPr>
              <a:t>مستفعلن</a:t>
            </a:r>
            <a:r>
              <a:rPr lang="ar-SY" dirty="0">
                <a:latin typeface="Simplified Arabic" pitchFamily="18" charset="-78"/>
                <a:cs typeface="Simplified Arabic" pitchFamily="18" charset="-78"/>
              </a:rPr>
              <a:t> – </a:t>
            </a:r>
            <a:r>
              <a:rPr lang="ar-SY" dirty="0" err="1">
                <a:latin typeface="Simplified Arabic" pitchFamily="18" charset="-78"/>
                <a:cs typeface="Simplified Arabic" pitchFamily="18" charset="-78"/>
              </a:rPr>
              <a:t>مفعولاتُ</a:t>
            </a:r>
            <a:r>
              <a:rPr lang="ar-SY" dirty="0">
                <a:latin typeface="Simplified Arabic" pitchFamily="18" charset="-78"/>
                <a:cs typeface="Simplified Arabic" pitchFamily="18" charset="-78"/>
              </a:rPr>
              <a:t> – </a:t>
            </a:r>
            <a:r>
              <a:rPr lang="ar-SY" dirty="0" err="1">
                <a:latin typeface="Simplified Arabic" pitchFamily="18" charset="-78"/>
                <a:cs typeface="Simplified Arabic" pitchFamily="18" charset="-78"/>
              </a:rPr>
              <a:t>فاعلاتن</a:t>
            </a:r>
            <a:r>
              <a:rPr lang="ar-SY" dirty="0">
                <a:latin typeface="Simplified Arabic" pitchFamily="18" charset="-78"/>
                <a:cs typeface="Simplified Arabic" pitchFamily="18" charset="-78"/>
              </a:rPr>
              <a:t>.</a:t>
            </a:r>
          </a:p>
          <a:p>
            <a:pPr algn="just">
              <a:lnSpc>
                <a:spcPct val="150000"/>
              </a:lnSpc>
            </a:pPr>
            <a:r>
              <a:rPr lang="ar-SY" dirty="0">
                <a:latin typeface="Simplified Arabic" pitchFamily="18" charset="-78"/>
                <a:cs typeface="Simplified Arabic" pitchFamily="18" charset="-78"/>
              </a:rPr>
              <a:t>تنتج البحور عن تراكب التفعيلات مع بعضها البعض وتكرارها بشكل منتظم فإن كان البحر ناتجاً عن تكرار نفس التفعيلة عدة مرّات سمي بحراً صافياً و إن كان ناتجاً عن مزاوجة أكثر من تفعيلة سمي بحراً مركباً.</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وحدة نمطية">
  <a:themeElements>
    <a:clrScheme name="وحدة نمطية">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وحدة نمطية">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وحدة نمطية">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سمة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1287</TotalTime>
  <Words>4679</Words>
  <Application>Microsoft Macintosh PowerPoint</Application>
  <PresentationFormat>On-screen Show (4:3)</PresentationFormat>
  <Paragraphs>459</Paragraphs>
  <Slides>76</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76</vt:i4>
      </vt:variant>
    </vt:vector>
  </HeadingPairs>
  <TitlesOfParts>
    <vt:vector size="84" baseType="lpstr">
      <vt:lpstr>Arial</vt:lpstr>
      <vt:lpstr>Calibri</vt:lpstr>
      <vt:lpstr>Corbel</vt:lpstr>
      <vt:lpstr>Simplified Arabic</vt:lpstr>
      <vt:lpstr>Wingdings</vt:lpstr>
      <vt:lpstr>Wingdings 2</vt:lpstr>
      <vt:lpstr>Wingdings 3</vt:lpstr>
      <vt:lpstr>وحدة نمطية</vt:lpstr>
      <vt:lpstr>توظيفُ تقاناتِ الويب في أتمتةِ عِلْمَيْ عَروضِ الشِّعرِ العربيِّ و قافيتِهِ </vt:lpstr>
      <vt:lpstr>هدف البحث</vt:lpstr>
      <vt:lpstr>مبررات المشروع أولاً – المبررات المباشرة (الأدبيّة)</vt:lpstr>
      <vt:lpstr>مبررات المشروع ثانياً– المبررات غير المباشرة (التقنيَّة)</vt:lpstr>
      <vt:lpstr>ما سنناقشه في هذا العرض</vt:lpstr>
      <vt:lpstr>أوّلاً- عِلمَي العروض و القافية نظريّاً</vt:lpstr>
      <vt:lpstr>تعريف علم العروض</vt:lpstr>
      <vt:lpstr>قواعد علم العروض</vt:lpstr>
      <vt:lpstr>التفعيلات و البحور</vt:lpstr>
      <vt:lpstr>البحور الصافية</vt:lpstr>
      <vt:lpstr>البحور المركبة</vt:lpstr>
      <vt:lpstr>الدوائر العروضيّة</vt:lpstr>
      <vt:lpstr>الدوائر العروضيّة مثال: دائرة المجتلب</vt:lpstr>
      <vt:lpstr>طريقة التقطيع العروضي الأولى</vt:lpstr>
      <vt:lpstr>طريقة التقطيع العروضي الأولى</vt:lpstr>
      <vt:lpstr>طريقة التقطيع العروضي الثانية</vt:lpstr>
      <vt:lpstr>طريقة التقطيع العروضي الثانية</vt:lpstr>
      <vt:lpstr>التكافؤ بين الطريقتين السابقتين</vt:lpstr>
      <vt:lpstr>علم القافية</vt:lpstr>
      <vt:lpstr>حروف القافية</vt:lpstr>
      <vt:lpstr>حروف القافية</vt:lpstr>
      <vt:lpstr>حروف القافية مثال</vt:lpstr>
      <vt:lpstr>قصيدة التفعيلة</vt:lpstr>
      <vt:lpstr>القصيدة العمودية و قصيدة التفعيلة</vt:lpstr>
      <vt:lpstr>ثانياً- محاولات سبقت بحثي هذا</vt:lpstr>
      <vt:lpstr>معايير التقييم</vt:lpstr>
      <vt:lpstr>معايير التقييم</vt:lpstr>
      <vt:lpstr>معايير التقييم</vt:lpstr>
      <vt:lpstr>ميزان الشعر في الموسوعة الشعرية</vt:lpstr>
      <vt:lpstr>ميزان الشعر في الموسوعة الشعرية</vt:lpstr>
      <vt:lpstr>ميزات ميزان الشعر في الموسوعة الشعرية</vt:lpstr>
      <vt:lpstr>عيوب ميزان الشعر في الموسوعة الشعرية</vt:lpstr>
      <vt:lpstr>عيوب ميزان الشعر في الموسوعة الشعرية</vt:lpstr>
      <vt:lpstr>ميزان الشعر في الموسوعة الشعرية درجة التقييم 2 من 10</vt:lpstr>
      <vt:lpstr>برنامج الوزّان</vt:lpstr>
      <vt:lpstr>برنامج الوزّان</vt:lpstr>
      <vt:lpstr>ميزات برنامج الوزّان</vt:lpstr>
      <vt:lpstr>عيوب برنامج الوزّان</vt:lpstr>
      <vt:lpstr>برنامج الوزّان درجة التقييم 3 من 10</vt:lpstr>
      <vt:lpstr>برنامج كُنْ شاعراً !</vt:lpstr>
      <vt:lpstr>برنامج كُنْ شاعراً !</vt:lpstr>
      <vt:lpstr>ميزات برنامج كُنْ شاعراً</vt:lpstr>
      <vt:lpstr>عيوب برنامج كُنْ شاعراً</vt:lpstr>
      <vt:lpstr>عيوب برنامج كُنْ شاعراً</vt:lpstr>
      <vt:lpstr>برنامج ملك الشعر درجة التقييم 4.5 من 10</vt:lpstr>
      <vt:lpstr>الخلاصة</vt:lpstr>
      <vt:lpstr>الخلاصة</vt:lpstr>
      <vt:lpstr>الخلاصة</vt:lpstr>
      <vt:lpstr>الخلاصة</vt:lpstr>
      <vt:lpstr>الخلاصة</vt:lpstr>
      <vt:lpstr>الخلاصة</vt:lpstr>
      <vt:lpstr>ثالثاً – إشكاليات البحث و الحلول المتبعة</vt:lpstr>
      <vt:lpstr>إشكالية اتجاه الكتابة من اليمين لليسار</vt:lpstr>
      <vt:lpstr>الحل المتبع</vt:lpstr>
      <vt:lpstr>إشكالية اختيار ترميز المحارف</vt:lpstr>
      <vt:lpstr>إشكالية اختيار ترميز المحارف</vt:lpstr>
      <vt:lpstr>الحل المتبع</vt:lpstr>
      <vt:lpstr>إشكالية التشكيل</vt:lpstr>
      <vt:lpstr>إشكالية التشكيل</vt:lpstr>
      <vt:lpstr>الحل المتبع</vt:lpstr>
      <vt:lpstr>إشكالية الحروف المنطوقة غير المكتوبة أو المكتوبة غير المنطوقة</vt:lpstr>
      <vt:lpstr>الحل المتبع</vt:lpstr>
      <vt:lpstr>الحل المتبع</vt:lpstr>
      <vt:lpstr>إشكالية همزتي الوصل و القطع</vt:lpstr>
      <vt:lpstr>الحل المتبع</vt:lpstr>
      <vt:lpstr>إشكالية اللامين الشمسية و القمرية</vt:lpstr>
      <vt:lpstr>الحل المتبع</vt:lpstr>
      <vt:lpstr>إشكالية تداخل بحور الدائرة العروضية الواحدة</vt:lpstr>
      <vt:lpstr>الحل المتبع</vt:lpstr>
      <vt:lpstr>إشكالية إشباع بعض الحروف عند الإنشاد</vt:lpstr>
      <vt:lpstr>الحل المتبع</vt:lpstr>
      <vt:lpstr>خوارزميّة التقطيع الوزنيّ</vt:lpstr>
      <vt:lpstr>خوارزميّة الإشباع التلقائي</vt:lpstr>
      <vt:lpstr>خوارزميّة تحليل القوافي الشعرية</vt:lpstr>
      <vt:lpstr>رابعاً- عرض عملي لنسخة الويب Faraheedy.mukhtar.me</vt:lpstr>
      <vt:lpstr>الحوار و الأسئلة</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توظيفُ تقاناتِ الويب في أتمتةِ عِلْمَيْ عَروضِ الشِّعر العربيّ و قافيتِه </dc:title>
  <dc:creator>Syrian Tiger</dc:creator>
  <cp:lastModifiedBy>Microsoft Office User</cp:lastModifiedBy>
  <cp:revision>190</cp:revision>
  <dcterms:created xsi:type="dcterms:W3CDTF">2016-02-21T07:38:31Z</dcterms:created>
  <dcterms:modified xsi:type="dcterms:W3CDTF">2022-05-07T10:36:13Z</dcterms:modified>
</cp:coreProperties>
</file>