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B0F0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DB7-6CE4-4119-9A46-4D7FFE72F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D0C1-21ED-4AC5-A8B7-FBACFFBC5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D7C3-9301-47A1-9066-9CF5D21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43B8-7909-47F5-B8ED-508CDE2D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7FF8-75B4-4B52-80A3-F314DB9C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BDB3-899A-42D9-8091-98D8916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EC7F-7E81-4683-9E97-B473AA6A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C833-DA05-42A8-A2E2-98E6F2DF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5F03-21BF-4CDF-9143-77B937F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D700-2A1C-4096-80C0-65174AF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4D8BD-5859-4CC6-9EAB-4607DA027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E0A1-FBE2-4A77-B030-7747C98C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DD1F-894C-4643-8DFB-C7A1FDC3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318D-396C-4C44-A405-A188646B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EC36-9EDF-4144-BFDD-9C52740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403D-300F-4FA6-9D02-ECFDC34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A0E5-5A7B-4CB3-9E7B-5FF38991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BB64-B915-4455-8163-4FD9D269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4E12-E19B-4DBF-B1EE-973258B3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7421-8D65-4CD5-9105-BD1B31E4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D8C-91CD-4AB2-9096-901E25F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422D-C80A-4A68-938D-FCC9104F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E5BA-AB07-4E00-9E15-93DABE47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7BE4-61F1-44B5-974E-F2AFCAD6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78EC-0A47-4D75-AE81-E4A43FD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66F0-DC48-493B-8C00-D7A9F9F1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D48B-1AC4-4308-A79D-B3ADC389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8AAB-C3F6-4504-8208-8643CACA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98F7-A3B1-4C55-87C6-3758C471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FDEBE-900C-48C3-9240-269EEB0F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B253-80A3-4C9E-A88E-1C4124DB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47A-4CA2-47F8-8272-46197C1D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59A7-A506-44FB-A631-C267AA7C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2C29-C3FE-4E9F-9B7D-DB38188E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E0C3-D8E3-462D-88DA-36780FA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DEBE-6A87-4AAA-B0A6-134901FB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BC482-BE71-47A4-8791-B72CD4E4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5354-4AFD-4B3D-8581-1D7C5AAB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BDB30-19AF-4EEB-8C29-CD6955E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0C8-9150-4EA6-A8FD-4619D5C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9937F-BB5F-4782-9A67-F542F84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213F8-3D24-4912-8A34-1C1225A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4C73B-9F5D-4925-AE9F-939DC78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FE9BA-D387-4788-B846-40859305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4C52-988B-4AB3-82E4-ADB1E4E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94A6-2B46-42C7-BB8D-2F1F2D7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A922-F1E0-4BE7-8497-5257B228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741D-110F-4655-85D8-672F340A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7AD8E-E26A-4B7A-820E-39FA7F763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4FB7D-2E8C-4E65-9ED0-59DD969A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04CC-DFCF-4575-9520-B43F267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225C-B67B-4825-ABDA-2A307D2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34C7-8439-4B2B-880E-E522A355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25556-2481-4ED8-88C6-297C36F8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6067-0931-4D38-AE2C-038610E7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5E4CE-C296-4CF8-A732-C9B20E1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0EC2-367E-4E66-8CBF-64DB6B92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E0102-F6E8-42AA-88D7-0237D947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55EA9-6D42-4A40-90C6-5E479C5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5AA7-02EC-4FFD-B9D1-0F5D83D7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0705-262C-4AB1-962E-FA260BE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847D-5E4E-4C4F-A96A-55FB0DBC1D6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76BF-3A0C-45BA-BE5F-13438134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2523-A02C-462B-BD50-EEDF2F9F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B3EE-F362-4698-B164-A6BAF1CBB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eodis.com/gb/sites/default/files/styles/4x3_w1440/public/2018-11/01-upply-crea-lancement-1920x4387588181275522429.jpg?itok=xOV6YM9E">
            <a:extLst>
              <a:ext uri="{FF2B5EF4-FFF2-40B4-BE49-F238E27FC236}">
                <a16:creationId xmlns:a16="http://schemas.microsoft.com/office/drawing/2014/main" id="{655D7D46-3AE9-451C-8978-725E4AADE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" b="17356"/>
          <a:stretch/>
        </p:blipFill>
        <p:spPr bwMode="auto">
          <a:xfrm>
            <a:off x="79919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A35982-612D-4966-924B-678069732119}"/>
              </a:ext>
            </a:extLst>
          </p:cNvPr>
          <p:cNvSpPr/>
          <p:nvPr/>
        </p:nvSpPr>
        <p:spPr>
          <a:xfrm>
            <a:off x="7253461" y="3299752"/>
            <a:ext cx="5129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6000" dirty="0">
                <a:highlight>
                  <a:srgbClr val="FFFFFF"/>
                </a:highlight>
                <a:latin typeface="Arial Black" panose="020B0A04020102020204" pitchFamily="34" charset="0"/>
              </a:rPr>
              <a:t>MON-O-LOG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A97A-EDF4-4B05-A099-6B00FB695D4F}"/>
              </a:ext>
            </a:extLst>
          </p:cNvPr>
          <p:cNvSpPr/>
          <p:nvPr/>
        </p:nvSpPr>
        <p:spPr>
          <a:xfrm>
            <a:off x="2387770" y="4315415"/>
            <a:ext cx="9995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3200" dirty="0">
                <a:highlight>
                  <a:srgbClr val="FFFFFF"/>
                </a:highlight>
                <a:latin typeface="Arial Black" panose="020B0A04020102020204" pitchFamily="34" charset="0"/>
              </a:rPr>
              <a:t>Monitoring Logistics Data and Adding Value</a:t>
            </a:r>
            <a:endParaRPr lang="en-US" sz="3200" dirty="0"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8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watercraft, ship&#10;&#10;Description automatically generated">
            <a:extLst>
              <a:ext uri="{FF2B5EF4-FFF2-40B4-BE49-F238E27FC236}">
                <a16:creationId xmlns:a16="http://schemas.microsoft.com/office/drawing/2014/main" id="{0F23FE6E-9B67-4527-A620-B4D532263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r="381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CC7079-1A03-40F1-AB23-08623C9F6B94}"/>
              </a:ext>
            </a:extLst>
          </p:cNvPr>
          <p:cNvSpPr/>
          <p:nvPr/>
        </p:nvSpPr>
        <p:spPr>
          <a:xfrm>
            <a:off x="2325940" y="497588"/>
            <a:ext cx="7696942" cy="2871787"/>
          </a:xfrm>
          <a:prstGeom prst="rect">
            <a:avLst/>
          </a:prstGeom>
          <a:solidFill>
            <a:schemeClr val="tx2">
              <a:lumMod val="7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0775A-7010-4DC6-87EC-FDF7F32FFB06}"/>
              </a:ext>
            </a:extLst>
          </p:cNvPr>
          <p:cNvSpPr/>
          <p:nvPr/>
        </p:nvSpPr>
        <p:spPr>
          <a:xfrm>
            <a:off x="2352581" y="3676087"/>
            <a:ext cx="7696941" cy="2569958"/>
          </a:xfrm>
          <a:prstGeom prst="rect">
            <a:avLst/>
          </a:prstGeom>
          <a:solidFill>
            <a:schemeClr val="tx2">
              <a:lumMod val="7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endParaRPr lang="en-US" sz="16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7BB61-AD29-4583-A544-9AD2318877C8}"/>
              </a:ext>
            </a:extLst>
          </p:cNvPr>
          <p:cNvSpPr txBox="1"/>
          <p:nvPr/>
        </p:nvSpPr>
        <p:spPr>
          <a:xfrm>
            <a:off x="2479076" y="511539"/>
            <a:ext cx="7443947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br>
              <a:rPr lang="en-US" b="0" dirty="0">
                <a:solidFill>
                  <a:schemeClr val="bg1">
                    <a:lumMod val="85000"/>
                  </a:schemeClr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Lato"/>
              </a:rPr>
              <a:t>CHALLENGE</a:t>
            </a:r>
          </a:p>
          <a:p>
            <a:pPr>
              <a:spcAft>
                <a:spcPts val="16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ato"/>
              </a:rPr>
              <a:t>In the area of Logistics, </a:t>
            </a:r>
            <a:endParaRPr lang="en-US" sz="2000" i="0" u="none" strike="noStrike" dirty="0">
              <a:solidFill>
                <a:schemeClr val="bg1">
                  <a:lumMod val="85000"/>
                </a:schemeClr>
              </a:solidFill>
              <a:effectLst/>
              <a:latin typeface="Lato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ato"/>
              </a:rPr>
              <a:t>Detect fraudulent shipments and detect suspicions.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ato"/>
              </a:rPr>
              <a:t>Enable more transparency with regards to carbon emissions.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17116-8A19-4038-AC84-2BE55E1A1D4D}"/>
              </a:ext>
            </a:extLst>
          </p:cNvPr>
          <p:cNvSpPr txBox="1"/>
          <p:nvPr/>
        </p:nvSpPr>
        <p:spPr>
          <a:xfrm>
            <a:off x="2481286" y="4061721"/>
            <a:ext cx="735813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Lato"/>
              </a:rPr>
              <a:t>PAIN POINTS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ato"/>
              </a:rPr>
              <a:t>Transparency of information between actors.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ato"/>
              </a:rPr>
              <a:t>Manual intervention at multiple levels.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michiganstateuniversityonline.com/wp-content/uploads/sites/3/2014/04/logistics-fundamentals-supply-chain.jpg?w=715&amp;h=375&amp;crop=1">
            <a:extLst>
              <a:ext uri="{FF2B5EF4-FFF2-40B4-BE49-F238E27FC236}">
                <a16:creationId xmlns:a16="http://schemas.microsoft.com/office/drawing/2014/main" id="{1E6F3F47-FFD0-4DAE-AD86-AF5482DA0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r="14974"/>
          <a:stretch/>
        </p:blipFill>
        <p:spPr bwMode="auto">
          <a:xfrm>
            <a:off x="0" y="9"/>
            <a:ext cx="12192000" cy="752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139BA-3E33-45CA-AB32-C202984377D2}"/>
              </a:ext>
            </a:extLst>
          </p:cNvPr>
          <p:cNvSpPr/>
          <p:nvPr/>
        </p:nvSpPr>
        <p:spPr>
          <a:xfrm>
            <a:off x="161278" y="71016"/>
            <a:ext cx="4801340" cy="4527616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EE82-9128-4F5D-BD8F-78DB6A0D1BE5}"/>
              </a:ext>
            </a:extLst>
          </p:cNvPr>
          <p:cNvSpPr txBox="1"/>
          <p:nvPr/>
        </p:nvSpPr>
        <p:spPr>
          <a:xfrm>
            <a:off x="284085" y="266325"/>
            <a:ext cx="4465468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ato"/>
              </a:rPr>
              <a:t>FACTS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Logistics contributes over 10% to CO2 emissions in Supply Chain.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Transportation contributes to 29% of US Greenhouse emissions.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Sweden needs annual decrease of emission by 5-8% to meet its 2045 target of net-zero emissions.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OECD Due Diligence Guidance demand that supply chain managers verify purchased goods as ‘‘conflict-free’’.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0BFC5-B560-4937-A013-E5AE21E4F9E2}"/>
              </a:ext>
            </a:extLst>
          </p:cNvPr>
          <p:cNvSpPr/>
          <p:nvPr/>
        </p:nvSpPr>
        <p:spPr>
          <a:xfrm>
            <a:off x="161278" y="4793941"/>
            <a:ext cx="4801340" cy="2064060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39F65-5A42-4658-8F57-41DE37BA8482}"/>
              </a:ext>
            </a:extLst>
          </p:cNvPr>
          <p:cNvSpPr txBox="1"/>
          <p:nvPr/>
        </p:nvSpPr>
        <p:spPr>
          <a:xfrm>
            <a:off x="284085" y="4962617"/>
            <a:ext cx="4554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TOOLS and SOURCES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Ericsson Connected Logistics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 Mechanics Information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GeoLocation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Based Services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3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chiefexecutive.net/wp-content/uploads/2018/02/GettyImages-840412560-compressor-1280x720.jpg">
            <a:extLst>
              <a:ext uri="{FF2B5EF4-FFF2-40B4-BE49-F238E27FC236}">
                <a16:creationId xmlns:a16="http://schemas.microsoft.com/office/drawing/2014/main" id="{076E2E5F-3A5E-4583-8C2A-322999F5E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8B95AF-FE55-4FEB-8370-FEC6B72C83C8}"/>
              </a:ext>
            </a:extLst>
          </p:cNvPr>
          <p:cNvSpPr/>
          <p:nvPr/>
        </p:nvSpPr>
        <p:spPr>
          <a:xfrm>
            <a:off x="979503" y="1405111"/>
            <a:ext cx="10330648" cy="404777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7293C-D61F-4467-A2D2-AC13E3F8DECE}"/>
              </a:ext>
            </a:extLst>
          </p:cNvPr>
          <p:cNvSpPr txBox="1"/>
          <p:nvPr/>
        </p:nvSpPr>
        <p:spPr>
          <a:xfrm>
            <a:off x="1189608" y="1569982"/>
            <a:ext cx="10022889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Lato"/>
              </a:rPr>
              <a:t>CONTEXT TO SOLUTION</a:t>
            </a:r>
            <a:b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Lato"/>
              </a:rPr>
            </a:br>
            <a:endParaRPr lang="en-US" sz="1000" b="1" i="0" u="none" strike="noStrike" dirty="0">
              <a:solidFill>
                <a:schemeClr val="bg1">
                  <a:lumMod val="85000"/>
                </a:schemeClr>
              </a:solidFill>
              <a:effectLst/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Ericsson Connected Logistics Chain (CLC) offers a supply chain data exchange platform based on the Internet of Logistics concept. 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CLC enables everyone involved to share and receive needed information timely and accurately, in an open, collaborative manner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Such a tool, enables data enrichment by various partners using simple APIs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also allows a fast and effective digitization transformation in your Supply Chain.</a:t>
            </a:r>
          </a:p>
        </p:txBody>
      </p:sp>
    </p:spTree>
    <p:extLst>
      <p:ext uri="{BB962C8B-B14F-4D97-AF65-F5344CB8AC3E}">
        <p14:creationId xmlns:p14="http://schemas.microsoft.com/office/powerpoint/2010/main" val="26673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www.scmr.com/images/nextgendigitalsupplychain0119.jpg">
            <a:extLst>
              <a:ext uri="{FF2B5EF4-FFF2-40B4-BE49-F238E27FC236}">
                <a16:creationId xmlns:a16="http://schemas.microsoft.com/office/drawing/2014/main" id="{4D179669-D571-4789-9C9F-2D402B7C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Shah S</dc:creator>
  <cp:lastModifiedBy>Dhruv Shah S</cp:lastModifiedBy>
  <cp:revision>6</cp:revision>
  <dcterms:created xsi:type="dcterms:W3CDTF">2019-09-17T15:58:37Z</dcterms:created>
  <dcterms:modified xsi:type="dcterms:W3CDTF">2019-09-17T16:10:17Z</dcterms:modified>
</cp:coreProperties>
</file>