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B45B-44AA-47DE-A4E3-1D3BADDAFBDC}" type="datetimeFigureOut">
              <a:rPr lang="en-IE" smtClean="0"/>
              <a:t>30/03/2024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C8D2A43-1F12-414A-8648-F3EFC7F6A83C}" type="slidenum">
              <a:rPr lang="en-IE" smtClean="0"/>
              <a:t>‹#›</a:t>
            </a:fld>
            <a:endParaRPr lang="en-I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12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B45B-44AA-47DE-A4E3-1D3BADDAFBDC}" type="datetimeFigureOut">
              <a:rPr lang="en-IE" smtClean="0"/>
              <a:t>30/03/2024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2A43-1F12-414A-8648-F3EFC7F6A83C}" type="slidenum">
              <a:rPr lang="en-IE" smtClean="0"/>
              <a:t>‹#›</a:t>
            </a:fld>
            <a:endParaRPr lang="en-I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B45B-44AA-47DE-A4E3-1D3BADDAFBDC}" type="datetimeFigureOut">
              <a:rPr lang="en-IE" smtClean="0"/>
              <a:t>30/03/2024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2A43-1F12-414A-8648-F3EFC7F6A83C}" type="slidenum">
              <a:rPr lang="en-IE" smtClean="0"/>
              <a:t>‹#›</a:t>
            </a:fld>
            <a:endParaRPr lang="en-I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20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B45B-44AA-47DE-A4E3-1D3BADDAFBDC}" type="datetimeFigureOut">
              <a:rPr lang="en-IE" smtClean="0"/>
              <a:t>30/03/2024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2A43-1F12-414A-8648-F3EFC7F6A83C}" type="slidenum">
              <a:rPr lang="en-IE" smtClean="0"/>
              <a:t>‹#›</a:t>
            </a:fld>
            <a:endParaRPr lang="en-I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B45B-44AA-47DE-A4E3-1D3BADDAFBDC}" type="datetimeFigureOut">
              <a:rPr lang="en-IE" smtClean="0"/>
              <a:t>30/03/2024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2A43-1F12-414A-8648-F3EFC7F6A83C}" type="slidenum">
              <a:rPr lang="en-IE" smtClean="0"/>
              <a:t>‹#›</a:t>
            </a:fld>
            <a:endParaRPr lang="en-I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64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B45B-44AA-47DE-A4E3-1D3BADDAFBDC}" type="datetimeFigureOut">
              <a:rPr lang="en-IE" smtClean="0"/>
              <a:t>30/03/2024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2A43-1F12-414A-8648-F3EFC7F6A83C}" type="slidenum">
              <a:rPr lang="en-IE" smtClean="0"/>
              <a:t>‹#›</a:t>
            </a:fld>
            <a:endParaRPr lang="en-I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97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B45B-44AA-47DE-A4E3-1D3BADDAFBDC}" type="datetimeFigureOut">
              <a:rPr lang="en-IE" smtClean="0"/>
              <a:t>30/03/2024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2A43-1F12-414A-8648-F3EFC7F6A83C}" type="slidenum">
              <a:rPr lang="en-IE" smtClean="0"/>
              <a:t>‹#›</a:t>
            </a:fld>
            <a:endParaRPr lang="en-I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777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B45B-44AA-47DE-A4E3-1D3BADDAFBDC}" type="datetimeFigureOut">
              <a:rPr lang="en-IE" smtClean="0"/>
              <a:t>30/03/2024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2A43-1F12-414A-8648-F3EFC7F6A83C}" type="slidenum">
              <a:rPr lang="en-IE" smtClean="0"/>
              <a:t>‹#›</a:t>
            </a:fld>
            <a:endParaRPr lang="en-I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59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B45B-44AA-47DE-A4E3-1D3BADDAFBDC}" type="datetimeFigureOut">
              <a:rPr lang="en-IE" smtClean="0"/>
              <a:t>30/03/2024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2A43-1F12-414A-8648-F3EFC7F6A8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399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B45B-44AA-47DE-A4E3-1D3BADDAFBDC}" type="datetimeFigureOut">
              <a:rPr lang="en-IE" smtClean="0"/>
              <a:t>30/03/2024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2A43-1F12-414A-8648-F3EFC7F6A83C}" type="slidenum">
              <a:rPr lang="en-IE" smtClean="0"/>
              <a:t>‹#›</a:t>
            </a:fld>
            <a:endParaRPr lang="en-I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9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BCAB45B-44AA-47DE-A4E3-1D3BADDAFBDC}" type="datetimeFigureOut">
              <a:rPr lang="en-IE" smtClean="0"/>
              <a:t>30/03/2024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2A43-1F12-414A-8648-F3EFC7F6A83C}" type="slidenum">
              <a:rPr lang="en-IE" smtClean="0"/>
              <a:t>‹#›</a:t>
            </a:fld>
            <a:endParaRPr lang="en-I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90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AB45B-44AA-47DE-A4E3-1D3BADDAFBDC}" type="datetimeFigureOut">
              <a:rPr lang="en-IE" smtClean="0"/>
              <a:t>30/03/2024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C8D2A43-1F12-414A-8648-F3EFC7F6A83C}" type="slidenum">
              <a:rPr lang="en-IE" smtClean="0"/>
              <a:t>‹#›</a:t>
            </a:fld>
            <a:endParaRPr lang="en-I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14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3052D-2CD6-F980-E2F6-6C84AE6703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Replication  Title: Women bureaucrats and petty corruption.</a:t>
            </a:r>
            <a:br>
              <a:rPr lang="en-GB" sz="2800" b="1" dirty="0"/>
            </a:br>
            <a:r>
              <a:rPr lang="en-GB" sz="2800" b="1" dirty="0"/>
              <a:t>Experimental evidence from Ghana.</a:t>
            </a:r>
            <a:endParaRPr lang="en-IE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87797-EB25-6799-A885-155808504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b="1" dirty="0"/>
              <a:t>Idi Amin Da Silva</a:t>
            </a:r>
            <a:endParaRPr lang="en-IE" sz="2000" b="1" dirty="0"/>
          </a:p>
        </p:txBody>
      </p:sp>
    </p:spTree>
    <p:extLst>
      <p:ext uri="{BB962C8B-B14F-4D97-AF65-F5344CB8AC3E}">
        <p14:creationId xmlns:p14="http://schemas.microsoft.com/office/powerpoint/2010/main" val="256337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D28C-528E-7A78-F719-53A32F0D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More women in public institutions are correlated with lower levels of corruption</a:t>
            </a:r>
            <a:r>
              <a:rPr lang="en-GB" sz="2400" dirty="0"/>
              <a:t>.</a:t>
            </a:r>
            <a:endParaRPr lang="en-IE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A6550-2921-DE48-E476-A98F482BF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sz="2800" dirty="0"/>
              <a:t>The study of the replication has two main goals:</a:t>
            </a:r>
          </a:p>
          <a:p>
            <a:r>
              <a:rPr lang="en-GB" sz="2800" dirty="0"/>
              <a:t>1</a:t>
            </a:r>
            <a:r>
              <a:rPr lang="en-GB" sz="2800" baseline="30000" dirty="0"/>
              <a:t>st</a:t>
            </a:r>
            <a:r>
              <a:rPr lang="en-GB" sz="2800" dirty="0"/>
              <a:t>  To assess the claim that citizens expect women bureaucrats to be less likely to extract bribes than their male counterparts. </a:t>
            </a:r>
          </a:p>
          <a:p>
            <a:r>
              <a:rPr lang="en-GB" sz="2800" dirty="0"/>
              <a:t>In the context of the Ghana where the corruption is understudied despite being a central obstacle to development (Gyimah – </a:t>
            </a:r>
            <a:r>
              <a:rPr lang="en-GB" sz="2800" dirty="0" err="1"/>
              <a:t>Boadi</a:t>
            </a:r>
            <a:r>
              <a:rPr lang="en-GB" sz="2800" dirty="0"/>
              <a:t>, 2015) 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211420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167A-E424-5A1F-E799-6E9634D5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2</a:t>
            </a:r>
            <a:r>
              <a:rPr lang="en-GB" sz="2800" baseline="30000" dirty="0"/>
              <a:t>nd</a:t>
            </a:r>
            <a:r>
              <a:rPr lang="en-GB" sz="2800" dirty="0"/>
              <a:t> goal of the replication paper</a:t>
            </a:r>
            <a:endParaRPr lang="en-I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8B034-E013-08B6-78D1-7F2106E40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Investigate potential mechanisms that may explain a relationship (positive or negative) between gender and corruption. To answer these questions let consider 3 mechanism:</a:t>
            </a:r>
          </a:p>
          <a:p>
            <a:r>
              <a:rPr lang="en-GB" dirty="0"/>
              <a:t>(a) Women are expected to have inherent or socially induced traits that make them less corrupt.</a:t>
            </a:r>
          </a:p>
          <a:p>
            <a:r>
              <a:rPr lang="en-GB" dirty="0"/>
              <a:t>(b) The women are expected to be less corrupt because they have fewer opportunity to engage in corruption.</a:t>
            </a:r>
          </a:p>
          <a:p>
            <a:r>
              <a:rPr lang="en-GB" dirty="0"/>
              <a:t>(c) The women are expected to be less corrupt because they face less external financial pressure to support their extended families or kinship groups.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241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250C-EF24-D59C-D62A-EEFE3B7F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996289"/>
          </a:xfrm>
        </p:spPr>
        <p:txBody>
          <a:bodyPr>
            <a:normAutofit/>
          </a:bodyPr>
          <a:lstStyle/>
          <a:p>
            <a:r>
              <a:rPr lang="en-GB" sz="2000" dirty="0"/>
              <a:t>Boxplot of region (Greater Accra, Central Ghana, Eastern Ghana) versus age and facet wrap by sex</a:t>
            </a:r>
            <a:endParaRPr lang="en-IE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08B0AF-7318-94EB-EF91-3F8FA923C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46" y="2016124"/>
            <a:ext cx="10523008" cy="3778185"/>
          </a:xfrm>
        </p:spPr>
      </p:pic>
    </p:spTree>
    <p:extLst>
      <p:ext uri="{BB962C8B-B14F-4D97-AF65-F5344CB8AC3E}">
        <p14:creationId xmlns:p14="http://schemas.microsoft.com/office/powerpoint/2010/main" val="1830873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55455-B535-9FBF-4306-A9021E06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 plot of Education</a:t>
            </a:r>
            <a:endParaRPr lang="en-I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8F1D64-5EAF-87CF-BAA0-D1676D343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4"/>
            <a:ext cx="9502560" cy="3526259"/>
          </a:xfrm>
        </p:spPr>
      </p:pic>
    </p:spTree>
    <p:extLst>
      <p:ext uri="{BB962C8B-B14F-4D97-AF65-F5344CB8AC3E}">
        <p14:creationId xmlns:p14="http://schemas.microsoft.com/office/powerpoint/2010/main" val="362776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3804-5305-3349-226B-2969D470A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the variable age with density curve by sex</a:t>
            </a:r>
            <a:endParaRPr lang="en-I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960ED6-32BB-5229-D4DE-F2E1E4D60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20" y="2016124"/>
            <a:ext cx="9255968" cy="3498267"/>
          </a:xfrm>
        </p:spPr>
      </p:pic>
    </p:spTree>
    <p:extLst>
      <p:ext uri="{BB962C8B-B14F-4D97-AF65-F5344CB8AC3E}">
        <p14:creationId xmlns:p14="http://schemas.microsoft.com/office/powerpoint/2010/main" val="4233838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4878-5CD1-48CC-9E87-AD20E0FD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52BCF-4903-F8FA-DDFD-F00A7D222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Previous studies has showed a negative correlation between the adherence of women in public and private sector and practices of the corruption acts.</a:t>
            </a:r>
          </a:p>
          <a:p>
            <a:r>
              <a:rPr lang="en-GB" sz="2800" dirty="0"/>
              <a:t>This facts should encourage more companies to recruit women to integrate the labour market with the aim to reduce corruption and to bust the efficiency, efficacy and productivity.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4478475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1617</TotalTime>
  <Words>279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Replication  Title: Women bureaucrats and petty corruption. Experimental evidence from Ghana.</vt:lpstr>
      <vt:lpstr>More women in public institutions are correlated with lower levels of corruption.</vt:lpstr>
      <vt:lpstr>2nd goal of the replication paper</vt:lpstr>
      <vt:lpstr>Boxplot of region (Greater Accra, Central Ghana, Eastern Ghana) versus age and facet wrap by sex</vt:lpstr>
      <vt:lpstr>Bar plot of Education</vt:lpstr>
      <vt:lpstr>Histogram of the variable age with density curve by sex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Replication  Title: Women bureaucrats and petty corruption. Experimental evidence from Ghana.</dc:title>
  <dc:creator>Idi Amin Da Silva</dc:creator>
  <cp:lastModifiedBy>Idi Amin Da Silva</cp:lastModifiedBy>
  <cp:revision>1</cp:revision>
  <dcterms:created xsi:type="dcterms:W3CDTF">2024-03-30T19:06:51Z</dcterms:created>
  <dcterms:modified xsi:type="dcterms:W3CDTF">2024-03-31T22:04:03Z</dcterms:modified>
</cp:coreProperties>
</file>