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4" r:id="rId6"/>
    <p:sldId id="265" r:id="rId7"/>
    <p:sldId id="266" r:id="rId8"/>
    <p:sldId id="259" r:id="rId9"/>
    <p:sldId id="260" r:id="rId10"/>
    <p:sldId id="261" r:id="rId11"/>
    <p:sldId id="267" r:id="rId12"/>
    <p:sldId id="268" r:id="rId13"/>
    <p:sldId id="269" r:id="rId14"/>
    <p:sldId id="270" r:id="rId15"/>
    <p:sldId id="27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BCAB45B-44AA-47DE-A4E3-1D3BADDAFBDC}" type="datetimeFigureOut">
              <a:rPr lang="en-IE" smtClean="0"/>
              <a:t>02/04/2024</a:t>
            </a:fld>
            <a:endParaRPr lang="en-IE"/>
          </a:p>
        </p:txBody>
      </p:sp>
      <p:sp>
        <p:nvSpPr>
          <p:cNvPr id="5" name="Footer Placeholder 4"/>
          <p:cNvSpPr>
            <a:spLocks noGrp="1"/>
          </p:cNvSpPr>
          <p:nvPr>
            <p:ph type="ftr" sz="quarter" idx="11"/>
          </p:nvPr>
        </p:nvSpPr>
        <p:spPr>
          <a:xfrm>
            <a:off x="2416500" y="329307"/>
            <a:ext cx="4973915" cy="309201"/>
          </a:xfrm>
        </p:spPr>
        <p:txBody>
          <a:bodyPr/>
          <a:lstStyle/>
          <a:p>
            <a:endParaRPr lang="en-IE"/>
          </a:p>
        </p:txBody>
      </p:sp>
      <p:sp>
        <p:nvSpPr>
          <p:cNvPr id="6" name="Slide Number Placeholder 5"/>
          <p:cNvSpPr>
            <a:spLocks noGrp="1"/>
          </p:cNvSpPr>
          <p:nvPr>
            <p:ph type="sldNum" sz="quarter" idx="12"/>
          </p:nvPr>
        </p:nvSpPr>
        <p:spPr>
          <a:xfrm>
            <a:off x="1437664" y="798973"/>
            <a:ext cx="811019" cy="503578"/>
          </a:xfrm>
        </p:spPr>
        <p:txBody>
          <a:bodyPr/>
          <a:lstStyle/>
          <a:p>
            <a:fld id="{8C8D2A43-1F12-414A-8648-F3EFC7F6A83C}" type="slidenum">
              <a:rPr lang="en-IE" smtClean="0"/>
              <a:t>‹#›</a:t>
            </a:fld>
            <a:endParaRPr lang="en-I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12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CAB45B-44AA-47DE-A4E3-1D3BADDAFBDC}" type="datetimeFigureOut">
              <a:rPr lang="en-IE" smtClean="0"/>
              <a:t>02/04/2024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8D2A43-1F12-414A-8648-F3EFC7F6A83C}" type="slidenum">
              <a:rPr lang="en-IE" smtClean="0"/>
              <a:t>‹#›</a:t>
            </a:fld>
            <a:endParaRPr lang="en-I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CAB45B-44AA-47DE-A4E3-1D3BADDAFBDC}" type="datetimeFigureOut">
              <a:rPr lang="en-IE" smtClean="0"/>
              <a:t>02/04/2024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8D2A43-1F12-414A-8648-F3EFC7F6A83C}" type="slidenum">
              <a:rPr lang="en-IE" smtClean="0"/>
              <a:t>‹#›</a:t>
            </a:fld>
            <a:endParaRPr lang="en-I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20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CAB45B-44AA-47DE-A4E3-1D3BADDAFBDC}" type="datetimeFigureOut">
              <a:rPr lang="en-IE" smtClean="0"/>
              <a:t>02/04/2024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8D2A43-1F12-414A-8648-F3EFC7F6A83C}" type="slidenum">
              <a:rPr lang="en-IE" smtClean="0"/>
              <a:t>‹#›</a:t>
            </a:fld>
            <a:endParaRPr lang="en-I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2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BCAB45B-44AA-47DE-A4E3-1D3BADDAFBDC}" type="datetimeFigureOut">
              <a:rPr lang="en-IE" smtClean="0"/>
              <a:t>02/04/2024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8D2A43-1F12-414A-8648-F3EFC7F6A83C}" type="slidenum">
              <a:rPr lang="en-IE" smtClean="0"/>
              <a:t>‹#›</a:t>
            </a:fld>
            <a:endParaRPr lang="en-I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664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CAB45B-44AA-47DE-A4E3-1D3BADDAFBDC}" type="datetimeFigureOut">
              <a:rPr lang="en-IE" smtClean="0"/>
              <a:t>02/04/2024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8D2A43-1F12-414A-8648-F3EFC7F6A83C}" type="slidenum">
              <a:rPr lang="en-IE" smtClean="0"/>
              <a:t>‹#›</a:t>
            </a:fld>
            <a:endParaRPr lang="en-I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297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CAB45B-44AA-47DE-A4E3-1D3BADDAFBDC}" type="datetimeFigureOut">
              <a:rPr lang="en-IE" smtClean="0"/>
              <a:t>02/04/2024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C8D2A43-1F12-414A-8648-F3EFC7F6A83C}" type="slidenum">
              <a:rPr lang="en-IE" smtClean="0"/>
              <a:t>‹#›</a:t>
            </a:fld>
            <a:endParaRPr lang="en-I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77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BCAB45B-44AA-47DE-A4E3-1D3BADDAFBDC}" type="datetimeFigureOut">
              <a:rPr lang="en-IE" smtClean="0"/>
              <a:t>02/04/2024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C8D2A43-1F12-414A-8648-F3EFC7F6A83C}" type="slidenum">
              <a:rPr lang="en-IE" smtClean="0"/>
              <a:t>‹#›</a:t>
            </a:fld>
            <a:endParaRPr lang="en-I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059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AB45B-44AA-47DE-A4E3-1D3BADDAFBDC}" type="datetimeFigureOut">
              <a:rPr lang="en-IE" smtClean="0"/>
              <a:t>02/04/2024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C8D2A43-1F12-414A-8648-F3EFC7F6A83C}" type="slidenum">
              <a:rPr lang="en-IE" smtClean="0"/>
              <a:t>‹#›</a:t>
            </a:fld>
            <a:endParaRPr lang="en-IE"/>
          </a:p>
        </p:txBody>
      </p:sp>
    </p:spTree>
    <p:extLst>
      <p:ext uri="{BB962C8B-B14F-4D97-AF65-F5344CB8AC3E}">
        <p14:creationId xmlns:p14="http://schemas.microsoft.com/office/powerpoint/2010/main" val="201399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BCAB45B-44AA-47DE-A4E3-1D3BADDAFBDC}" type="datetimeFigureOut">
              <a:rPr lang="en-IE" smtClean="0"/>
              <a:t>02/04/2024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8D2A43-1F12-414A-8648-F3EFC7F6A83C}" type="slidenum">
              <a:rPr lang="en-IE" smtClean="0"/>
              <a:t>‹#›</a:t>
            </a:fld>
            <a:endParaRPr lang="en-I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492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CAB45B-44AA-47DE-A4E3-1D3BADDAFBDC}" type="datetimeFigureOut">
              <a:rPr lang="en-IE" smtClean="0"/>
              <a:t>02/04/2024</a:t>
            </a:fld>
            <a:endParaRPr lang="en-IE"/>
          </a:p>
        </p:txBody>
      </p:sp>
      <p:sp>
        <p:nvSpPr>
          <p:cNvPr id="6" name="Footer Placeholder 5"/>
          <p:cNvSpPr>
            <a:spLocks noGrp="1"/>
          </p:cNvSpPr>
          <p:nvPr>
            <p:ph type="ftr" sz="quarter" idx="11"/>
          </p:nvPr>
        </p:nvSpPr>
        <p:spPr>
          <a:xfrm>
            <a:off x="1447382" y="318640"/>
            <a:ext cx="5541004" cy="320931"/>
          </a:xfrm>
        </p:spPr>
        <p:txBody>
          <a:bodyPr/>
          <a:lstStyle/>
          <a:p>
            <a:endParaRPr lang="en-IE"/>
          </a:p>
        </p:txBody>
      </p:sp>
      <p:sp>
        <p:nvSpPr>
          <p:cNvPr id="7" name="Slide Number Placeholder 6"/>
          <p:cNvSpPr>
            <a:spLocks noGrp="1"/>
          </p:cNvSpPr>
          <p:nvPr>
            <p:ph type="sldNum" sz="quarter" idx="12"/>
          </p:nvPr>
        </p:nvSpPr>
        <p:spPr/>
        <p:txBody>
          <a:bodyPr/>
          <a:lstStyle/>
          <a:p>
            <a:fld id="{8C8D2A43-1F12-414A-8648-F3EFC7F6A83C}" type="slidenum">
              <a:rPr lang="en-IE" smtClean="0"/>
              <a:t>‹#›</a:t>
            </a:fld>
            <a:endParaRPr lang="en-I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90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CAB45B-44AA-47DE-A4E3-1D3BADDAFBDC}" type="datetimeFigureOut">
              <a:rPr lang="en-IE" smtClean="0"/>
              <a:t>02/04/2024</a:t>
            </a:fld>
            <a:endParaRPr lang="en-I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8D2A43-1F12-414A-8648-F3EFC7F6A83C}" type="slidenum">
              <a:rPr lang="en-IE" smtClean="0"/>
              <a:t>‹#›</a:t>
            </a:fld>
            <a:endParaRPr lang="en-I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14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52D-2CD6-F980-E2F6-6C84AE6703FA}"/>
              </a:ext>
            </a:extLst>
          </p:cNvPr>
          <p:cNvSpPr>
            <a:spLocks noGrp="1"/>
          </p:cNvSpPr>
          <p:nvPr>
            <p:ph type="ctrTitle"/>
          </p:nvPr>
        </p:nvSpPr>
        <p:spPr/>
        <p:txBody>
          <a:bodyPr>
            <a:normAutofit/>
          </a:bodyPr>
          <a:lstStyle/>
          <a:p>
            <a:r>
              <a:rPr lang="en-GB" sz="2800" b="1" dirty="0"/>
              <a:t>Replication  Title: Women bureaucrats and petty corruption.</a:t>
            </a:r>
            <a:br>
              <a:rPr lang="en-GB" sz="2800" b="1" dirty="0"/>
            </a:br>
            <a:r>
              <a:rPr lang="en-GB" sz="2800" b="1" dirty="0"/>
              <a:t>Experimental evidence from Ghana.</a:t>
            </a:r>
            <a:endParaRPr lang="en-IE" sz="2800" b="1" dirty="0"/>
          </a:p>
        </p:txBody>
      </p:sp>
      <p:sp>
        <p:nvSpPr>
          <p:cNvPr id="3" name="Subtitle 2">
            <a:extLst>
              <a:ext uri="{FF2B5EF4-FFF2-40B4-BE49-F238E27FC236}">
                <a16:creationId xmlns:a16="http://schemas.microsoft.com/office/drawing/2014/main" id="{50787797-EB25-6799-A885-155808504B38}"/>
              </a:ext>
            </a:extLst>
          </p:cNvPr>
          <p:cNvSpPr>
            <a:spLocks noGrp="1"/>
          </p:cNvSpPr>
          <p:nvPr>
            <p:ph type="subTitle" idx="1"/>
          </p:nvPr>
        </p:nvSpPr>
        <p:spPr/>
        <p:txBody>
          <a:bodyPr>
            <a:normAutofit/>
          </a:bodyPr>
          <a:lstStyle/>
          <a:p>
            <a:r>
              <a:rPr lang="en-GB" sz="2000" b="1" dirty="0"/>
              <a:t>Idi Amin Da Silva</a:t>
            </a:r>
            <a:endParaRPr lang="en-IE" sz="2000" b="1" dirty="0"/>
          </a:p>
        </p:txBody>
      </p:sp>
    </p:spTree>
    <p:extLst>
      <p:ext uri="{BB962C8B-B14F-4D97-AF65-F5344CB8AC3E}">
        <p14:creationId xmlns:p14="http://schemas.microsoft.com/office/powerpoint/2010/main" val="256337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3804-5305-3349-226B-2969D470ACDE}"/>
              </a:ext>
            </a:extLst>
          </p:cNvPr>
          <p:cNvSpPr>
            <a:spLocks noGrp="1"/>
          </p:cNvSpPr>
          <p:nvPr>
            <p:ph type="title"/>
          </p:nvPr>
        </p:nvSpPr>
        <p:spPr/>
        <p:txBody>
          <a:bodyPr/>
          <a:lstStyle/>
          <a:p>
            <a:r>
              <a:rPr lang="en-GB" dirty="0"/>
              <a:t>Histogram of the variable age with density curve by sex</a:t>
            </a:r>
            <a:endParaRPr lang="en-IE" dirty="0"/>
          </a:p>
        </p:txBody>
      </p:sp>
      <p:pic>
        <p:nvPicPr>
          <p:cNvPr id="5" name="Content Placeholder 4">
            <a:extLst>
              <a:ext uri="{FF2B5EF4-FFF2-40B4-BE49-F238E27FC236}">
                <a16:creationId xmlns:a16="http://schemas.microsoft.com/office/drawing/2014/main" id="{88960ED6-32BB-5229-D4DE-F2E1E4D60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220" y="2016124"/>
            <a:ext cx="9255968" cy="3498267"/>
          </a:xfrm>
        </p:spPr>
      </p:pic>
    </p:spTree>
    <p:extLst>
      <p:ext uri="{BB962C8B-B14F-4D97-AF65-F5344CB8AC3E}">
        <p14:creationId xmlns:p14="http://schemas.microsoft.com/office/powerpoint/2010/main" val="423383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2B36-A463-EA63-6A13-B72E2AB77331}"/>
              </a:ext>
            </a:extLst>
          </p:cNvPr>
          <p:cNvSpPr>
            <a:spLocks noGrp="1"/>
          </p:cNvSpPr>
          <p:nvPr>
            <p:ph type="title"/>
          </p:nvPr>
        </p:nvSpPr>
        <p:spPr/>
        <p:txBody>
          <a:bodyPr/>
          <a:lstStyle/>
          <a:p>
            <a:r>
              <a:rPr lang="en-GB" dirty="0"/>
              <a:t>My contribution in term of statistical Analysis modelling</a:t>
            </a:r>
            <a:endParaRPr lang="en-IE" dirty="0"/>
          </a:p>
        </p:txBody>
      </p:sp>
      <p:sp>
        <p:nvSpPr>
          <p:cNvPr id="3" name="Content Placeholder 2">
            <a:extLst>
              <a:ext uri="{FF2B5EF4-FFF2-40B4-BE49-F238E27FC236}">
                <a16:creationId xmlns:a16="http://schemas.microsoft.com/office/drawing/2014/main" id="{1CCF9157-55E8-91C4-B7D5-334F94257C09}"/>
              </a:ext>
            </a:extLst>
          </p:cNvPr>
          <p:cNvSpPr>
            <a:spLocks noGrp="1"/>
          </p:cNvSpPr>
          <p:nvPr>
            <p:ph idx="1"/>
          </p:nvPr>
        </p:nvSpPr>
        <p:spPr>
          <a:xfrm>
            <a:off x="1451579" y="2015732"/>
            <a:ext cx="9603275" cy="3685272"/>
          </a:xfrm>
        </p:spPr>
        <p:txBody>
          <a:bodyPr>
            <a:normAutofit lnSpcReduction="10000"/>
          </a:bodyPr>
          <a:lstStyle/>
          <a:p>
            <a:r>
              <a:rPr lang="en-GB" dirty="0"/>
              <a:t>I have decided to choose the an ordered and unordered Multinomial Logistic Regression Model by choosing the </a:t>
            </a:r>
            <a:r>
              <a:rPr lang="en-GB" sz="2400" b="1" dirty="0"/>
              <a:t>response variable region</a:t>
            </a:r>
            <a:r>
              <a:rPr lang="en-GB" dirty="0"/>
              <a:t>: 1= Greater Accra; 2=Central Ghana; 3=Eastern Ghana. The reference category is Greater Accra.</a:t>
            </a:r>
          </a:p>
          <a:p>
            <a:r>
              <a:rPr lang="en-GB" sz="2400" b="1" dirty="0"/>
              <a:t>The Explanatory Variables</a:t>
            </a:r>
            <a:r>
              <a:rPr lang="en-GB" dirty="0"/>
              <a:t>: </a:t>
            </a:r>
          </a:p>
          <a:p>
            <a:r>
              <a:rPr lang="en-GB" b="1" dirty="0"/>
              <a:t>Sex</a:t>
            </a:r>
            <a:r>
              <a:rPr lang="en-GB" dirty="0"/>
              <a:t> (female; male); </a:t>
            </a:r>
          </a:p>
          <a:p>
            <a:r>
              <a:rPr lang="en-GB" b="1" dirty="0"/>
              <a:t>married</a:t>
            </a:r>
            <a:r>
              <a:rPr lang="en-GB" dirty="0"/>
              <a:t> (single, married); </a:t>
            </a:r>
          </a:p>
          <a:p>
            <a:r>
              <a:rPr lang="en-GB" b="1" dirty="0"/>
              <a:t>children</a:t>
            </a:r>
            <a:r>
              <a:rPr lang="en-GB" dirty="0"/>
              <a:t> (numbers of children)</a:t>
            </a:r>
          </a:p>
          <a:p>
            <a:r>
              <a:rPr lang="en-GB" b="1" dirty="0"/>
              <a:t>Christ</a:t>
            </a:r>
            <a:r>
              <a:rPr lang="en-GB" dirty="0"/>
              <a:t> (non – Christian; Christian)</a:t>
            </a:r>
          </a:p>
          <a:p>
            <a:pPr marL="0" indent="0">
              <a:buNone/>
            </a:pPr>
            <a:endParaRPr lang="en-GB" dirty="0"/>
          </a:p>
          <a:p>
            <a:endParaRPr lang="en-GB" dirty="0"/>
          </a:p>
          <a:p>
            <a:endParaRPr lang="en-IE" dirty="0"/>
          </a:p>
        </p:txBody>
      </p:sp>
    </p:spTree>
    <p:extLst>
      <p:ext uri="{BB962C8B-B14F-4D97-AF65-F5344CB8AC3E}">
        <p14:creationId xmlns:p14="http://schemas.microsoft.com/office/powerpoint/2010/main" val="140173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B252-8704-5625-D5DC-EA872FEABE87}"/>
              </a:ext>
            </a:extLst>
          </p:cNvPr>
          <p:cNvSpPr>
            <a:spLocks noGrp="1"/>
          </p:cNvSpPr>
          <p:nvPr>
            <p:ph type="title"/>
          </p:nvPr>
        </p:nvSpPr>
        <p:spPr/>
        <p:txBody>
          <a:bodyPr/>
          <a:lstStyle/>
          <a:p>
            <a:r>
              <a:rPr lang="en-GB" dirty="0"/>
              <a:t>Research Question:</a:t>
            </a:r>
            <a:endParaRPr lang="en-IE" dirty="0"/>
          </a:p>
        </p:txBody>
      </p:sp>
      <p:sp>
        <p:nvSpPr>
          <p:cNvPr id="3" name="Content Placeholder 2">
            <a:extLst>
              <a:ext uri="{FF2B5EF4-FFF2-40B4-BE49-F238E27FC236}">
                <a16:creationId xmlns:a16="http://schemas.microsoft.com/office/drawing/2014/main" id="{91F0B5B2-DC34-6126-98C5-C29ED6D0AE65}"/>
              </a:ext>
            </a:extLst>
          </p:cNvPr>
          <p:cNvSpPr>
            <a:spLocks noGrp="1"/>
          </p:cNvSpPr>
          <p:nvPr>
            <p:ph idx="1"/>
          </p:nvPr>
        </p:nvSpPr>
        <p:spPr/>
        <p:txBody>
          <a:bodyPr>
            <a:normAutofit/>
          </a:bodyPr>
          <a:lstStyle/>
          <a:p>
            <a:r>
              <a:rPr lang="en-GB" sz="3200" b="1" dirty="0"/>
              <a:t>How do factors such as gender religion and number of children  influence the likelihood of bureaucrats public servant residing and working in regions other than Greater Accra are most likely to solicit a bribe from public?</a:t>
            </a:r>
            <a:endParaRPr lang="en-IE" sz="3200" b="1" dirty="0"/>
          </a:p>
        </p:txBody>
      </p:sp>
    </p:spTree>
    <p:extLst>
      <p:ext uri="{BB962C8B-B14F-4D97-AF65-F5344CB8AC3E}">
        <p14:creationId xmlns:p14="http://schemas.microsoft.com/office/powerpoint/2010/main" val="268674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D631-B2EE-0D35-BBBA-50A8DE8B6F3F}"/>
              </a:ext>
            </a:extLst>
          </p:cNvPr>
          <p:cNvSpPr>
            <a:spLocks noGrp="1"/>
          </p:cNvSpPr>
          <p:nvPr>
            <p:ph type="title"/>
          </p:nvPr>
        </p:nvSpPr>
        <p:spPr/>
        <p:txBody>
          <a:bodyPr/>
          <a:lstStyle/>
          <a:p>
            <a:r>
              <a:rPr lang="en-GB" dirty="0"/>
              <a:t>An ordered Multinomial Logistics Regression Model:</a:t>
            </a:r>
            <a:endParaRPr lang="en-IE" dirty="0"/>
          </a:p>
        </p:txBody>
      </p:sp>
      <p:pic>
        <p:nvPicPr>
          <p:cNvPr id="5" name="Content Placeholder 4">
            <a:extLst>
              <a:ext uri="{FF2B5EF4-FFF2-40B4-BE49-F238E27FC236}">
                <a16:creationId xmlns:a16="http://schemas.microsoft.com/office/drawing/2014/main" id="{017E05C9-B172-3696-713E-1CE6C4F40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4"/>
            <a:ext cx="9399923" cy="3927475"/>
          </a:xfrm>
        </p:spPr>
      </p:pic>
    </p:spTree>
    <p:extLst>
      <p:ext uri="{BB962C8B-B14F-4D97-AF65-F5344CB8AC3E}">
        <p14:creationId xmlns:p14="http://schemas.microsoft.com/office/powerpoint/2010/main" val="376518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B9B3-0A14-86AD-9FF3-59399A01898D}"/>
              </a:ext>
            </a:extLst>
          </p:cNvPr>
          <p:cNvSpPr>
            <a:spLocks noGrp="1"/>
          </p:cNvSpPr>
          <p:nvPr>
            <p:ph type="title"/>
          </p:nvPr>
        </p:nvSpPr>
        <p:spPr/>
        <p:txBody>
          <a:bodyPr/>
          <a:lstStyle/>
          <a:p>
            <a:r>
              <a:rPr lang="en-GB" dirty="0"/>
              <a:t>P- Values for an ordered multinomial logistic regression</a:t>
            </a:r>
            <a:endParaRPr lang="en-IE" dirty="0"/>
          </a:p>
        </p:txBody>
      </p:sp>
      <p:pic>
        <p:nvPicPr>
          <p:cNvPr id="5" name="Content Placeholder 4">
            <a:extLst>
              <a:ext uri="{FF2B5EF4-FFF2-40B4-BE49-F238E27FC236}">
                <a16:creationId xmlns:a16="http://schemas.microsoft.com/office/drawing/2014/main" id="{C82415D2-68C2-5E8A-90B0-13106D04D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328" y="2118049"/>
            <a:ext cx="9479902" cy="3638939"/>
          </a:xfrm>
        </p:spPr>
      </p:pic>
    </p:spTree>
    <p:extLst>
      <p:ext uri="{BB962C8B-B14F-4D97-AF65-F5344CB8AC3E}">
        <p14:creationId xmlns:p14="http://schemas.microsoft.com/office/powerpoint/2010/main" val="423722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0C1E-7E4A-F776-1BE5-27526191EAC4}"/>
              </a:ext>
            </a:extLst>
          </p:cNvPr>
          <p:cNvSpPr>
            <a:spLocks noGrp="1"/>
          </p:cNvSpPr>
          <p:nvPr>
            <p:ph type="title"/>
          </p:nvPr>
        </p:nvSpPr>
        <p:spPr/>
        <p:txBody>
          <a:bodyPr/>
          <a:lstStyle/>
          <a:p>
            <a:r>
              <a:rPr lang="en-GB" dirty="0"/>
              <a:t>P-Values summary table:</a:t>
            </a:r>
            <a:endParaRPr lang="en-IE" dirty="0"/>
          </a:p>
        </p:txBody>
      </p:sp>
      <p:pic>
        <p:nvPicPr>
          <p:cNvPr id="5" name="Content Placeholder 4">
            <a:extLst>
              <a:ext uri="{FF2B5EF4-FFF2-40B4-BE49-F238E27FC236}">
                <a16:creationId xmlns:a16="http://schemas.microsoft.com/office/drawing/2014/main" id="{1B4BCE3C-44D0-5CC3-76FB-49392BE14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1853754"/>
            <a:ext cx="9521220" cy="4071185"/>
          </a:xfrm>
        </p:spPr>
      </p:pic>
    </p:spTree>
    <p:extLst>
      <p:ext uri="{BB962C8B-B14F-4D97-AF65-F5344CB8AC3E}">
        <p14:creationId xmlns:p14="http://schemas.microsoft.com/office/powerpoint/2010/main" val="246217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4878-5CD1-48CC-9E87-AD20E0FDBA1D}"/>
              </a:ext>
            </a:extLst>
          </p:cNvPr>
          <p:cNvSpPr>
            <a:spLocks noGrp="1"/>
          </p:cNvSpPr>
          <p:nvPr>
            <p:ph type="title"/>
          </p:nvPr>
        </p:nvSpPr>
        <p:spPr/>
        <p:txBody>
          <a:bodyPr/>
          <a:lstStyle/>
          <a:p>
            <a:r>
              <a:rPr lang="en-GB" dirty="0"/>
              <a:t>Conclusion</a:t>
            </a:r>
            <a:endParaRPr lang="en-IE" dirty="0"/>
          </a:p>
        </p:txBody>
      </p:sp>
      <p:sp>
        <p:nvSpPr>
          <p:cNvPr id="3" name="Content Placeholder 2">
            <a:extLst>
              <a:ext uri="{FF2B5EF4-FFF2-40B4-BE49-F238E27FC236}">
                <a16:creationId xmlns:a16="http://schemas.microsoft.com/office/drawing/2014/main" id="{28152BCF-4903-F8FA-DDFD-F00A7D222F50}"/>
              </a:ext>
            </a:extLst>
          </p:cNvPr>
          <p:cNvSpPr>
            <a:spLocks noGrp="1"/>
          </p:cNvSpPr>
          <p:nvPr>
            <p:ph idx="1"/>
          </p:nvPr>
        </p:nvSpPr>
        <p:spPr/>
        <p:txBody>
          <a:bodyPr>
            <a:normAutofit/>
          </a:bodyPr>
          <a:lstStyle/>
          <a:p>
            <a:r>
              <a:rPr lang="en-GB" sz="2800" dirty="0"/>
              <a:t>Previous studies has showed a negative correlation between the adherence of women in public and private sector and practices of the corruption acts.</a:t>
            </a:r>
          </a:p>
          <a:p>
            <a:r>
              <a:rPr lang="en-GB" sz="2800" dirty="0"/>
              <a:t>This facts should encourage more companies to recruit women to integrate the labour market with the aim to reduce corruption and to bust the efficiency, efficacy and productivity.</a:t>
            </a:r>
            <a:endParaRPr lang="en-IE" sz="2800" dirty="0"/>
          </a:p>
        </p:txBody>
      </p:sp>
    </p:spTree>
    <p:extLst>
      <p:ext uri="{BB962C8B-B14F-4D97-AF65-F5344CB8AC3E}">
        <p14:creationId xmlns:p14="http://schemas.microsoft.com/office/powerpoint/2010/main" val="344784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6D7DA-F780-0EF6-D9B1-E6C2C09046CB}"/>
              </a:ext>
            </a:extLst>
          </p:cNvPr>
          <p:cNvPicPr>
            <a:picLocks noChangeAspect="1"/>
          </p:cNvPicPr>
          <p:nvPr/>
        </p:nvPicPr>
        <p:blipFill>
          <a:blip r:embed="rId2"/>
          <a:stretch>
            <a:fillRect/>
          </a:stretch>
        </p:blipFill>
        <p:spPr>
          <a:xfrm>
            <a:off x="737118" y="270588"/>
            <a:ext cx="10692882" cy="5699902"/>
          </a:xfrm>
          <a:prstGeom prst="rect">
            <a:avLst/>
          </a:prstGeom>
        </p:spPr>
      </p:pic>
    </p:spTree>
    <p:extLst>
      <p:ext uri="{BB962C8B-B14F-4D97-AF65-F5344CB8AC3E}">
        <p14:creationId xmlns:p14="http://schemas.microsoft.com/office/powerpoint/2010/main" val="116800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D28C-528E-7A78-F719-53A32F0D3AD9}"/>
              </a:ext>
            </a:extLst>
          </p:cNvPr>
          <p:cNvSpPr>
            <a:spLocks noGrp="1"/>
          </p:cNvSpPr>
          <p:nvPr>
            <p:ph type="title"/>
          </p:nvPr>
        </p:nvSpPr>
        <p:spPr/>
        <p:txBody>
          <a:bodyPr>
            <a:normAutofit/>
          </a:bodyPr>
          <a:lstStyle/>
          <a:p>
            <a:r>
              <a:rPr lang="en-GB" sz="2800" dirty="0"/>
              <a:t>More women in public institutions are correlated with lower levels of corruption</a:t>
            </a:r>
            <a:r>
              <a:rPr lang="en-GB" sz="2400" dirty="0"/>
              <a:t>.</a:t>
            </a:r>
            <a:endParaRPr lang="en-IE" sz="2400" dirty="0"/>
          </a:p>
        </p:txBody>
      </p:sp>
      <p:sp>
        <p:nvSpPr>
          <p:cNvPr id="3" name="Content Placeholder 2">
            <a:extLst>
              <a:ext uri="{FF2B5EF4-FFF2-40B4-BE49-F238E27FC236}">
                <a16:creationId xmlns:a16="http://schemas.microsoft.com/office/drawing/2014/main" id="{94FA6550-2921-DE48-E476-A98F482BFBF8}"/>
              </a:ext>
            </a:extLst>
          </p:cNvPr>
          <p:cNvSpPr>
            <a:spLocks noGrp="1"/>
          </p:cNvSpPr>
          <p:nvPr>
            <p:ph idx="1"/>
          </p:nvPr>
        </p:nvSpPr>
        <p:spPr/>
        <p:txBody>
          <a:bodyPr/>
          <a:lstStyle/>
          <a:p>
            <a:r>
              <a:rPr lang="en-GB" dirty="0"/>
              <a:t> </a:t>
            </a:r>
            <a:r>
              <a:rPr lang="en-GB" sz="2800" dirty="0"/>
              <a:t>The study of the replication has two main goals:</a:t>
            </a:r>
          </a:p>
          <a:p>
            <a:r>
              <a:rPr lang="en-GB" sz="2800" dirty="0"/>
              <a:t>1</a:t>
            </a:r>
            <a:r>
              <a:rPr lang="en-GB" sz="2800" baseline="30000" dirty="0"/>
              <a:t>st</a:t>
            </a:r>
            <a:r>
              <a:rPr lang="en-GB" sz="2800" dirty="0"/>
              <a:t>  To assess the claim that citizens expect women bureaucrats to be less likely to extract bribes than their male counterparts. </a:t>
            </a:r>
          </a:p>
          <a:p>
            <a:r>
              <a:rPr lang="en-GB" sz="2800" dirty="0"/>
              <a:t>In the context of the Ghana where the corruption is understudied despite being a central obstacle to development (Gyimah – </a:t>
            </a:r>
            <a:r>
              <a:rPr lang="en-GB" sz="2800" dirty="0" err="1"/>
              <a:t>Boadi</a:t>
            </a:r>
            <a:r>
              <a:rPr lang="en-GB" sz="2800" dirty="0"/>
              <a:t>, 2015) </a:t>
            </a:r>
            <a:endParaRPr lang="en-IE" sz="2800" dirty="0"/>
          </a:p>
        </p:txBody>
      </p:sp>
    </p:spTree>
    <p:extLst>
      <p:ext uri="{BB962C8B-B14F-4D97-AF65-F5344CB8AC3E}">
        <p14:creationId xmlns:p14="http://schemas.microsoft.com/office/powerpoint/2010/main" val="211420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167A-E424-5A1F-E799-6E9634D5878C}"/>
              </a:ext>
            </a:extLst>
          </p:cNvPr>
          <p:cNvSpPr>
            <a:spLocks noGrp="1"/>
          </p:cNvSpPr>
          <p:nvPr>
            <p:ph type="title"/>
          </p:nvPr>
        </p:nvSpPr>
        <p:spPr/>
        <p:txBody>
          <a:bodyPr>
            <a:normAutofit/>
          </a:bodyPr>
          <a:lstStyle/>
          <a:p>
            <a:r>
              <a:rPr lang="en-GB" sz="2800" dirty="0"/>
              <a:t>2</a:t>
            </a:r>
            <a:r>
              <a:rPr lang="en-GB" sz="2800" baseline="30000" dirty="0"/>
              <a:t>nd</a:t>
            </a:r>
            <a:r>
              <a:rPr lang="en-GB" sz="2800" dirty="0"/>
              <a:t> goal of the replication paper</a:t>
            </a:r>
            <a:endParaRPr lang="en-IE" sz="2800" dirty="0"/>
          </a:p>
        </p:txBody>
      </p:sp>
      <p:sp>
        <p:nvSpPr>
          <p:cNvPr id="3" name="Content Placeholder 2">
            <a:extLst>
              <a:ext uri="{FF2B5EF4-FFF2-40B4-BE49-F238E27FC236}">
                <a16:creationId xmlns:a16="http://schemas.microsoft.com/office/drawing/2014/main" id="{3208B034-E013-08B6-78D1-7F2106E40B2D}"/>
              </a:ext>
            </a:extLst>
          </p:cNvPr>
          <p:cNvSpPr>
            <a:spLocks noGrp="1"/>
          </p:cNvSpPr>
          <p:nvPr>
            <p:ph idx="1"/>
          </p:nvPr>
        </p:nvSpPr>
        <p:spPr/>
        <p:txBody>
          <a:bodyPr/>
          <a:lstStyle/>
          <a:p>
            <a:r>
              <a:rPr lang="en-GB" dirty="0"/>
              <a:t>Investigate potential mechanisms that may explain a relationship (positive or negative) between gender and corruption. To answer these questions let consider 3 mechanism:</a:t>
            </a:r>
          </a:p>
          <a:p>
            <a:r>
              <a:rPr lang="en-GB" dirty="0"/>
              <a:t>(a) Women are expected to have inherent or socially induced traits that make them less corrupt.</a:t>
            </a:r>
          </a:p>
          <a:p>
            <a:r>
              <a:rPr lang="en-GB" dirty="0"/>
              <a:t>(b) The women are expected to be less corrupt because they have fewer opportunity to engage in corruption.</a:t>
            </a:r>
          </a:p>
          <a:p>
            <a:r>
              <a:rPr lang="en-GB" dirty="0"/>
              <a:t>(c) The women are expected to be less corrupt because they face less external financial pressure to support their extended families or kinship groups.</a:t>
            </a:r>
            <a:endParaRPr lang="en-IE" dirty="0"/>
          </a:p>
        </p:txBody>
      </p:sp>
    </p:spTree>
    <p:extLst>
      <p:ext uri="{BB962C8B-B14F-4D97-AF65-F5344CB8AC3E}">
        <p14:creationId xmlns:p14="http://schemas.microsoft.com/office/powerpoint/2010/main" val="28241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0D614-EB31-909D-E4E5-F3B449D76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08" y="541176"/>
            <a:ext cx="10366309" cy="4711959"/>
          </a:xfrm>
          <a:prstGeom prst="rect">
            <a:avLst/>
          </a:prstGeom>
        </p:spPr>
      </p:pic>
    </p:spTree>
    <p:extLst>
      <p:ext uri="{BB962C8B-B14F-4D97-AF65-F5344CB8AC3E}">
        <p14:creationId xmlns:p14="http://schemas.microsoft.com/office/powerpoint/2010/main" val="102936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CB19C-AAAD-8546-E65F-97392FBC9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 y="529339"/>
            <a:ext cx="11383347" cy="5358278"/>
          </a:xfrm>
          <a:prstGeom prst="rect">
            <a:avLst/>
          </a:prstGeom>
        </p:spPr>
      </p:pic>
    </p:spTree>
    <p:extLst>
      <p:ext uri="{BB962C8B-B14F-4D97-AF65-F5344CB8AC3E}">
        <p14:creationId xmlns:p14="http://schemas.microsoft.com/office/powerpoint/2010/main" val="98442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C147-56E2-DE15-B130-A4069D159EE8}"/>
              </a:ext>
            </a:extLst>
          </p:cNvPr>
          <p:cNvSpPr>
            <a:spLocks noGrp="1"/>
          </p:cNvSpPr>
          <p:nvPr>
            <p:ph type="title"/>
          </p:nvPr>
        </p:nvSpPr>
        <p:spPr/>
        <p:txBody>
          <a:bodyPr/>
          <a:lstStyle/>
          <a:p>
            <a:r>
              <a:rPr lang="en-GB" dirty="0"/>
              <a:t>MY CONTRIBUTION TO REPLICATION PAPPER</a:t>
            </a:r>
            <a:endParaRPr lang="en-IE" dirty="0"/>
          </a:p>
        </p:txBody>
      </p:sp>
      <p:sp>
        <p:nvSpPr>
          <p:cNvPr id="3" name="Text Placeholder 2">
            <a:extLst>
              <a:ext uri="{FF2B5EF4-FFF2-40B4-BE49-F238E27FC236}">
                <a16:creationId xmlns:a16="http://schemas.microsoft.com/office/drawing/2014/main" id="{D05128AF-0779-5594-F6E2-5A7739127F57}"/>
              </a:ext>
            </a:extLst>
          </p:cNvPr>
          <p:cNvSpPr>
            <a:spLocks noGrp="1"/>
          </p:cNvSpPr>
          <p:nvPr>
            <p:ph type="body" idx="1"/>
          </p:nvPr>
        </p:nvSpPr>
        <p:spPr>
          <a:xfrm>
            <a:off x="1454239" y="3806195"/>
            <a:ext cx="8630446" cy="1512254"/>
          </a:xfrm>
        </p:spPr>
        <p:txBody>
          <a:bodyPr>
            <a:normAutofit/>
          </a:bodyPr>
          <a:lstStyle/>
          <a:p>
            <a:r>
              <a:rPr lang="en-GB" sz="2000" b="1" dirty="0"/>
              <a:t>DATA VISUALIZATION AND APPLICATION OF SUITABLE STATISTICS REGRESSION MODEL: AN ORDERED AND UNORDERED MULTINOMIAL LOGISTICS REGRESSION</a:t>
            </a:r>
            <a:endParaRPr lang="en-IE" sz="2000" b="1" dirty="0"/>
          </a:p>
        </p:txBody>
      </p:sp>
    </p:spTree>
    <p:extLst>
      <p:ext uri="{BB962C8B-B14F-4D97-AF65-F5344CB8AC3E}">
        <p14:creationId xmlns:p14="http://schemas.microsoft.com/office/powerpoint/2010/main" val="59253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250C-EF24-D59C-D62A-EEFE3B7F2AE4}"/>
              </a:ext>
            </a:extLst>
          </p:cNvPr>
          <p:cNvSpPr>
            <a:spLocks noGrp="1"/>
          </p:cNvSpPr>
          <p:nvPr>
            <p:ph type="title"/>
          </p:nvPr>
        </p:nvSpPr>
        <p:spPr>
          <a:xfrm>
            <a:off x="1451579" y="804519"/>
            <a:ext cx="9603275" cy="996289"/>
          </a:xfrm>
        </p:spPr>
        <p:txBody>
          <a:bodyPr>
            <a:normAutofit/>
          </a:bodyPr>
          <a:lstStyle/>
          <a:p>
            <a:r>
              <a:rPr lang="en-GB" sz="2000" dirty="0"/>
              <a:t>Boxplot of region (Greater Accra, Central Ghana, Eastern Ghana) versus age and facet wrap by sex</a:t>
            </a:r>
            <a:endParaRPr lang="en-IE" sz="2000" dirty="0"/>
          </a:p>
        </p:txBody>
      </p:sp>
      <p:pic>
        <p:nvPicPr>
          <p:cNvPr id="5" name="Content Placeholder 4">
            <a:extLst>
              <a:ext uri="{FF2B5EF4-FFF2-40B4-BE49-F238E27FC236}">
                <a16:creationId xmlns:a16="http://schemas.microsoft.com/office/drawing/2014/main" id="{1408B0AF-7318-94EB-EF91-3F8FA923C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46" y="2016124"/>
            <a:ext cx="10523008" cy="3778185"/>
          </a:xfrm>
        </p:spPr>
      </p:pic>
    </p:spTree>
    <p:extLst>
      <p:ext uri="{BB962C8B-B14F-4D97-AF65-F5344CB8AC3E}">
        <p14:creationId xmlns:p14="http://schemas.microsoft.com/office/powerpoint/2010/main" val="183087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5455-B535-9FBF-4306-A9021E064B1A}"/>
              </a:ext>
            </a:extLst>
          </p:cNvPr>
          <p:cNvSpPr>
            <a:spLocks noGrp="1"/>
          </p:cNvSpPr>
          <p:nvPr>
            <p:ph type="title"/>
          </p:nvPr>
        </p:nvSpPr>
        <p:spPr/>
        <p:txBody>
          <a:bodyPr/>
          <a:lstStyle/>
          <a:p>
            <a:r>
              <a:rPr lang="en-GB" dirty="0"/>
              <a:t>Bar plot of Education</a:t>
            </a:r>
            <a:endParaRPr lang="en-IE" dirty="0"/>
          </a:p>
        </p:txBody>
      </p:sp>
      <p:pic>
        <p:nvPicPr>
          <p:cNvPr id="7" name="Content Placeholder 6">
            <a:extLst>
              <a:ext uri="{FF2B5EF4-FFF2-40B4-BE49-F238E27FC236}">
                <a16:creationId xmlns:a16="http://schemas.microsoft.com/office/drawing/2014/main" id="{078F1D64-5EAF-87CF-BAA0-D1676D343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4"/>
            <a:ext cx="9502560" cy="3526259"/>
          </a:xfrm>
        </p:spPr>
      </p:pic>
    </p:spTree>
    <p:extLst>
      <p:ext uri="{BB962C8B-B14F-4D97-AF65-F5344CB8AC3E}">
        <p14:creationId xmlns:p14="http://schemas.microsoft.com/office/powerpoint/2010/main" val="36277606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2651</TotalTime>
  <Words>441</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Replication  Title: Women bureaucrats and petty corruption. Experimental evidence from Ghana.</vt:lpstr>
      <vt:lpstr>PowerPoint Presentation</vt:lpstr>
      <vt:lpstr>More women in public institutions are correlated with lower levels of corruption.</vt:lpstr>
      <vt:lpstr>2nd goal of the replication paper</vt:lpstr>
      <vt:lpstr>PowerPoint Presentation</vt:lpstr>
      <vt:lpstr>PowerPoint Presentation</vt:lpstr>
      <vt:lpstr>MY CONTRIBUTION TO REPLICATION PAPPER</vt:lpstr>
      <vt:lpstr>Boxplot of region (Greater Accra, Central Ghana, Eastern Ghana) versus age and facet wrap by sex</vt:lpstr>
      <vt:lpstr>Bar plot of Education</vt:lpstr>
      <vt:lpstr>Histogram of the variable age with density curve by sex</vt:lpstr>
      <vt:lpstr>My contribution in term of statistical Analysis modelling</vt:lpstr>
      <vt:lpstr>Research Question:</vt:lpstr>
      <vt:lpstr>An ordered Multinomial Logistics Regression Model:</vt:lpstr>
      <vt:lpstr>P- Values for an ordered multinomial logistic regression</vt:lpstr>
      <vt:lpstr>P-Values summary table: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Title: Women bureaucrats and petty corruption. Experimental evidence from Ghana.</dc:title>
  <dc:creator>Idi Amin Da Silva</dc:creator>
  <cp:lastModifiedBy>Idi Amin Da Silva</cp:lastModifiedBy>
  <cp:revision>4</cp:revision>
  <dcterms:created xsi:type="dcterms:W3CDTF">2024-03-30T19:06:51Z</dcterms:created>
  <dcterms:modified xsi:type="dcterms:W3CDTF">2024-04-03T13:48:25Z</dcterms:modified>
</cp:coreProperties>
</file>