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427" r:id="rId2"/>
    <p:sldId id="278" r:id="rId3"/>
    <p:sldId id="411" r:id="rId4"/>
    <p:sldId id="406" r:id="rId5"/>
    <p:sldId id="284" r:id="rId6"/>
    <p:sldId id="265" r:id="rId7"/>
    <p:sldId id="304" r:id="rId8"/>
    <p:sldId id="408" r:id="rId9"/>
    <p:sldId id="429" r:id="rId10"/>
    <p:sldId id="266" r:id="rId11"/>
    <p:sldId id="431" r:id="rId12"/>
    <p:sldId id="433" r:id="rId13"/>
    <p:sldId id="435" r:id="rId14"/>
    <p:sldId id="437" r:id="rId15"/>
    <p:sldId id="439" r:id="rId16"/>
    <p:sldId id="415" r:id="rId17"/>
    <p:sldId id="416" r:id="rId18"/>
    <p:sldId id="412" r:id="rId19"/>
    <p:sldId id="430" r:id="rId20"/>
    <p:sldId id="426" r:id="rId21"/>
    <p:sldId id="269" r:id="rId22"/>
    <p:sldId id="418" r:id="rId23"/>
    <p:sldId id="440" r:id="rId24"/>
    <p:sldId id="423" r:id="rId25"/>
    <p:sldId id="270" r:id="rId26"/>
    <p:sldId id="409" r:id="rId27"/>
    <p:sldId id="417" r:id="rId28"/>
    <p:sldId id="419" r:id="rId29"/>
    <p:sldId id="271" r:id="rId30"/>
  </p:sldIdLst>
  <p:sldSz cx="18288000" cy="10287000"/>
  <p:notesSz cx="6858000" cy="9144000"/>
  <p:embeddedFontLst>
    <p:embeddedFont>
      <p:font typeface="Cambria" panose="02040503050406030204" pitchFamily="18" charset="0"/>
      <p:regular r:id="rId32"/>
      <p:bold r:id="rId33"/>
      <p:italic r:id="rId34"/>
      <p:boldItalic r:id="rId35"/>
    </p:embeddedFont>
    <p:embeddedFont>
      <p:font typeface="Crimson Pro" panose="020B0604020202020204" charset="0"/>
      <p:regular r:id="rId36"/>
    </p:embeddedFont>
    <p:embeddedFont>
      <p:font typeface="Crimson Pro Bold" panose="020B0604020202020204" charset="0"/>
      <p:regular r:id="rId37"/>
    </p:embeddedFont>
    <p:embeddedFont>
      <p:font typeface="Noto Serif Display ExtraCondensed" panose="020B0604020202020204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927"/>
    <a:srgbClr val="70B7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333" autoAdjust="0"/>
  </p:normalViewPr>
  <p:slideViewPr>
    <p:cSldViewPr>
      <p:cViewPr varScale="1">
        <p:scale>
          <a:sx n="40" d="100"/>
          <a:sy n="40" d="100"/>
        </p:scale>
        <p:origin x="155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llo, Idiatou" userId="73b8c050-a705-47b6-88de-fafa4ff90745" providerId="ADAL" clId="{7AE90706-C17F-4C2D-8705-3051E19532C5}"/>
    <pc:docChg chg="custSel delSld modSld delMainMaster">
      <pc:chgData name="Diallo, Idiatou" userId="73b8c050-a705-47b6-88de-fafa4ff90745" providerId="ADAL" clId="{7AE90706-C17F-4C2D-8705-3051E19532C5}" dt="2024-12-13T17:27:23.787" v="55" actId="368"/>
      <pc:docMkLst>
        <pc:docMk/>
      </pc:docMkLst>
      <pc:sldChg chg="del">
        <pc:chgData name="Diallo, Idiatou" userId="73b8c050-a705-47b6-88de-fafa4ff90745" providerId="ADAL" clId="{7AE90706-C17F-4C2D-8705-3051E19532C5}" dt="2024-12-13T17:26:23.879" v="0" actId="2696"/>
        <pc:sldMkLst>
          <pc:docMk/>
          <pc:sldMk cId="0" sldId="256"/>
        </pc:sldMkLst>
      </pc:sldChg>
      <pc:sldChg chg="del">
        <pc:chgData name="Diallo, Idiatou" userId="73b8c050-a705-47b6-88de-fafa4ff90745" providerId="ADAL" clId="{7AE90706-C17F-4C2D-8705-3051E19532C5}" dt="2024-12-13T17:26:23.879" v="0" actId="2696"/>
        <pc:sldMkLst>
          <pc:docMk/>
          <pc:sldMk cId="0" sldId="257"/>
        </pc:sldMkLst>
      </pc:sldChg>
      <pc:sldChg chg="del">
        <pc:chgData name="Diallo, Idiatou" userId="73b8c050-a705-47b6-88de-fafa4ff90745" providerId="ADAL" clId="{7AE90706-C17F-4C2D-8705-3051E19532C5}" dt="2024-12-13T17:26:23.879" v="0" actId="2696"/>
        <pc:sldMkLst>
          <pc:docMk/>
          <pc:sldMk cId="0" sldId="258"/>
        </pc:sldMkLst>
      </pc:sldChg>
      <pc:sldChg chg="del">
        <pc:chgData name="Diallo, Idiatou" userId="73b8c050-a705-47b6-88de-fafa4ff90745" providerId="ADAL" clId="{7AE90706-C17F-4C2D-8705-3051E19532C5}" dt="2024-12-13T17:26:23.879" v="0" actId="2696"/>
        <pc:sldMkLst>
          <pc:docMk/>
          <pc:sldMk cId="0" sldId="259"/>
        </pc:sldMkLst>
      </pc:sldChg>
      <pc:sldChg chg="del">
        <pc:chgData name="Diallo, Idiatou" userId="73b8c050-a705-47b6-88de-fafa4ff90745" providerId="ADAL" clId="{7AE90706-C17F-4C2D-8705-3051E19532C5}" dt="2024-12-13T17:26:23.879" v="0" actId="2696"/>
        <pc:sldMkLst>
          <pc:docMk/>
          <pc:sldMk cId="0" sldId="260"/>
        </pc:sldMkLst>
      </pc:sldChg>
      <pc:sldChg chg="del">
        <pc:chgData name="Diallo, Idiatou" userId="73b8c050-a705-47b6-88de-fafa4ff90745" providerId="ADAL" clId="{7AE90706-C17F-4C2D-8705-3051E19532C5}" dt="2024-12-13T17:26:23.879" v="0" actId="2696"/>
        <pc:sldMkLst>
          <pc:docMk/>
          <pc:sldMk cId="0" sldId="261"/>
        </pc:sldMkLst>
      </pc:sldChg>
      <pc:sldChg chg="del">
        <pc:chgData name="Diallo, Idiatou" userId="73b8c050-a705-47b6-88de-fafa4ff90745" providerId="ADAL" clId="{7AE90706-C17F-4C2D-8705-3051E19532C5}" dt="2024-12-13T17:26:23.879" v="0" actId="2696"/>
        <pc:sldMkLst>
          <pc:docMk/>
          <pc:sldMk cId="0" sldId="262"/>
        </pc:sldMkLst>
      </pc:sldChg>
      <pc:sldChg chg="del">
        <pc:chgData name="Diallo, Idiatou" userId="73b8c050-a705-47b6-88de-fafa4ff90745" providerId="ADAL" clId="{7AE90706-C17F-4C2D-8705-3051E19532C5}" dt="2024-12-13T17:26:23.879" v="0" actId="2696"/>
        <pc:sldMkLst>
          <pc:docMk/>
          <pc:sldMk cId="0" sldId="263"/>
        </pc:sldMkLst>
      </pc:sldChg>
      <pc:sldChg chg="del">
        <pc:chgData name="Diallo, Idiatou" userId="73b8c050-a705-47b6-88de-fafa4ff90745" providerId="ADAL" clId="{7AE90706-C17F-4C2D-8705-3051E19532C5}" dt="2024-12-13T17:26:23.879" v="0" actId="2696"/>
        <pc:sldMkLst>
          <pc:docMk/>
          <pc:sldMk cId="0" sldId="264"/>
        </pc:sldMkLst>
      </pc:sldChg>
      <pc:sldChg chg="modNotes">
        <pc:chgData name="Diallo, Idiatou" userId="73b8c050-a705-47b6-88de-fafa4ff90745" providerId="ADAL" clId="{7AE90706-C17F-4C2D-8705-3051E19532C5}" dt="2024-12-13T17:27:23.539" v="13" actId="368"/>
        <pc:sldMkLst>
          <pc:docMk/>
          <pc:sldMk cId="0" sldId="265"/>
        </pc:sldMkLst>
      </pc:sldChg>
      <pc:sldChg chg="modNotes">
        <pc:chgData name="Diallo, Idiatou" userId="73b8c050-a705-47b6-88de-fafa4ff90745" providerId="ADAL" clId="{7AE90706-C17F-4C2D-8705-3051E19532C5}" dt="2024-12-13T17:27:23.562" v="21" actId="368"/>
        <pc:sldMkLst>
          <pc:docMk/>
          <pc:sldMk cId="0" sldId="266"/>
        </pc:sldMkLst>
      </pc:sldChg>
      <pc:sldChg chg="modNotes">
        <pc:chgData name="Diallo, Idiatou" userId="73b8c050-a705-47b6-88de-fafa4ff90745" providerId="ADAL" clId="{7AE90706-C17F-4C2D-8705-3051E19532C5}" dt="2024-12-13T17:27:23.699" v="41" actId="368"/>
        <pc:sldMkLst>
          <pc:docMk/>
          <pc:sldMk cId="0" sldId="269"/>
        </pc:sldMkLst>
      </pc:sldChg>
      <pc:sldChg chg="modNotes">
        <pc:chgData name="Diallo, Idiatou" userId="73b8c050-a705-47b6-88de-fafa4ff90745" providerId="ADAL" clId="{7AE90706-C17F-4C2D-8705-3051E19532C5}" dt="2024-12-13T17:27:23.758" v="49" actId="368"/>
        <pc:sldMkLst>
          <pc:docMk/>
          <pc:sldMk cId="0" sldId="270"/>
        </pc:sldMkLst>
      </pc:sldChg>
      <pc:sldChg chg="modNotes">
        <pc:chgData name="Diallo, Idiatou" userId="73b8c050-a705-47b6-88de-fafa4ff90745" providerId="ADAL" clId="{7AE90706-C17F-4C2D-8705-3051E19532C5}" dt="2024-12-13T17:27:23.787" v="55" actId="368"/>
        <pc:sldMkLst>
          <pc:docMk/>
          <pc:sldMk cId="0" sldId="271"/>
        </pc:sldMkLst>
      </pc:sldChg>
      <pc:sldChg chg="del">
        <pc:chgData name="Diallo, Idiatou" userId="73b8c050-a705-47b6-88de-fafa4ff90745" providerId="ADAL" clId="{7AE90706-C17F-4C2D-8705-3051E19532C5}" dt="2024-12-13T17:26:35.568" v="1" actId="2696"/>
        <pc:sldMkLst>
          <pc:docMk/>
          <pc:sldMk cId="0" sldId="272"/>
        </pc:sldMkLst>
      </pc:sldChg>
      <pc:sldChg chg="del">
        <pc:chgData name="Diallo, Idiatou" userId="73b8c050-a705-47b6-88de-fafa4ff90745" providerId="ADAL" clId="{7AE90706-C17F-4C2D-8705-3051E19532C5}" dt="2024-12-13T17:26:35.568" v="1" actId="2696"/>
        <pc:sldMkLst>
          <pc:docMk/>
          <pc:sldMk cId="0" sldId="273"/>
        </pc:sldMkLst>
      </pc:sldChg>
      <pc:sldChg chg="del">
        <pc:chgData name="Diallo, Idiatou" userId="73b8c050-a705-47b6-88de-fafa4ff90745" providerId="ADAL" clId="{7AE90706-C17F-4C2D-8705-3051E19532C5}" dt="2024-12-13T17:26:35.568" v="1" actId="2696"/>
        <pc:sldMkLst>
          <pc:docMk/>
          <pc:sldMk cId="0" sldId="274"/>
        </pc:sldMkLst>
      </pc:sldChg>
      <pc:sldChg chg="del">
        <pc:chgData name="Diallo, Idiatou" userId="73b8c050-a705-47b6-88de-fafa4ff90745" providerId="ADAL" clId="{7AE90706-C17F-4C2D-8705-3051E19532C5}" dt="2024-12-13T17:26:35.568" v="1" actId="2696"/>
        <pc:sldMkLst>
          <pc:docMk/>
          <pc:sldMk cId="0" sldId="275"/>
        </pc:sldMkLst>
      </pc:sldChg>
      <pc:sldChg chg="del">
        <pc:chgData name="Diallo, Idiatou" userId="73b8c050-a705-47b6-88de-fafa4ff90745" providerId="ADAL" clId="{7AE90706-C17F-4C2D-8705-3051E19532C5}" dt="2024-12-13T17:26:35.568" v="1" actId="2696"/>
        <pc:sldMkLst>
          <pc:docMk/>
          <pc:sldMk cId="0" sldId="276"/>
        </pc:sldMkLst>
      </pc:sldChg>
      <pc:sldChg chg="del">
        <pc:chgData name="Diallo, Idiatou" userId="73b8c050-a705-47b6-88de-fafa4ff90745" providerId="ADAL" clId="{7AE90706-C17F-4C2D-8705-3051E19532C5}" dt="2024-12-13T17:26:23.879" v="0" actId="2696"/>
        <pc:sldMkLst>
          <pc:docMk/>
          <pc:sldMk cId="1815333758" sldId="277"/>
        </pc:sldMkLst>
      </pc:sldChg>
      <pc:sldChg chg="modNotes">
        <pc:chgData name="Diallo, Idiatou" userId="73b8c050-a705-47b6-88de-fafa4ff90745" providerId="ADAL" clId="{7AE90706-C17F-4C2D-8705-3051E19532C5}" dt="2024-12-13T17:27:23.477" v="5" actId="368"/>
        <pc:sldMkLst>
          <pc:docMk/>
          <pc:sldMk cId="4212936209" sldId="278"/>
        </pc:sldMkLst>
      </pc:sldChg>
      <pc:sldChg chg="del">
        <pc:chgData name="Diallo, Idiatou" userId="73b8c050-a705-47b6-88de-fafa4ff90745" providerId="ADAL" clId="{7AE90706-C17F-4C2D-8705-3051E19532C5}" dt="2024-12-13T17:26:35.568" v="1" actId="2696"/>
        <pc:sldMkLst>
          <pc:docMk/>
          <pc:sldMk cId="3089679911" sldId="279"/>
        </pc:sldMkLst>
      </pc:sldChg>
      <pc:sldChg chg="del">
        <pc:chgData name="Diallo, Idiatou" userId="73b8c050-a705-47b6-88de-fafa4ff90745" providerId="ADAL" clId="{7AE90706-C17F-4C2D-8705-3051E19532C5}" dt="2024-12-13T17:26:23.879" v="0" actId="2696"/>
        <pc:sldMkLst>
          <pc:docMk/>
          <pc:sldMk cId="3952046240" sldId="280"/>
        </pc:sldMkLst>
      </pc:sldChg>
      <pc:sldChg chg="del">
        <pc:chgData name="Diallo, Idiatou" userId="73b8c050-a705-47b6-88de-fafa4ff90745" providerId="ADAL" clId="{7AE90706-C17F-4C2D-8705-3051E19532C5}" dt="2024-12-13T17:26:23.879" v="0" actId="2696"/>
        <pc:sldMkLst>
          <pc:docMk/>
          <pc:sldMk cId="3963515250" sldId="281"/>
        </pc:sldMkLst>
      </pc:sldChg>
      <pc:sldChg chg="del">
        <pc:chgData name="Diallo, Idiatou" userId="73b8c050-a705-47b6-88de-fafa4ff90745" providerId="ADAL" clId="{7AE90706-C17F-4C2D-8705-3051E19532C5}" dt="2024-12-13T17:26:23.879" v="0" actId="2696"/>
        <pc:sldMkLst>
          <pc:docMk/>
          <pc:sldMk cId="27376699" sldId="282"/>
        </pc:sldMkLst>
      </pc:sldChg>
      <pc:sldChg chg="del">
        <pc:chgData name="Diallo, Idiatou" userId="73b8c050-a705-47b6-88de-fafa4ff90745" providerId="ADAL" clId="{7AE90706-C17F-4C2D-8705-3051E19532C5}" dt="2024-12-13T17:26:23.879" v="0" actId="2696"/>
        <pc:sldMkLst>
          <pc:docMk/>
          <pc:sldMk cId="1797712590" sldId="283"/>
        </pc:sldMkLst>
      </pc:sldChg>
      <pc:sldChg chg="modNotes">
        <pc:chgData name="Diallo, Idiatou" userId="73b8c050-a705-47b6-88de-fafa4ff90745" providerId="ADAL" clId="{7AE90706-C17F-4C2D-8705-3051E19532C5}" dt="2024-12-13T17:27:23.535" v="11" actId="368"/>
        <pc:sldMkLst>
          <pc:docMk/>
          <pc:sldMk cId="3339700259" sldId="284"/>
        </pc:sldMkLst>
      </pc:sldChg>
      <pc:sldChg chg="del">
        <pc:chgData name="Diallo, Idiatou" userId="73b8c050-a705-47b6-88de-fafa4ff90745" providerId="ADAL" clId="{7AE90706-C17F-4C2D-8705-3051E19532C5}" dt="2024-12-13T17:26:35.568" v="1" actId="2696"/>
        <pc:sldMkLst>
          <pc:docMk/>
          <pc:sldMk cId="2776385993" sldId="286"/>
        </pc:sldMkLst>
      </pc:sldChg>
      <pc:sldChg chg="del">
        <pc:chgData name="Diallo, Idiatou" userId="73b8c050-a705-47b6-88de-fafa4ff90745" providerId="ADAL" clId="{7AE90706-C17F-4C2D-8705-3051E19532C5}" dt="2024-12-13T17:26:23.879" v="0" actId="2696"/>
        <pc:sldMkLst>
          <pc:docMk/>
          <pc:sldMk cId="4192884546" sldId="291"/>
        </pc:sldMkLst>
      </pc:sldChg>
      <pc:sldChg chg="del">
        <pc:chgData name="Diallo, Idiatou" userId="73b8c050-a705-47b6-88de-fafa4ff90745" providerId="ADAL" clId="{7AE90706-C17F-4C2D-8705-3051E19532C5}" dt="2024-12-13T17:26:23.879" v="0" actId="2696"/>
        <pc:sldMkLst>
          <pc:docMk/>
          <pc:sldMk cId="1231429168" sldId="292"/>
        </pc:sldMkLst>
      </pc:sldChg>
      <pc:sldChg chg="del">
        <pc:chgData name="Diallo, Idiatou" userId="73b8c050-a705-47b6-88de-fafa4ff90745" providerId="ADAL" clId="{7AE90706-C17F-4C2D-8705-3051E19532C5}" dt="2024-12-13T17:26:23.879" v="0" actId="2696"/>
        <pc:sldMkLst>
          <pc:docMk/>
          <pc:sldMk cId="3723769963" sldId="293"/>
        </pc:sldMkLst>
      </pc:sldChg>
      <pc:sldChg chg="del">
        <pc:chgData name="Diallo, Idiatou" userId="73b8c050-a705-47b6-88de-fafa4ff90745" providerId="ADAL" clId="{7AE90706-C17F-4C2D-8705-3051E19532C5}" dt="2024-12-13T17:26:23.879" v="0" actId="2696"/>
        <pc:sldMkLst>
          <pc:docMk/>
          <pc:sldMk cId="3725873596" sldId="294"/>
        </pc:sldMkLst>
      </pc:sldChg>
      <pc:sldChg chg="del">
        <pc:chgData name="Diallo, Idiatou" userId="73b8c050-a705-47b6-88de-fafa4ff90745" providerId="ADAL" clId="{7AE90706-C17F-4C2D-8705-3051E19532C5}" dt="2024-12-13T17:26:23.879" v="0" actId="2696"/>
        <pc:sldMkLst>
          <pc:docMk/>
          <pc:sldMk cId="86871363" sldId="299"/>
        </pc:sldMkLst>
      </pc:sldChg>
      <pc:sldChg chg="del">
        <pc:chgData name="Diallo, Idiatou" userId="73b8c050-a705-47b6-88de-fafa4ff90745" providerId="ADAL" clId="{7AE90706-C17F-4C2D-8705-3051E19532C5}" dt="2024-12-13T17:26:23.879" v="0" actId="2696"/>
        <pc:sldMkLst>
          <pc:docMk/>
          <pc:sldMk cId="811874596" sldId="300"/>
        </pc:sldMkLst>
      </pc:sldChg>
      <pc:sldChg chg="del">
        <pc:chgData name="Diallo, Idiatou" userId="73b8c050-a705-47b6-88de-fafa4ff90745" providerId="ADAL" clId="{7AE90706-C17F-4C2D-8705-3051E19532C5}" dt="2024-12-13T17:26:23.879" v="0" actId="2696"/>
        <pc:sldMkLst>
          <pc:docMk/>
          <pc:sldMk cId="1239870862" sldId="301"/>
        </pc:sldMkLst>
      </pc:sldChg>
      <pc:sldChg chg="del">
        <pc:chgData name="Diallo, Idiatou" userId="73b8c050-a705-47b6-88de-fafa4ff90745" providerId="ADAL" clId="{7AE90706-C17F-4C2D-8705-3051E19532C5}" dt="2024-12-13T17:26:23.879" v="0" actId="2696"/>
        <pc:sldMkLst>
          <pc:docMk/>
          <pc:sldMk cId="613503632" sldId="302"/>
        </pc:sldMkLst>
      </pc:sldChg>
      <pc:sldChg chg="del">
        <pc:chgData name="Diallo, Idiatou" userId="73b8c050-a705-47b6-88de-fafa4ff90745" providerId="ADAL" clId="{7AE90706-C17F-4C2D-8705-3051E19532C5}" dt="2024-12-13T17:26:23.879" v="0" actId="2696"/>
        <pc:sldMkLst>
          <pc:docMk/>
          <pc:sldMk cId="1828040219" sldId="303"/>
        </pc:sldMkLst>
      </pc:sldChg>
      <pc:sldChg chg="modNotes">
        <pc:chgData name="Diallo, Idiatou" userId="73b8c050-a705-47b6-88de-fafa4ff90745" providerId="ADAL" clId="{7AE90706-C17F-4C2D-8705-3051E19532C5}" dt="2024-12-13T17:27:23.544" v="15" actId="368"/>
        <pc:sldMkLst>
          <pc:docMk/>
          <pc:sldMk cId="230573030" sldId="304"/>
        </pc:sldMkLst>
      </pc:sldChg>
      <pc:sldChg chg="del">
        <pc:chgData name="Diallo, Idiatou" userId="73b8c050-a705-47b6-88de-fafa4ff90745" providerId="ADAL" clId="{7AE90706-C17F-4C2D-8705-3051E19532C5}" dt="2024-12-13T17:26:23.879" v="0" actId="2696"/>
        <pc:sldMkLst>
          <pc:docMk/>
          <pc:sldMk cId="3445742010" sldId="305"/>
        </pc:sldMkLst>
      </pc:sldChg>
      <pc:sldChg chg="del">
        <pc:chgData name="Diallo, Idiatou" userId="73b8c050-a705-47b6-88de-fafa4ff90745" providerId="ADAL" clId="{7AE90706-C17F-4C2D-8705-3051E19532C5}" dt="2024-12-13T17:26:35.568" v="1" actId="2696"/>
        <pc:sldMkLst>
          <pc:docMk/>
          <pc:sldMk cId="3920212257" sldId="311"/>
        </pc:sldMkLst>
      </pc:sldChg>
      <pc:sldChg chg="del">
        <pc:chgData name="Diallo, Idiatou" userId="73b8c050-a705-47b6-88de-fafa4ff90745" providerId="ADAL" clId="{7AE90706-C17F-4C2D-8705-3051E19532C5}" dt="2024-12-13T17:26:35.568" v="1" actId="2696"/>
        <pc:sldMkLst>
          <pc:docMk/>
          <pc:sldMk cId="1255448328" sldId="336"/>
        </pc:sldMkLst>
      </pc:sldChg>
      <pc:sldChg chg="del">
        <pc:chgData name="Diallo, Idiatou" userId="73b8c050-a705-47b6-88de-fafa4ff90745" providerId="ADAL" clId="{7AE90706-C17F-4C2D-8705-3051E19532C5}" dt="2024-12-13T17:26:23.879" v="0" actId="2696"/>
        <pc:sldMkLst>
          <pc:docMk/>
          <pc:sldMk cId="2704699603" sldId="379"/>
        </pc:sldMkLst>
      </pc:sldChg>
      <pc:sldChg chg="del">
        <pc:chgData name="Diallo, Idiatou" userId="73b8c050-a705-47b6-88de-fafa4ff90745" providerId="ADAL" clId="{7AE90706-C17F-4C2D-8705-3051E19532C5}" dt="2024-12-13T17:26:35.568" v="1" actId="2696"/>
        <pc:sldMkLst>
          <pc:docMk/>
          <pc:sldMk cId="668447523" sldId="385"/>
        </pc:sldMkLst>
      </pc:sldChg>
      <pc:sldChg chg="del">
        <pc:chgData name="Diallo, Idiatou" userId="73b8c050-a705-47b6-88de-fafa4ff90745" providerId="ADAL" clId="{7AE90706-C17F-4C2D-8705-3051E19532C5}" dt="2024-12-13T17:26:35.568" v="1" actId="2696"/>
        <pc:sldMkLst>
          <pc:docMk/>
          <pc:sldMk cId="1501016788" sldId="386"/>
        </pc:sldMkLst>
      </pc:sldChg>
      <pc:sldChg chg="del">
        <pc:chgData name="Diallo, Idiatou" userId="73b8c050-a705-47b6-88de-fafa4ff90745" providerId="ADAL" clId="{7AE90706-C17F-4C2D-8705-3051E19532C5}" dt="2024-12-13T17:26:35.568" v="1" actId="2696"/>
        <pc:sldMkLst>
          <pc:docMk/>
          <pc:sldMk cId="4038505684" sldId="387"/>
        </pc:sldMkLst>
      </pc:sldChg>
      <pc:sldChg chg="del">
        <pc:chgData name="Diallo, Idiatou" userId="73b8c050-a705-47b6-88de-fafa4ff90745" providerId="ADAL" clId="{7AE90706-C17F-4C2D-8705-3051E19532C5}" dt="2024-12-13T17:26:23.879" v="0" actId="2696"/>
        <pc:sldMkLst>
          <pc:docMk/>
          <pc:sldMk cId="1255343369" sldId="395"/>
        </pc:sldMkLst>
      </pc:sldChg>
      <pc:sldChg chg="del">
        <pc:chgData name="Diallo, Idiatou" userId="73b8c050-a705-47b6-88de-fafa4ff90745" providerId="ADAL" clId="{7AE90706-C17F-4C2D-8705-3051E19532C5}" dt="2024-12-13T17:26:23.879" v="0" actId="2696"/>
        <pc:sldMkLst>
          <pc:docMk/>
          <pc:sldMk cId="2032949118" sldId="396"/>
        </pc:sldMkLst>
      </pc:sldChg>
      <pc:sldChg chg="del">
        <pc:chgData name="Diallo, Idiatou" userId="73b8c050-a705-47b6-88de-fafa4ff90745" providerId="ADAL" clId="{7AE90706-C17F-4C2D-8705-3051E19532C5}" dt="2024-12-13T17:26:23.879" v="0" actId="2696"/>
        <pc:sldMkLst>
          <pc:docMk/>
          <pc:sldMk cId="3967187645" sldId="397"/>
        </pc:sldMkLst>
      </pc:sldChg>
      <pc:sldChg chg="del">
        <pc:chgData name="Diallo, Idiatou" userId="73b8c050-a705-47b6-88de-fafa4ff90745" providerId="ADAL" clId="{7AE90706-C17F-4C2D-8705-3051E19532C5}" dt="2024-12-13T17:26:23.879" v="0" actId="2696"/>
        <pc:sldMkLst>
          <pc:docMk/>
          <pc:sldMk cId="2995933520" sldId="398"/>
        </pc:sldMkLst>
      </pc:sldChg>
      <pc:sldChg chg="del">
        <pc:chgData name="Diallo, Idiatou" userId="73b8c050-a705-47b6-88de-fafa4ff90745" providerId="ADAL" clId="{7AE90706-C17F-4C2D-8705-3051E19532C5}" dt="2024-12-13T17:26:23.879" v="0" actId="2696"/>
        <pc:sldMkLst>
          <pc:docMk/>
          <pc:sldMk cId="1934049412" sldId="399"/>
        </pc:sldMkLst>
      </pc:sldChg>
      <pc:sldChg chg="del">
        <pc:chgData name="Diallo, Idiatou" userId="73b8c050-a705-47b6-88de-fafa4ff90745" providerId="ADAL" clId="{7AE90706-C17F-4C2D-8705-3051E19532C5}" dt="2024-12-13T17:26:23.879" v="0" actId="2696"/>
        <pc:sldMkLst>
          <pc:docMk/>
          <pc:sldMk cId="139431743" sldId="400"/>
        </pc:sldMkLst>
      </pc:sldChg>
      <pc:sldChg chg="del">
        <pc:chgData name="Diallo, Idiatou" userId="73b8c050-a705-47b6-88de-fafa4ff90745" providerId="ADAL" clId="{7AE90706-C17F-4C2D-8705-3051E19532C5}" dt="2024-12-13T17:26:23.879" v="0" actId="2696"/>
        <pc:sldMkLst>
          <pc:docMk/>
          <pc:sldMk cId="2693221936" sldId="401"/>
        </pc:sldMkLst>
      </pc:sldChg>
      <pc:sldChg chg="del">
        <pc:chgData name="Diallo, Idiatou" userId="73b8c050-a705-47b6-88de-fafa4ff90745" providerId="ADAL" clId="{7AE90706-C17F-4C2D-8705-3051E19532C5}" dt="2024-12-13T17:26:23.879" v="0" actId="2696"/>
        <pc:sldMkLst>
          <pc:docMk/>
          <pc:sldMk cId="3083735731" sldId="403"/>
        </pc:sldMkLst>
      </pc:sldChg>
      <pc:sldChg chg="modNotes">
        <pc:chgData name="Diallo, Idiatou" userId="73b8c050-a705-47b6-88de-fafa4ff90745" providerId="ADAL" clId="{7AE90706-C17F-4C2D-8705-3051E19532C5}" dt="2024-12-13T17:27:23.530" v="9" actId="368"/>
        <pc:sldMkLst>
          <pc:docMk/>
          <pc:sldMk cId="226311508" sldId="406"/>
        </pc:sldMkLst>
      </pc:sldChg>
      <pc:sldChg chg="del">
        <pc:chgData name="Diallo, Idiatou" userId="73b8c050-a705-47b6-88de-fafa4ff90745" providerId="ADAL" clId="{7AE90706-C17F-4C2D-8705-3051E19532C5}" dt="2024-12-13T17:26:23.879" v="0" actId="2696"/>
        <pc:sldMkLst>
          <pc:docMk/>
          <pc:sldMk cId="216888780" sldId="407"/>
        </pc:sldMkLst>
      </pc:sldChg>
      <pc:sldChg chg="modNotes">
        <pc:chgData name="Diallo, Idiatou" userId="73b8c050-a705-47b6-88de-fafa4ff90745" providerId="ADAL" clId="{7AE90706-C17F-4C2D-8705-3051E19532C5}" dt="2024-12-13T17:27:23.552" v="17" actId="368"/>
        <pc:sldMkLst>
          <pc:docMk/>
          <pc:sldMk cId="2189661849" sldId="408"/>
        </pc:sldMkLst>
      </pc:sldChg>
      <pc:sldChg chg="modNotes">
        <pc:chgData name="Diallo, Idiatou" userId="73b8c050-a705-47b6-88de-fafa4ff90745" providerId="ADAL" clId="{7AE90706-C17F-4C2D-8705-3051E19532C5}" dt="2024-12-13T17:27:23.767" v="51" actId="368"/>
        <pc:sldMkLst>
          <pc:docMk/>
          <pc:sldMk cId="1984127485" sldId="409"/>
        </pc:sldMkLst>
      </pc:sldChg>
      <pc:sldChg chg="del">
        <pc:chgData name="Diallo, Idiatou" userId="73b8c050-a705-47b6-88de-fafa4ff90745" providerId="ADAL" clId="{7AE90706-C17F-4C2D-8705-3051E19532C5}" dt="2024-12-13T17:26:35.568" v="1" actId="2696"/>
        <pc:sldMkLst>
          <pc:docMk/>
          <pc:sldMk cId="3197160277" sldId="410"/>
        </pc:sldMkLst>
      </pc:sldChg>
      <pc:sldChg chg="modNotes">
        <pc:chgData name="Diallo, Idiatou" userId="73b8c050-a705-47b6-88de-fafa4ff90745" providerId="ADAL" clId="{7AE90706-C17F-4C2D-8705-3051E19532C5}" dt="2024-12-13T17:27:23.524" v="7" actId="368"/>
        <pc:sldMkLst>
          <pc:docMk/>
          <pc:sldMk cId="3275706950" sldId="411"/>
        </pc:sldMkLst>
      </pc:sldChg>
      <pc:sldChg chg="modNotes">
        <pc:chgData name="Diallo, Idiatou" userId="73b8c050-a705-47b6-88de-fafa4ff90745" providerId="ADAL" clId="{7AE90706-C17F-4C2D-8705-3051E19532C5}" dt="2024-12-13T17:27:23.667" v="37" actId="368"/>
        <pc:sldMkLst>
          <pc:docMk/>
          <pc:sldMk cId="2582594333" sldId="412"/>
        </pc:sldMkLst>
      </pc:sldChg>
      <pc:sldChg chg="del">
        <pc:chgData name="Diallo, Idiatou" userId="73b8c050-a705-47b6-88de-fafa4ff90745" providerId="ADAL" clId="{7AE90706-C17F-4C2D-8705-3051E19532C5}" dt="2024-12-13T17:26:23.879" v="0" actId="2696"/>
        <pc:sldMkLst>
          <pc:docMk/>
          <pc:sldMk cId="2221647462" sldId="413"/>
        </pc:sldMkLst>
      </pc:sldChg>
      <pc:sldChg chg="del">
        <pc:chgData name="Diallo, Idiatou" userId="73b8c050-a705-47b6-88de-fafa4ff90745" providerId="ADAL" clId="{7AE90706-C17F-4C2D-8705-3051E19532C5}" dt="2024-12-13T17:26:23.879" v="0" actId="2696"/>
        <pc:sldMkLst>
          <pc:docMk/>
          <pc:sldMk cId="2531595877" sldId="414"/>
        </pc:sldMkLst>
      </pc:sldChg>
      <pc:sldChg chg="modNotes">
        <pc:chgData name="Diallo, Idiatou" userId="73b8c050-a705-47b6-88de-fafa4ff90745" providerId="ADAL" clId="{7AE90706-C17F-4C2D-8705-3051E19532C5}" dt="2024-12-13T17:27:23.638" v="33" actId="368"/>
        <pc:sldMkLst>
          <pc:docMk/>
          <pc:sldMk cId="3594573602" sldId="415"/>
        </pc:sldMkLst>
      </pc:sldChg>
      <pc:sldChg chg="modNotes">
        <pc:chgData name="Diallo, Idiatou" userId="73b8c050-a705-47b6-88de-fafa4ff90745" providerId="ADAL" clId="{7AE90706-C17F-4C2D-8705-3051E19532C5}" dt="2024-12-13T17:27:23.661" v="35" actId="368"/>
        <pc:sldMkLst>
          <pc:docMk/>
          <pc:sldMk cId="3192998323" sldId="416"/>
        </pc:sldMkLst>
      </pc:sldChg>
      <pc:sldChg chg="modNotes">
        <pc:chgData name="Diallo, Idiatou" userId="73b8c050-a705-47b6-88de-fafa4ff90745" providerId="ADAL" clId="{7AE90706-C17F-4C2D-8705-3051E19532C5}" dt="2024-12-13T17:27:23.776" v="53" actId="368"/>
        <pc:sldMkLst>
          <pc:docMk/>
          <pc:sldMk cId="671765205" sldId="417"/>
        </pc:sldMkLst>
      </pc:sldChg>
      <pc:sldChg chg="modNotes">
        <pc:chgData name="Diallo, Idiatou" userId="73b8c050-a705-47b6-88de-fafa4ff90745" providerId="ADAL" clId="{7AE90706-C17F-4C2D-8705-3051E19532C5}" dt="2024-12-13T17:27:23.716" v="43" actId="368"/>
        <pc:sldMkLst>
          <pc:docMk/>
          <pc:sldMk cId="3447435626" sldId="418"/>
        </pc:sldMkLst>
      </pc:sldChg>
      <pc:sldChg chg="del">
        <pc:chgData name="Diallo, Idiatou" userId="73b8c050-a705-47b6-88de-fafa4ff90745" providerId="ADAL" clId="{7AE90706-C17F-4C2D-8705-3051E19532C5}" dt="2024-12-13T17:26:23.879" v="0" actId="2696"/>
        <pc:sldMkLst>
          <pc:docMk/>
          <pc:sldMk cId="4159940234" sldId="420"/>
        </pc:sldMkLst>
      </pc:sldChg>
      <pc:sldChg chg="del">
        <pc:chgData name="Diallo, Idiatou" userId="73b8c050-a705-47b6-88de-fafa4ff90745" providerId="ADAL" clId="{7AE90706-C17F-4C2D-8705-3051E19532C5}" dt="2024-12-13T17:26:23.879" v="0" actId="2696"/>
        <pc:sldMkLst>
          <pc:docMk/>
          <pc:sldMk cId="3897773987" sldId="421"/>
        </pc:sldMkLst>
      </pc:sldChg>
      <pc:sldChg chg="del">
        <pc:chgData name="Diallo, Idiatou" userId="73b8c050-a705-47b6-88de-fafa4ff90745" providerId="ADAL" clId="{7AE90706-C17F-4C2D-8705-3051E19532C5}" dt="2024-12-13T17:26:23.879" v="0" actId="2696"/>
        <pc:sldMkLst>
          <pc:docMk/>
          <pc:sldMk cId="1841165662" sldId="422"/>
        </pc:sldMkLst>
      </pc:sldChg>
      <pc:sldChg chg="modNotes">
        <pc:chgData name="Diallo, Idiatou" userId="73b8c050-a705-47b6-88de-fafa4ff90745" providerId="ADAL" clId="{7AE90706-C17F-4C2D-8705-3051E19532C5}" dt="2024-12-13T17:27:23.745" v="47" actId="368"/>
        <pc:sldMkLst>
          <pc:docMk/>
          <pc:sldMk cId="2227397589" sldId="423"/>
        </pc:sldMkLst>
      </pc:sldChg>
      <pc:sldChg chg="del">
        <pc:chgData name="Diallo, Idiatou" userId="73b8c050-a705-47b6-88de-fafa4ff90745" providerId="ADAL" clId="{7AE90706-C17F-4C2D-8705-3051E19532C5}" dt="2024-12-13T17:26:35.568" v="1" actId="2696"/>
        <pc:sldMkLst>
          <pc:docMk/>
          <pc:sldMk cId="2169538111" sldId="425"/>
        </pc:sldMkLst>
      </pc:sldChg>
      <pc:sldChg chg="modNotes">
        <pc:chgData name="Diallo, Idiatou" userId="73b8c050-a705-47b6-88de-fafa4ff90745" providerId="ADAL" clId="{7AE90706-C17F-4C2D-8705-3051E19532C5}" dt="2024-12-13T17:27:23.391" v="3" actId="368"/>
        <pc:sldMkLst>
          <pc:docMk/>
          <pc:sldMk cId="467425850" sldId="427"/>
        </pc:sldMkLst>
      </pc:sldChg>
      <pc:sldChg chg="del">
        <pc:chgData name="Diallo, Idiatou" userId="73b8c050-a705-47b6-88de-fafa4ff90745" providerId="ADAL" clId="{7AE90706-C17F-4C2D-8705-3051E19532C5}" dt="2024-12-13T17:26:23.879" v="0" actId="2696"/>
        <pc:sldMkLst>
          <pc:docMk/>
          <pc:sldMk cId="1537756610" sldId="428"/>
        </pc:sldMkLst>
      </pc:sldChg>
      <pc:sldChg chg="modNotes">
        <pc:chgData name="Diallo, Idiatou" userId="73b8c050-a705-47b6-88de-fafa4ff90745" providerId="ADAL" clId="{7AE90706-C17F-4C2D-8705-3051E19532C5}" dt="2024-12-13T17:27:23.557" v="19" actId="368"/>
        <pc:sldMkLst>
          <pc:docMk/>
          <pc:sldMk cId="1153261230" sldId="429"/>
        </pc:sldMkLst>
      </pc:sldChg>
      <pc:sldChg chg="modNotes">
        <pc:chgData name="Diallo, Idiatou" userId="73b8c050-a705-47b6-88de-fafa4ff90745" providerId="ADAL" clId="{7AE90706-C17F-4C2D-8705-3051E19532C5}" dt="2024-12-13T17:27:23.683" v="39" actId="368"/>
        <pc:sldMkLst>
          <pc:docMk/>
          <pc:sldMk cId="1044784759" sldId="430"/>
        </pc:sldMkLst>
      </pc:sldChg>
      <pc:sldChg chg="modNotes">
        <pc:chgData name="Diallo, Idiatou" userId="73b8c050-a705-47b6-88de-fafa4ff90745" providerId="ADAL" clId="{7AE90706-C17F-4C2D-8705-3051E19532C5}" dt="2024-12-13T17:27:23.569" v="23" actId="368"/>
        <pc:sldMkLst>
          <pc:docMk/>
          <pc:sldMk cId="1089449728" sldId="431"/>
        </pc:sldMkLst>
      </pc:sldChg>
      <pc:sldChg chg="modNotes">
        <pc:chgData name="Diallo, Idiatou" userId="73b8c050-a705-47b6-88de-fafa4ff90745" providerId="ADAL" clId="{7AE90706-C17F-4C2D-8705-3051E19532C5}" dt="2024-12-13T17:27:23.575" v="25" actId="368"/>
        <pc:sldMkLst>
          <pc:docMk/>
          <pc:sldMk cId="2575629413" sldId="433"/>
        </pc:sldMkLst>
      </pc:sldChg>
      <pc:sldChg chg="modNotes">
        <pc:chgData name="Diallo, Idiatou" userId="73b8c050-a705-47b6-88de-fafa4ff90745" providerId="ADAL" clId="{7AE90706-C17F-4C2D-8705-3051E19532C5}" dt="2024-12-13T17:27:23.587" v="27" actId="368"/>
        <pc:sldMkLst>
          <pc:docMk/>
          <pc:sldMk cId="153716615" sldId="435"/>
        </pc:sldMkLst>
      </pc:sldChg>
      <pc:sldChg chg="modNotes">
        <pc:chgData name="Diallo, Idiatou" userId="73b8c050-a705-47b6-88de-fafa4ff90745" providerId="ADAL" clId="{7AE90706-C17F-4C2D-8705-3051E19532C5}" dt="2024-12-13T17:27:23.600" v="29" actId="368"/>
        <pc:sldMkLst>
          <pc:docMk/>
          <pc:sldMk cId="1944965183" sldId="437"/>
        </pc:sldMkLst>
      </pc:sldChg>
      <pc:sldChg chg="modNotes">
        <pc:chgData name="Diallo, Idiatou" userId="73b8c050-a705-47b6-88de-fafa4ff90745" providerId="ADAL" clId="{7AE90706-C17F-4C2D-8705-3051E19532C5}" dt="2024-12-13T17:27:23.625" v="31" actId="368"/>
        <pc:sldMkLst>
          <pc:docMk/>
          <pc:sldMk cId="2270562068" sldId="439"/>
        </pc:sldMkLst>
      </pc:sldChg>
      <pc:sldChg chg="modNotes">
        <pc:chgData name="Diallo, Idiatou" userId="73b8c050-a705-47b6-88de-fafa4ff90745" providerId="ADAL" clId="{7AE90706-C17F-4C2D-8705-3051E19532C5}" dt="2024-12-13T17:27:23.728" v="45" actId="368"/>
        <pc:sldMkLst>
          <pc:docMk/>
          <pc:sldMk cId="2447158838" sldId="440"/>
        </pc:sldMkLst>
      </pc:sldChg>
      <pc:sldMasterChg chg="del delSldLayout">
        <pc:chgData name="Diallo, Idiatou" userId="73b8c050-a705-47b6-88de-fafa4ff90745" providerId="ADAL" clId="{7AE90706-C17F-4C2D-8705-3051E19532C5}" dt="2024-12-13T17:26:35.568" v="1" actId="2696"/>
        <pc:sldMasterMkLst>
          <pc:docMk/>
          <pc:sldMasterMk cId="3510834175" sldId="2147483660"/>
        </pc:sldMasterMkLst>
        <pc:sldLayoutChg chg="del">
          <pc:chgData name="Diallo, Idiatou" userId="73b8c050-a705-47b6-88de-fafa4ff90745" providerId="ADAL" clId="{7AE90706-C17F-4C2D-8705-3051E19532C5}" dt="2024-12-13T17:26:35.568" v="1" actId="2696"/>
          <pc:sldLayoutMkLst>
            <pc:docMk/>
            <pc:sldMasterMk cId="3510834175" sldId="2147483660"/>
            <pc:sldLayoutMk cId="1949271120" sldId="2147483661"/>
          </pc:sldLayoutMkLst>
        </pc:sldLayoutChg>
        <pc:sldLayoutChg chg="del">
          <pc:chgData name="Diallo, Idiatou" userId="73b8c050-a705-47b6-88de-fafa4ff90745" providerId="ADAL" clId="{7AE90706-C17F-4C2D-8705-3051E19532C5}" dt="2024-12-13T17:26:35.568" v="1" actId="2696"/>
          <pc:sldLayoutMkLst>
            <pc:docMk/>
            <pc:sldMasterMk cId="3510834175" sldId="2147483660"/>
            <pc:sldLayoutMk cId="3426634991" sldId="2147483662"/>
          </pc:sldLayoutMkLst>
        </pc:sldLayoutChg>
        <pc:sldLayoutChg chg="del">
          <pc:chgData name="Diallo, Idiatou" userId="73b8c050-a705-47b6-88de-fafa4ff90745" providerId="ADAL" clId="{7AE90706-C17F-4C2D-8705-3051E19532C5}" dt="2024-12-13T17:26:35.568" v="1" actId="2696"/>
          <pc:sldLayoutMkLst>
            <pc:docMk/>
            <pc:sldMasterMk cId="3510834175" sldId="2147483660"/>
            <pc:sldLayoutMk cId="3896538731" sldId="2147483663"/>
          </pc:sldLayoutMkLst>
        </pc:sldLayoutChg>
        <pc:sldLayoutChg chg="del">
          <pc:chgData name="Diallo, Idiatou" userId="73b8c050-a705-47b6-88de-fafa4ff90745" providerId="ADAL" clId="{7AE90706-C17F-4C2D-8705-3051E19532C5}" dt="2024-12-13T17:26:35.568" v="1" actId="2696"/>
          <pc:sldLayoutMkLst>
            <pc:docMk/>
            <pc:sldMasterMk cId="3510834175" sldId="2147483660"/>
            <pc:sldLayoutMk cId="525769207" sldId="2147483664"/>
          </pc:sldLayoutMkLst>
        </pc:sldLayoutChg>
        <pc:sldLayoutChg chg="del">
          <pc:chgData name="Diallo, Idiatou" userId="73b8c050-a705-47b6-88de-fafa4ff90745" providerId="ADAL" clId="{7AE90706-C17F-4C2D-8705-3051E19532C5}" dt="2024-12-13T17:26:35.568" v="1" actId="2696"/>
          <pc:sldLayoutMkLst>
            <pc:docMk/>
            <pc:sldMasterMk cId="3510834175" sldId="2147483660"/>
            <pc:sldLayoutMk cId="2932922119" sldId="2147483665"/>
          </pc:sldLayoutMkLst>
        </pc:sldLayoutChg>
        <pc:sldLayoutChg chg="del">
          <pc:chgData name="Diallo, Idiatou" userId="73b8c050-a705-47b6-88de-fafa4ff90745" providerId="ADAL" clId="{7AE90706-C17F-4C2D-8705-3051E19532C5}" dt="2024-12-13T17:26:35.568" v="1" actId="2696"/>
          <pc:sldLayoutMkLst>
            <pc:docMk/>
            <pc:sldMasterMk cId="3510834175" sldId="2147483660"/>
            <pc:sldLayoutMk cId="1475222703" sldId="2147483666"/>
          </pc:sldLayoutMkLst>
        </pc:sldLayoutChg>
        <pc:sldLayoutChg chg="del">
          <pc:chgData name="Diallo, Idiatou" userId="73b8c050-a705-47b6-88de-fafa4ff90745" providerId="ADAL" clId="{7AE90706-C17F-4C2D-8705-3051E19532C5}" dt="2024-12-13T17:26:35.568" v="1" actId="2696"/>
          <pc:sldLayoutMkLst>
            <pc:docMk/>
            <pc:sldMasterMk cId="3510834175" sldId="2147483660"/>
            <pc:sldLayoutMk cId="4098277416" sldId="2147483667"/>
          </pc:sldLayoutMkLst>
        </pc:sldLayoutChg>
        <pc:sldLayoutChg chg="del">
          <pc:chgData name="Diallo, Idiatou" userId="73b8c050-a705-47b6-88de-fafa4ff90745" providerId="ADAL" clId="{7AE90706-C17F-4C2D-8705-3051E19532C5}" dt="2024-12-13T17:26:35.568" v="1" actId="2696"/>
          <pc:sldLayoutMkLst>
            <pc:docMk/>
            <pc:sldMasterMk cId="3510834175" sldId="2147483660"/>
            <pc:sldLayoutMk cId="2896875765" sldId="2147483668"/>
          </pc:sldLayoutMkLst>
        </pc:sldLayoutChg>
        <pc:sldLayoutChg chg="del">
          <pc:chgData name="Diallo, Idiatou" userId="73b8c050-a705-47b6-88de-fafa4ff90745" providerId="ADAL" clId="{7AE90706-C17F-4C2D-8705-3051E19532C5}" dt="2024-12-13T17:26:35.568" v="1" actId="2696"/>
          <pc:sldLayoutMkLst>
            <pc:docMk/>
            <pc:sldMasterMk cId="3510834175" sldId="2147483660"/>
            <pc:sldLayoutMk cId="4208676233" sldId="2147483669"/>
          </pc:sldLayoutMkLst>
        </pc:sldLayoutChg>
        <pc:sldLayoutChg chg="del">
          <pc:chgData name="Diallo, Idiatou" userId="73b8c050-a705-47b6-88de-fafa4ff90745" providerId="ADAL" clId="{7AE90706-C17F-4C2D-8705-3051E19532C5}" dt="2024-12-13T17:26:35.568" v="1" actId="2696"/>
          <pc:sldLayoutMkLst>
            <pc:docMk/>
            <pc:sldMasterMk cId="3510834175" sldId="2147483660"/>
            <pc:sldLayoutMk cId="1609696913" sldId="2147483670"/>
          </pc:sldLayoutMkLst>
        </pc:sldLayoutChg>
        <pc:sldLayoutChg chg="del">
          <pc:chgData name="Diallo, Idiatou" userId="73b8c050-a705-47b6-88de-fafa4ff90745" providerId="ADAL" clId="{7AE90706-C17F-4C2D-8705-3051E19532C5}" dt="2024-12-13T17:26:35.568" v="1" actId="2696"/>
          <pc:sldLayoutMkLst>
            <pc:docMk/>
            <pc:sldMasterMk cId="3510834175" sldId="2147483660"/>
            <pc:sldLayoutMk cId="2866364045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ECCB7-034F-4996-858F-BD6169F13471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A6FD2-AF03-483E-8F14-CF1CD94A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68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12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29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33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83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27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48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54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99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17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244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C816A-B07C-DC2C-DE96-58B2CB72B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358FEB-35EF-3D6D-5061-949DC96124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54A328-1F35-0556-9E59-8364A2346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C316F-4A5B-2D26-1FA3-9A2A72D66F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52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276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103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14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821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159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07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503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566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057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3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75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13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70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0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9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36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260B0-6304-D6B1-D898-ACFAB6C9D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5ADFE3-17AA-E215-1D0F-4B4CFDE0A6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C32C08-81C6-0879-6328-0417D36D3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A66AE-3572-E139-258A-9433F34258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6FD2-AF03-483E-8F14-CF1CD94A52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3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Kd4xploVYc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rayyan.ai/" TargetMode="External"/><Relationship Id="rId4" Type="http://schemas.openxmlformats.org/officeDocument/2006/relationships/hyperlink" Target="https://www.youtube.com/watch?v=dKhs9fyupPw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Kd4xploVYc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rayyan.ai/" TargetMode="External"/><Relationship Id="rId4" Type="http://schemas.openxmlformats.org/officeDocument/2006/relationships/hyperlink" Target="https://www.youtube.com/watch?v=dKhs9fyupPw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2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5.xml"/><Relationship Id="rId5" Type="http://schemas.openxmlformats.org/officeDocument/2006/relationships/slide" Target="slide10.xml"/><Relationship Id="rId10" Type="http://schemas.openxmlformats.org/officeDocument/2006/relationships/slide" Target="slide29.xml"/><Relationship Id="rId4" Type="http://schemas.openxmlformats.org/officeDocument/2006/relationships/slide" Target="slide6.xml"/><Relationship Id="rId9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yEmXsZFZFgjsHTJaKA7YEd70vDfS_Qqk/view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uides.library.cornell.edu/evidence-synthesis/data-extraction" TargetMode="External"/><Relationship Id="rId5" Type="http://schemas.openxmlformats.org/officeDocument/2006/relationships/hyperlink" Target="https://libguides.biblio.usherbrooke.ca/revue-systematique/extraire" TargetMode="External"/><Relationship Id="rId4" Type="http://schemas.openxmlformats.org/officeDocument/2006/relationships/hyperlink" Target="https://srdrplus.ahrq.gov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4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idiatou17/Revue" TargetMode="External"/><Relationship Id="rId5" Type="http://schemas.openxmlformats.org/officeDocument/2006/relationships/hyperlink" Target="https://www.ncbi.nlm.nih.gov/mesh" TargetMode="External"/><Relationship Id="rId4" Type="http://schemas.openxmlformats.org/officeDocument/2006/relationships/hyperlink" Target="https://pubmed.ncbi.nlm.nih.gov/advanced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diatou17/Revu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Kd4xploVY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zotero.org/support/plugins" TargetMode="External"/><Relationship Id="rId5" Type="http://schemas.openxmlformats.org/officeDocument/2006/relationships/hyperlink" Target="https://www.zotero.org/" TargetMode="External"/><Relationship Id="rId4" Type="http://schemas.openxmlformats.org/officeDocument/2006/relationships/hyperlink" Target="https://www.youtube.com/watch?v=08A8IdN7lbo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Kd4xploVY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zotero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92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0AD125-71AD-1A0F-EE8B-A4DB0B668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4A8134F7-C577-0B6E-DD15-6B2A50CA63E7}"/>
              </a:ext>
            </a:extLst>
          </p:cNvPr>
          <p:cNvSpPr/>
          <p:nvPr/>
        </p:nvSpPr>
        <p:spPr>
          <a:xfrm flipV="1">
            <a:off x="0" y="9258300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45AEB4DE-8D23-1C9D-39DF-3B18681D3BFF}"/>
              </a:ext>
            </a:extLst>
          </p:cNvPr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9A71DAE8-68CB-7FB1-89CC-96811F91BB6D}"/>
              </a:ext>
            </a:extLst>
          </p:cNvPr>
          <p:cNvGrpSpPr/>
          <p:nvPr/>
        </p:nvGrpSpPr>
        <p:grpSpPr>
          <a:xfrm>
            <a:off x="0" y="2945074"/>
            <a:ext cx="12357674" cy="4648534"/>
            <a:chOff x="0" y="0"/>
            <a:chExt cx="16476898" cy="6198045"/>
          </a:xfrm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23C69C00-6E22-063E-FE51-6965A1D534A4}"/>
                </a:ext>
              </a:extLst>
            </p:cNvPr>
            <p:cNvGrpSpPr/>
            <p:nvPr/>
          </p:nvGrpSpPr>
          <p:grpSpPr>
            <a:xfrm>
              <a:off x="0" y="0"/>
              <a:ext cx="16476898" cy="6198045"/>
              <a:chOff x="0" y="0"/>
              <a:chExt cx="3254696" cy="1224305"/>
            </a:xfrm>
          </p:grpSpPr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FB8F34EC-93F1-0F6F-8FDD-35718CB4E97E}"/>
                  </a:ext>
                </a:extLst>
              </p:cNvPr>
              <p:cNvSpPr/>
              <p:nvPr/>
            </p:nvSpPr>
            <p:spPr>
              <a:xfrm>
                <a:off x="0" y="0"/>
                <a:ext cx="3254696" cy="1224305"/>
              </a:xfrm>
              <a:custGeom>
                <a:avLst/>
                <a:gdLst/>
                <a:ahLst/>
                <a:cxnLst/>
                <a:rect l="l" t="t" r="r" b="b"/>
                <a:pathLst>
                  <a:path w="3254696" h="1224305">
                    <a:moveTo>
                      <a:pt x="0" y="0"/>
                    </a:moveTo>
                    <a:lnTo>
                      <a:pt x="3254696" y="0"/>
                    </a:lnTo>
                    <a:lnTo>
                      <a:pt x="3254696" y="1224305"/>
                    </a:lnTo>
                    <a:lnTo>
                      <a:pt x="0" y="1224305"/>
                    </a:lnTo>
                    <a:close/>
                  </a:path>
                </a:pathLst>
              </a:custGeom>
              <a:solidFill>
                <a:srgbClr val="E8F6EE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7">
                <a:extLst>
                  <a:ext uri="{FF2B5EF4-FFF2-40B4-BE49-F238E27FC236}">
                    <a16:creationId xmlns:a16="http://schemas.microsoft.com/office/drawing/2014/main" id="{3084B115-C195-C688-B450-338ADBEBAD8B}"/>
                  </a:ext>
                </a:extLst>
              </p:cNvPr>
              <p:cNvSpPr txBox="1"/>
              <p:nvPr/>
            </p:nvSpPr>
            <p:spPr>
              <a:xfrm>
                <a:off x="0" y="19050"/>
                <a:ext cx="3254696" cy="120525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94"/>
                  </a:lnSpc>
                </a:pPr>
                <a:endParaRPr/>
              </a:p>
            </p:txBody>
          </p:sp>
        </p:grp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112EA014-2F16-28C0-1BE1-5C4D28708B60}"/>
                </a:ext>
              </a:extLst>
            </p:cNvPr>
            <p:cNvSpPr txBox="1"/>
            <p:nvPr/>
          </p:nvSpPr>
          <p:spPr>
            <a:xfrm>
              <a:off x="1789182" y="1169125"/>
              <a:ext cx="12836285" cy="22235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649"/>
                </a:lnSpc>
              </a:pPr>
              <a:r>
                <a:rPr lang="en-US" sz="11499" spc="-402" dirty="0">
                  <a:solidFill>
                    <a:srgbClr val="013927"/>
                  </a:solidFill>
                  <a:latin typeface="Noto Serif Display ExtraCondensed"/>
                  <a:ea typeface="Noto Serif Display ExtraCondensed"/>
                  <a:cs typeface="Noto Serif Display ExtraCondensed"/>
                  <a:sym typeface="Noto Serif Display ExtraCondensed"/>
                </a:rPr>
                <a:t>JOUR 2</a:t>
              </a:r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8C3D5CF2-4E18-7B65-517A-9A5E8E7DA01A}"/>
                </a:ext>
              </a:extLst>
            </p:cNvPr>
            <p:cNvSpPr txBox="1"/>
            <p:nvPr/>
          </p:nvSpPr>
          <p:spPr>
            <a:xfrm>
              <a:off x="1789183" y="4119782"/>
              <a:ext cx="12836285" cy="6497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9"/>
                </a:lnSpc>
              </a:pPr>
              <a:r>
                <a:rPr lang="en-US" sz="3499" spc="-104" dirty="0" err="1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Dépistage</a:t>
              </a:r>
              <a:r>
                <a:rPr lang="en-US" sz="3499" spc="-104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, Extraction, et </a:t>
              </a:r>
              <a:r>
                <a:rPr lang="en-US" sz="3499" spc="-104" dirty="0" err="1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Évaluation</a:t>
              </a:r>
              <a:r>
                <a:rPr lang="en-US" sz="3499" spc="-104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 des données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7425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609600" y="1473721"/>
            <a:ext cx="8000064" cy="31162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41"/>
              </a:lnSpc>
            </a:pPr>
            <a:r>
              <a:rPr lang="en-US" sz="7400" spc="-259" dirty="0" err="1">
                <a:solidFill>
                  <a:srgbClr val="013927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Effectuer</a:t>
            </a:r>
            <a:r>
              <a:rPr lang="en-US" sz="7400" spc="-259" dirty="0">
                <a:solidFill>
                  <a:srgbClr val="013927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 </a:t>
            </a:r>
            <a:r>
              <a:rPr lang="en-US" sz="7400" spc="-259" dirty="0" err="1">
                <a:solidFill>
                  <a:srgbClr val="013927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une</a:t>
            </a:r>
            <a:r>
              <a:rPr lang="en-US" sz="7400" spc="-259" dirty="0">
                <a:solidFill>
                  <a:srgbClr val="013927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 Recherche pour </a:t>
            </a:r>
            <a:r>
              <a:rPr lang="en-US" sz="7400" spc="-259" dirty="0" err="1">
                <a:solidFill>
                  <a:srgbClr val="013927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une</a:t>
            </a:r>
            <a:r>
              <a:rPr lang="en-US" sz="7400" spc="-259" dirty="0">
                <a:solidFill>
                  <a:srgbClr val="013927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 Revue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4164049" y="447838"/>
            <a:ext cx="3452484" cy="21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694"/>
              </a:lnSpc>
            </a:pPr>
            <a:r>
              <a:rPr lang="en-US" sz="1598" spc="-71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84939" y="5039742"/>
            <a:ext cx="7769783" cy="3047999"/>
            <a:chOff x="0" y="40639"/>
            <a:chExt cx="1480929" cy="541858"/>
          </a:xfrm>
        </p:grpSpPr>
        <p:sp>
          <p:nvSpPr>
            <p:cNvPr id="6" name="Freeform 6"/>
            <p:cNvSpPr/>
            <p:nvPr/>
          </p:nvSpPr>
          <p:spPr>
            <a:xfrm>
              <a:off x="0" y="40639"/>
              <a:ext cx="1416288" cy="541858"/>
            </a:xfrm>
            <a:custGeom>
              <a:avLst/>
              <a:gdLst/>
              <a:ahLst/>
              <a:cxnLst/>
              <a:rect l="l" t="t" r="r" b="b"/>
              <a:pathLst>
                <a:path w="1416288" h="582497">
                  <a:moveTo>
                    <a:pt x="0" y="0"/>
                  </a:moveTo>
                  <a:lnTo>
                    <a:pt x="1416288" y="0"/>
                  </a:lnTo>
                  <a:lnTo>
                    <a:pt x="1416288" y="582497"/>
                  </a:lnTo>
                  <a:lnTo>
                    <a:pt x="0" y="582497"/>
                  </a:lnTo>
                  <a:close/>
                </a:path>
              </a:pathLst>
            </a:custGeom>
            <a:solidFill>
              <a:srgbClr val="FCFEF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3291"/>
              <a:ext cx="1480929" cy="415914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Techniques pratiques :</a:t>
              </a:r>
            </a:p>
            <a:p>
              <a:pPr algn="l">
                <a:lnSpc>
                  <a:spcPts val="4759"/>
                </a:lnSpc>
              </a:pPr>
              <a:r>
                <a:rPr lang="fr-FR" sz="3399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Navigation dans les bases de données</a:t>
              </a:r>
            </a:p>
            <a:p>
              <a:pPr algn="l">
                <a:lnSpc>
                  <a:spcPts val="4759"/>
                </a:lnSpc>
              </a:pPr>
              <a:r>
                <a:rPr lang="fr-FR" sz="3399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Affinage des résultats de recherche</a:t>
              </a:r>
              <a:endParaRPr lang="en-US" sz="3399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515579" y="1963855"/>
            <a:ext cx="10331133" cy="26261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595" lvl="1" algn="ctr">
              <a:lnSpc>
                <a:spcPts val="3364"/>
              </a:lnSpc>
            </a:pPr>
            <a:r>
              <a:rPr lang="en-US" sz="4000" b="1" u="sng" spc="-142" dirty="0">
                <a:solidFill>
                  <a:srgbClr val="7030A0"/>
                </a:solidFill>
                <a:latin typeface="Crimson Pro"/>
                <a:ea typeface="Crimson Pro"/>
                <a:cs typeface="Crimson Pro"/>
                <a:sym typeface="Crimson Pro"/>
              </a:rPr>
              <a:t>DÉFIS COMMUNS</a:t>
            </a:r>
          </a:p>
          <a:p>
            <a:pPr marL="342595" lvl="1" algn="ctr">
              <a:lnSpc>
                <a:spcPts val="3364"/>
              </a:lnSpc>
            </a:pPr>
            <a:endParaRPr lang="en-US" sz="600" b="1" u="sng" spc="-142" dirty="0">
              <a:solidFill>
                <a:srgbClr val="013927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marL="455982" indent="-456794">
              <a:lnSpc>
                <a:spcPts val="3364"/>
              </a:lnSpc>
              <a:buFont typeface="Arial"/>
              <a:buChar char="⚬"/>
            </a:pPr>
            <a:r>
              <a:rPr lang="en-US" sz="4000" b="1" spc="-142" dirty="0" err="1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Définir</a:t>
            </a:r>
            <a:r>
              <a:rPr lang="en-US" sz="4000" b="1" spc="-142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 la </a:t>
            </a:r>
            <a:r>
              <a:rPr lang="en-US" sz="4000" b="1" spc="-142" dirty="0" err="1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portée</a:t>
            </a:r>
            <a:endParaRPr lang="en-US" sz="4000" b="1" spc="-142" dirty="0">
              <a:solidFill>
                <a:srgbClr val="013927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marL="1141173" lvl="1" indent="-513893">
              <a:lnSpc>
                <a:spcPts val="3364"/>
              </a:lnSpc>
              <a:buFont typeface="Arial"/>
              <a:buChar char="￭"/>
            </a:pPr>
            <a:r>
              <a:rPr lang="fr-FR" sz="4000" spc="-142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Difficulté à préciser ou élargir la question de recherche</a:t>
            </a:r>
          </a:p>
          <a:p>
            <a:pPr marL="1141173" lvl="1" indent="-513893">
              <a:lnSpc>
                <a:spcPts val="3364"/>
              </a:lnSpc>
              <a:buFont typeface="Arial"/>
              <a:buChar char="￭"/>
            </a:pPr>
            <a:r>
              <a:rPr lang="fr-FR" sz="4000" spc="-142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Volume écrasant d'articles à examiner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5DDD4C-6E88-C989-87C6-ADE526691E59}"/>
              </a:ext>
            </a:extLst>
          </p:cNvPr>
          <p:cNvSpPr txBox="1"/>
          <p:nvPr/>
        </p:nvSpPr>
        <p:spPr>
          <a:xfrm>
            <a:off x="7679874" y="5725420"/>
            <a:ext cx="10002541" cy="37856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fr-FR" sz="4000" b="1" u="sng" spc="-115" dirty="0">
                <a:solidFill>
                  <a:srgbClr val="00B050"/>
                </a:solidFill>
                <a:latin typeface="Crimson Pro"/>
                <a:ea typeface="Crimson Pro"/>
                <a:cs typeface="Crimson Pro"/>
                <a:sym typeface="Crimson Pro"/>
              </a:rPr>
              <a:t>CONSEILS POUR SURMONTER LES </a:t>
            </a:r>
            <a:r>
              <a:rPr lang="en-US" sz="4000" b="1" u="sng" spc="-115" dirty="0">
                <a:solidFill>
                  <a:srgbClr val="00B050"/>
                </a:solidFill>
                <a:latin typeface="Crimson Pro"/>
                <a:ea typeface="Crimson Pro"/>
                <a:cs typeface="Crimson Pro"/>
                <a:sym typeface="Crimson Pro"/>
              </a:rPr>
              <a:t>DÉFIS</a:t>
            </a:r>
          </a:p>
          <a:p>
            <a:pPr algn="ctr"/>
            <a:endParaRPr lang="en-US" sz="600" spc="-115" dirty="0">
              <a:solidFill>
                <a:srgbClr val="013927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marL="196907" indent="-370436">
              <a:buFont typeface="Arial"/>
              <a:buChar char="⚬"/>
            </a:pPr>
            <a:r>
              <a:rPr lang="en-US" sz="4000" b="1" spc="-115" dirty="0" err="1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Définir</a:t>
            </a:r>
            <a:r>
              <a:rPr lang="en-US" sz="4000" b="1" spc="-115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 des </a:t>
            </a:r>
            <a:r>
              <a:rPr lang="en-US" sz="4000" b="1" spc="-115" dirty="0" err="1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objectifs</a:t>
            </a:r>
            <a:r>
              <a:rPr lang="en-US" sz="4000" b="1" spc="-115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 </a:t>
            </a:r>
            <a:r>
              <a:rPr lang="en-US" sz="4000" b="1" spc="-115" dirty="0" err="1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clairs</a:t>
            </a:r>
            <a:endParaRPr lang="en-US" sz="4000" b="1" spc="-115" dirty="0">
              <a:solidFill>
                <a:srgbClr val="013927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marL="752561" lvl="1" indent="-416740">
              <a:buFont typeface="Arial"/>
              <a:buChar char="￭"/>
            </a:pPr>
            <a:r>
              <a:rPr lang="fr-FR" sz="4000" spc="-115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Utiliser des cadres comme PICOS ou PCC pour guider l'élaboration de la question.</a:t>
            </a:r>
          </a:p>
          <a:p>
            <a:pPr marL="752561" lvl="1" indent="-416740">
              <a:buFont typeface="Arial"/>
              <a:buChar char="￭"/>
            </a:pPr>
            <a:r>
              <a:rPr lang="fr-FR" sz="4000" spc="-115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Rédiger une question de recherche concise et </a:t>
            </a:r>
            <a:r>
              <a:rPr lang="fr-FR" sz="4000" spc="-115" dirty="0" err="1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precise</a:t>
            </a:r>
            <a:r>
              <a:rPr lang="en-US" sz="2573" spc="-115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8182C7-3AE2-6D32-F7EA-9FA6124F1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253FD09-C517-B2CA-DFAD-CD4206A9C1A3}"/>
              </a:ext>
            </a:extLst>
          </p:cNvPr>
          <p:cNvSpPr txBox="1"/>
          <p:nvPr/>
        </p:nvSpPr>
        <p:spPr>
          <a:xfrm>
            <a:off x="-609600" y="1473721"/>
            <a:ext cx="8000064" cy="31162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814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400" b="0" i="0" u="none" strike="noStrike" kern="1200" cap="none" spc="-259" normalizeH="0" baseline="0" noProof="0" dirty="0" err="1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Effectuer</a:t>
            </a:r>
            <a:r>
              <a:rPr kumimoji="0" lang="en-US" sz="7400" b="0" i="0" u="none" strike="noStrike" kern="1200" cap="none" spc="-259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 </a:t>
            </a:r>
            <a:r>
              <a:rPr kumimoji="0" lang="en-US" sz="7400" b="0" i="0" u="none" strike="noStrike" kern="1200" cap="none" spc="-259" normalizeH="0" baseline="0" noProof="0" dirty="0" err="1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une</a:t>
            </a:r>
            <a:r>
              <a:rPr kumimoji="0" lang="en-US" sz="7400" b="0" i="0" u="none" strike="noStrike" kern="1200" cap="none" spc="-259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 Recherche pour </a:t>
            </a:r>
            <a:r>
              <a:rPr kumimoji="0" lang="en-US" sz="7400" b="0" i="0" u="none" strike="noStrike" kern="1200" cap="none" spc="-259" normalizeH="0" baseline="0" noProof="0" dirty="0" err="1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une</a:t>
            </a:r>
            <a:r>
              <a:rPr kumimoji="0" lang="en-US" sz="7400" b="0" i="0" u="none" strike="noStrike" kern="1200" cap="none" spc="-259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 Revue</a:t>
            </a: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89D41BA4-024B-2F6F-5C5D-ADB461EE37D7}"/>
              </a:ext>
            </a:extLst>
          </p:cNvPr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ABE0E1F7-B42C-EC15-3632-5E39579284B5}"/>
              </a:ext>
            </a:extLst>
          </p:cNvPr>
          <p:cNvSpPr txBox="1"/>
          <p:nvPr/>
        </p:nvSpPr>
        <p:spPr>
          <a:xfrm>
            <a:off x="14164049" y="447838"/>
            <a:ext cx="3452484" cy="21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6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8" b="0" i="0" u="none" strike="noStrike" kern="1200" cap="none" spc="-71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ECC0C477-0CBA-CC2C-62CD-6FEF2C6C58C0}"/>
              </a:ext>
            </a:extLst>
          </p:cNvPr>
          <p:cNvGrpSpPr/>
          <p:nvPr/>
        </p:nvGrpSpPr>
        <p:grpSpPr>
          <a:xfrm>
            <a:off x="84939" y="5039742"/>
            <a:ext cx="7769783" cy="3047999"/>
            <a:chOff x="0" y="40639"/>
            <a:chExt cx="1480929" cy="541858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F27CF6A-6BBE-BDB4-D0F7-192C6B579783}"/>
                </a:ext>
              </a:extLst>
            </p:cNvPr>
            <p:cNvSpPr/>
            <p:nvPr/>
          </p:nvSpPr>
          <p:spPr>
            <a:xfrm>
              <a:off x="0" y="40639"/>
              <a:ext cx="1416288" cy="541858"/>
            </a:xfrm>
            <a:custGeom>
              <a:avLst/>
              <a:gdLst/>
              <a:ahLst/>
              <a:cxnLst/>
              <a:rect l="l" t="t" r="r" b="b"/>
              <a:pathLst>
                <a:path w="1416288" h="582497">
                  <a:moveTo>
                    <a:pt x="0" y="0"/>
                  </a:moveTo>
                  <a:lnTo>
                    <a:pt x="1416288" y="0"/>
                  </a:lnTo>
                  <a:lnTo>
                    <a:pt x="1416288" y="582497"/>
                  </a:lnTo>
                  <a:lnTo>
                    <a:pt x="0" y="582497"/>
                  </a:lnTo>
                  <a:close/>
                </a:path>
              </a:pathLst>
            </a:custGeom>
            <a:solidFill>
              <a:srgbClr val="FCFEF1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A6730E54-DBF9-5838-E285-7AE88D41BBA3}"/>
                </a:ext>
              </a:extLst>
            </p:cNvPr>
            <p:cNvSpPr txBox="1"/>
            <p:nvPr/>
          </p:nvSpPr>
          <p:spPr>
            <a:xfrm>
              <a:off x="0" y="83291"/>
              <a:ext cx="1480929" cy="415914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47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399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  <a:ea typeface="Crimson Pro"/>
                  <a:cs typeface="Crimson Pro"/>
                  <a:sym typeface="Crimson Pro"/>
                </a:rPr>
                <a:t>Techniques pratiques :</a:t>
              </a:r>
            </a:p>
            <a:p>
              <a:pPr marL="0" marR="0" lvl="0" indent="0" algn="l" defTabSz="914400" rtl="0" eaLnBrk="1" fontAlgn="auto" latinLnBrk="0" hangingPunct="1">
                <a:lnSpc>
                  <a:spcPts val="47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3399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  <a:ea typeface="Crimson Pro"/>
                  <a:cs typeface="Crimson Pro"/>
                  <a:sym typeface="Crimson Pro"/>
                </a:rPr>
                <a:t>Navigation dans les bases de données</a:t>
              </a:r>
            </a:p>
            <a:p>
              <a:pPr marL="0" marR="0" lvl="0" indent="0" algn="l" defTabSz="914400" rtl="0" eaLnBrk="1" fontAlgn="auto" latinLnBrk="0" hangingPunct="1">
                <a:lnSpc>
                  <a:spcPts val="47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3399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  <a:ea typeface="Crimson Pro"/>
                  <a:cs typeface="Crimson Pro"/>
                  <a:sym typeface="Crimson Pro"/>
                </a:rPr>
                <a:t>Affinage des résultats de recherche</a:t>
              </a:r>
              <a:endParaRPr kumimoji="0" lang="en-US" sz="3399" b="0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endParaRPr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BCF9E798-177D-EFCC-D5B8-87C912822B6A}"/>
              </a:ext>
            </a:extLst>
          </p:cNvPr>
          <p:cNvSpPr txBox="1"/>
          <p:nvPr/>
        </p:nvSpPr>
        <p:spPr>
          <a:xfrm>
            <a:off x="7854721" y="2137797"/>
            <a:ext cx="9866876" cy="31700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595" marR="0" lvl="1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-142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DÉFIS COMMUNS</a:t>
            </a:r>
          </a:p>
          <a:p>
            <a:pPr marL="627280" marR="0" lvl="1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-142" normalizeH="0" baseline="0" noProof="0" dirty="0">
              <a:ln>
                <a:noFill/>
              </a:ln>
              <a:solidFill>
                <a:srgbClr val="013927"/>
              </a:solidFill>
              <a:effectLst/>
              <a:uLnTx/>
              <a:uFillTx/>
              <a:latin typeface="Crimson Pro"/>
              <a:ea typeface="Crimson Pro"/>
              <a:cs typeface="Crimson Pro"/>
              <a:sym typeface="Crimson Pro"/>
            </a:endParaRPr>
          </a:p>
          <a:p>
            <a:pPr marL="455982" marR="0" lvl="0" indent="-456794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⚬"/>
              <a:tabLst/>
              <a:defRPr/>
            </a:pPr>
            <a:r>
              <a:rPr kumimoji="0" lang="fr-FR" sz="4000" b="1" i="0" u="none" strike="noStrike" kern="1200" cap="none" spc="-142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Créer une stratégie de recherche efficace</a:t>
            </a:r>
            <a:endParaRPr kumimoji="0" lang="en-US" sz="4000" b="1" i="0" u="none" strike="noStrike" kern="1200" cap="none" spc="-142" normalizeH="0" baseline="0" noProof="0" dirty="0">
              <a:ln>
                <a:noFill/>
              </a:ln>
              <a:solidFill>
                <a:srgbClr val="013927"/>
              </a:solidFill>
              <a:effectLst/>
              <a:uLnTx/>
              <a:uFillTx/>
              <a:latin typeface="Crimson Pro"/>
              <a:ea typeface="Crimson Pro"/>
              <a:cs typeface="Crimson Pro"/>
              <a:sym typeface="Crimson Pro"/>
            </a:endParaRPr>
          </a:p>
          <a:p>
            <a:pPr marL="1141173" marR="0" lvl="1" indent="-513893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￭"/>
              <a:tabLst/>
              <a:defRPr/>
            </a:pPr>
            <a:r>
              <a:rPr kumimoji="0" lang="fr-FR" sz="4000" b="0" i="0" u="none" strike="noStrike" kern="1200" cap="none" spc="-142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Oublier des termes clés ou des synonymes</a:t>
            </a:r>
          </a:p>
          <a:p>
            <a:pPr marL="1141173" marR="0" lvl="1" indent="-513893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￭"/>
              <a:tabLst/>
              <a:defRPr/>
            </a:pPr>
            <a:r>
              <a:rPr kumimoji="0" lang="fr-FR" sz="4000" b="0" i="0" u="none" strike="noStrike" kern="1200" cap="none" spc="-142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Utiliser incorrectement les opérateurs booléens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3AB79-1CC4-9DC2-C3C1-0A23F3DC544A}"/>
              </a:ext>
            </a:extLst>
          </p:cNvPr>
          <p:cNvSpPr txBox="1"/>
          <p:nvPr/>
        </p:nvSpPr>
        <p:spPr>
          <a:xfrm>
            <a:off x="7854721" y="5781645"/>
            <a:ext cx="9761812" cy="4401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sng" strike="noStrike" kern="1200" cap="none" spc="-11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CONSEILS POUR SURMONTER LES </a:t>
            </a:r>
            <a:r>
              <a:rPr kumimoji="0" lang="en-US" sz="4000" b="1" i="0" u="sng" strike="noStrike" kern="1200" cap="none" spc="-11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DÉFIS</a:t>
            </a:r>
            <a:endParaRPr kumimoji="0" lang="en-US" sz="4000" b="0" i="0" u="none" strike="noStrike" kern="1200" cap="none" spc="-115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rimson Pro"/>
              <a:ea typeface="Crimson Pro"/>
              <a:cs typeface="Crimson Pro"/>
              <a:sym typeface="Crimson Pro"/>
            </a:endParaRPr>
          </a:p>
          <a:p>
            <a:pPr marL="752561" marR="0" lvl="1" indent="-41674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￭"/>
              <a:tabLst/>
              <a:defRPr/>
            </a:pPr>
            <a:endParaRPr kumimoji="0" lang="en-US" sz="600" b="0" i="0" u="none" strike="noStrike" kern="1200" cap="none" spc="-115" normalizeH="0" baseline="0" noProof="0" dirty="0">
              <a:ln>
                <a:noFill/>
              </a:ln>
              <a:solidFill>
                <a:srgbClr val="013927"/>
              </a:solidFill>
              <a:effectLst/>
              <a:uLnTx/>
              <a:uFillTx/>
              <a:latin typeface="Crimson Pro"/>
              <a:ea typeface="Crimson Pro"/>
              <a:cs typeface="Crimson Pro"/>
              <a:sym typeface="Crimson Pro"/>
            </a:endParaRPr>
          </a:p>
          <a:p>
            <a:pPr marL="196907" marR="0" lvl="0" indent="-370436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⚬"/>
              <a:tabLst/>
              <a:defRPr/>
            </a:pPr>
            <a:r>
              <a:rPr kumimoji="0" lang="fr-FR" sz="4000" b="1" i="0" u="none" strike="noStrike" kern="1200" cap="none" spc="-115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Utiliser des stratégies de recherche complètes</a:t>
            </a:r>
            <a:endParaRPr kumimoji="0" lang="en-US" sz="4000" b="1" i="0" u="none" strike="noStrike" kern="1200" cap="none" spc="-115" normalizeH="0" baseline="0" noProof="0" dirty="0">
              <a:ln>
                <a:noFill/>
              </a:ln>
              <a:solidFill>
                <a:srgbClr val="013927"/>
              </a:solidFill>
              <a:effectLst/>
              <a:uLnTx/>
              <a:uFillTx/>
              <a:latin typeface="Crimson Pro"/>
              <a:ea typeface="Crimson Pro"/>
              <a:cs typeface="Crimson Pro"/>
              <a:sym typeface="Crimson Pro"/>
            </a:endParaRPr>
          </a:p>
          <a:p>
            <a:pPr marL="752561" marR="0" lvl="1" indent="-41674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￭"/>
              <a:tabLst/>
              <a:defRPr/>
            </a:pPr>
            <a:r>
              <a:rPr kumimoji="0" lang="fr-FR" sz="4000" b="0" i="0" u="none" strike="noStrike" kern="1200" cap="none" spc="-115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Utiliser des synonymes, des troncatures et des opérateurs booléens pour élargir ou affiner la recherche.</a:t>
            </a:r>
          </a:p>
          <a:p>
            <a:pPr marL="752561" marR="0" lvl="1" indent="-41674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￭"/>
              <a:tabLst/>
              <a:defRPr/>
            </a:pPr>
            <a:r>
              <a:rPr kumimoji="0" lang="fr-FR" sz="4000" b="0" i="0" u="none" strike="noStrike" kern="1200" cap="none" spc="-115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Tester la stratégie de recherche à petite échelle avant de l'exécuter pleinement.</a:t>
            </a:r>
          </a:p>
        </p:txBody>
      </p:sp>
    </p:spTree>
    <p:extLst>
      <p:ext uri="{BB962C8B-B14F-4D97-AF65-F5344CB8AC3E}">
        <p14:creationId xmlns:p14="http://schemas.microsoft.com/office/powerpoint/2010/main" val="108944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22020A-E47D-EF6F-C00C-4DF6BDCC8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8EE7373E-3DC8-1911-962F-5A69C61D0A74}"/>
              </a:ext>
            </a:extLst>
          </p:cNvPr>
          <p:cNvSpPr txBox="1"/>
          <p:nvPr/>
        </p:nvSpPr>
        <p:spPr>
          <a:xfrm>
            <a:off x="-609600" y="1473721"/>
            <a:ext cx="8000064" cy="31162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814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400" b="0" i="0" u="none" strike="noStrike" kern="1200" cap="none" spc="-259" normalizeH="0" baseline="0" noProof="0" dirty="0" err="1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Effectuer</a:t>
            </a:r>
            <a:r>
              <a:rPr kumimoji="0" lang="en-US" sz="7400" b="0" i="0" u="none" strike="noStrike" kern="1200" cap="none" spc="-259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 </a:t>
            </a:r>
            <a:r>
              <a:rPr kumimoji="0" lang="en-US" sz="7400" b="0" i="0" u="none" strike="noStrike" kern="1200" cap="none" spc="-259" normalizeH="0" baseline="0" noProof="0" dirty="0" err="1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une</a:t>
            </a:r>
            <a:r>
              <a:rPr kumimoji="0" lang="en-US" sz="7400" b="0" i="0" u="none" strike="noStrike" kern="1200" cap="none" spc="-259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 Recherche pour </a:t>
            </a:r>
            <a:r>
              <a:rPr kumimoji="0" lang="en-US" sz="7400" b="0" i="0" u="none" strike="noStrike" kern="1200" cap="none" spc="-259" normalizeH="0" baseline="0" noProof="0" dirty="0" err="1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une</a:t>
            </a:r>
            <a:r>
              <a:rPr kumimoji="0" lang="en-US" sz="7400" b="0" i="0" u="none" strike="noStrike" kern="1200" cap="none" spc="-259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 Revue</a:t>
            </a: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62ECE149-921C-B69E-D8E6-946A730D4434}"/>
              </a:ext>
            </a:extLst>
          </p:cNvPr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6874A40-3CFB-62A2-19BB-8F23805FFE5B}"/>
              </a:ext>
            </a:extLst>
          </p:cNvPr>
          <p:cNvSpPr txBox="1"/>
          <p:nvPr/>
        </p:nvSpPr>
        <p:spPr>
          <a:xfrm>
            <a:off x="14164049" y="447838"/>
            <a:ext cx="3452484" cy="21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6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8" b="0" i="0" u="none" strike="noStrike" kern="1200" cap="none" spc="-71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FF0D7504-C5D7-DDC2-AAB8-E82995EC712A}"/>
              </a:ext>
            </a:extLst>
          </p:cNvPr>
          <p:cNvGrpSpPr/>
          <p:nvPr/>
        </p:nvGrpSpPr>
        <p:grpSpPr>
          <a:xfrm>
            <a:off x="84939" y="5039742"/>
            <a:ext cx="7769783" cy="3047999"/>
            <a:chOff x="0" y="40639"/>
            <a:chExt cx="1480929" cy="541858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796E080F-DF53-2D00-CE5B-D6D36D5659D2}"/>
                </a:ext>
              </a:extLst>
            </p:cNvPr>
            <p:cNvSpPr/>
            <p:nvPr/>
          </p:nvSpPr>
          <p:spPr>
            <a:xfrm>
              <a:off x="0" y="40639"/>
              <a:ext cx="1416288" cy="541858"/>
            </a:xfrm>
            <a:custGeom>
              <a:avLst/>
              <a:gdLst/>
              <a:ahLst/>
              <a:cxnLst/>
              <a:rect l="l" t="t" r="r" b="b"/>
              <a:pathLst>
                <a:path w="1416288" h="582497">
                  <a:moveTo>
                    <a:pt x="0" y="0"/>
                  </a:moveTo>
                  <a:lnTo>
                    <a:pt x="1416288" y="0"/>
                  </a:lnTo>
                  <a:lnTo>
                    <a:pt x="1416288" y="582497"/>
                  </a:lnTo>
                  <a:lnTo>
                    <a:pt x="0" y="582497"/>
                  </a:lnTo>
                  <a:close/>
                </a:path>
              </a:pathLst>
            </a:custGeom>
            <a:solidFill>
              <a:srgbClr val="FCFEF1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64542C78-F4C2-B713-4889-5D831318FD34}"/>
                </a:ext>
              </a:extLst>
            </p:cNvPr>
            <p:cNvSpPr txBox="1"/>
            <p:nvPr/>
          </p:nvSpPr>
          <p:spPr>
            <a:xfrm>
              <a:off x="0" y="83291"/>
              <a:ext cx="1480929" cy="415914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47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399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  <a:ea typeface="Crimson Pro"/>
                  <a:cs typeface="Crimson Pro"/>
                  <a:sym typeface="Crimson Pro"/>
                </a:rPr>
                <a:t>Techniques pratiques :</a:t>
              </a:r>
            </a:p>
            <a:p>
              <a:pPr marL="0" marR="0" lvl="0" indent="0" algn="l" defTabSz="914400" rtl="0" eaLnBrk="1" fontAlgn="auto" latinLnBrk="0" hangingPunct="1">
                <a:lnSpc>
                  <a:spcPts val="47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3399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  <a:ea typeface="Crimson Pro"/>
                  <a:cs typeface="Crimson Pro"/>
                  <a:sym typeface="Crimson Pro"/>
                </a:rPr>
                <a:t>Navigation dans les bases de données</a:t>
              </a:r>
            </a:p>
            <a:p>
              <a:pPr marL="0" marR="0" lvl="0" indent="0" algn="l" defTabSz="914400" rtl="0" eaLnBrk="1" fontAlgn="auto" latinLnBrk="0" hangingPunct="1">
                <a:lnSpc>
                  <a:spcPts val="47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3399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  <a:ea typeface="Crimson Pro"/>
                  <a:cs typeface="Crimson Pro"/>
                  <a:sym typeface="Crimson Pro"/>
                </a:rPr>
                <a:t>Affinage des résultats de recherche</a:t>
              </a:r>
              <a:endParaRPr kumimoji="0" lang="en-US" sz="3399" b="0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endParaRPr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2E482F8E-0C40-00D8-E4C8-3A2789C7FEC9}"/>
              </a:ext>
            </a:extLst>
          </p:cNvPr>
          <p:cNvSpPr txBox="1"/>
          <p:nvPr/>
        </p:nvSpPr>
        <p:spPr>
          <a:xfrm>
            <a:off x="8116939" y="2105204"/>
            <a:ext cx="10331133" cy="30521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595" marR="0" lvl="1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-142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DÉFIS COMMUNS</a:t>
            </a:r>
          </a:p>
          <a:p>
            <a:pPr marL="627280" marR="0" lvl="1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1200" cap="none" spc="-142" normalizeH="0" baseline="0" noProof="0" dirty="0">
              <a:ln>
                <a:noFill/>
              </a:ln>
              <a:solidFill>
                <a:srgbClr val="013927"/>
              </a:solidFill>
              <a:effectLst/>
              <a:uLnTx/>
              <a:uFillTx/>
              <a:latin typeface="Crimson Pro"/>
              <a:ea typeface="Crimson Pro"/>
              <a:cs typeface="Crimson Pro"/>
              <a:sym typeface="Crimson Pro"/>
            </a:endParaRPr>
          </a:p>
          <a:p>
            <a:pPr marL="455982" marR="0" lvl="0" indent="-456794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⚬"/>
              <a:tabLst/>
              <a:defRPr/>
            </a:pPr>
            <a:r>
              <a:rPr kumimoji="0" lang="fr-FR" sz="4000" b="1" i="0" u="none" strike="noStrike" kern="1200" cap="none" spc="-142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Limitations des bases de données</a:t>
            </a:r>
            <a:endParaRPr kumimoji="0" lang="en-US" sz="4000" b="1" i="0" u="none" strike="noStrike" kern="1200" cap="none" spc="-142" normalizeH="0" baseline="0" noProof="0" dirty="0">
              <a:ln>
                <a:noFill/>
              </a:ln>
              <a:solidFill>
                <a:srgbClr val="013927"/>
              </a:solidFill>
              <a:effectLst/>
              <a:uLnTx/>
              <a:uFillTx/>
              <a:latin typeface="Crimson Pro"/>
              <a:ea typeface="Crimson Pro"/>
              <a:cs typeface="Crimson Pro"/>
              <a:sym typeface="Crimson Pro"/>
            </a:endParaRPr>
          </a:p>
          <a:p>
            <a:pPr marL="1141173" marR="0" lvl="1" indent="-513893" algn="l" defTabSz="914400" rtl="0" eaLnBrk="1" fontAlgn="auto" latinLnBrk="0" hangingPunct="1">
              <a:lnSpc>
                <a:spcPts val="336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￭"/>
              <a:tabLst/>
              <a:defRPr/>
            </a:pPr>
            <a:r>
              <a:rPr kumimoji="0" lang="fr-FR" sz="4000" b="0" i="0" u="none" strike="noStrike" kern="1200" cap="none" spc="-142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Variations dans les interfaces et fonctionnalités des bases de données</a:t>
            </a:r>
          </a:p>
          <a:p>
            <a:pPr marL="1141173" marR="0" lvl="1" indent="-513893" algn="l" defTabSz="914400" rtl="0" eaLnBrk="1" fontAlgn="auto" latinLnBrk="0" hangingPunct="1">
              <a:lnSpc>
                <a:spcPts val="336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￭"/>
              <a:tabLst/>
              <a:defRPr/>
            </a:pPr>
            <a:r>
              <a:rPr kumimoji="0" lang="fr-FR" sz="4000" b="0" i="0" u="none" strike="noStrike" kern="1200" cap="none" spc="-142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Accès limité à certains journaux ou articles</a:t>
            </a:r>
            <a:r>
              <a:rPr kumimoji="0" lang="en-US" sz="4000" b="0" i="0" u="none" strike="noStrike" kern="1200" cap="none" spc="-142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 </a:t>
            </a:r>
          </a:p>
          <a:p>
            <a:pPr marL="627280" marR="0" lvl="1" indent="0" algn="l" defTabSz="914400" rtl="0" eaLnBrk="1" fontAlgn="auto" latinLnBrk="0" hangingPunct="1">
              <a:lnSpc>
                <a:spcPts val="336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73" b="0" i="0" u="none" strike="noStrike" kern="1200" cap="none" spc="-142" normalizeH="0" baseline="0" noProof="0" dirty="0">
              <a:ln>
                <a:noFill/>
              </a:ln>
              <a:solidFill>
                <a:srgbClr val="013927"/>
              </a:solidFill>
              <a:effectLst/>
              <a:uLnTx/>
              <a:uFillTx/>
              <a:latin typeface="Crimson Pro"/>
              <a:ea typeface="Crimson Pro"/>
              <a:cs typeface="Crimson Pro"/>
              <a:sym typeface="Crimson Pr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CE5B1-5F71-AB1C-53D8-BDA354A942A4}"/>
              </a:ext>
            </a:extLst>
          </p:cNvPr>
          <p:cNvSpPr txBox="1"/>
          <p:nvPr/>
        </p:nvSpPr>
        <p:spPr>
          <a:xfrm>
            <a:off x="7854722" y="6286500"/>
            <a:ext cx="10855569" cy="43550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sng" strike="noStrike" kern="1200" cap="none" spc="-11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CONSEILS POUR SURMONTER LES </a:t>
            </a:r>
            <a:r>
              <a:rPr kumimoji="0" lang="en-US" sz="4000" b="1" i="0" u="sng" strike="noStrike" kern="1200" cap="none" spc="-11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DÉFIS</a:t>
            </a:r>
            <a:endParaRPr kumimoji="0" lang="en-US" sz="4000" b="0" i="0" u="none" strike="noStrike" kern="1200" cap="none" spc="-115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rimson Pro"/>
              <a:ea typeface="Crimson Pro"/>
              <a:cs typeface="Crimson Pro"/>
              <a:sym typeface="Crimson Pro"/>
            </a:endParaRPr>
          </a:p>
          <a:p>
            <a:pPr marL="752561" marR="0" lvl="1" indent="-41674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￭"/>
              <a:tabLst/>
              <a:defRPr/>
            </a:pPr>
            <a:endParaRPr kumimoji="0" lang="en-US" sz="300" b="0" i="0" u="none" strike="noStrike" kern="1200" cap="none" spc="-115" normalizeH="0" baseline="0" noProof="0" dirty="0">
              <a:ln>
                <a:noFill/>
              </a:ln>
              <a:solidFill>
                <a:srgbClr val="013927"/>
              </a:solidFill>
              <a:effectLst/>
              <a:uLnTx/>
              <a:uFillTx/>
              <a:latin typeface="Crimson Pro"/>
              <a:ea typeface="Crimson Pro"/>
              <a:cs typeface="Crimson Pro"/>
              <a:sym typeface="Crimson Pro"/>
            </a:endParaRPr>
          </a:p>
          <a:p>
            <a:pPr marL="196907" marR="0" lvl="0" indent="-370436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⚬"/>
              <a:tabLst/>
              <a:defRPr/>
            </a:pPr>
            <a:r>
              <a:rPr kumimoji="0" lang="fr-FR" sz="4000" b="1" i="0" u="none" strike="noStrike" kern="1200" cap="none" spc="-115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Choisir des bases de données approprié</a:t>
            </a:r>
            <a:endParaRPr kumimoji="0" lang="en-US" sz="4000" b="1" i="0" u="none" strike="noStrike" kern="1200" cap="none" spc="-115" normalizeH="0" baseline="0" noProof="0" dirty="0">
              <a:ln>
                <a:noFill/>
              </a:ln>
              <a:solidFill>
                <a:srgbClr val="013927"/>
              </a:solidFill>
              <a:effectLst/>
              <a:uLnTx/>
              <a:uFillTx/>
              <a:latin typeface="Crimson Pro"/>
              <a:ea typeface="Crimson Pro"/>
              <a:cs typeface="Crimson Pro"/>
              <a:sym typeface="Crimson Pro"/>
            </a:endParaRPr>
          </a:p>
          <a:p>
            <a:pPr marL="752561" marR="0" lvl="1" indent="-41674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￭"/>
              <a:tabLst/>
              <a:defRPr/>
            </a:pPr>
            <a:r>
              <a:rPr kumimoji="0" lang="fr-FR" sz="4000" b="0" i="0" u="none" strike="noStrike" kern="1200" cap="none" spc="-115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Sélectionner les bases de données les plus pertinentes pour votre domaine</a:t>
            </a:r>
            <a:r>
              <a:rPr kumimoji="0" lang="en-US" sz="4000" b="0" i="0" u="none" strike="noStrike" kern="1200" cap="none" spc="-115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.</a:t>
            </a:r>
          </a:p>
          <a:p>
            <a:pPr marL="752561" marR="0" lvl="1" indent="-41674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￭"/>
              <a:tabLst/>
              <a:defRPr/>
            </a:pPr>
            <a:r>
              <a:rPr kumimoji="0" lang="fr-FR" sz="4000" b="0" i="0" u="none" strike="noStrike" kern="1200" cap="none" spc="-115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Vérifier si des bases de données spécialisées sont nécessaires</a:t>
            </a:r>
            <a:r>
              <a:rPr kumimoji="0" lang="en-US" sz="4000" b="0" i="0" u="none" strike="noStrike" kern="1200" cap="none" spc="-115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.</a:t>
            </a:r>
          </a:p>
          <a:p>
            <a:pPr marL="752561" marR="0" lvl="1" indent="-41674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￭"/>
              <a:tabLst/>
              <a:defRPr/>
            </a:pPr>
            <a:endParaRPr kumimoji="0" lang="en-US" sz="4000" b="1" i="0" u="none" strike="noStrike" kern="1200" cap="none" spc="-115" normalizeH="0" baseline="0" noProof="0" dirty="0">
              <a:ln>
                <a:noFill/>
              </a:ln>
              <a:solidFill>
                <a:srgbClr val="013927"/>
              </a:solidFill>
              <a:effectLst/>
              <a:uLnTx/>
              <a:uFillTx/>
              <a:latin typeface="Crimson Pro"/>
              <a:ea typeface="Crimson Pro"/>
              <a:cs typeface="Crimson Pro"/>
              <a:sym typeface="Crimson Pro"/>
            </a:endParaRPr>
          </a:p>
        </p:txBody>
      </p:sp>
    </p:spTree>
    <p:extLst>
      <p:ext uri="{BB962C8B-B14F-4D97-AF65-F5344CB8AC3E}">
        <p14:creationId xmlns:p14="http://schemas.microsoft.com/office/powerpoint/2010/main" val="257562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CEE1C8-2043-A191-4AFA-EA2539A91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459C21B-DAE3-BEDA-D419-148449B3D3FA}"/>
              </a:ext>
            </a:extLst>
          </p:cNvPr>
          <p:cNvSpPr txBox="1"/>
          <p:nvPr/>
        </p:nvSpPr>
        <p:spPr>
          <a:xfrm>
            <a:off x="-609600" y="1473721"/>
            <a:ext cx="8000064" cy="31162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814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400" b="0" i="0" u="none" strike="noStrike" kern="1200" cap="none" spc="-259" normalizeH="0" baseline="0" noProof="0" dirty="0" err="1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Effectuer</a:t>
            </a:r>
            <a:r>
              <a:rPr kumimoji="0" lang="en-US" sz="7400" b="0" i="0" u="none" strike="noStrike" kern="1200" cap="none" spc="-259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 </a:t>
            </a:r>
            <a:r>
              <a:rPr kumimoji="0" lang="en-US" sz="7400" b="0" i="0" u="none" strike="noStrike" kern="1200" cap="none" spc="-259" normalizeH="0" baseline="0" noProof="0" dirty="0" err="1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une</a:t>
            </a:r>
            <a:r>
              <a:rPr kumimoji="0" lang="en-US" sz="7400" b="0" i="0" u="none" strike="noStrike" kern="1200" cap="none" spc="-259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 Recherche pour </a:t>
            </a:r>
            <a:r>
              <a:rPr kumimoji="0" lang="en-US" sz="7400" b="0" i="0" u="none" strike="noStrike" kern="1200" cap="none" spc="-259" normalizeH="0" baseline="0" noProof="0" dirty="0" err="1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une</a:t>
            </a:r>
            <a:r>
              <a:rPr kumimoji="0" lang="en-US" sz="7400" b="0" i="0" u="none" strike="noStrike" kern="1200" cap="none" spc="-259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 Revue</a:t>
            </a: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89502281-46D2-6313-544F-D6F394D0B1AD}"/>
              </a:ext>
            </a:extLst>
          </p:cNvPr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AAF4E70-8C8E-6F56-1781-4A552C88DA1F}"/>
              </a:ext>
            </a:extLst>
          </p:cNvPr>
          <p:cNvSpPr txBox="1"/>
          <p:nvPr/>
        </p:nvSpPr>
        <p:spPr>
          <a:xfrm>
            <a:off x="14164049" y="447838"/>
            <a:ext cx="3452484" cy="21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6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8" b="0" i="0" u="none" strike="noStrike" kern="1200" cap="none" spc="-71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6DA8AE03-D402-B060-DF23-CDBB1155108F}"/>
              </a:ext>
            </a:extLst>
          </p:cNvPr>
          <p:cNvGrpSpPr/>
          <p:nvPr/>
        </p:nvGrpSpPr>
        <p:grpSpPr>
          <a:xfrm>
            <a:off x="84939" y="5039742"/>
            <a:ext cx="7769783" cy="3047999"/>
            <a:chOff x="0" y="40639"/>
            <a:chExt cx="1480929" cy="541858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F51782B-DD47-03A6-75E6-3041D11E2424}"/>
                </a:ext>
              </a:extLst>
            </p:cNvPr>
            <p:cNvSpPr/>
            <p:nvPr/>
          </p:nvSpPr>
          <p:spPr>
            <a:xfrm>
              <a:off x="0" y="40639"/>
              <a:ext cx="1416288" cy="541858"/>
            </a:xfrm>
            <a:custGeom>
              <a:avLst/>
              <a:gdLst/>
              <a:ahLst/>
              <a:cxnLst/>
              <a:rect l="l" t="t" r="r" b="b"/>
              <a:pathLst>
                <a:path w="1416288" h="582497">
                  <a:moveTo>
                    <a:pt x="0" y="0"/>
                  </a:moveTo>
                  <a:lnTo>
                    <a:pt x="1416288" y="0"/>
                  </a:lnTo>
                  <a:lnTo>
                    <a:pt x="1416288" y="582497"/>
                  </a:lnTo>
                  <a:lnTo>
                    <a:pt x="0" y="582497"/>
                  </a:lnTo>
                  <a:close/>
                </a:path>
              </a:pathLst>
            </a:custGeom>
            <a:solidFill>
              <a:srgbClr val="FCFEF1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BA6E7D66-BAAA-CC4D-E9A8-36A15927F8C4}"/>
                </a:ext>
              </a:extLst>
            </p:cNvPr>
            <p:cNvSpPr txBox="1"/>
            <p:nvPr/>
          </p:nvSpPr>
          <p:spPr>
            <a:xfrm>
              <a:off x="0" y="83291"/>
              <a:ext cx="1480929" cy="415914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47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399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  <a:ea typeface="Crimson Pro"/>
                  <a:cs typeface="Crimson Pro"/>
                  <a:sym typeface="Crimson Pro"/>
                </a:rPr>
                <a:t>Techniques pratiques :</a:t>
              </a:r>
            </a:p>
            <a:p>
              <a:pPr marL="0" marR="0" lvl="0" indent="0" algn="l" defTabSz="914400" rtl="0" eaLnBrk="1" fontAlgn="auto" latinLnBrk="0" hangingPunct="1">
                <a:lnSpc>
                  <a:spcPts val="47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3399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  <a:ea typeface="Crimson Pro"/>
                  <a:cs typeface="Crimson Pro"/>
                  <a:sym typeface="Crimson Pro"/>
                </a:rPr>
                <a:t>Navigation dans les bases de données</a:t>
              </a:r>
            </a:p>
            <a:p>
              <a:pPr marL="0" marR="0" lvl="0" indent="0" algn="l" defTabSz="914400" rtl="0" eaLnBrk="1" fontAlgn="auto" latinLnBrk="0" hangingPunct="1">
                <a:lnSpc>
                  <a:spcPts val="47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3399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  <a:ea typeface="Crimson Pro"/>
                  <a:cs typeface="Crimson Pro"/>
                  <a:sym typeface="Crimson Pro"/>
                </a:rPr>
                <a:t>Affinage des résultats de recherche</a:t>
              </a:r>
              <a:endParaRPr kumimoji="0" lang="en-US" sz="3399" b="0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endParaRPr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8314ABEF-435B-78EB-870A-8F5323AA6613}"/>
              </a:ext>
            </a:extLst>
          </p:cNvPr>
          <p:cNvSpPr txBox="1"/>
          <p:nvPr/>
        </p:nvSpPr>
        <p:spPr>
          <a:xfrm>
            <a:off x="8161874" y="2666493"/>
            <a:ext cx="10331133" cy="30521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595" marR="0" lvl="1" indent="0" algn="ctr" defTabSz="914400" rtl="0" eaLnBrk="1" fontAlgn="auto" latinLnBrk="0" hangingPunct="1">
              <a:lnSpc>
                <a:spcPts val="336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-142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DÉFIS COMMUNS</a:t>
            </a:r>
          </a:p>
          <a:p>
            <a:pPr marL="627280" marR="0" lvl="1" indent="0" algn="l" defTabSz="914400" rtl="0" eaLnBrk="1" fontAlgn="auto" latinLnBrk="0" hangingPunct="1">
              <a:lnSpc>
                <a:spcPts val="336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1200" cap="none" spc="-142" normalizeH="0" baseline="0" noProof="0" dirty="0">
              <a:ln>
                <a:noFill/>
              </a:ln>
              <a:solidFill>
                <a:srgbClr val="013927"/>
              </a:solidFill>
              <a:effectLst/>
              <a:uLnTx/>
              <a:uFillTx/>
              <a:latin typeface="Crimson Pro"/>
              <a:ea typeface="Crimson Pro"/>
              <a:cs typeface="Crimson Pro"/>
              <a:sym typeface="Crimson Pro"/>
            </a:endParaRPr>
          </a:p>
          <a:p>
            <a:pPr marL="455982" marR="0" lvl="0" indent="-456794" algn="l" defTabSz="914400" rtl="0" eaLnBrk="1" fontAlgn="auto" latinLnBrk="0" hangingPunct="1">
              <a:lnSpc>
                <a:spcPts val="336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⚬"/>
              <a:tabLst/>
              <a:defRPr/>
            </a:pPr>
            <a:r>
              <a:rPr kumimoji="0" lang="fr-FR" sz="4000" b="1" i="0" u="none" strike="noStrike" kern="1200" cap="none" spc="-142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Gérer les résultats de recherche</a:t>
            </a:r>
            <a:endParaRPr kumimoji="0" lang="en-US" sz="4000" b="1" i="0" u="none" strike="noStrike" kern="1200" cap="none" spc="-142" normalizeH="0" baseline="0" noProof="0" dirty="0">
              <a:ln>
                <a:noFill/>
              </a:ln>
              <a:solidFill>
                <a:srgbClr val="013927"/>
              </a:solidFill>
              <a:effectLst/>
              <a:uLnTx/>
              <a:uFillTx/>
              <a:latin typeface="Crimson Pro"/>
              <a:ea typeface="Crimson Pro"/>
              <a:cs typeface="Crimson Pro"/>
              <a:sym typeface="Crimson Pro"/>
            </a:endParaRPr>
          </a:p>
          <a:p>
            <a:pPr marL="1141173" marR="0" lvl="1" indent="-513893" algn="l" defTabSz="914400" rtl="0" eaLnBrk="1" fontAlgn="auto" latinLnBrk="0" hangingPunct="1">
              <a:lnSpc>
                <a:spcPts val="336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￭"/>
              <a:tabLst/>
              <a:defRPr/>
            </a:pPr>
            <a:r>
              <a:rPr kumimoji="0" lang="fr-FR" sz="4000" b="0" i="0" u="none" strike="noStrike" kern="1200" cap="none" spc="-142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Doublons entre les bases de données</a:t>
            </a:r>
          </a:p>
          <a:p>
            <a:pPr marL="1141173" marR="0" lvl="1" indent="-513893" algn="l" defTabSz="914400" rtl="0" eaLnBrk="1" fontAlgn="auto" latinLnBrk="0" hangingPunct="1">
              <a:lnSpc>
                <a:spcPts val="336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￭"/>
              <a:tabLst/>
              <a:defRPr/>
            </a:pPr>
            <a:r>
              <a:rPr kumimoji="0" lang="fr-FR" sz="4000" b="0" i="0" u="none" strike="noStrike" kern="1200" cap="none" spc="-142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Organiser efficacement un grand nombre de citations</a:t>
            </a:r>
          </a:p>
          <a:p>
            <a:pPr marL="627280" marR="0" lvl="1" indent="0" algn="l" defTabSz="914400" rtl="0" eaLnBrk="1" fontAlgn="auto" latinLnBrk="0" hangingPunct="1">
              <a:lnSpc>
                <a:spcPts val="336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73" b="0" i="0" u="none" strike="noStrike" kern="1200" cap="none" spc="-142" normalizeH="0" baseline="0" noProof="0" dirty="0">
              <a:ln>
                <a:noFill/>
              </a:ln>
              <a:solidFill>
                <a:srgbClr val="013927"/>
              </a:solidFill>
              <a:effectLst/>
              <a:uLnTx/>
              <a:uFillTx/>
              <a:latin typeface="Crimson Pro"/>
              <a:ea typeface="Crimson Pro"/>
              <a:cs typeface="Crimson Pro"/>
              <a:sym typeface="Crimson Pr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59231A-04AD-DEE1-A38D-4763E030A307}"/>
              </a:ext>
            </a:extLst>
          </p:cNvPr>
          <p:cNvSpPr txBox="1"/>
          <p:nvPr/>
        </p:nvSpPr>
        <p:spPr>
          <a:xfrm>
            <a:off x="7914900" y="5886403"/>
            <a:ext cx="10331133" cy="43550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sng" strike="noStrike" kern="1200" cap="none" spc="-11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CONSEILS POUR SURMONTER LES </a:t>
            </a:r>
            <a:r>
              <a:rPr kumimoji="0" lang="en-US" sz="4000" b="1" i="0" u="sng" strike="noStrike" kern="1200" cap="none" spc="-11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DÉFIS</a:t>
            </a:r>
            <a:endParaRPr kumimoji="0" lang="en-US" sz="4000" b="0" i="0" u="none" strike="noStrike" kern="1200" cap="none" spc="-115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rimson Pro"/>
              <a:ea typeface="Crimson Pro"/>
              <a:cs typeface="Crimson Pro"/>
              <a:sym typeface="Crimson Pro"/>
            </a:endParaRPr>
          </a:p>
          <a:p>
            <a:pPr marL="335821" marR="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00" b="1" i="0" u="none" strike="noStrike" kern="1200" cap="none" spc="-115" normalizeH="0" baseline="0" noProof="0" dirty="0">
              <a:ln>
                <a:noFill/>
              </a:ln>
              <a:solidFill>
                <a:srgbClr val="013927"/>
              </a:solidFill>
              <a:effectLst/>
              <a:uLnTx/>
              <a:uFillTx/>
              <a:latin typeface="Crimson Pro"/>
              <a:ea typeface="Crimson Pro"/>
              <a:cs typeface="Crimson Pro"/>
              <a:sym typeface="Crimson Pro"/>
            </a:endParaRPr>
          </a:p>
          <a:p>
            <a:pPr marL="196907" marR="0" lvl="0" indent="-370436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⚬"/>
              <a:tabLst/>
              <a:defRPr/>
            </a:pPr>
            <a:r>
              <a:rPr kumimoji="0" lang="en-US" sz="4000" b="1" i="0" u="none" strike="noStrike" kern="1200" cap="none" spc="-115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Exploiter la </a:t>
            </a:r>
            <a:r>
              <a:rPr kumimoji="0" lang="en-US" sz="4000" b="1" i="0" u="none" strike="noStrike" kern="1200" cap="none" spc="-115" normalizeH="0" baseline="0" noProof="0" dirty="0" err="1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technologie</a:t>
            </a:r>
            <a:endParaRPr kumimoji="0" lang="en-US" sz="4000" b="1" i="0" u="none" strike="noStrike" kern="1200" cap="none" spc="-115" normalizeH="0" baseline="0" noProof="0" dirty="0">
              <a:ln>
                <a:noFill/>
              </a:ln>
              <a:solidFill>
                <a:srgbClr val="013927"/>
              </a:solidFill>
              <a:effectLst/>
              <a:uLnTx/>
              <a:uFillTx/>
              <a:latin typeface="Crimson Pro"/>
              <a:ea typeface="Crimson Pro"/>
              <a:cs typeface="Crimson Pro"/>
              <a:sym typeface="Crimson Pro"/>
            </a:endParaRPr>
          </a:p>
          <a:p>
            <a:pPr marL="752561" marR="0" lvl="1" indent="-41674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￭"/>
              <a:tabLst/>
              <a:defRPr/>
            </a:pPr>
            <a:r>
              <a:rPr kumimoji="0" lang="fr-FR" sz="4000" b="0" i="0" u="none" strike="noStrike" kern="1200" cap="none" spc="-115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Utiliser des outils de gestion des références comme </a:t>
            </a:r>
            <a:r>
              <a:rPr kumimoji="0" lang="fr-FR" sz="4000" b="0" i="0" u="none" strike="noStrike" kern="1200" cap="none" spc="-115" normalizeH="0" baseline="0" noProof="0" dirty="0" err="1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EndNote</a:t>
            </a:r>
            <a:r>
              <a:rPr kumimoji="0" lang="fr-FR" sz="4000" b="0" i="0" u="none" strike="noStrike" kern="1200" cap="none" spc="-115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, Zotero ou </a:t>
            </a:r>
            <a:r>
              <a:rPr kumimoji="0" lang="fr-FR" sz="4000" b="0" i="0" u="none" strike="noStrike" kern="1200" cap="none" spc="-115" normalizeH="0" baseline="0" noProof="0" dirty="0" err="1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Mendeley</a:t>
            </a:r>
            <a:r>
              <a:rPr kumimoji="0" lang="fr-FR" sz="4000" b="0" i="0" u="none" strike="noStrike" kern="1200" cap="none" spc="-115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 pour organiser les résultats.</a:t>
            </a:r>
          </a:p>
          <a:p>
            <a:pPr marL="752561" marR="0" lvl="1" indent="-41674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￭"/>
              <a:tabLst/>
              <a:defRPr/>
            </a:pPr>
            <a:r>
              <a:rPr kumimoji="0" lang="fr-FR" sz="4000" b="0" i="0" u="none" strike="noStrike" kern="1200" cap="none" spc="-115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Employer des outils de déduplication pour éliminer les doublons</a:t>
            </a:r>
            <a:r>
              <a:rPr kumimoji="0" lang="en-US" sz="4000" b="0" i="0" u="none" strike="noStrike" kern="1200" cap="none" spc="-115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duplicates.</a:t>
            </a:r>
          </a:p>
        </p:txBody>
      </p:sp>
    </p:spTree>
    <p:extLst>
      <p:ext uri="{BB962C8B-B14F-4D97-AF65-F5344CB8AC3E}">
        <p14:creationId xmlns:p14="http://schemas.microsoft.com/office/powerpoint/2010/main" val="15371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B37972-3DC7-8594-7BEE-1A9A72EE1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4035037-5C74-87D2-1AEF-55E05F733451}"/>
              </a:ext>
            </a:extLst>
          </p:cNvPr>
          <p:cNvSpPr txBox="1"/>
          <p:nvPr/>
        </p:nvSpPr>
        <p:spPr>
          <a:xfrm>
            <a:off x="-609600" y="1473721"/>
            <a:ext cx="8000064" cy="31162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814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400" b="0" i="0" u="none" strike="noStrike" kern="1200" cap="none" spc="-259" normalizeH="0" baseline="0" noProof="0" dirty="0" err="1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Effectuer</a:t>
            </a:r>
            <a:r>
              <a:rPr kumimoji="0" lang="en-US" sz="7400" b="0" i="0" u="none" strike="noStrike" kern="1200" cap="none" spc="-259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 </a:t>
            </a:r>
            <a:r>
              <a:rPr kumimoji="0" lang="en-US" sz="7400" b="0" i="0" u="none" strike="noStrike" kern="1200" cap="none" spc="-259" normalizeH="0" baseline="0" noProof="0" dirty="0" err="1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une</a:t>
            </a:r>
            <a:r>
              <a:rPr kumimoji="0" lang="en-US" sz="7400" b="0" i="0" u="none" strike="noStrike" kern="1200" cap="none" spc="-259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 Recherche pour </a:t>
            </a:r>
            <a:r>
              <a:rPr kumimoji="0" lang="en-US" sz="7400" b="0" i="0" u="none" strike="noStrike" kern="1200" cap="none" spc="-259" normalizeH="0" baseline="0" noProof="0" dirty="0" err="1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une</a:t>
            </a:r>
            <a:r>
              <a:rPr kumimoji="0" lang="en-US" sz="7400" b="0" i="0" u="none" strike="noStrike" kern="1200" cap="none" spc="-259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 Revue</a:t>
            </a: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1778CE3D-3F61-CDE4-4930-AC3C51514DCF}"/>
              </a:ext>
            </a:extLst>
          </p:cNvPr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D9078EB-C2F9-C1A8-4002-E9FCC8CDAF2E}"/>
              </a:ext>
            </a:extLst>
          </p:cNvPr>
          <p:cNvSpPr txBox="1"/>
          <p:nvPr/>
        </p:nvSpPr>
        <p:spPr>
          <a:xfrm>
            <a:off x="14164049" y="447838"/>
            <a:ext cx="3452484" cy="21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6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8" b="0" i="0" u="none" strike="noStrike" kern="1200" cap="none" spc="-71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C5C68E7C-239D-EE86-73F9-402D866AB224}"/>
              </a:ext>
            </a:extLst>
          </p:cNvPr>
          <p:cNvGrpSpPr/>
          <p:nvPr/>
        </p:nvGrpSpPr>
        <p:grpSpPr>
          <a:xfrm>
            <a:off x="84939" y="5039742"/>
            <a:ext cx="7769783" cy="3047999"/>
            <a:chOff x="0" y="40639"/>
            <a:chExt cx="1480929" cy="541858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9475FB6-7454-D896-19F8-1E77AB687E5F}"/>
                </a:ext>
              </a:extLst>
            </p:cNvPr>
            <p:cNvSpPr/>
            <p:nvPr/>
          </p:nvSpPr>
          <p:spPr>
            <a:xfrm>
              <a:off x="0" y="40639"/>
              <a:ext cx="1416288" cy="541858"/>
            </a:xfrm>
            <a:custGeom>
              <a:avLst/>
              <a:gdLst/>
              <a:ahLst/>
              <a:cxnLst/>
              <a:rect l="l" t="t" r="r" b="b"/>
              <a:pathLst>
                <a:path w="1416288" h="582497">
                  <a:moveTo>
                    <a:pt x="0" y="0"/>
                  </a:moveTo>
                  <a:lnTo>
                    <a:pt x="1416288" y="0"/>
                  </a:lnTo>
                  <a:lnTo>
                    <a:pt x="1416288" y="582497"/>
                  </a:lnTo>
                  <a:lnTo>
                    <a:pt x="0" y="582497"/>
                  </a:lnTo>
                  <a:close/>
                </a:path>
              </a:pathLst>
            </a:custGeom>
            <a:solidFill>
              <a:srgbClr val="FCFEF1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D342207D-6B2F-5A11-C714-E4F73C193810}"/>
                </a:ext>
              </a:extLst>
            </p:cNvPr>
            <p:cNvSpPr txBox="1"/>
            <p:nvPr/>
          </p:nvSpPr>
          <p:spPr>
            <a:xfrm>
              <a:off x="0" y="83291"/>
              <a:ext cx="1480929" cy="415914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47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399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  <a:ea typeface="Crimson Pro"/>
                  <a:cs typeface="Crimson Pro"/>
                  <a:sym typeface="Crimson Pro"/>
                </a:rPr>
                <a:t>Techniques pratiques :</a:t>
              </a:r>
            </a:p>
            <a:p>
              <a:pPr marL="0" marR="0" lvl="0" indent="0" algn="l" defTabSz="914400" rtl="0" eaLnBrk="1" fontAlgn="auto" latinLnBrk="0" hangingPunct="1">
                <a:lnSpc>
                  <a:spcPts val="47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3399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  <a:ea typeface="Crimson Pro"/>
                  <a:cs typeface="Crimson Pro"/>
                  <a:sym typeface="Crimson Pro"/>
                </a:rPr>
                <a:t>Navigation dans les bases de données</a:t>
              </a:r>
            </a:p>
            <a:p>
              <a:pPr marL="0" marR="0" lvl="0" indent="0" algn="l" defTabSz="914400" rtl="0" eaLnBrk="1" fontAlgn="auto" latinLnBrk="0" hangingPunct="1">
                <a:lnSpc>
                  <a:spcPts val="47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3399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  <a:ea typeface="Crimson Pro"/>
                  <a:cs typeface="Crimson Pro"/>
                  <a:sym typeface="Crimson Pro"/>
                </a:rPr>
                <a:t>Affinage des résultats de recherche</a:t>
              </a:r>
              <a:endParaRPr kumimoji="0" lang="en-US" sz="3399" b="0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endParaRPr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72C8CAF1-2E47-3385-4F4F-A93613626781}"/>
              </a:ext>
            </a:extLst>
          </p:cNvPr>
          <p:cNvSpPr txBox="1"/>
          <p:nvPr/>
        </p:nvSpPr>
        <p:spPr>
          <a:xfrm>
            <a:off x="7620000" y="2409875"/>
            <a:ext cx="10558797" cy="2180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595" marR="0" lvl="1" indent="0" algn="ctr" defTabSz="914400" rtl="0" eaLnBrk="1" fontAlgn="auto" latinLnBrk="0" hangingPunct="1">
              <a:lnSpc>
                <a:spcPts val="336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-142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DÉFIS COMMUNS</a:t>
            </a:r>
          </a:p>
          <a:p>
            <a:pPr marL="627280" marR="0" lvl="1" indent="0" algn="l" defTabSz="914400" rtl="0" eaLnBrk="1" fontAlgn="auto" latinLnBrk="0" hangingPunct="1">
              <a:lnSpc>
                <a:spcPts val="336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-142" normalizeH="0" baseline="0" noProof="0" dirty="0">
              <a:ln>
                <a:noFill/>
              </a:ln>
              <a:solidFill>
                <a:srgbClr val="013927"/>
              </a:solidFill>
              <a:effectLst/>
              <a:uLnTx/>
              <a:uFillTx/>
              <a:latin typeface="Crimson Pro"/>
              <a:ea typeface="Crimson Pro"/>
              <a:cs typeface="Crimson Pro"/>
              <a:sym typeface="Crimson Pro"/>
            </a:endParaRPr>
          </a:p>
          <a:p>
            <a:pPr marL="455982" marR="0" lvl="0" indent="-456794" algn="l" defTabSz="914400" rtl="0" eaLnBrk="1" fontAlgn="auto" latinLnBrk="0" hangingPunct="1">
              <a:lnSpc>
                <a:spcPts val="336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⚬"/>
              <a:tabLst/>
              <a:defRPr/>
            </a:pPr>
            <a:r>
              <a:rPr kumimoji="0" lang="en-US" sz="3200" b="1" i="0" u="none" strike="noStrike" kern="1200" cap="none" spc="-142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Processus </a:t>
            </a:r>
            <a:r>
              <a:rPr kumimoji="0" lang="en-US" sz="3200" b="1" i="0" u="none" strike="noStrike" kern="1200" cap="none" spc="-142" normalizeH="0" baseline="0" noProof="0" dirty="0" err="1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chronophage</a:t>
            </a:r>
            <a:endParaRPr kumimoji="0" lang="en-US" sz="3200" b="1" i="0" u="none" strike="noStrike" kern="1200" cap="none" spc="-142" normalizeH="0" baseline="0" noProof="0" dirty="0">
              <a:ln>
                <a:noFill/>
              </a:ln>
              <a:solidFill>
                <a:srgbClr val="013927"/>
              </a:solidFill>
              <a:effectLst/>
              <a:uLnTx/>
              <a:uFillTx/>
              <a:latin typeface="Crimson Pro"/>
              <a:ea typeface="Crimson Pro"/>
              <a:cs typeface="Crimson Pro"/>
              <a:sym typeface="Crimson Pro"/>
            </a:endParaRPr>
          </a:p>
          <a:p>
            <a:pPr marL="1141173" marR="0" lvl="1" indent="-513893" algn="l" defTabSz="914400" rtl="0" eaLnBrk="1" fontAlgn="auto" latinLnBrk="0" hangingPunct="1">
              <a:lnSpc>
                <a:spcPts val="336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￭"/>
              <a:tabLst/>
              <a:defRPr/>
            </a:pPr>
            <a:r>
              <a:rPr kumimoji="0" lang="fr-FR" sz="3200" b="0" i="0" u="none" strike="noStrike" kern="1200" cap="none" spc="-142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Efforts considérables nécessaires pour affiner les recherches et inclure toutes les études pertinente</a:t>
            </a:r>
            <a:r>
              <a:rPr kumimoji="0" lang="en-US" sz="3200" b="0" i="0" u="none" strike="noStrike" kern="1200" cap="none" spc="-142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53D2F6-1580-19B4-5FE2-3D8A662FE918}"/>
              </a:ext>
            </a:extLst>
          </p:cNvPr>
          <p:cNvSpPr txBox="1"/>
          <p:nvPr/>
        </p:nvSpPr>
        <p:spPr>
          <a:xfrm>
            <a:off x="7515580" y="5524500"/>
            <a:ext cx="10663218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000" b="1" i="0" u="sng" strike="noStrike" kern="1200" cap="none" spc="-11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CONSEILS POUR SURMONTER LES </a:t>
            </a:r>
            <a:r>
              <a:rPr kumimoji="0" lang="en-US" sz="3000" b="1" i="0" u="sng" strike="noStrike" kern="1200" cap="none" spc="-11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DÉFIS</a:t>
            </a:r>
            <a:endParaRPr kumimoji="0" lang="en-US" sz="3000" b="0" i="0" u="none" strike="noStrike" kern="1200" cap="none" spc="-115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rimson Pro"/>
              <a:ea typeface="Crimson Pro"/>
              <a:cs typeface="Crimson Pro"/>
              <a:sym typeface="Crimson Pro"/>
            </a:endParaRPr>
          </a:p>
          <a:p>
            <a:pPr marL="752561" marR="0" lvl="1" indent="-41674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￭"/>
              <a:tabLst/>
              <a:defRPr/>
            </a:pPr>
            <a:endParaRPr kumimoji="0" lang="en-US" sz="600" b="0" i="0" u="none" strike="noStrike" kern="1200" cap="none" spc="-115" normalizeH="0" baseline="0" noProof="0" dirty="0">
              <a:ln>
                <a:noFill/>
              </a:ln>
              <a:solidFill>
                <a:srgbClr val="013927"/>
              </a:solidFill>
              <a:effectLst/>
              <a:uLnTx/>
              <a:uFillTx/>
              <a:latin typeface="Crimson Pro"/>
              <a:ea typeface="Crimson Pro"/>
              <a:cs typeface="Crimson Pro"/>
              <a:sym typeface="Crimson Pro"/>
            </a:endParaRPr>
          </a:p>
          <a:p>
            <a:pPr marL="196907" marR="0" lvl="0" indent="-370436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⚬"/>
              <a:tabLst/>
              <a:defRPr/>
            </a:pPr>
            <a:r>
              <a:rPr kumimoji="0" lang="en-US" sz="2800" b="1" i="0" u="none" strike="noStrike" kern="1200" cap="none" spc="-115" normalizeH="0" baseline="0" noProof="0" dirty="0" err="1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Rester</a:t>
            </a:r>
            <a:r>
              <a:rPr kumimoji="0" lang="en-US" sz="2800" b="1" i="0" u="none" strike="noStrike" kern="1200" cap="none" spc="-115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 </a:t>
            </a:r>
            <a:r>
              <a:rPr kumimoji="0" lang="en-US" sz="2800" b="1" i="0" u="none" strike="noStrike" kern="1200" cap="none" spc="-115" normalizeH="0" baseline="0" noProof="0" dirty="0" err="1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organisé</a:t>
            </a:r>
            <a:endParaRPr kumimoji="0" lang="en-US" sz="2800" b="1" i="0" u="none" strike="noStrike" kern="1200" cap="none" spc="-115" normalizeH="0" baseline="0" noProof="0" dirty="0">
              <a:ln>
                <a:noFill/>
              </a:ln>
              <a:solidFill>
                <a:srgbClr val="013927"/>
              </a:solidFill>
              <a:effectLst/>
              <a:uLnTx/>
              <a:uFillTx/>
              <a:latin typeface="Crimson Pro"/>
              <a:ea typeface="Crimson Pro"/>
              <a:cs typeface="Crimson Pro"/>
              <a:sym typeface="Crimson Pro"/>
            </a:endParaRPr>
          </a:p>
          <a:p>
            <a:pPr marL="752561" marR="0" lvl="1" indent="-41674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￭"/>
              <a:tabLst/>
              <a:defRPr/>
            </a:pPr>
            <a:r>
              <a:rPr kumimoji="0" lang="fr-FR" sz="2800" b="0" i="0" u="none" strike="noStrike" kern="1200" cap="none" spc="-115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Enregistrer les stratégies de recherche et les résultats pour garantir la reproductibilité.</a:t>
            </a:r>
          </a:p>
          <a:p>
            <a:pPr marL="752561" marR="0" lvl="1" indent="-41674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￭"/>
              <a:tabLst/>
              <a:defRPr/>
            </a:pPr>
            <a:r>
              <a:rPr kumimoji="0" lang="fr-FR" sz="2800" b="0" i="0" u="none" strike="noStrike" kern="1200" cap="none" spc="-115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Tenir un journal de recherche pour documenter les bases de données, mots-clés et filtres utilisés.</a:t>
            </a:r>
          </a:p>
          <a:p>
            <a:pPr marL="752561" marR="0" lvl="1" indent="-41674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￭"/>
              <a:tabLst/>
              <a:defRPr/>
            </a:pPr>
            <a:endParaRPr kumimoji="0" lang="en-US" sz="2800" b="0" i="0" u="none" strike="noStrike" kern="1200" cap="none" spc="-115" normalizeH="0" baseline="0" noProof="0" dirty="0">
              <a:ln>
                <a:noFill/>
              </a:ln>
              <a:solidFill>
                <a:srgbClr val="013927"/>
              </a:solidFill>
              <a:effectLst/>
              <a:uLnTx/>
              <a:uFillTx/>
              <a:latin typeface="Crimson Pro"/>
              <a:ea typeface="Crimson Pro"/>
              <a:cs typeface="Crimson Pro"/>
              <a:sym typeface="Crimson Pro"/>
            </a:endParaRPr>
          </a:p>
          <a:p>
            <a:pPr marL="196907" marR="0" lvl="0" indent="-370436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⚬"/>
              <a:tabLst/>
              <a:defRPr/>
            </a:pPr>
            <a:r>
              <a:rPr kumimoji="0" lang="en-US" sz="2800" b="1" i="0" u="none" strike="noStrike" kern="1200" cap="none" spc="-115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Demander de </a:t>
            </a:r>
            <a:r>
              <a:rPr kumimoji="0" lang="en-US" sz="2800" b="1" i="0" u="none" strike="noStrike" kern="1200" cap="none" spc="-115" normalizeH="0" baseline="0" noProof="0" dirty="0" err="1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l’aide</a:t>
            </a:r>
            <a:endParaRPr kumimoji="0" lang="en-US" sz="2800" b="1" i="0" u="none" strike="noStrike" kern="1200" cap="none" spc="-115" normalizeH="0" baseline="0" noProof="0" dirty="0">
              <a:ln>
                <a:noFill/>
              </a:ln>
              <a:solidFill>
                <a:srgbClr val="013927"/>
              </a:solidFill>
              <a:effectLst/>
              <a:uLnTx/>
              <a:uFillTx/>
              <a:latin typeface="Crimson Pro"/>
              <a:ea typeface="Crimson Pro"/>
              <a:cs typeface="Crimson Pro"/>
              <a:sym typeface="Crimson Pro"/>
            </a:endParaRPr>
          </a:p>
          <a:p>
            <a:pPr marL="752561" marR="0" lvl="1" indent="-41674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￭"/>
              <a:tabLst/>
              <a:defRPr/>
            </a:pPr>
            <a:r>
              <a:rPr kumimoji="0" lang="fr-FR" sz="2800" b="0" i="0" u="none" strike="noStrike" kern="1200" cap="none" spc="-115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Collaborer avec des bibliothécaires ou des pairs pour affiner votre stratégie.</a:t>
            </a:r>
          </a:p>
          <a:p>
            <a:pPr marL="752561" marR="0" lvl="1" indent="-41674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￭"/>
              <a:tabLst/>
              <a:defRPr/>
            </a:pPr>
            <a:r>
              <a:rPr kumimoji="0" lang="fr-FR" sz="2800" b="0" i="0" u="none" strike="noStrike" kern="1200" cap="none" spc="-115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Examiner des revues systématiques similaires pour </a:t>
            </a:r>
            <a:r>
              <a:rPr kumimoji="0" lang="fr-FR" sz="2400" b="0" i="0" u="none" strike="noStrike" kern="1200" cap="none" spc="-115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trouver de l'inspiration</a:t>
            </a:r>
            <a:endParaRPr kumimoji="0" lang="en-US" sz="2400" b="0" i="0" u="none" strike="noStrike" kern="1200" cap="none" spc="-115" normalizeH="0" baseline="0" noProof="0" dirty="0">
              <a:ln>
                <a:noFill/>
              </a:ln>
              <a:solidFill>
                <a:srgbClr val="013927"/>
              </a:solidFill>
              <a:effectLst/>
              <a:uLnTx/>
              <a:uFillTx/>
              <a:latin typeface="Crimson Pro"/>
              <a:ea typeface="Crimson Pro"/>
              <a:cs typeface="Crimson Pro"/>
              <a:sym typeface="Crimson Pro"/>
            </a:endParaRPr>
          </a:p>
        </p:txBody>
      </p:sp>
    </p:spTree>
    <p:extLst>
      <p:ext uri="{BB962C8B-B14F-4D97-AF65-F5344CB8AC3E}">
        <p14:creationId xmlns:p14="http://schemas.microsoft.com/office/powerpoint/2010/main" val="194496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D43473B-0E92-49D7-9F7D-E91F0A945AB8}"/>
              </a:ext>
            </a:extLst>
          </p:cNvPr>
          <p:cNvSpPr/>
          <p:nvPr/>
        </p:nvSpPr>
        <p:spPr>
          <a:xfrm flipV="1">
            <a:off x="0" y="9258300"/>
            <a:ext cx="18493007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2DD0467A-840B-A563-CC40-45F76A5622EB}"/>
              </a:ext>
            </a:extLst>
          </p:cNvPr>
          <p:cNvGrpSpPr/>
          <p:nvPr/>
        </p:nvGrpSpPr>
        <p:grpSpPr>
          <a:xfrm>
            <a:off x="0" y="0"/>
            <a:ext cx="18288000" cy="5143500"/>
            <a:chOff x="0" y="0"/>
            <a:chExt cx="4816593" cy="135466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CDEBBE2F-FEC5-7DC7-EC03-9AA2341AD07A}"/>
                </a:ext>
              </a:extLst>
            </p:cNvPr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01392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0523FD85-4BD4-46B2-6D9F-3A3F1EE69DEA}"/>
                </a:ext>
              </a:extLst>
            </p:cNvPr>
            <p:cNvSpPr txBox="1"/>
            <p:nvPr/>
          </p:nvSpPr>
          <p:spPr>
            <a:xfrm>
              <a:off x="0" y="19050"/>
              <a:ext cx="4816593" cy="1335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69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AutoShape 6">
            <a:extLst>
              <a:ext uri="{FF2B5EF4-FFF2-40B4-BE49-F238E27FC236}">
                <a16:creationId xmlns:a16="http://schemas.microsoft.com/office/drawing/2014/main" id="{8A0905BE-3786-AD65-B525-C8D7C3938227}"/>
              </a:ext>
            </a:extLst>
          </p:cNvPr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AD21DBD8-C7FA-583C-D6B4-BE80B23705CF}"/>
              </a:ext>
            </a:extLst>
          </p:cNvPr>
          <p:cNvSpPr txBox="1"/>
          <p:nvPr/>
        </p:nvSpPr>
        <p:spPr>
          <a:xfrm>
            <a:off x="609600" y="1308434"/>
            <a:ext cx="10896600" cy="2744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6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700" b="0" i="0" u="none" strike="noStrike" kern="1200" cap="none" spc="-339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Dépistage / « Screening » et Sélection des Études</a:t>
            </a:r>
            <a:endParaRPr kumimoji="0" lang="en-US" sz="9700" b="0" i="0" u="none" strike="noStrike" kern="1200" cap="none" spc="-339" normalizeH="0" baseline="0" noProof="0" dirty="0">
              <a:ln>
                <a:noFill/>
              </a:ln>
              <a:solidFill>
                <a:srgbClr val="FCFEF1"/>
              </a:solidFill>
              <a:effectLst/>
              <a:uLnTx/>
              <a:uFillTx/>
              <a:latin typeface="Noto Serif Display ExtraCondensed"/>
              <a:ea typeface="Noto Serif Display ExtraCondensed"/>
              <a:cs typeface="Noto Serif Display ExtraCondensed"/>
              <a:sym typeface="Noto Serif Display ExtraCondensed"/>
            </a:endParaRPr>
          </a:p>
        </p:txBody>
      </p:sp>
      <p:grpSp>
        <p:nvGrpSpPr>
          <p:cNvPr id="8" name="Group 9">
            <a:extLst>
              <a:ext uri="{FF2B5EF4-FFF2-40B4-BE49-F238E27FC236}">
                <a16:creationId xmlns:a16="http://schemas.microsoft.com/office/drawing/2014/main" id="{284B34E3-3BB1-6497-A6A2-3A02BD8B5D11}"/>
              </a:ext>
            </a:extLst>
          </p:cNvPr>
          <p:cNvGrpSpPr/>
          <p:nvPr/>
        </p:nvGrpSpPr>
        <p:grpSpPr>
          <a:xfrm>
            <a:off x="788711" y="6320371"/>
            <a:ext cx="6724423" cy="1628704"/>
            <a:chOff x="0" y="-9503"/>
            <a:chExt cx="8965897" cy="2171604"/>
          </a:xfrm>
        </p:grpSpPr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EA3B91A8-F76F-B112-0115-A1CA37146FC2}"/>
                </a:ext>
              </a:extLst>
            </p:cNvPr>
            <p:cNvSpPr txBox="1"/>
            <p:nvPr/>
          </p:nvSpPr>
          <p:spPr>
            <a:xfrm>
              <a:off x="0" y="-9503"/>
              <a:ext cx="8965897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 Bold"/>
                  <a:ea typeface="Crimson Pro Bold"/>
                  <a:cs typeface="Crimson Pro Bold"/>
                  <a:sym typeface="Crimson Pro Bold"/>
                </a:rPr>
                <a:t>PROCESSUS</a:t>
              </a:r>
            </a:p>
          </p:txBody>
        </p:sp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2FF34746-0C48-532B-C8CC-2A577FCB4B10}"/>
                </a:ext>
              </a:extLst>
            </p:cNvPr>
            <p:cNvSpPr txBox="1"/>
            <p:nvPr/>
          </p:nvSpPr>
          <p:spPr>
            <a:xfrm>
              <a:off x="0" y="1033672"/>
              <a:ext cx="8965897" cy="11284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3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799" b="1" i="0" u="none" strike="noStrike" kern="1200" cap="none" spc="-111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  <a:ea typeface="Crimson Pro"/>
                  <a:cs typeface="Crimson Pro"/>
                  <a:sym typeface="Crimson Pro"/>
                </a:rPr>
                <a:t>Appliquer les critères d’inclusion/exclusion</a:t>
              </a:r>
            </a:p>
            <a:p>
              <a:pPr marL="0" marR="0" lvl="0" indent="0" algn="l" defTabSz="914400" rtl="0" eaLnBrk="1" fontAlgn="auto" latinLnBrk="0" hangingPunct="1">
                <a:lnSpc>
                  <a:spcPts val="33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799" b="0" i="0" u="none" strike="noStrike" kern="1200" cap="none" spc="-111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endParaRPr>
            </a:p>
          </p:txBody>
        </p:sp>
      </p:grpSp>
      <p:sp>
        <p:nvSpPr>
          <p:cNvPr id="11" name="AutoShape 12">
            <a:extLst>
              <a:ext uri="{FF2B5EF4-FFF2-40B4-BE49-F238E27FC236}">
                <a16:creationId xmlns:a16="http://schemas.microsoft.com/office/drawing/2014/main" id="{CB9CE891-2B52-E1C6-E971-D5E540E86F27}"/>
              </a:ext>
            </a:extLst>
          </p:cNvPr>
          <p:cNvSpPr/>
          <p:nvPr/>
        </p:nvSpPr>
        <p:spPr>
          <a:xfrm flipV="1">
            <a:off x="788711" y="6919912"/>
            <a:ext cx="6724420" cy="4762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2" name="Group 9">
            <a:extLst>
              <a:ext uri="{FF2B5EF4-FFF2-40B4-BE49-F238E27FC236}">
                <a16:creationId xmlns:a16="http://schemas.microsoft.com/office/drawing/2014/main" id="{8BC770C1-9514-1382-2343-BA715DD4ADF7}"/>
              </a:ext>
            </a:extLst>
          </p:cNvPr>
          <p:cNvGrpSpPr/>
          <p:nvPr/>
        </p:nvGrpSpPr>
        <p:grpSpPr>
          <a:xfrm>
            <a:off x="9448800" y="6313684"/>
            <a:ext cx="6724423" cy="2500739"/>
            <a:chOff x="0" y="-9503"/>
            <a:chExt cx="8965897" cy="3334314"/>
          </a:xfrm>
        </p:grpSpPr>
        <p:sp>
          <p:nvSpPr>
            <p:cNvPr id="13" name="TextBox 10">
              <a:extLst>
                <a:ext uri="{FF2B5EF4-FFF2-40B4-BE49-F238E27FC236}">
                  <a16:creationId xmlns:a16="http://schemas.microsoft.com/office/drawing/2014/main" id="{8C7A5FA6-D6C1-71FF-5F85-881768042B88}"/>
                </a:ext>
              </a:extLst>
            </p:cNvPr>
            <p:cNvSpPr txBox="1"/>
            <p:nvPr/>
          </p:nvSpPr>
          <p:spPr>
            <a:xfrm>
              <a:off x="0" y="-9503"/>
              <a:ext cx="8965897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 Bold"/>
                  <a:ea typeface="Crimson Pro Bold"/>
                  <a:cs typeface="Crimson Pro Bold"/>
                  <a:sym typeface="Crimson Pro Bold"/>
                </a:rPr>
                <a:t>OUTILS</a:t>
              </a:r>
            </a:p>
          </p:txBody>
        </p:sp>
        <p:sp>
          <p:nvSpPr>
            <p:cNvPr id="14" name="TextBox 11">
              <a:extLst>
                <a:ext uri="{FF2B5EF4-FFF2-40B4-BE49-F238E27FC236}">
                  <a16:creationId xmlns:a16="http://schemas.microsoft.com/office/drawing/2014/main" id="{25644E7C-533B-1048-49C4-6DA13B36C256}"/>
                </a:ext>
              </a:extLst>
            </p:cNvPr>
            <p:cNvSpPr txBox="1"/>
            <p:nvPr/>
          </p:nvSpPr>
          <p:spPr>
            <a:xfrm>
              <a:off x="0" y="1033672"/>
              <a:ext cx="8965897" cy="22911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marR="0" lvl="0" indent="-457200" algn="l" defTabSz="914400" rtl="0" eaLnBrk="1" fontAlgn="auto" latinLnBrk="0" hangingPunct="1">
                <a:lnSpc>
                  <a:spcPts val="33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fr-FR" sz="2799" b="1" i="0" u="none" strike="noStrike" kern="1200" cap="none" spc="-111" normalizeH="0" baseline="0" noProof="0" dirty="0" err="1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  <a:ea typeface="Crimson Pro"/>
                  <a:cs typeface="Crimson Pro"/>
                  <a:sym typeface="Crimson Pro"/>
                </a:rPr>
                <a:t>Rayyan</a:t>
              </a:r>
              <a:r>
                <a:rPr kumimoji="0" lang="fr-FR" sz="2799" b="1" i="0" u="none" strike="noStrike" kern="1200" cap="none" spc="-111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  <a:ea typeface="Crimson Pro"/>
                  <a:cs typeface="Crimson Pro"/>
                  <a:sym typeface="Crimson Pro"/>
                </a:rPr>
                <a:t> </a:t>
              </a:r>
              <a:r>
                <a:rPr kumimoji="0" lang="fr-FR" sz="2799" b="0" i="0" u="none" strike="noStrike" kern="1200" cap="none" spc="-111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  <a:ea typeface="Crimson Pro"/>
                  <a:cs typeface="Crimson Pro"/>
                  <a:sym typeface="Crimson Pro"/>
                </a:rPr>
                <a:t>(Gratuit )</a:t>
              </a:r>
            </a:p>
            <a:p>
              <a:pPr marL="457200" marR="0" lvl="0" indent="-457200" algn="l" defTabSz="914400" rtl="0" eaLnBrk="1" fontAlgn="auto" latinLnBrk="0" hangingPunct="1">
                <a:lnSpc>
                  <a:spcPts val="33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fr-FR" sz="2799" b="1" i="0" u="none" strike="noStrike" kern="1200" cap="none" spc="-111" normalizeH="0" baseline="0" noProof="0" dirty="0" err="1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  <a:ea typeface="Crimson Pro"/>
                  <a:cs typeface="Crimson Pro"/>
                  <a:sym typeface="Crimson Pro"/>
                </a:rPr>
                <a:t>Abstrackr</a:t>
              </a:r>
              <a:r>
                <a:rPr kumimoji="0" lang="fr-FR" sz="2799" b="1" i="0" u="none" strike="noStrike" kern="1200" cap="none" spc="-111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  <a:ea typeface="Crimson Pro"/>
                  <a:cs typeface="Crimson Pro"/>
                  <a:sym typeface="Crimson Pro"/>
                </a:rPr>
                <a:t> </a:t>
              </a:r>
              <a:r>
                <a:rPr kumimoji="0" lang="fr-FR" sz="2799" b="0" i="0" u="none" strike="noStrike" kern="1200" cap="none" spc="-111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  <a:ea typeface="Crimson Pro"/>
                  <a:cs typeface="Crimson Pro"/>
                  <a:sym typeface="Crimson Pro"/>
                </a:rPr>
                <a:t>(Gratuit )</a:t>
              </a:r>
            </a:p>
            <a:p>
              <a:pPr marL="457200" marR="0" lvl="0" indent="-457200" algn="l" defTabSz="914400" rtl="0" eaLnBrk="1" fontAlgn="auto" latinLnBrk="0" hangingPunct="1">
                <a:lnSpc>
                  <a:spcPts val="33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fr-FR" sz="2799" b="1" i="0" u="none" strike="noStrike" kern="1200" cap="none" spc="-111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  <a:ea typeface="Crimson Pro"/>
                  <a:cs typeface="Crimson Pro"/>
                  <a:sym typeface="Crimson Pro"/>
                </a:rPr>
                <a:t> </a:t>
              </a:r>
              <a:r>
                <a:rPr kumimoji="0" lang="fr-FR" sz="2799" b="1" i="0" u="none" strike="noStrike" kern="1200" cap="none" spc="-111" normalizeH="0" baseline="0" noProof="0" dirty="0" err="1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  <a:ea typeface="Crimson Pro"/>
                  <a:cs typeface="Crimson Pro"/>
                  <a:sym typeface="Crimson Pro"/>
                </a:rPr>
                <a:t>Covidence</a:t>
              </a:r>
              <a:r>
                <a:rPr kumimoji="0" lang="fr-FR" sz="2799" b="1" i="0" u="none" strike="noStrike" kern="1200" cap="none" spc="-111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  <a:ea typeface="Crimson Pro"/>
                  <a:cs typeface="Crimson Pro"/>
                  <a:sym typeface="Crimson Pro"/>
                </a:rPr>
                <a:t> </a:t>
              </a:r>
              <a:r>
                <a:rPr kumimoji="0" lang="fr-FR" sz="2799" b="0" i="0" u="none" strike="noStrike" kern="1200" cap="none" spc="-111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  <a:ea typeface="Crimson Pro"/>
                  <a:cs typeface="Crimson Pro"/>
                  <a:sym typeface="Crimson Pro"/>
                </a:rPr>
                <a:t>(Payant)</a:t>
              </a:r>
            </a:p>
            <a:p>
              <a:pPr marL="457200" marR="0" lvl="0" indent="-457200" algn="l" defTabSz="914400" rtl="0" eaLnBrk="1" fontAlgn="auto" latinLnBrk="0" hangingPunct="1">
                <a:lnSpc>
                  <a:spcPts val="33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fr-FR" sz="2799" b="1" i="0" u="none" strike="noStrike" kern="1200" cap="none" spc="-111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  <a:ea typeface="Crimson Pro"/>
                  <a:cs typeface="Crimson Pro"/>
                  <a:sym typeface="Crimson Pro"/>
                </a:rPr>
                <a:t>JBI SUMARI </a:t>
              </a:r>
              <a:r>
                <a:rPr kumimoji="0" lang="fr-FR" sz="2799" b="0" i="0" u="none" strike="noStrike" kern="1200" cap="none" spc="-111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  <a:ea typeface="Crimson Pro"/>
                  <a:cs typeface="Crimson Pro"/>
                  <a:sym typeface="Crimson Pro"/>
                </a:rPr>
                <a:t>(Payant )</a:t>
              </a:r>
              <a:endParaRPr kumimoji="0" lang="en-US" sz="2799" b="0" i="0" u="none" strike="noStrike" kern="1200" cap="none" spc="-111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endParaRPr>
            </a:p>
          </p:txBody>
        </p:sp>
      </p:grpSp>
      <p:sp>
        <p:nvSpPr>
          <p:cNvPr id="15" name="AutoShape 12">
            <a:extLst>
              <a:ext uri="{FF2B5EF4-FFF2-40B4-BE49-F238E27FC236}">
                <a16:creationId xmlns:a16="http://schemas.microsoft.com/office/drawing/2014/main" id="{03FEE207-961A-2AF4-D7F3-1D1155852CE0}"/>
              </a:ext>
            </a:extLst>
          </p:cNvPr>
          <p:cNvSpPr/>
          <p:nvPr/>
        </p:nvSpPr>
        <p:spPr>
          <a:xfrm flipV="1">
            <a:off x="9448800" y="6913225"/>
            <a:ext cx="6724420" cy="4762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A75D3FAC-F566-70A6-9904-B3AC4C26DB60}"/>
              </a:ext>
            </a:extLst>
          </p:cNvPr>
          <p:cNvSpPr txBox="1"/>
          <p:nvPr/>
        </p:nvSpPr>
        <p:spPr>
          <a:xfrm>
            <a:off x="3276600" y="226049"/>
            <a:ext cx="14706600" cy="7423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6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71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  <a:p>
            <a:pPr marL="0" marR="0" lvl="0" indent="0" algn="r" defTabSz="914400" rtl="0" eaLnBrk="1" fontAlgn="auto" latinLnBrk="0" hangingPunct="1">
              <a:lnSpc>
                <a:spcPts val="16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-71" normalizeH="0" baseline="0" noProof="0" dirty="0">
              <a:ln>
                <a:noFill/>
              </a:ln>
              <a:solidFill>
                <a:srgbClr val="FCFEF1"/>
              </a:solidFill>
              <a:effectLst/>
              <a:uLnTx/>
              <a:uFillTx/>
              <a:latin typeface="Crimson Pro"/>
              <a:ea typeface="Crimson Pro"/>
              <a:cs typeface="Crimson Pro"/>
              <a:sym typeface="Crimson Pro"/>
            </a:endParaRPr>
          </a:p>
          <a:p>
            <a:pPr marL="0" marR="0" lvl="0" indent="0" algn="r" defTabSz="914400" rtl="0" eaLnBrk="1" fontAlgn="auto" latinLnBrk="0" hangingPunct="1">
              <a:lnSpc>
                <a:spcPts val="16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71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DR IDIATOU DIALLO</a:t>
            </a:r>
          </a:p>
        </p:txBody>
      </p:sp>
    </p:spTree>
    <p:extLst>
      <p:ext uri="{BB962C8B-B14F-4D97-AF65-F5344CB8AC3E}">
        <p14:creationId xmlns:p14="http://schemas.microsoft.com/office/powerpoint/2010/main" val="2270562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EEF323-2DD7-269D-FE68-990777439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129B09D6-F891-C97B-08EE-C347E4E51BC0}"/>
              </a:ext>
            </a:extLst>
          </p:cNvPr>
          <p:cNvGrpSpPr/>
          <p:nvPr/>
        </p:nvGrpSpPr>
        <p:grpSpPr>
          <a:xfrm>
            <a:off x="0" y="0"/>
            <a:ext cx="18288000" cy="3184247"/>
            <a:chOff x="0" y="0"/>
            <a:chExt cx="4816593" cy="135466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883DE77A-26C0-BCBC-E2A9-E57EA4C06F93}"/>
                </a:ext>
              </a:extLst>
            </p:cNvPr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01392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DC05FCE8-B308-2D07-4EC1-5CEA50B30193}"/>
                </a:ext>
              </a:extLst>
            </p:cNvPr>
            <p:cNvSpPr txBox="1"/>
            <p:nvPr/>
          </p:nvSpPr>
          <p:spPr>
            <a:xfrm>
              <a:off x="0" y="19050"/>
              <a:ext cx="4816593" cy="1335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704B884B-4D7E-D22B-6A17-2392E4029EE2}"/>
              </a:ext>
            </a:extLst>
          </p:cNvPr>
          <p:cNvSpPr txBox="1"/>
          <p:nvPr/>
        </p:nvSpPr>
        <p:spPr>
          <a:xfrm>
            <a:off x="152400" y="404163"/>
            <a:ext cx="15392400" cy="26656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670"/>
              </a:lnSpc>
            </a:pPr>
            <a:r>
              <a:rPr lang="fr-FR" sz="6600" spc="-339" dirty="0">
                <a:solidFill>
                  <a:srgbClr val="FCFEF1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Conseils pour les Critères d'Inclusion et d'Exclusion dans les Revues  Avant de Commencer</a:t>
            </a:r>
            <a:endParaRPr lang="en-US" sz="6600" spc="-339" dirty="0">
              <a:solidFill>
                <a:srgbClr val="FCFEF1"/>
              </a:solidFill>
              <a:latin typeface="Noto Serif Display ExtraCondensed"/>
              <a:ea typeface="Noto Serif Display ExtraCondensed"/>
              <a:cs typeface="Noto Serif Display ExtraCondensed"/>
              <a:sym typeface="Noto Serif Display ExtraCondensed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D8353D66-F065-1DDA-7310-9AF390DE4D9C}"/>
              </a:ext>
            </a:extLst>
          </p:cNvPr>
          <p:cNvSpPr txBox="1"/>
          <p:nvPr/>
        </p:nvSpPr>
        <p:spPr>
          <a:xfrm>
            <a:off x="14459293" y="447838"/>
            <a:ext cx="3157240" cy="21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694"/>
              </a:lnSpc>
            </a:pPr>
            <a:r>
              <a:rPr lang="en-US" sz="1598" spc="-71">
                <a:solidFill>
                  <a:srgbClr val="FCFEF1"/>
                </a:solidFill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A69B8A73-1658-F6AC-9C9F-1847A3179749}"/>
              </a:ext>
            </a:extLst>
          </p:cNvPr>
          <p:cNvSpPr txBox="1"/>
          <p:nvPr/>
        </p:nvSpPr>
        <p:spPr>
          <a:xfrm>
            <a:off x="115529" y="3519184"/>
            <a:ext cx="17874311" cy="6401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Définissez clairement vos critères : </a:t>
            </a:r>
            <a:r>
              <a:rPr kumimoji="0" lang="fr-FR" sz="3200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précisez les caractéristiques des études à inclure (population, intervention, comparateur, résultats, type d'étude).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srgbClr val="013927"/>
              </a:solidFill>
              <a:effectLst/>
              <a:uLnTx/>
              <a:uFillTx/>
              <a:latin typeface="Crimson Pro" panose="020B0604020202020204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Soyez spécifique : </a:t>
            </a:r>
            <a:r>
              <a:rPr kumimoji="0" lang="fr-FR" sz="3200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utilisez des critères détaillés pour éviter des résultats non pertinents.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srgbClr val="013927"/>
              </a:solidFill>
              <a:effectLst/>
              <a:uLnTx/>
              <a:uFillTx/>
              <a:latin typeface="Crimson Pro" panose="020B0604020202020204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Basez-vous sur vos objectifs : </a:t>
            </a:r>
            <a:r>
              <a:rPr kumimoji="0" lang="fr-FR" sz="3200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alignez les critères avec les objectifs de votre recherche pour rester pertinent.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srgbClr val="013927"/>
              </a:solidFill>
              <a:effectLst/>
              <a:uLnTx/>
              <a:uFillTx/>
              <a:latin typeface="Crimson Pro" panose="020B0604020202020204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Excluez les études incomplètes : </a:t>
            </a:r>
            <a:r>
              <a:rPr kumimoji="0" lang="fr-FR" sz="3200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par exemple, les articles sans données complètes (mais cela doit être Prédéfini).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srgbClr val="013927"/>
              </a:solidFill>
              <a:effectLst/>
              <a:uLnTx/>
              <a:uFillTx/>
              <a:latin typeface="Crimson Pro" panose="020B0604020202020204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Documentez vos décisions : </a:t>
            </a:r>
            <a:r>
              <a:rPr kumimoji="0" lang="fr-FR" sz="3200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gardez une trace de toutes les inclusions/exclusions pour transparence.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srgbClr val="013927"/>
              </a:solidFill>
              <a:effectLst/>
              <a:uLnTx/>
              <a:uFillTx/>
              <a:latin typeface="Crimson Pro" panose="020B0604020202020204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Restez cohérent : </a:t>
            </a:r>
            <a:r>
              <a:rPr kumimoji="0" lang="fr-FR" sz="3200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appliquez les critères de manière uniforme à toutes les études évaluées.</a:t>
            </a:r>
            <a:endParaRPr kumimoji="0" lang="fr-FR" sz="3200" i="1" u="none" strike="noStrike" kern="1200" cap="none" spc="0" normalizeH="0" baseline="0" noProof="0" dirty="0">
              <a:ln>
                <a:noFill/>
              </a:ln>
              <a:solidFill>
                <a:srgbClr val="013927"/>
              </a:solidFill>
              <a:effectLst/>
              <a:uLnTx/>
              <a:uFillTx/>
              <a:latin typeface="Crimson Pro" panose="020B060402020202020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4573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D2243C-8584-42E2-7ED0-5B29420AE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54148EB9-99C0-62BE-0C80-796CFBE131A2}"/>
              </a:ext>
            </a:extLst>
          </p:cNvPr>
          <p:cNvGrpSpPr/>
          <p:nvPr/>
        </p:nvGrpSpPr>
        <p:grpSpPr>
          <a:xfrm>
            <a:off x="0" y="1"/>
            <a:ext cx="18288000" cy="2324100"/>
            <a:chOff x="0" y="0"/>
            <a:chExt cx="4816593" cy="135466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306AD960-9E97-ACA6-6EAF-E96999099896}"/>
                </a:ext>
              </a:extLst>
            </p:cNvPr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01392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097B7EEB-805F-15BD-473E-01EA7903A739}"/>
                </a:ext>
              </a:extLst>
            </p:cNvPr>
            <p:cNvSpPr txBox="1"/>
            <p:nvPr/>
          </p:nvSpPr>
          <p:spPr>
            <a:xfrm>
              <a:off x="0" y="19050"/>
              <a:ext cx="4816593" cy="1335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D1A3E9A1-2C09-059F-D65B-79223A9A015E}"/>
              </a:ext>
            </a:extLst>
          </p:cNvPr>
          <p:cNvSpPr txBox="1"/>
          <p:nvPr/>
        </p:nvSpPr>
        <p:spPr>
          <a:xfrm>
            <a:off x="152400" y="404163"/>
            <a:ext cx="15392400" cy="1247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670"/>
              </a:lnSpc>
            </a:pPr>
            <a:r>
              <a:rPr lang="fr-FR" sz="6600" spc="-339" dirty="0">
                <a:solidFill>
                  <a:srgbClr val="FCFEF1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Qu'est-ce que le "Screening" dans les Revues ? </a:t>
            </a:r>
            <a:endParaRPr lang="en-US" sz="6600" spc="-339" dirty="0">
              <a:solidFill>
                <a:srgbClr val="FCFEF1"/>
              </a:solidFill>
              <a:latin typeface="Noto Serif Display ExtraCondensed"/>
              <a:ea typeface="Noto Serif Display ExtraCondensed"/>
              <a:cs typeface="Noto Serif Display ExtraCondensed"/>
              <a:sym typeface="Noto Serif Display ExtraCondensed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28BEAA9C-BC78-A5F3-1FAF-5EFBC53B3EF9}"/>
              </a:ext>
            </a:extLst>
          </p:cNvPr>
          <p:cNvSpPr txBox="1"/>
          <p:nvPr/>
        </p:nvSpPr>
        <p:spPr>
          <a:xfrm>
            <a:off x="14459293" y="447838"/>
            <a:ext cx="3157240" cy="21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694"/>
              </a:lnSpc>
            </a:pPr>
            <a:r>
              <a:rPr lang="en-US" sz="1598" spc="-71">
                <a:solidFill>
                  <a:srgbClr val="FCFEF1"/>
                </a:solidFill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B19732ED-003E-7D27-5975-51B0743CA09C}"/>
              </a:ext>
            </a:extLst>
          </p:cNvPr>
          <p:cNvSpPr txBox="1"/>
          <p:nvPr/>
        </p:nvSpPr>
        <p:spPr>
          <a:xfrm>
            <a:off x="152400" y="2857500"/>
            <a:ext cx="17874311" cy="590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Définition : </a:t>
            </a:r>
            <a:r>
              <a:rPr kumimoji="0" lang="fr-FR" sz="3200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Le "Screening" consiste à examiner les titres et résumés (ou textes intégraux) pour déterminer si les études répondent aux critères d'inclusion.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fr-FR" sz="3200" i="0" u="none" strike="noStrike" kern="1200" cap="none" spc="0" normalizeH="0" baseline="0" noProof="0" dirty="0">
              <a:ln>
                <a:noFill/>
              </a:ln>
              <a:solidFill>
                <a:srgbClr val="013927"/>
              </a:solidFill>
              <a:effectLst/>
              <a:uLnTx/>
              <a:uFillTx/>
              <a:latin typeface="Crimson Pro" panose="020B0604020202020204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Objectif : </a:t>
            </a:r>
            <a:r>
              <a:rPr kumimoji="0" lang="fr-FR" sz="3200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Identifier les études pertinentes pour répondre à la question de recherche.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fr-FR" sz="3200" i="0" u="none" strike="noStrike" kern="1200" cap="none" spc="0" normalizeH="0" baseline="0" noProof="0" dirty="0">
              <a:ln>
                <a:noFill/>
              </a:ln>
              <a:solidFill>
                <a:srgbClr val="013927"/>
              </a:solidFill>
              <a:effectLst/>
              <a:uLnTx/>
              <a:uFillTx/>
              <a:latin typeface="Crimson Pro" panose="020B0604020202020204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Conseils :</a:t>
            </a: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r>
              <a:rPr kumimoji="0" lang="fr-FR" sz="3200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Utilisez des outils comme </a:t>
            </a:r>
            <a:r>
              <a:rPr kumimoji="0" lang="fr-FR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Rayyan</a:t>
            </a: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 ou </a:t>
            </a:r>
            <a:r>
              <a:rPr kumimoji="0" lang="fr-FR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Abstrackr</a:t>
            </a: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 </a:t>
            </a:r>
            <a:r>
              <a:rPr kumimoji="0" lang="fr-FR" sz="3200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pour organiser et accélérer le processus.</a:t>
            </a: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endParaRPr kumimoji="0" lang="fr-FR" sz="3200" i="0" u="none" strike="noStrike" kern="1200" cap="none" spc="0" normalizeH="0" baseline="0" noProof="0" dirty="0">
              <a:ln>
                <a:noFill/>
              </a:ln>
              <a:solidFill>
                <a:srgbClr val="013927"/>
              </a:solidFill>
              <a:effectLst/>
              <a:uLnTx/>
              <a:uFillTx/>
              <a:latin typeface="Crimson Pro" panose="020B0604020202020204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r>
              <a:rPr kumimoji="0" lang="fr-FR" sz="3200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Travaillez à </a:t>
            </a: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deux évaluateurs </a:t>
            </a:r>
            <a:r>
              <a:rPr kumimoji="0" lang="fr-FR" sz="3200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et résolvez les </a:t>
            </a: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conflits</a:t>
            </a:r>
            <a:r>
              <a:rPr kumimoji="0" lang="fr-FR" sz="3200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 avec un tiers ou lors d'une réunion après le "Screening".</a:t>
            </a: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endParaRPr kumimoji="0" lang="fr-FR" sz="3200" i="0" u="none" strike="noStrike" kern="1200" cap="none" spc="0" normalizeH="0" baseline="0" noProof="0" dirty="0">
              <a:ln>
                <a:noFill/>
              </a:ln>
              <a:solidFill>
                <a:srgbClr val="013927"/>
              </a:solidFill>
              <a:effectLst/>
              <a:uLnTx/>
              <a:uFillTx/>
              <a:latin typeface="Crimson Pro" panose="020B0604020202020204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r>
              <a:rPr kumimoji="0" lang="fr-FR" sz="3200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Suivez une liste claire de </a:t>
            </a: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critères d'inclusion et d'exclusion</a:t>
            </a:r>
            <a:r>
              <a:rPr kumimoji="0" lang="fr-FR" sz="3200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.</a:t>
            </a:r>
            <a:endParaRPr kumimoji="0" lang="fr-FR" sz="3200" i="1" u="none" strike="noStrike" kern="1200" cap="none" spc="0" normalizeH="0" baseline="0" noProof="0" dirty="0">
              <a:ln>
                <a:noFill/>
              </a:ln>
              <a:solidFill>
                <a:srgbClr val="013927"/>
              </a:solidFill>
              <a:effectLst/>
              <a:uLnTx/>
              <a:uFillTx/>
              <a:latin typeface="Crimson Pro" panose="020B060402020202020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2998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92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2979EF-1EED-91F2-0C98-6F4899AC6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CE236827-04AC-6CD9-1595-CBC519A52C74}"/>
              </a:ext>
            </a:extLst>
          </p:cNvPr>
          <p:cNvGrpSpPr/>
          <p:nvPr/>
        </p:nvGrpSpPr>
        <p:grpSpPr>
          <a:xfrm>
            <a:off x="609600" y="4308686"/>
            <a:ext cx="9461018" cy="4116583"/>
            <a:chOff x="-557093" y="3300561"/>
            <a:chExt cx="9070942" cy="4295235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1957017-E566-6D87-8FC6-6E3170514AD0}"/>
                </a:ext>
              </a:extLst>
            </p:cNvPr>
            <p:cNvSpPr txBox="1"/>
            <p:nvPr/>
          </p:nvSpPr>
          <p:spPr>
            <a:xfrm>
              <a:off x="-557093" y="3300561"/>
              <a:ext cx="9070942" cy="168595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264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499" b="0" i="0" u="none" strike="noStrike" kern="1200" cap="none" spc="-402" normalizeH="0" baseline="0" noProof="0" dirty="0">
                  <a:ln>
                    <a:noFill/>
                  </a:ln>
                  <a:solidFill>
                    <a:srgbClr val="FCFEF1"/>
                  </a:solidFill>
                  <a:effectLst/>
                  <a:uLnTx/>
                  <a:uFillTx/>
                  <a:latin typeface="Noto Serif Display ExtraCondensed"/>
                  <a:ea typeface="Noto Serif Display ExtraCondensed"/>
                  <a:cs typeface="Noto Serif Display ExtraCondensed"/>
                  <a:sym typeface="Noto Serif Display ExtraCondensed"/>
                </a:rPr>
                <a:t>DEMO – </a:t>
              </a:r>
              <a:r>
                <a:rPr lang="fr-FR" sz="11499" spc="-402" dirty="0">
                  <a:solidFill>
                    <a:srgbClr val="FCFEF1"/>
                  </a:solidFill>
                  <a:latin typeface="Noto Serif Display ExtraCondensed"/>
                  <a:ea typeface="Noto Serif Display ExtraCondensed"/>
                  <a:cs typeface="Noto Serif Display ExtraCondensed"/>
                  <a:sym typeface="Noto Serif Display ExtraCondensed"/>
                </a:rPr>
                <a:t>RAYYAN</a:t>
              </a:r>
              <a:endParaRPr kumimoji="0" lang="en-US" sz="11499" b="0" i="0" u="none" strike="noStrike" kern="1200" cap="none" spc="-402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64AA1787-21D7-5A83-757C-3EEFEE621B0C}"/>
                </a:ext>
              </a:extLst>
            </p:cNvPr>
            <p:cNvSpPr txBox="1"/>
            <p:nvPr/>
          </p:nvSpPr>
          <p:spPr>
            <a:xfrm>
              <a:off x="0" y="6756835"/>
              <a:ext cx="8298619" cy="8389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RAYYAN - Resource Tutoriel: </a:t>
              </a: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https://www.youtube.com/watch?v=dKhs9fyupPw</a:t>
              </a: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</a:t>
              </a:r>
              <a:endPara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AutoShape 6">
            <a:extLst>
              <a:ext uri="{FF2B5EF4-FFF2-40B4-BE49-F238E27FC236}">
                <a16:creationId xmlns:a16="http://schemas.microsoft.com/office/drawing/2014/main" id="{BF49D30A-84E0-B1D4-58CF-19014538944E}"/>
              </a:ext>
            </a:extLst>
          </p:cNvPr>
          <p:cNvSpPr/>
          <p:nvPr/>
        </p:nvSpPr>
        <p:spPr>
          <a:xfrm flipV="1">
            <a:off x="0" y="9258300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4B46A6D7-3750-87DC-62E7-1D9E6951CF30}"/>
              </a:ext>
            </a:extLst>
          </p:cNvPr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0BA743EB-B627-92AE-23AD-A812601D19E2}"/>
              </a:ext>
            </a:extLst>
          </p:cNvPr>
          <p:cNvSpPr txBox="1"/>
          <p:nvPr/>
        </p:nvSpPr>
        <p:spPr>
          <a:xfrm>
            <a:off x="13806948" y="205389"/>
            <a:ext cx="4495800" cy="8040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RAYYAN – </a:t>
            </a:r>
            <a:r>
              <a:rPr lang="fr-FR" sz="4000" dirty="0">
                <a:solidFill>
                  <a:srgbClr val="FFFF00"/>
                </a:solidFill>
                <a:latin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 WEB</a:t>
            </a:r>
            <a:r>
              <a: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https://www.rayyan.ai/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594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92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79155B-E163-B549-C342-818B9E666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B3CF586B-F10E-98FE-C09F-C8DC386D0085}"/>
              </a:ext>
            </a:extLst>
          </p:cNvPr>
          <p:cNvGrpSpPr/>
          <p:nvPr/>
        </p:nvGrpSpPr>
        <p:grpSpPr>
          <a:xfrm>
            <a:off x="0" y="3074616"/>
            <a:ext cx="11277599" cy="4137768"/>
            <a:chOff x="-557093" y="3300561"/>
            <a:chExt cx="9991121" cy="4317339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692C79C-C18A-374D-CFD5-CB8D89188F66}"/>
                </a:ext>
              </a:extLst>
            </p:cNvPr>
            <p:cNvSpPr txBox="1"/>
            <p:nvPr/>
          </p:nvSpPr>
          <p:spPr>
            <a:xfrm>
              <a:off x="-557093" y="3300561"/>
              <a:ext cx="9991121" cy="337190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264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499" b="0" i="0" u="none" strike="noStrike" kern="1200" cap="none" spc="-402" normalizeH="0" baseline="0" noProof="0" dirty="0">
                  <a:ln>
                    <a:noFill/>
                  </a:ln>
                  <a:solidFill>
                    <a:srgbClr val="FCFEF1"/>
                  </a:solidFill>
                  <a:effectLst/>
                  <a:uLnTx/>
                  <a:uFillTx/>
                  <a:latin typeface="Noto Serif Display ExtraCondensed"/>
                  <a:ea typeface="Noto Serif Display ExtraCondensed"/>
                  <a:cs typeface="Noto Serif Display ExtraCondensed"/>
                  <a:sym typeface="Noto Serif Display ExtraCondensed"/>
                </a:rPr>
                <a:t>EXERCISE – </a:t>
              </a:r>
              <a:r>
                <a:rPr lang="fr-FR" sz="11499" spc="-402" dirty="0">
                  <a:solidFill>
                    <a:srgbClr val="FCFEF1"/>
                  </a:solidFill>
                  <a:latin typeface="Noto Serif Display ExtraCondensed"/>
                  <a:ea typeface="Noto Serif Display ExtraCondensed"/>
                  <a:cs typeface="Noto Serif Display ExtraCondensed"/>
                  <a:sym typeface="Noto Serif Display ExtraCondensed"/>
                </a:rPr>
                <a:t>RAYYAN</a:t>
              </a:r>
            </a:p>
            <a:p>
              <a:pPr marL="0" marR="0" lvl="0" indent="0" algn="l" defTabSz="914400" rtl="0" eaLnBrk="1" fontAlgn="auto" latinLnBrk="0" hangingPunct="1">
                <a:lnSpc>
                  <a:spcPts val="1264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499" b="0" i="0" u="none" strike="noStrike" kern="1200" cap="none" spc="-402" normalizeH="0" baseline="0" noProof="0" dirty="0">
                  <a:ln>
                    <a:noFill/>
                  </a:ln>
                  <a:solidFill>
                    <a:srgbClr val="FCFEF1"/>
                  </a:solidFill>
                  <a:effectLst/>
                  <a:uLnTx/>
                  <a:uFillTx/>
                  <a:latin typeface="Noto Serif Display ExtraCondensed"/>
                  <a:ea typeface="Noto Serif Display ExtraCondensed"/>
                  <a:cs typeface="Noto Serif Display ExtraCondensed"/>
                  <a:sym typeface="Noto Serif Display ExtraCondensed"/>
                </a:rPr>
                <a:t>15 min</a:t>
              </a:r>
              <a:endParaRPr kumimoji="0" lang="en-US" sz="11499" b="0" i="0" u="none" strike="noStrike" kern="1200" cap="none" spc="-402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B4EBEE90-ACF2-C2EF-F2EE-3E727F5AAF47}"/>
                </a:ext>
              </a:extLst>
            </p:cNvPr>
            <p:cNvSpPr txBox="1"/>
            <p:nvPr/>
          </p:nvSpPr>
          <p:spPr>
            <a:xfrm>
              <a:off x="-349757" y="6778939"/>
              <a:ext cx="8298619" cy="8389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RAYYAN - Resource Tutoriel: </a:t>
              </a: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https://www.youtube.com/watch?v=dKhs9fyupPw</a:t>
              </a: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</a:t>
              </a:r>
              <a:endPara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AutoShape 6">
            <a:extLst>
              <a:ext uri="{FF2B5EF4-FFF2-40B4-BE49-F238E27FC236}">
                <a16:creationId xmlns:a16="http://schemas.microsoft.com/office/drawing/2014/main" id="{89235C1D-2AC0-9922-BC37-A0D1525AC880}"/>
              </a:ext>
            </a:extLst>
          </p:cNvPr>
          <p:cNvSpPr/>
          <p:nvPr/>
        </p:nvSpPr>
        <p:spPr>
          <a:xfrm flipV="1">
            <a:off x="0" y="9258300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B50E64A-F947-CE67-990F-D4FF99BCA9C8}"/>
              </a:ext>
            </a:extLst>
          </p:cNvPr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0444FF0B-1D49-208D-FE57-E905411467E2}"/>
              </a:ext>
            </a:extLst>
          </p:cNvPr>
          <p:cNvSpPr txBox="1"/>
          <p:nvPr/>
        </p:nvSpPr>
        <p:spPr>
          <a:xfrm>
            <a:off x="13806948" y="205389"/>
            <a:ext cx="4495800" cy="8040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RAYYAN – </a:t>
            </a:r>
            <a:r>
              <a:rPr lang="fr-FR" sz="4000" dirty="0">
                <a:solidFill>
                  <a:srgbClr val="FFFF00"/>
                </a:solidFill>
                <a:latin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 WEB</a:t>
            </a:r>
            <a:r>
              <a: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https://www.rayyan.ai/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7791DA-9AE4-B3C4-00B2-E7013B90E519}"/>
              </a:ext>
            </a:extLst>
          </p:cNvPr>
          <p:cNvSpPr txBox="1"/>
          <p:nvPr/>
        </p:nvSpPr>
        <p:spPr>
          <a:xfrm>
            <a:off x="11354229" y="3055371"/>
            <a:ext cx="670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b="1" dirty="0">
                <a:solidFill>
                  <a:schemeClr val="bg1"/>
                </a:solidFill>
                <a:latin typeface="Crimson Pro" panose="020B0604020202020204" charset="0"/>
              </a:rPr>
              <a:t>Créez</a:t>
            </a:r>
            <a:r>
              <a:rPr lang="fr-FR" sz="3600" dirty="0">
                <a:solidFill>
                  <a:schemeClr val="bg1"/>
                </a:solidFill>
                <a:latin typeface="Crimson Pro" panose="020B0604020202020204" charset="0"/>
              </a:rPr>
              <a:t> un compte sur </a:t>
            </a:r>
            <a:r>
              <a:rPr lang="fr-FR" sz="3600" dirty="0" err="1">
                <a:solidFill>
                  <a:schemeClr val="bg1"/>
                </a:solidFill>
                <a:latin typeface="Crimson Pro" panose="020B0604020202020204" charset="0"/>
              </a:rPr>
              <a:t>Rayyan</a:t>
            </a:r>
            <a:r>
              <a:rPr lang="fr-FR" sz="3600" dirty="0">
                <a:solidFill>
                  <a:schemeClr val="bg1"/>
                </a:solidFill>
                <a:latin typeface="Crimson Pro" panose="020B0604020202020204" charset="0"/>
              </a:rPr>
              <a:t> et importez vos citations.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FR" sz="3600" dirty="0">
              <a:solidFill>
                <a:schemeClr val="bg1"/>
              </a:solidFill>
              <a:latin typeface="Crimson Pro" panose="020B060402020202020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b="1" dirty="0">
                <a:solidFill>
                  <a:schemeClr val="bg1"/>
                </a:solidFill>
                <a:latin typeface="Crimson Pro" panose="020B0604020202020204" charset="0"/>
              </a:rPr>
              <a:t>Invitez </a:t>
            </a:r>
            <a:r>
              <a:rPr lang="fr-FR" sz="3600" dirty="0">
                <a:solidFill>
                  <a:schemeClr val="bg1"/>
                </a:solidFill>
                <a:latin typeface="Crimson Pro" panose="020B0604020202020204" charset="0"/>
              </a:rPr>
              <a:t>un collaborateur de votre groupe et explorez le site pendant quelques minutes.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FR" sz="3600" dirty="0">
              <a:solidFill>
                <a:schemeClr val="bg1"/>
              </a:solidFill>
              <a:latin typeface="Crimson Pro" panose="020B060402020202020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b="1" dirty="0">
                <a:solidFill>
                  <a:schemeClr val="bg1"/>
                </a:solidFill>
                <a:latin typeface="Crimson Pro" panose="020B0604020202020204" charset="0"/>
              </a:rPr>
              <a:t>Ajoutez</a:t>
            </a:r>
            <a:r>
              <a:rPr lang="fr-FR" sz="3600" dirty="0">
                <a:solidFill>
                  <a:schemeClr val="bg1"/>
                </a:solidFill>
                <a:latin typeface="Crimson Pro" panose="020B0604020202020204" charset="0"/>
              </a:rPr>
              <a:t> quelques mots-clés.</a:t>
            </a:r>
            <a:endParaRPr lang="en-US" sz="3600" dirty="0">
              <a:solidFill>
                <a:schemeClr val="bg1"/>
              </a:solidFill>
              <a:latin typeface="Crimso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78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D2748D-5B8D-119D-AA2E-7C4A6DF5F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0743-570B-3F15-A989-78978F8A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6154400" cy="1143000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4800" b="1" dirty="0">
                <a:latin typeface="Noto Serif Display ExtraCondensed" panose="020B0604020202020204"/>
                <a:ea typeface="Noto Serif Display ExtraCondensed" panose="020B0604020202020204"/>
                <a:cs typeface="Noto Serif Display ExtraCondensed" panose="020B0604020202020204"/>
              </a:rPr>
              <a:t>PROGRAMME</a:t>
            </a:r>
            <a:r>
              <a:rPr lang="en-US" sz="4800" b="1" dirty="0"/>
              <a:t> </a:t>
            </a:r>
            <a:r>
              <a:rPr lang="en-US" sz="4800" b="1" dirty="0">
                <a:latin typeface="Noto Serif Display ExtraCondensed" panose="020B0604020202020204"/>
                <a:ea typeface="Noto Serif Display ExtraCondensed" panose="020B0604020202020204"/>
                <a:cs typeface="Noto Serif Display ExtraCondensed" panose="020B0604020202020204"/>
              </a:rPr>
              <a:t>DE L’ATELIER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2F1BEA-FDDE-2785-981F-B94326E85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841583"/>
              </p:ext>
            </p:extLst>
          </p:nvPr>
        </p:nvGraphicFramePr>
        <p:xfrm>
          <a:off x="0" y="957064"/>
          <a:ext cx="18288000" cy="9329936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324746">
                  <a:extLst>
                    <a:ext uri="{9D8B030D-6E8A-4147-A177-3AD203B41FA5}">
                      <a16:colId xmlns:a16="http://schemas.microsoft.com/office/drawing/2014/main" val="230349492"/>
                    </a:ext>
                  </a:extLst>
                </a:gridCol>
                <a:gridCol w="2789695">
                  <a:extLst>
                    <a:ext uri="{9D8B030D-6E8A-4147-A177-3AD203B41FA5}">
                      <a16:colId xmlns:a16="http://schemas.microsoft.com/office/drawing/2014/main" val="2225295954"/>
                    </a:ext>
                  </a:extLst>
                </a:gridCol>
                <a:gridCol w="6199322">
                  <a:extLst>
                    <a:ext uri="{9D8B030D-6E8A-4147-A177-3AD203B41FA5}">
                      <a16:colId xmlns:a16="http://schemas.microsoft.com/office/drawing/2014/main" val="4135531650"/>
                    </a:ext>
                  </a:extLst>
                </a:gridCol>
                <a:gridCol w="6974237">
                  <a:extLst>
                    <a:ext uri="{9D8B030D-6E8A-4147-A177-3AD203B41FA5}">
                      <a16:colId xmlns:a16="http://schemas.microsoft.com/office/drawing/2014/main" val="1369802647"/>
                    </a:ext>
                  </a:extLst>
                </a:gridCol>
              </a:tblGrid>
              <a:tr h="4034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Jour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109" marR="42109" marT="0" marB="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Heure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109" marR="42109" marT="0" marB="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 err="1">
                          <a:effectLst/>
                        </a:rPr>
                        <a:t>Événement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109" marR="42109" marT="0" marB="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Notes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109" marR="42109" marT="0" marB="0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404629"/>
                  </a:ext>
                </a:extLst>
              </a:tr>
              <a:tr h="9559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hlinkClick r:id="rId3" action="ppaction://hlinksldjump"/>
                        </a:rPr>
                        <a:t>Jour 2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109" marR="421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9:00 - 9:15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109" marR="421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 err="1">
                          <a:effectLst/>
                        </a:rPr>
                        <a:t>Récapitulatif</a:t>
                      </a:r>
                      <a:r>
                        <a:rPr lang="en-US" sz="2400" dirty="0">
                          <a:effectLst/>
                        </a:rPr>
                        <a:t> du Jour 1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i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(Dr. Idiatou Diallo)</a:t>
                      </a:r>
                    </a:p>
                  </a:txBody>
                  <a:tcPr marL="42109" marR="421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>
                          <a:effectLst/>
                        </a:rPr>
                        <a:t>Résumé des concepts clés, réponses aux questions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109" marR="42109" marT="0" marB="0"/>
                </a:tc>
                <a:extLst>
                  <a:ext uri="{0D108BD9-81ED-4DB2-BD59-A6C34878D82A}">
                    <a16:rowId xmlns:a16="http://schemas.microsoft.com/office/drawing/2014/main" val="1855660513"/>
                  </a:ext>
                </a:extLst>
              </a:tr>
              <a:tr h="9559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hlinkClick r:id="rId4" action="ppaction://hlinksldjump"/>
                        </a:rPr>
                        <a:t>Jour 2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109" marR="421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9:15 - 9:45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109" marR="421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dirty="0">
                          <a:effectLst/>
                        </a:rPr>
                        <a:t>Utilisation de Logiciels de Gestion des Références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i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(Dr. Idiatou Diallo)</a:t>
                      </a:r>
                    </a:p>
                  </a:txBody>
                  <a:tcPr marL="42109" marR="421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>
                          <a:effectLst/>
                        </a:rPr>
                        <a:t>EndNote, Zotero, Mendeley pour organiser les citations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109" marR="42109" marT="0" marB="0"/>
                </a:tc>
                <a:extLst>
                  <a:ext uri="{0D108BD9-81ED-4DB2-BD59-A6C34878D82A}">
                    <a16:rowId xmlns:a16="http://schemas.microsoft.com/office/drawing/2014/main" val="2459637819"/>
                  </a:ext>
                </a:extLst>
              </a:tr>
              <a:tr h="13872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hlinkClick r:id="rId5" action="ppaction://hlinksldjump"/>
                        </a:rPr>
                        <a:t>Jour 2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109" marR="421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9:45 - 10:45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109" marR="421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 err="1">
                          <a:effectLst/>
                        </a:rPr>
                        <a:t>Effectuer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une</a:t>
                      </a:r>
                      <a:r>
                        <a:rPr lang="en-US" sz="2400" dirty="0">
                          <a:effectLst/>
                        </a:rPr>
                        <a:t> Recherche pour </a:t>
                      </a:r>
                      <a:r>
                        <a:rPr lang="en-US" sz="2400" dirty="0" err="1">
                          <a:effectLst/>
                        </a:rPr>
                        <a:t>une</a:t>
                      </a:r>
                      <a:r>
                        <a:rPr lang="en-US" sz="2400" dirty="0">
                          <a:effectLst/>
                        </a:rPr>
                        <a:t> Revue/ Recherche de la Littérature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i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(Dr. Idiatou Diallo)</a:t>
                      </a:r>
                    </a:p>
                  </a:txBody>
                  <a:tcPr marL="42109" marR="421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>
                          <a:effectLst/>
                        </a:rPr>
                        <a:t>Session pratique pour les recherches dans les bases de données et l'affinement des stratégies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109" marR="42109" marT="0" marB="0"/>
                </a:tc>
                <a:extLst>
                  <a:ext uri="{0D108BD9-81ED-4DB2-BD59-A6C34878D82A}">
                    <a16:rowId xmlns:a16="http://schemas.microsoft.com/office/drawing/2014/main" val="3098224308"/>
                  </a:ext>
                </a:extLst>
              </a:tr>
              <a:tr h="11216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hlinkClick r:id="rId6" action="ppaction://hlinksldjump"/>
                        </a:rPr>
                        <a:t>Jour 2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109" marR="421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10:45 - 12:45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109" marR="421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dirty="0">
                          <a:effectLst/>
                        </a:rPr>
                        <a:t>Sélection des Études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(Dr. Idiatou Diallo)</a:t>
                      </a:r>
                    </a:p>
                  </a:txBody>
                  <a:tcPr marL="42109" marR="421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dirty="0">
                          <a:effectLst/>
                        </a:rPr>
                        <a:t>Critères d'inclusion/exclusion et outils comme </a:t>
                      </a:r>
                      <a:r>
                        <a:rPr lang="fr-FR" sz="2400" dirty="0" err="1">
                          <a:effectLst/>
                        </a:rPr>
                        <a:t>Covidence</a:t>
                      </a:r>
                      <a:r>
                        <a:rPr lang="fr-FR" sz="2400" dirty="0">
                          <a:effectLst/>
                        </a:rPr>
                        <a:t>, </a:t>
                      </a:r>
                      <a:r>
                        <a:rPr lang="fr-FR" sz="2400" dirty="0" err="1">
                          <a:effectLst/>
                        </a:rPr>
                        <a:t>Rayyan</a:t>
                      </a:r>
                      <a:r>
                        <a:rPr lang="fr-FR" sz="2400" dirty="0">
                          <a:effectLst/>
                        </a:rPr>
                        <a:t>, </a:t>
                      </a:r>
                      <a:r>
                        <a:rPr lang="fr-FR" sz="2400" dirty="0" err="1">
                          <a:effectLst/>
                        </a:rPr>
                        <a:t>Abstrackr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109" marR="42109" marT="0" marB="0"/>
                </a:tc>
                <a:extLst>
                  <a:ext uri="{0D108BD9-81ED-4DB2-BD59-A6C34878D82A}">
                    <a16:rowId xmlns:a16="http://schemas.microsoft.com/office/drawing/2014/main" val="238631181"/>
                  </a:ext>
                </a:extLst>
              </a:tr>
              <a:tr h="4034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hlinkClick r:id="rId7" action="ppaction://hlinksldjump"/>
                        </a:rPr>
                        <a:t>Jour 2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109" marR="421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12:45 – 14:00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109" marR="421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</a:rPr>
                        <a:t>Déjeuner</a:t>
                      </a:r>
                      <a:endParaRPr lang="en-US" sz="24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109" marR="421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109" marR="42109" marT="0" marB="0"/>
                </a:tc>
                <a:extLst>
                  <a:ext uri="{0D108BD9-81ED-4DB2-BD59-A6C34878D82A}">
                    <a16:rowId xmlns:a16="http://schemas.microsoft.com/office/drawing/2014/main" val="418217057"/>
                  </a:ext>
                </a:extLst>
              </a:tr>
              <a:tr h="15781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hlinkClick r:id="rId8" action="ppaction://hlinksldjump"/>
                        </a:rPr>
                        <a:t>Jour 2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109" marR="421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14:00 - 14:45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109" marR="421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dirty="0">
                          <a:effectLst/>
                        </a:rPr>
                        <a:t>Extraction et Structuration des Données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(Dr. Idiatou Diallo)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109" marR="421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>
                          <a:effectLst/>
                        </a:rPr>
                        <a:t>Création de formulaires d'extraction des données et structuration des données pour les revues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109" marR="42109" marT="0" marB="0"/>
                </a:tc>
                <a:extLst>
                  <a:ext uri="{0D108BD9-81ED-4DB2-BD59-A6C34878D82A}">
                    <a16:rowId xmlns:a16="http://schemas.microsoft.com/office/drawing/2014/main" val="1162861028"/>
                  </a:ext>
                </a:extLst>
              </a:tr>
              <a:tr h="14024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hlinkClick r:id="rId9" action="ppaction://hlinksldjump"/>
                        </a:rPr>
                        <a:t>Jour 2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109" marR="421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14:45 - 15:20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109" marR="421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dirty="0">
                          <a:effectLst/>
                        </a:rPr>
                        <a:t>Évaluation de la Qualité (Revues Systématiques)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(Dr Yaya Togo; Dr. Idiatou Diallo)</a:t>
                      </a:r>
                    </a:p>
                  </a:txBody>
                  <a:tcPr marL="42109" marR="421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>
                          <a:effectLst/>
                        </a:rPr>
                        <a:t>Évaluation du risque de biais avec des outils comme ROBIS, AMSTAR; implications pour la revue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109" marR="42109" marT="0" marB="0"/>
                </a:tc>
                <a:extLst>
                  <a:ext uri="{0D108BD9-81ED-4DB2-BD59-A6C34878D82A}">
                    <a16:rowId xmlns:a16="http://schemas.microsoft.com/office/drawing/2014/main" val="698411177"/>
                  </a:ext>
                </a:extLst>
              </a:tr>
              <a:tr h="11216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hlinkClick r:id="rId10" action="ppaction://hlinksldjump"/>
                        </a:rPr>
                        <a:t>Jour 2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109" marR="421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15:20 - 15:30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109" marR="421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Questions/</a:t>
                      </a:r>
                      <a:r>
                        <a:rPr lang="en-US" sz="2400" dirty="0" err="1">
                          <a:effectLst/>
                        </a:rPr>
                        <a:t>Réponses</a:t>
                      </a:r>
                      <a:r>
                        <a:rPr lang="en-US" sz="2400" dirty="0">
                          <a:effectLst/>
                        </a:rPr>
                        <a:t> et </a:t>
                      </a:r>
                      <a:r>
                        <a:rPr lang="en-US" sz="2400" dirty="0" err="1">
                          <a:effectLst/>
                        </a:rPr>
                        <a:t>Réflexions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i="1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(Dr Yaya </a:t>
                      </a:r>
                      <a:r>
                        <a:rPr lang="en-US" sz="2400" b="1" i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Togo)</a:t>
                      </a:r>
                    </a:p>
                  </a:txBody>
                  <a:tcPr marL="42109" marR="421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dirty="0">
                          <a:effectLst/>
                        </a:rPr>
                        <a:t>Discussion des progrès des participants et réponse aux questions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109" marR="42109" marT="0" marB="0"/>
                </a:tc>
                <a:extLst>
                  <a:ext uri="{0D108BD9-81ED-4DB2-BD59-A6C34878D82A}">
                    <a16:rowId xmlns:a16="http://schemas.microsoft.com/office/drawing/2014/main" val="3399412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936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92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E42D12-532D-51B4-0272-903D06A83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61A8DC8-A640-B459-9783-06C524E5C7A4}"/>
              </a:ext>
            </a:extLst>
          </p:cNvPr>
          <p:cNvGraphicFramePr>
            <a:graphicFrameLocks noGrp="1"/>
          </p:cNvGraphicFramePr>
          <p:nvPr/>
        </p:nvGraphicFramePr>
        <p:xfrm>
          <a:off x="6172200" y="1965444"/>
          <a:ext cx="10832690" cy="7254842"/>
        </p:xfrm>
        <a:graphic>
          <a:graphicData uri="http://schemas.openxmlformats.org/drawingml/2006/table">
            <a:tbl>
              <a:tblPr/>
              <a:tblGrid>
                <a:gridCol w="10832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4466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13800" b="1" dirty="0">
                          <a:solidFill>
                            <a:srgbClr val="013927"/>
                          </a:solidFill>
                          <a:latin typeface="Crimson Pro Bold"/>
                          <a:ea typeface="Crimson Pro Bold"/>
                          <a:cs typeface="Crimson Pro Bold"/>
                          <a:sym typeface="Crimson Pro Bold"/>
                        </a:rPr>
                        <a:t>45 MINUTES</a:t>
                      </a:r>
                      <a:endParaRPr lang="en-US" sz="66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39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B0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0376">
                <a:tc>
                  <a:txBody>
                    <a:bodyPr/>
                    <a:lstStyle/>
                    <a:p>
                      <a:pPr marL="302259" lvl="1" indent="0" algn="l">
                        <a:lnSpc>
                          <a:spcPts val="3919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endParaRPr lang="en-US" sz="4400" dirty="0">
                        <a:solidFill>
                          <a:srgbClr val="FCFEF1"/>
                        </a:solidFill>
                        <a:latin typeface="Crimson Pro"/>
                        <a:ea typeface="Crimson Pro"/>
                        <a:cs typeface="Crimson Pro"/>
                        <a:sym typeface="Crimson Pro"/>
                      </a:endParaRP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CF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Group 3">
            <a:extLst>
              <a:ext uri="{FF2B5EF4-FFF2-40B4-BE49-F238E27FC236}">
                <a16:creationId xmlns:a16="http://schemas.microsoft.com/office/drawing/2014/main" id="{75E6C93B-2985-C666-D337-F605C6188613}"/>
              </a:ext>
            </a:extLst>
          </p:cNvPr>
          <p:cNvGrpSpPr/>
          <p:nvPr/>
        </p:nvGrpSpPr>
        <p:grpSpPr>
          <a:xfrm>
            <a:off x="304800" y="2693758"/>
            <a:ext cx="8826910" cy="6002646"/>
            <a:chOff x="-196348" y="-707154"/>
            <a:chExt cx="8494967" cy="8003527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1A158B86-1FFE-7B71-7070-1B5BE2A8DB03}"/>
                </a:ext>
              </a:extLst>
            </p:cNvPr>
            <p:cNvSpPr txBox="1"/>
            <p:nvPr/>
          </p:nvSpPr>
          <p:spPr>
            <a:xfrm>
              <a:off x="-196348" y="-707154"/>
              <a:ext cx="8298619" cy="22237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264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3800" b="0" i="0" u="none" strike="noStrike" kern="1200" cap="none" spc="-402" normalizeH="0" baseline="0" noProof="0" dirty="0">
                  <a:ln>
                    <a:noFill/>
                  </a:ln>
                  <a:solidFill>
                    <a:srgbClr val="FCFEF1"/>
                  </a:solidFill>
                  <a:effectLst/>
                  <a:uLnTx/>
                  <a:uFillTx/>
                  <a:latin typeface="Noto Serif Display ExtraCondensed"/>
                  <a:ea typeface="Noto Serif Display ExtraCondensed"/>
                  <a:cs typeface="Noto Serif Display ExtraCondensed"/>
                  <a:sym typeface="Noto Serif Display ExtraCondensed"/>
                </a:rPr>
                <a:t>PAUSE</a:t>
              </a:r>
              <a:endParaRPr kumimoji="0" lang="en-US" sz="13800" b="0" i="0" u="none" strike="noStrike" kern="1200" cap="none" spc="-402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AD37DE5A-8F4A-2691-BE4A-7E6E10180AB7}"/>
                </a:ext>
              </a:extLst>
            </p:cNvPr>
            <p:cNvSpPr txBox="1"/>
            <p:nvPr/>
          </p:nvSpPr>
          <p:spPr>
            <a:xfrm>
              <a:off x="0" y="6756835"/>
              <a:ext cx="8298619" cy="539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AutoShape 6">
            <a:extLst>
              <a:ext uri="{FF2B5EF4-FFF2-40B4-BE49-F238E27FC236}">
                <a16:creationId xmlns:a16="http://schemas.microsoft.com/office/drawing/2014/main" id="{42EB5CF5-5965-FB62-E619-54037EB630FB}"/>
              </a:ext>
            </a:extLst>
          </p:cNvPr>
          <p:cNvSpPr/>
          <p:nvPr/>
        </p:nvSpPr>
        <p:spPr>
          <a:xfrm flipV="1">
            <a:off x="0" y="9258300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7A3CCED4-2A45-394F-1D5D-CC69854E6307}"/>
              </a:ext>
            </a:extLst>
          </p:cNvPr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Graphic 8" descr="Pause with solid fill">
            <a:extLst>
              <a:ext uri="{FF2B5EF4-FFF2-40B4-BE49-F238E27FC236}">
                <a16:creationId xmlns:a16="http://schemas.microsoft.com/office/drawing/2014/main" id="{F77DCE33-A69C-76BB-5B43-DB098E3C0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400" y="4382761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89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228600" y="1032540"/>
            <a:ext cx="13487400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41"/>
              </a:lnSpc>
            </a:pPr>
            <a:r>
              <a:rPr lang="fr-FR" sz="7400" spc="-259" dirty="0">
                <a:solidFill>
                  <a:srgbClr val="013927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Extraction et Organisation des Données</a:t>
            </a:r>
            <a:endParaRPr lang="en-US" sz="7400" spc="-259" dirty="0">
              <a:solidFill>
                <a:srgbClr val="013927"/>
              </a:solidFill>
              <a:latin typeface="Noto Serif Display ExtraCondensed"/>
              <a:ea typeface="Noto Serif Display ExtraCondensed"/>
              <a:cs typeface="Noto Serif Display ExtraCondensed"/>
              <a:sym typeface="Noto Serif Display ExtraCondensed"/>
            </a:endParaRPr>
          </a:p>
        </p:txBody>
      </p:sp>
      <p:sp>
        <p:nvSpPr>
          <p:cNvPr id="3" name="AutoShape 3"/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4164049" y="447838"/>
            <a:ext cx="3452484" cy="21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694"/>
              </a:lnSpc>
            </a:pPr>
            <a:r>
              <a:rPr lang="en-US" sz="1598" spc="-71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-196645" y="2400300"/>
            <a:ext cx="17113045" cy="71814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78589" lvl="1" indent="-571500" algn="l">
              <a:lnSpc>
                <a:spcPts val="3997"/>
              </a:lnSpc>
              <a:buFont typeface="Wingdings" panose="05000000000000000000" pitchFamily="2" charset="2"/>
              <a:buChar char="Ø"/>
            </a:pPr>
            <a:r>
              <a:rPr lang="fr-FR" sz="3771" b="1" spc="-169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Formulaires d’extraction </a:t>
            </a:r>
            <a:r>
              <a:rPr lang="fr-FR" sz="3771" spc="-169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: Utilisez un tableau ou un document structuré pour capturer les données clés (caractéristiques, résultats, etc.) </a:t>
            </a:r>
            <a:r>
              <a:rPr lang="fr-FR" sz="3771" b="1" u="sng" spc="-169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qui répondent a votre question de recherche</a:t>
            </a:r>
            <a:r>
              <a:rPr lang="fr-FR" sz="3771" spc="-169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.</a:t>
            </a:r>
          </a:p>
          <a:p>
            <a:pPr marL="978589" lvl="1" indent="-571500" algn="l">
              <a:lnSpc>
                <a:spcPts val="3997"/>
              </a:lnSpc>
              <a:buFont typeface="Wingdings" panose="05000000000000000000" pitchFamily="2" charset="2"/>
              <a:buChar char="Ø"/>
            </a:pPr>
            <a:endParaRPr lang="fr-FR" sz="3771" spc="-169" dirty="0">
              <a:solidFill>
                <a:srgbClr val="013927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marL="978589" lvl="1" indent="-571500" algn="l">
              <a:lnSpc>
                <a:spcPts val="3997"/>
              </a:lnSpc>
              <a:buFont typeface="Wingdings" panose="05000000000000000000" pitchFamily="2" charset="2"/>
              <a:buChar char="Ø"/>
            </a:pPr>
            <a:r>
              <a:rPr lang="fr-FR" sz="3771" b="1" spc="-169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Approches méthodiques </a:t>
            </a:r>
            <a:r>
              <a:rPr lang="fr-FR" sz="3771" spc="-169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: Utiliser une méthode rigoureuse est essentielle pour garantir la cohérence (Que vous réalisiez une méta-analyse ou non).</a:t>
            </a:r>
          </a:p>
          <a:p>
            <a:pPr marL="978589" lvl="1" indent="-571500" algn="l">
              <a:lnSpc>
                <a:spcPts val="3997"/>
              </a:lnSpc>
              <a:buFont typeface="Wingdings" panose="05000000000000000000" pitchFamily="2" charset="2"/>
              <a:buChar char="Ø"/>
            </a:pPr>
            <a:endParaRPr lang="fr-FR" sz="3771" spc="-169" dirty="0">
              <a:solidFill>
                <a:srgbClr val="013927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marL="978589" lvl="1" indent="-571500" algn="l">
              <a:lnSpc>
                <a:spcPts val="3997"/>
              </a:lnSpc>
              <a:buFont typeface="Wingdings" panose="05000000000000000000" pitchFamily="2" charset="2"/>
              <a:buChar char="Ø"/>
            </a:pPr>
            <a:r>
              <a:rPr lang="fr-FR" sz="3771" b="1" spc="-169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Différencier les approches </a:t>
            </a:r>
            <a:r>
              <a:rPr lang="fr-FR" sz="3771" spc="-169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: Les revues </a:t>
            </a:r>
            <a:r>
              <a:rPr lang="fr-FR" sz="3771" spc="-169" dirty="0" err="1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scoping</a:t>
            </a:r>
            <a:r>
              <a:rPr lang="fr-FR" sz="3771" spc="-169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 synthétisent largement, tandis que les revues systématiques nécessitent une extraction approfondie. (Regardez des exemples).</a:t>
            </a:r>
          </a:p>
          <a:p>
            <a:pPr marL="978589" lvl="1" indent="-571500" algn="l">
              <a:lnSpc>
                <a:spcPts val="3997"/>
              </a:lnSpc>
              <a:buFont typeface="Wingdings" panose="05000000000000000000" pitchFamily="2" charset="2"/>
              <a:buChar char="Ø"/>
            </a:pPr>
            <a:endParaRPr lang="fr-FR" sz="3771" spc="-169" dirty="0">
              <a:solidFill>
                <a:srgbClr val="013927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marL="978589" lvl="1" indent="-571500" algn="l">
              <a:lnSpc>
                <a:spcPts val="3997"/>
              </a:lnSpc>
              <a:buFont typeface="Wingdings" panose="05000000000000000000" pitchFamily="2" charset="2"/>
              <a:buChar char="Ø"/>
            </a:pPr>
            <a:r>
              <a:rPr lang="fr-FR" sz="3771" b="1" spc="-169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Tester l’outil </a:t>
            </a:r>
            <a:r>
              <a:rPr lang="fr-FR" sz="3771" spc="-169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: Pilotez l’outil d’extraction pour ajuster les champs, clarifier les consignes, ou guider l’équipe de revue.</a:t>
            </a:r>
          </a:p>
          <a:p>
            <a:pPr marL="978589" lvl="1" indent="-571500" algn="l">
              <a:lnSpc>
                <a:spcPts val="3997"/>
              </a:lnSpc>
              <a:buFont typeface="Wingdings" panose="05000000000000000000" pitchFamily="2" charset="2"/>
              <a:buChar char="Ø"/>
            </a:pPr>
            <a:endParaRPr lang="fr-FR" sz="3771" b="1" spc="-169" dirty="0">
              <a:solidFill>
                <a:srgbClr val="013927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marL="978589" lvl="1" indent="-571500" algn="l">
              <a:lnSpc>
                <a:spcPts val="3997"/>
              </a:lnSpc>
              <a:buFont typeface="Wingdings" panose="05000000000000000000" pitchFamily="2" charset="2"/>
              <a:buChar char="Ø"/>
            </a:pPr>
            <a:r>
              <a:rPr lang="fr-FR" sz="3771" b="1" spc="-169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Planification collaborative </a:t>
            </a:r>
            <a:r>
              <a:rPr lang="fr-FR" sz="3771" spc="-169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: Le volume et la complexité des données, ainsi que le nombre de collaborateurs, déterminent la stratégie d’extraction.</a:t>
            </a:r>
            <a:endParaRPr lang="en-US" sz="3771" spc="-169" dirty="0">
              <a:solidFill>
                <a:srgbClr val="013927"/>
              </a:solidFill>
              <a:latin typeface="Crimson Pro"/>
              <a:ea typeface="Crimson Pro"/>
              <a:cs typeface="Crimson Pro"/>
              <a:sym typeface="Crimson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48179F-B2B7-B216-BF7B-118E64980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6247DB68-FBD9-B89C-77DF-2EA9E6190BD5}"/>
              </a:ext>
            </a:extLst>
          </p:cNvPr>
          <p:cNvGrpSpPr/>
          <p:nvPr/>
        </p:nvGrpSpPr>
        <p:grpSpPr>
          <a:xfrm>
            <a:off x="0" y="0"/>
            <a:ext cx="18288000" cy="3009900"/>
            <a:chOff x="0" y="0"/>
            <a:chExt cx="4816593" cy="135466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C1740768-831F-22B8-7E4E-F0DBD99A4BE2}"/>
                </a:ext>
              </a:extLst>
            </p:cNvPr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01392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E1EC3A95-972F-A4F0-EE64-86665F31B9A3}"/>
                </a:ext>
              </a:extLst>
            </p:cNvPr>
            <p:cNvSpPr txBox="1"/>
            <p:nvPr/>
          </p:nvSpPr>
          <p:spPr>
            <a:xfrm>
              <a:off x="0" y="19050"/>
              <a:ext cx="4816593" cy="1335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69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AC02A862-5708-5537-7BA0-DD09320D5E78}"/>
              </a:ext>
            </a:extLst>
          </p:cNvPr>
          <p:cNvSpPr txBox="1"/>
          <p:nvPr/>
        </p:nvSpPr>
        <p:spPr>
          <a:xfrm>
            <a:off x="68780" y="337476"/>
            <a:ext cx="17547753" cy="2744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6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0" b="0" i="0" u="none" strike="noStrike" kern="1200" cap="none" spc="-339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Extraction des Données: Revue </a:t>
            </a:r>
            <a:r>
              <a:rPr kumimoji="0" lang="fr-FR" sz="8000" b="0" i="0" u="none" strike="noStrike" kern="1200" cap="none" spc="-339" normalizeH="0" baseline="0" noProof="0" dirty="0" err="1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Scoping</a:t>
            </a:r>
            <a:r>
              <a:rPr kumimoji="0" lang="fr-FR" sz="8000" b="0" i="0" u="none" strike="noStrike" kern="1200" cap="none" spc="-339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ts val="106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0" b="0" i="0" u="none" strike="noStrike" kern="1200" cap="none" spc="-339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vs   Systématique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7B42BF6C-4319-E4E3-AB37-A41F30578112}"/>
              </a:ext>
            </a:extLst>
          </p:cNvPr>
          <p:cNvSpPr txBox="1"/>
          <p:nvPr/>
        </p:nvSpPr>
        <p:spPr>
          <a:xfrm>
            <a:off x="14459293" y="447838"/>
            <a:ext cx="3157240" cy="21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6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8" b="0" i="0" u="none" strike="noStrike" kern="1200" cap="none" spc="-71" normalizeH="0" baseline="0" noProof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30A9B556-7D15-2168-5AF6-7F281B287FFE}"/>
              </a:ext>
            </a:extLst>
          </p:cNvPr>
          <p:cNvGrpSpPr/>
          <p:nvPr/>
        </p:nvGrpSpPr>
        <p:grpSpPr>
          <a:xfrm>
            <a:off x="9144001" y="3090054"/>
            <a:ext cx="8894434" cy="6986131"/>
            <a:chOff x="0" y="-9503"/>
            <a:chExt cx="8965902" cy="8263740"/>
          </a:xfrm>
        </p:grpSpPr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54B0293D-5A60-D049-4148-FA50D993DBD8}"/>
                </a:ext>
              </a:extLst>
            </p:cNvPr>
            <p:cNvSpPr txBox="1"/>
            <p:nvPr/>
          </p:nvSpPr>
          <p:spPr>
            <a:xfrm>
              <a:off x="0" y="-9503"/>
              <a:ext cx="8965902" cy="6371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500" b="1" dirty="0" err="1">
                  <a:solidFill>
                    <a:srgbClr val="01392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Systématique</a:t>
              </a:r>
              <a:r>
                <a:rPr lang="en-US" sz="3500" b="1" dirty="0">
                  <a:solidFill>
                    <a:srgbClr val="01392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 </a:t>
              </a: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9183C4EA-366C-0C78-755A-DA732330F321}"/>
                </a:ext>
              </a:extLst>
            </p:cNvPr>
            <p:cNvSpPr txBox="1"/>
            <p:nvPr/>
          </p:nvSpPr>
          <p:spPr>
            <a:xfrm>
              <a:off x="0" y="1033672"/>
              <a:ext cx="8965902" cy="7220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 algn="l">
                <a:lnSpc>
                  <a:spcPts val="3359"/>
                </a:lnSpc>
                <a:buFont typeface="Wingdings" panose="05000000000000000000" pitchFamily="2" charset="2"/>
                <a:buChar char="Ø"/>
              </a:pPr>
              <a:r>
                <a:rPr lang="fr-FR" sz="3200" b="1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Objectif </a:t>
              </a:r>
              <a:r>
                <a:rPr lang="fr-FR" sz="3200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: Évaluer l'efficacité des interventions </a:t>
              </a:r>
              <a:r>
                <a:rPr lang="fr-FR" sz="3200" spc="-111" dirty="0" err="1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cognitivo</a:t>
              </a:r>
              <a:r>
                <a:rPr lang="fr-FR" sz="3200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-comportementales (I) comparées à un traitement standard ou à un placebo (C) pour réduire les symptômes de dépression (O) chez des adultes (P) dans des essais contrôlés randomisés (S).</a:t>
              </a:r>
            </a:p>
            <a:p>
              <a:pPr marL="457200" indent="-457200" algn="l">
                <a:lnSpc>
                  <a:spcPts val="3359"/>
                </a:lnSpc>
                <a:buFont typeface="Wingdings" panose="05000000000000000000" pitchFamily="2" charset="2"/>
                <a:buChar char="Ø"/>
              </a:pPr>
              <a:endParaRPr lang="fr-FR" sz="3200" spc="-111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  <a:p>
              <a:pPr marL="457200" indent="-457200" algn="l">
                <a:lnSpc>
                  <a:spcPts val="3359"/>
                </a:lnSpc>
                <a:buFont typeface="Wingdings" panose="05000000000000000000" pitchFamily="2" charset="2"/>
                <a:buChar char="Ø"/>
              </a:pPr>
              <a:r>
                <a:rPr lang="fr-FR" sz="3200" b="1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Données extraites :</a:t>
              </a:r>
            </a:p>
            <a:p>
              <a:pPr marL="1371600" lvl="2" indent="-457200">
                <a:lnSpc>
                  <a:spcPts val="3359"/>
                </a:lnSpc>
                <a:buFont typeface="Wingdings" panose="05000000000000000000" pitchFamily="2" charset="2"/>
                <a:buChar char="q"/>
              </a:pPr>
              <a:r>
                <a:rPr lang="fr-FR" sz="3200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Titre de l'étude</a:t>
              </a:r>
            </a:p>
            <a:p>
              <a:pPr marL="1371600" lvl="2" indent="-457200">
                <a:lnSpc>
                  <a:spcPts val="3359"/>
                </a:lnSpc>
                <a:buFont typeface="Wingdings" panose="05000000000000000000" pitchFamily="2" charset="2"/>
                <a:buChar char="q"/>
              </a:pPr>
              <a:r>
                <a:rPr lang="fr-FR" sz="3200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Année de publication</a:t>
              </a:r>
            </a:p>
            <a:p>
              <a:pPr marL="1371600" lvl="2" indent="-457200">
                <a:lnSpc>
                  <a:spcPts val="3359"/>
                </a:lnSpc>
                <a:buFont typeface="Wingdings" panose="05000000000000000000" pitchFamily="2" charset="2"/>
                <a:buChar char="q"/>
              </a:pPr>
              <a:r>
                <a:rPr lang="fr-FR" sz="3200" b="1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Méthodologie</a:t>
              </a:r>
              <a:r>
                <a:rPr lang="fr-FR" sz="3200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 (type d'étude, taille de l'échantillon, critères d'inclusion)</a:t>
              </a:r>
            </a:p>
            <a:p>
              <a:pPr marL="1371600" lvl="2" indent="-457200">
                <a:lnSpc>
                  <a:spcPts val="3359"/>
                </a:lnSpc>
                <a:buFont typeface="Wingdings" panose="05000000000000000000" pitchFamily="2" charset="2"/>
                <a:buChar char="q"/>
              </a:pPr>
              <a:r>
                <a:rPr lang="fr-FR" sz="3200" b="1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Résultats principaux </a:t>
              </a:r>
              <a:r>
                <a:rPr lang="fr-FR" sz="3200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(mesures quantitatives, ex. : réduction des scores de dépression)</a:t>
              </a:r>
            </a:p>
            <a:p>
              <a:pPr marL="1371600" lvl="2" indent="-457200">
                <a:lnSpc>
                  <a:spcPts val="3359"/>
                </a:lnSpc>
                <a:buFont typeface="Wingdings" panose="05000000000000000000" pitchFamily="2" charset="2"/>
                <a:buChar char="q"/>
              </a:pPr>
              <a:r>
                <a:rPr lang="fr-FR" sz="3200" b="1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Analyse des biais et qualité méthodologique</a:t>
              </a:r>
              <a:endParaRPr lang="en-US" sz="3200" b="1" spc="-111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</p:txBody>
        </p:sp>
      </p:grpSp>
      <p:grpSp>
        <p:nvGrpSpPr>
          <p:cNvPr id="16" name="Group 12">
            <a:extLst>
              <a:ext uri="{FF2B5EF4-FFF2-40B4-BE49-F238E27FC236}">
                <a16:creationId xmlns:a16="http://schemas.microsoft.com/office/drawing/2014/main" id="{31161FE8-3E02-0E9F-9760-989B471C4D8A}"/>
              </a:ext>
            </a:extLst>
          </p:cNvPr>
          <p:cNvGrpSpPr/>
          <p:nvPr/>
        </p:nvGrpSpPr>
        <p:grpSpPr>
          <a:xfrm>
            <a:off x="261289" y="3069539"/>
            <a:ext cx="7282511" cy="7006413"/>
            <a:chOff x="0" y="-9503"/>
            <a:chExt cx="8965897" cy="6662017"/>
          </a:xfrm>
        </p:grpSpPr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FE817941-71F7-30EE-2E8E-3875400F0DF4}"/>
                </a:ext>
              </a:extLst>
            </p:cNvPr>
            <p:cNvSpPr txBox="1"/>
            <p:nvPr/>
          </p:nvSpPr>
          <p:spPr>
            <a:xfrm>
              <a:off x="0" y="-9503"/>
              <a:ext cx="8965897" cy="5121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500" b="1" dirty="0">
                  <a:solidFill>
                    <a:srgbClr val="01392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Scoping </a:t>
              </a:r>
            </a:p>
          </p:txBody>
        </p:sp>
        <p:sp>
          <p:nvSpPr>
            <p:cNvPr id="18" name="TextBox 14">
              <a:extLst>
                <a:ext uri="{FF2B5EF4-FFF2-40B4-BE49-F238E27FC236}">
                  <a16:creationId xmlns:a16="http://schemas.microsoft.com/office/drawing/2014/main" id="{8EE6F245-6E95-3554-8CFB-6141425AAD3A}"/>
                </a:ext>
              </a:extLst>
            </p:cNvPr>
            <p:cNvSpPr txBox="1"/>
            <p:nvPr/>
          </p:nvSpPr>
          <p:spPr>
            <a:xfrm>
              <a:off x="0" y="1033672"/>
              <a:ext cx="8965897" cy="56188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 algn="l">
                <a:buFont typeface="Wingdings" panose="05000000000000000000" pitchFamily="2" charset="2"/>
                <a:buChar char="Ø"/>
              </a:pPr>
              <a:r>
                <a:rPr lang="fr-FR" sz="3200" b="1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Objectif </a:t>
              </a:r>
              <a:r>
                <a:rPr lang="fr-FR" sz="3200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: Identifier les types d'interventions (C1) utilisées pour réduire les inégalités en santé mentale (C2) dans les adultes (P) en Afrique (Cx).</a:t>
              </a:r>
            </a:p>
            <a:p>
              <a:pPr marL="457200" indent="-457200" algn="l">
                <a:buFont typeface="Wingdings" panose="05000000000000000000" pitchFamily="2" charset="2"/>
                <a:buChar char="Ø"/>
              </a:pPr>
              <a:endParaRPr lang="fr-FR" sz="3200" spc="-111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  <a:p>
              <a:pPr marL="457200" indent="-457200" algn="l">
                <a:buFont typeface="Wingdings" panose="05000000000000000000" pitchFamily="2" charset="2"/>
                <a:buChar char="Ø"/>
              </a:pPr>
              <a:r>
                <a:rPr lang="fr-FR" sz="3200" b="1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Données extraites </a:t>
              </a:r>
              <a:r>
                <a:rPr lang="fr-FR" sz="3200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:</a:t>
              </a:r>
            </a:p>
            <a:p>
              <a:pPr marL="1371600" lvl="2" indent="-457200">
                <a:buFont typeface="Wingdings" panose="05000000000000000000" pitchFamily="2" charset="2"/>
                <a:buChar char="q"/>
              </a:pPr>
              <a:r>
                <a:rPr lang="fr-FR" sz="3200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Titre de l'étude</a:t>
              </a:r>
            </a:p>
            <a:p>
              <a:pPr marL="1371600" lvl="2" indent="-457200">
                <a:buFont typeface="Wingdings" panose="05000000000000000000" pitchFamily="2" charset="2"/>
                <a:buChar char="q"/>
              </a:pPr>
              <a:r>
                <a:rPr lang="fr-FR" sz="3200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Année de publication</a:t>
              </a:r>
            </a:p>
            <a:p>
              <a:pPr marL="1371600" lvl="2" indent="-457200">
                <a:buFont typeface="Wingdings" panose="05000000000000000000" pitchFamily="2" charset="2"/>
                <a:buChar char="q"/>
              </a:pPr>
              <a:r>
                <a:rPr lang="fr-FR" sz="3200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Type d'intervention</a:t>
              </a:r>
            </a:p>
            <a:p>
              <a:pPr marL="1371600" lvl="2" indent="-457200">
                <a:buFont typeface="Wingdings" panose="05000000000000000000" pitchFamily="2" charset="2"/>
                <a:buChar char="q"/>
              </a:pPr>
              <a:r>
                <a:rPr lang="fr-FR" sz="3200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Population ciblée</a:t>
              </a:r>
            </a:p>
            <a:p>
              <a:pPr marL="1371600" lvl="2" indent="-457200">
                <a:buFont typeface="Wingdings" panose="05000000000000000000" pitchFamily="2" charset="2"/>
                <a:buChar char="q"/>
              </a:pPr>
              <a:r>
                <a:rPr lang="fr-FR" sz="3200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Résumé des résultats (sans analyse approfondie)</a:t>
              </a:r>
              <a:endParaRPr lang="en-US" sz="3200" spc="-111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</p:txBody>
        </p:sp>
      </p:grpSp>
      <p:sp>
        <p:nvSpPr>
          <p:cNvPr id="19" name="AutoShape 15">
            <a:extLst>
              <a:ext uri="{FF2B5EF4-FFF2-40B4-BE49-F238E27FC236}">
                <a16:creationId xmlns:a16="http://schemas.microsoft.com/office/drawing/2014/main" id="{847F2C6F-6FA2-8522-2BA8-67EECBBD4C03}"/>
              </a:ext>
            </a:extLst>
          </p:cNvPr>
          <p:cNvSpPr/>
          <p:nvPr/>
        </p:nvSpPr>
        <p:spPr>
          <a:xfrm flipV="1">
            <a:off x="261289" y="3674253"/>
            <a:ext cx="6724420" cy="5368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AutoShape 16">
            <a:extLst>
              <a:ext uri="{FF2B5EF4-FFF2-40B4-BE49-F238E27FC236}">
                <a16:creationId xmlns:a16="http://schemas.microsoft.com/office/drawing/2014/main" id="{7A48ED47-21EF-46D8-2DA4-66AE16C4908C}"/>
              </a:ext>
            </a:extLst>
          </p:cNvPr>
          <p:cNvSpPr/>
          <p:nvPr/>
        </p:nvSpPr>
        <p:spPr>
          <a:xfrm>
            <a:off x="8915400" y="3732084"/>
            <a:ext cx="9545150" cy="5368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3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461836-38E4-573B-DD4E-4DAFC93A3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D5C95983-E8A3-FF81-9A7C-4BE6F58E3115}"/>
              </a:ext>
            </a:extLst>
          </p:cNvPr>
          <p:cNvGrpSpPr/>
          <p:nvPr/>
        </p:nvGrpSpPr>
        <p:grpSpPr>
          <a:xfrm>
            <a:off x="0" y="0"/>
            <a:ext cx="18288000" cy="3009900"/>
            <a:chOff x="0" y="0"/>
            <a:chExt cx="4816593" cy="135466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3A47E3A2-C932-DFFB-CA6C-43F5AD50A05E}"/>
                </a:ext>
              </a:extLst>
            </p:cNvPr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01392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28C7D35C-CE57-4735-488F-A73026A7F343}"/>
                </a:ext>
              </a:extLst>
            </p:cNvPr>
            <p:cNvSpPr txBox="1"/>
            <p:nvPr/>
          </p:nvSpPr>
          <p:spPr>
            <a:xfrm>
              <a:off x="0" y="19050"/>
              <a:ext cx="4816593" cy="1335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69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AutoShape 6">
            <a:extLst>
              <a:ext uri="{FF2B5EF4-FFF2-40B4-BE49-F238E27FC236}">
                <a16:creationId xmlns:a16="http://schemas.microsoft.com/office/drawing/2014/main" id="{84F3EE62-58D2-F71E-C783-8888ED2D98F0}"/>
              </a:ext>
            </a:extLst>
          </p:cNvPr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28BFA5C-1A55-B10C-0B54-B5BC6B40A6F7}"/>
              </a:ext>
            </a:extLst>
          </p:cNvPr>
          <p:cNvSpPr txBox="1"/>
          <p:nvPr/>
        </p:nvSpPr>
        <p:spPr>
          <a:xfrm>
            <a:off x="370120" y="1360653"/>
            <a:ext cx="17547753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6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700" b="0" i="0" u="none" strike="noStrike" kern="1200" cap="none" spc="-339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Outils d’Extraction Recommandés 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EDD4F250-4E50-ACF0-DE42-BC97979A60C2}"/>
              </a:ext>
            </a:extLst>
          </p:cNvPr>
          <p:cNvSpPr txBox="1"/>
          <p:nvPr/>
        </p:nvSpPr>
        <p:spPr>
          <a:xfrm>
            <a:off x="14459293" y="447838"/>
            <a:ext cx="3157240" cy="21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6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8" b="0" i="0" u="none" strike="noStrike" kern="1200" cap="none" spc="-71" normalizeH="0" baseline="0" noProof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1DF549A7-F229-6E37-A21A-DE7E83BB92D9}"/>
              </a:ext>
            </a:extLst>
          </p:cNvPr>
          <p:cNvGrpSpPr/>
          <p:nvPr/>
        </p:nvGrpSpPr>
        <p:grpSpPr>
          <a:xfrm>
            <a:off x="206844" y="3346615"/>
            <a:ext cx="17874311" cy="6814803"/>
            <a:chOff x="0" y="-9503"/>
            <a:chExt cx="8965897" cy="9086387"/>
          </a:xfrm>
        </p:grpSpPr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0461925C-5697-F6DC-75D2-F02BFEAA14F0}"/>
                </a:ext>
              </a:extLst>
            </p:cNvPr>
            <p:cNvSpPr txBox="1"/>
            <p:nvPr/>
          </p:nvSpPr>
          <p:spPr>
            <a:xfrm>
              <a:off x="0" y="-9503"/>
              <a:ext cx="8965897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 Bold"/>
                  <a:ea typeface="Crimson Pro Bold"/>
                  <a:cs typeface="Crimson Pro Bold"/>
                  <a:sym typeface="Crimson Pro Bold"/>
                </a:rPr>
                <a:t>OUTILS</a:t>
              </a: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5C9EDAA3-6D6D-7B03-C460-639166DB2CFB}"/>
                </a:ext>
              </a:extLst>
            </p:cNvPr>
            <p:cNvSpPr txBox="1"/>
            <p:nvPr/>
          </p:nvSpPr>
          <p:spPr>
            <a:xfrm>
              <a:off x="0" y="1033671"/>
              <a:ext cx="8965897" cy="80432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Excel/Google Sheets (Gratuit) : </a:t>
              </a:r>
              <a:r>
                <a:rPr kumimoji="0" lang="fr-FR" sz="280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Simple et adapté aux projets modestes. Approche avancée : PIECES (Télécharger </a:t>
              </a:r>
              <a:r>
                <a:rPr kumimoji="0" lang="fr-FR" sz="280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  <a:hlinkClick r:id="rId3"/>
                </a:rPr>
                <a:t>ici</a:t>
              </a:r>
              <a:r>
                <a:rPr kumimoji="0" lang="fr-FR" sz="280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).</a:t>
              </a: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endPara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  <a:defRPr/>
              </a:pPr>
              <a:r>
                <a:rPr kumimoji="0" lang="fr-FR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</a:rPr>
                <a:t>Covidence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</a:rPr>
                <a:t> : </a:t>
              </a:r>
              <a:r>
                <a:rPr kumimoji="0" lang="fr-FR" sz="280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</a:rPr>
                <a:t>Plateforme complète pour le</a:t>
              </a:r>
              <a:r>
                <a:rPr lang="fr-FR" sz="2800" dirty="0">
                  <a:solidFill>
                    <a:srgbClr val="013927"/>
                  </a:solidFill>
                  <a:latin typeface="Crimson Pro"/>
                </a:rPr>
                <a:t> screening</a:t>
              </a:r>
              <a:r>
                <a:rPr kumimoji="0" lang="fr-FR" sz="280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</a:rPr>
                <a:t> et l’extraction des données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/>
                </a:rPr>
                <a:t>.</a:t>
              </a:r>
              <a:endParaRPr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endPara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fr-FR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RevMan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 : </a:t>
              </a:r>
              <a:r>
                <a:rPr kumimoji="0" lang="fr-FR" sz="280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Logiciel gratuit pour les revues Cochrane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.</a:t>
              </a: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endPara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SRDR  (Gratuit) : </a:t>
              </a:r>
              <a:r>
                <a:rPr kumimoji="0" lang="fr-FR" sz="280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Outil en ligne pour l’extraction et la gestion des données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. 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  <a:hlinkClick r:id="rId4"/>
                </a:rPr>
                <a:t>https://srdrplus.ahrq.gov/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 </a:t>
              </a: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endPara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fr-FR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DistillerSR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 : </a:t>
              </a:r>
              <a:r>
                <a:rPr kumimoji="0" lang="fr-FR" sz="280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Logiciel similaire à </a:t>
              </a:r>
              <a:r>
                <a:rPr kumimoji="0" lang="fr-FR" sz="2800" i="0" u="none" strike="noStrike" kern="1200" cap="none" spc="0" normalizeH="0" baseline="0" noProof="0" dirty="0" err="1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Covidence</a:t>
              </a:r>
              <a:r>
                <a:rPr kumimoji="0" lang="fr-FR" sz="280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 pour extraire et analyser les données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.</a:t>
              </a: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endPara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JBI </a:t>
              </a:r>
              <a:r>
                <a:rPr kumimoji="0" lang="fr-FR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Sumari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 : </a:t>
              </a:r>
              <a:r>
                <a:rPr kumimoji="0" lang="fr-FR" sz="280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Spécialisé dans les domaines de la santé, des sciences sociales et humaines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.</a:t>
              </a:r>
              <a:endParaRPr lang="fr-FR" sz="2800" dirty="0">
                <a:solidFill>
                  <a:srgbClr val="013927"/>
                </a:solidFill>
                <a:latin typeface="Crimson Pro" panose="020B0604020202020204" charset="0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endParaRPr kumimoji="0" lang="fr-FR" sz="2800" b="0" i="1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endParaRPr>
            </a:p>
            <a:p>
              <a:pPr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fr-FR" sz="2800" b="1" i="1" dirty="0">
                  <a:solidFill>
                    <a:srgbClr val="013927"/>
                  </a:solidFill>
                  <a:latin typeface="Crimson Pro" panose="020B0604020202020204" charset="0"/>
                </a:rPr>
                <a:t>RESOURCE : </a:t>
              </a:r>
              <a:r>
                <a:rPr lang="fr-FR" sz="2800" b="1" i="1" dirty="0">
                  <a:solidFill>
                    <a:srgbClr val="013927"/>
                  </a:solidFill>
                  <a:latin typeface="Crimson Pro" panose="020B0604020202020204" charset="0"/>
                  <a:hlinkClick r:id="rId5"/>
                </a:rPr>
                <a:t>https://libguides.biblio.usherbrooke.ca/revue-systematique/extraire</a:t>
              </a:r>
              <a:r>
                <a:rPr lang="fr-FR" sz="2800" b="1" i="1" dirty="0">
                  <a:solidFill>
                    <a:srgbClr val="013927"/>
                  </a:solidFill>
                  <a:latin typeface="Crimson Pro" panose="020B0604020202020204" charset="0"/>
                </a:rPr>
                <a:t> </a:t>
              </a:r>
            </a:p>
            <a:p>
              <a:pPr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fr-FR" sz="2800" b="1" i="1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  <a:hlinkClick r:id="rId6"/>
                </a:rPr>
                <a:t>https://guides.library.cornell.edu/evidence-synthesis/data-extraction</a:t>
              </a:r>
              <a:r>
                <a:rPr kumimoji="0" lang="fr-FR" sz="2800" b="1" i="1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 </a:t>
              </a:r>
            </a:p>
          </p:txBody>
        </p:sp>
      </p:grpSp>
      <p:sp>
        <p:nvSpPr>
          <p:cNvPr id="15" name="AutoShape 15">
            <a:extLst>
              <a:ext uri="{FF2B5EF4-FFF2-40B4-BE49-F238E27FC236}">
                <a16:creationId xmlns:a16="http://schemas.microsoft.com/office/drawing/2014/main" id="{379E080E-14AE-B179-0C36-5A94AB9CB7BF}"/>
              </a:ext>
            </a:extLst>
          </p:cNvPr>
          <p:cNvSpPr/>
          <p:nvPr/>
        </p:nvSpPr>
        <p:spPr>
          <a:xfrm flipV="1">
            <a:off x="206847" y="3886624"/>
            <a:ext cx="17188508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158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CB8F96-4027-E060-E576-D46F01180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C1755DD-C341-7589-9B52-B2C12ECE36E1}"/>
              </a:ext>
            </a:extLst>
          </p:cNvPr>
          <p:cNvSpPr txBox="1"/>
          <p:nvPr/>
        </p:nvSpPr>
        <p:spPr>
          <a:xfrm>
            <a:off x="2971800" y="665168"/>
            <a:ext cx="10096500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41"/>
              </a:lnSpc>
            </a:pPr>
            <a:r>
              <a:rPr lang="fr-FR" sz="7400" b="1" spc="-259" dirty="0">
                <a:solidFill>
                  <a:srgbClr val="013927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EXCEL -  EXAMPLE GENERAL</a:t>
            </a:r>
            <a:endParaRPr lang="en-US" sz="7400" b="1" spc="-259" dirty="0">
              <a:solidFill>
                <a:srgbClr val="013927"/>
              </a:solidFill>
              <a:latin typeface="Noto Serif Display ExtraCondensed"/>
              <a:ea typeface="Noto Serif Display ExtraCondensed"/>
              <a:cs typeface="Noto Serif Display ExtraCondensed"/>
              <a:sym typeface="Noto Serif Display ExtraCondensed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C948A53-A9C2-64BF-78B6-CB7CD50BB0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184300"/>
              </p:ext>
            </p:extLst>
          </p:nvPr>
        </p:nvGraphicFramePr>
        <p:xfrm>
          <a:off x="0" y="2705099"/>
          <a:ext cx="18135600" cy="297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8397169" imgH="922224" progId="Excel.Sheet.12">
                  <p:embed/>
                </p:oleObj>
              </mc:Choice>
              <mc:Fallback>
                <p:oleObj name="Worksheet" r:id="rId3" imgW="8397169" imgH="922224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C948A53-A9C2-64BF-78B6-CB7CD50BB0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705099"/>
                        <a:ext cx="18135600" cy="29717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C996881-EC68-700A-E75D-8FFB5E45C9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648505"/>
              </p:ext>
            </p:extLst>
          </p:nvPr>
        </p:nvGraphicFramePr>
        <p:xfrm>
          <a:off x="0" y="6452048"/>
          <a:ext cx="18288000" cy="3111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8739963" imgH="922224" progId="Excel.Sheet.12">
                  <p:embed/>
                </p:oleObj>
              </mc:Choice>
              <mc:Fallback>
                <p:oleObj name="Worksheet" r:id="rId5" imgW="8739963" imgH="922224" progId="Excel.Shee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9C996881-EC68-700A-E75D-8FFB5E45C9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6452048"/>
                        <a:ext cx="18288000" cy="3111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209CD97-46B7-7271-FA89-0B5F20D6E7CD}"/>
              </a:ext>
            </a:extLst>
          </p:cNvPr>
          <p:cNvSpPr txBox="1"/>
          <p:nvPr/>
        </p:nvSpPr>
        <p:spPr>
          <a:xfrm>
            <a:off x="15087600" y="117954"/>
            <a:ext cx="32004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SCANNEZ-MOI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F1C192-CD86-8ED3-6C8C-335E2128A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600" y="665168"/>
            <a:ext cx="3200400" cy="272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397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9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455680"/>
              </p:ext>
            </p:extLst>
          </p:nvPr>
        </p:nvGraphicFramePr>
        <p:xfrm>
          <a:off x="9144000" y="1637855"/>
          <a:ext cx="4800600" cy="7128736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2631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 dirty="0">
                          <a:solidFill>
                            <a:srgbClr val="013927"/>
                          </a:solidFill>
                          <a:latin typeface="Crimson Pro Bold"/>
                          <a:ea typeface="Crimson Pro Bold"/>
                          <a:cs typeface="Crimson Pro Bold"/>
                          <a:sym typeface="Crimson Pro Bold"/>
                        </a:rPr>
                        <a:t>OUTILS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39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B0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1737">
                <a:tc>
                  <a:txBody>
                    <a:bodyPr/>
                    <a:lstStyle/>
                    <a:p>
                      <a:pPr marL="604519" lvl="1" indent="-302260" algn="l">
                        <a:lnSpc>
                          <a:spcPts val="391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799" dirty="0">
                          <a:solidFill>
                            <a:srgbClr val="FCFEF1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ROBIS, AMSTAR-2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CF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631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013927"/>
                          </a:solidFill>
                          <a:latin typeface="Crimson Pro Bold"/>
                          <a:ea typeface="Crimson Pro Bold"/>
                          <a:cs typeface="Crimson Pro Bold"/>
                          <a:sym typeface="Crimson Pro Bold"/>
                        </a:rPr>
                        <a:t>IMPORTANCE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CF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B0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1737">
                <a:tc>
                  <a:txBody>
                    <a:bodyPr/>
                    <a:lstStyle/>
                    <a:p>
                      <a:pPr marL="604519" lvl="1" indent="-302260" algn="l">
                        <a:lnSpc>
                          <a:spcPts val="391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799" dirty="0">
                          <a:solidFill>
                            <a:srgbClr val="FCFEF1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Identification des </a:t>
                      </a:r>
                      <a:r>
                        <a:rPr lang="en-US" sz="2799" dirty="0" err="1">
                          <a:solidFill>
                            <a:srgbClr val="FCFEF1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biais</a:t>
                      </a:r>
                      <a:endParaRPr lang="en-US" sz="2799" dirty="0">
                        <a:solidFill>
                          <a:srgbClr val="FCFEF1"/>
                        </a:solidFill>
                        <a:latin typeface="Crimson Pro"/>
                        <a:ea typeface="Crimson Pro"/>
                        <a:cs typeface="Crimson Pro"/>
                        <a:sym typeface="Crimson Pro"/>
                      </a:endParaRPr>
                    </a:p>
                    <a:p>
                      <a:pPr marL="604519" lvl="1" indent="-302260" algn="l">
                        <a:lnSpc>
                          <a:spcPts val="391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799" dirty="0">
                          <a:solidFill>
                            <a:srgbClr val="FCFEF1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Impact sur les </a:t>
                      </a:r>
                      <a:r>
                        <a:rPr lang="en-US" sz="2799" dirty="0" err="1">
                          <a:solidFill>
                            <a:srgbClr val="FCFEF1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résultats</a:t>
                      </a:r>
                      <a:endParaRPr lang="en-US" sz="2799" dirty="0">
                        <a:solidFill>
                          <a:srgbClr val="FCFEF1"/>
                        </a:solidFill>
                        <a:latin typeface="Crimson Pro"/>
                        <a:ea typeface="Crimson Pro"/>
                        <a:cs typeface="Crimson Pro"/>
                        <a:sym typeface="Crimson Pro"/>
                      </a:endParaRP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CF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Group 3"/>
          <p:cNvGrpSpPr/>
          <p:nvPr/>
        </p:nvGrpSpPr>
        <p:grpSpPr>
          <a:xfrm>
            <a:off x="1028700" y="3090828"/>
            <a:ext cx="6223964" cy="4847481"/>
            <a:chOff x="0" y="104775"/>
            <a:chExt cx="8298619" cy="6463308"/>
          </a:xfrm>
        </p:grpSpPr>
        <p:sp>
          <p:nvSpPr>
            <p:cNvPr id="4" name="TextBox 4"/>
            <p:cNvSpPr txBox="1"/>
            <p:nvPr/>
          </p:nvSpPr>
          <p:spPr>
            <a:xfrm>
              <a:off x="0" y="104775"/>
              <a:ext cx="8298619" cy="64633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649"/>
                </a:lnSpc>
              </a:pPr>
              <a:r>
                <a:rPr lang="en-US" sz="11499" spc="-402" dirty="0" err="1">
                  <a:solidFill>
                    <a:srgbClr val="FCFEF1"/>
                  </a:solidFill>
                  <a:latin typeface="Noto Serif Display ExtraCondensed"/>
                  <a:ea typeface="Noto Serif Display ExtraCondensed"/>
                  <a:cs typeface="Noto Serif Display ExtraCondensed"/>
                  <a:sym typeface="Noto Serif Display ExtraCondensed"/>
                </a:rPr>
                <a:t>Évaluation</a:t>
              </a:r>
              <a:r>
                <a:rPr lang="en-US" sz="11499" spc="-402" dirty="0">
                  <a:solidFill>
                    <a:srgbClr val="FCFEF1"/>
                  </a:solidFill>
                  <a:latin typeface="Noto Serif Display ExtraCondensed"/>
                  <a:ea typeface="Noto Serif Display ExtraCondensed"/>
                  <a:cs typeface="Noto Serif Display ExtraCondensed"/>
                  <a:sym typeface="Noto Serif Display ExtraCondensed"/>
                </a:rPr>
                <a:t> de la </a:t>
              </a:r>
              <a:r>
                <a:rPr lang="en-US" sz="11499" spc="-402" dirty="0" err="1">
                  <a:solidFill>
                    <a:srgbClr val="FCFEF1"/>
                  </a:solidFill>
                  <a:latin typeface="Noto Serif Display ExtraCondensed"/>
                  <a:ea typeface="Noto Serif Display ExtraCondensed"/>
                  <a:cs typeface="Noto Serif Display ExtraCondensed"/>
                  <a:sym typeface="Noto Serif Display ExtraCondensed"/>
                </a:rPr>
                <a:t>Qualité</a:t>
              </a:r>
              <a:endParaRPr lang="en-US" sz="11499" spc="-402" dirty="0">
                <a:solidFill>
                  <a:srgbClr val="FCFEF1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623235"/>
              <a:ext cx="8298619" cy="539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V="1">
            <a:off x="0" y="9258300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9505A0-B1B8-622A-3BE9-B6020BCB7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5AE576CB-F699-FBEA-654B-1D9B4AF7B52E}"/>
              </a:ext>
            </a:extLst>
          </p:cNvPr>
          <p:cNvGrpSpPr/>
          <p:nvPr/>
        </p:nvGrpSpPr>
        <p:grpSpPr>
          <a:xfrm>
            <a:off x="0" y="0"/>
            <a:ext cx="18288000" cy="2171700"/>
            <a:chOff x="0" y="0"/>
            <a:chExt cx="4816593" cy="135466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FB587BF0-1C40-F2CA-148F-45803D78A8FF}"/>
                </a:ext>
              </a:extLst>
            </p:cNvPr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01392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6BCDCB80-D854-A8EF-D3AB-7F3F2260F075}"/>
                </a:ext>
              </a:extLst>
            </p:cNvPr>
            <p:cNvSpPr txBox="1"/>
            <p:nvPr/>
          </p:nvSpPr>
          <p:spPr>
            <a:xfrm>
              <a:off x="0" y="19050"/>
              <a:ext cx="4816593" cy="1335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69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D6D81737-D5A8-1255-08AC-CA2269DD3877}"/>
              </a:ext>
            </a:extLst>
          </p:cNvPr>
          <p:cNvSpPr txBox="1"/>
          <p:nvPr/>
        </p:nvSpPr>
        <p:spPr>
          <a:xfrm>
            <a:off x="102873" y="493780"/>
            <a:ext cx="15011399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6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700" b="0" i="0" u="none" strike="noStrike" kern="1200" cap="none" spc="-339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Évaluation de la Qualité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B91E51B0-1E00-9AD2-254A-74A5086B746A}"/>
              </a:ext>
            </a:extLst>
          </p:cNvPr>
          <p:cNvSpPr txBox="1"/>
          <p:nvPr/>
        </p:nvSpPr>
        <p:spPr>
          <a:xfrm>
            <a:off x="14459293" y="447838"/>
            <a:ext cx="3157240" cy="21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6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8" b="0" i="0" u="none" strike="noStrike" kern="1200" cap="none" spc="-71" normalizeH="0" baseline="0" noProof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371E7A55-5241-6BE3-15E1-BEDD4FC1F1F0}"/>
              </a:ext>
            </a:extLst>
          </p:cNvPr>
          <p:cNvGrpSpPr/>
          <p:nvPr/>
        </p:nvGrpSpPr>
        <p:grpSpPr>
          <a:xfrm>
            <a:off x="304800" y="2329191"/>
            <a:ext cx="15853471" cy="7839468"/>
            <a:chOff x="0" y="-9503"/>
            <a:chExt cx="8965897" cy="8651391"/>
          </a:xfrm>
        </p:grpSpPr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80E1AB07-123F-2CF7-9D3C-8215D473B6BD}"/>
                </a:ext>
              </a:extLst>
            </p:cNvPr>
            <p:cNvSpPr txBox="1"/>
            <p:nvPr/>
          </p:nvSpPr>
          <p:spPr>
            <a:xfrm>
              <a:off x="0" y="-9503"/>
              <a:ext cx="8965897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 Bold"/>
                  <a:ea typeface="Crimson Pro Bold"/>
                  <a:cs typeface="Crimson Pro Bold"/>
                  <a:sym typeface="Crimson Pro Bold"/>
                </a:rPr>
                <a:t>IMPORTANCE</a:t>
              </a: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69D1AAB6-BACA-D041-BA0B-D03FEF1302BC}"/>
                </a:ext>
              </a:extLst>
            </p:cNvPr>
            <p:cNvSpPr txBox="1"/>
            <p:nvPr/>
          </p:nvSpPr>
          <p:spPr>
            <a:xfrm>
              <a:off x="0" y="1033671"/>
              <a:ext cx="8965897" cy="76082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fr-F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ROBIS : </a:t>
              </a:r>
              <a:r>
                <a:rPr kumimoji="0" lang="fr-FR" sz="320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Un outil utilisé pour évaluer le risque de biais dans les revues systématiques.</a:t>
              </a: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endParaRPr kumimoji="0" lang="fr-FR" sz="3200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fr-F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AMSTAR-2 : </a:t>
              </a:r>
              <a:r>
                <a:rPr kumimoji="0" lang="fr-FR" sz="320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Une liste de contrôle pour évaluer la qualité méthodologique des revues systématiques.</a:t>
              </a: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endPara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endParaRPr>
            </a:p>
            <a:p>
              <a:pPr marL="914400" lvl="1" indent="-457200">
                <a:buFont typeface="Wingdings" panose="05000000000000000000" pitchFamily="2" charset="2"/>
                <a:buChar char="Ø"/>
                <a:defRPr/>
              </a:pPr>
              <a:r>
                <a:rPr kumimoji="0" lang="fr-FR" sz="320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Identifier les biais est essentiel pour garantir la fiabilité des résultats.</a:t>
              </a:r>
            </a:p>
            <a:p>
              <a:pPr marL="914400" lvl="1" indent="-457200">
                <a:buFont typeface="Wingdings" panose="05000000000000000000" pitchFamily="2" charset="2"/>
                <a:buChar char="Ø"/>
                <a:defRPr/>
              </a:pPr>
              <a:endPara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endParaRPr>
            </a:p>
            <a:p>
              <a:pPr marL="914400" lvl="1" indent="-457200">
                <a:buFont typeface="Wingdings" panose="05000000000000000000" pitchFamily="2" charset="2"/>
                <a:buChar char="Ø"/>
                <a:defRPr/>
              </a:pPr>
              <a:r>
                <a:rPr kumimoji="0" lang="fr-FR" sz="320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Les biais peuvent provenir de la sélection des études, de l’extraction des données ou des méthodes d’analyse.</a:t>
              </a:r>
            </a:p>
            <a:p>
              <a:pPr lvl="1">
                <a:defRPr/>
              </a:pPr>
              <a:endPara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endParaRPr>
            </a:p>
            <a:p>
              <a:pPr marL="914400" lvl="1" indent="-457200">
                <a:buFont typeface="Wingdings" panose="05000000000000000000" pitchFamily="2" charset="2"/>
                <a:buChar char="Ø"/>
                <a:defRPr/>
              </a:pPr>
              <a:r>
                <a:rPr kumimoji="0" lang="fr-FR" sz="320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Les revues de haute qualité fournissent des conclusions fiables et reproductibles.</a:t>
              </a:r>
            </a:p>
            <a:p>
              <a:pPr marL="914400" lvl="1" indent="-457200">
                <a:buFont typeface="Wingdings" panose="05000000000000000000" pitchFamily="2" charset="2"/>
                <a:buChar char="Ø"/>
                <a:defRPr/>
              </a:pPr>
              <a:endPara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fr-F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Exemples de composants évalués : </a:t>
              </a:r>
              <a:r>
                <a:rPr kumimoji="0" lang="fr-FR" sz="320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clarté de la question de recherche, critères d’inclusion, méthodes de recherche et d’analyse.</a:t>
              </a:r>
              <a:endParaRPr kumimoji="0" lang="fr-FR" sz="3200" i="1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endParaRPr>
            </a:p>
          </p:txBody>
        </p:sp>
      </p:grpSp>
      <p:sp>
        <p:nvSpPr>
          <p:cNvPr id="15" name="AutoShape 15">
            <a:extLst>
              <a:ext uri="{FF2B5EF4-FFF2-40B4-BE49-F238E27FC236}">
                <a16:creationId xmlns:a16="http://schemas.microsoft.com/office/drawing/2014/main" id="{4622C3EF-9BEB-2AE6-97DD-8A52BE4103CC}"/>
              </a:ext>
            </a:extLst>
          </p:cNvPr>
          <p:cNvSpPr/>
          <p:nvPr/>
        </p:nvSpPr>
        <p:spPr>
          <a:xfrm flipV="1">
            <a:off x="130645" y="2943765"/>
            <a:ext cx="18452284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127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E0DD30-D816-3F00-FEFE-AE5CE59F8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8E643D2-0E43-BD22-DA1E-CD849B0F06D2}"/>
              </a:ext>
            </a:extLst>
          </p:cNvPr>
          <p:cNvSpPr txBox="1"/>
          <p:nvPr/>
        </p:nvSpPr>
        <p:spPr>
          <a:xfrm>
            <a:off x="152400" y="1023937"/>
            <a:ext cx="3581400" cy="22775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7400" b="1" spc="-259" dirty="0">
                <a:solidFill>
                  <a:srgbClr val="013927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AMSTAR-2</a:t>
            </a:r>
          </a:p>
          <a:p>
            <a:r>
              <a:rPr lang="fr-FR" sz="7400" b="1" spc="-259" dirty="0">
                <a:solidFill>
                  <a:srgbClr val="013927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EXAMPLE</a:t>
            </a:r>
            <a:endParaRPr lang="en-US" sz="7400" b="1" spc="-259" dirty="0">
              <a:solidFill>
                <a:srgbClr val="013927"/>
              </a:solidFill>
              <a:latin typeface="Noto Serif Display ExtraCondensed"/>
              <a:ea typeface="Noto Serif Display ExtraCondensed"/>
              <a:cs typeface="Noto Serif Display ExtraCondensed"/>
              <a:sym typeface="Noto Serif Display ExtraCondensed"/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AC9E74CC-36F3-4527-6389-5DB697D67118}"/>
              </a:ext>
            </a:extLst>
          </p:cNvPr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F71C8C8A-A780-564A-6022-0D71D7FC187E}"/>
              </a:ext>
            </a:extLst>
          </p:cNvPr>
          <p:cNvSpPr txBox="1"/>
          <p:nvPr/>
        </p:nvSpPr>
        <p:spPr>
          <a:xfrm>
            <a:off x="14164049" y="447838"/>
            <a:ext cx="3452484" cy="21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694"/>
              </a:lnSpc>
            </a:pPr>
            <a:r>
              <a:rPr lang="en-US" sz="1598" spc="-71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9EE170-B9FA-D560-79B5-13274CA62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460" y="1181100"/>
            <a:ext cx="12851551" cy="89153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DD4EF6-C938-3A8D-EDBA-266767A62E65}"/>
              </a:ext>
            </a:extLst>
          </p:cNvPr>
          <p:cNvSpPr txBox="1"/>
          <p:nvPr/>
        </p:nvSpPr>
        <p:spPr>
          <a:xfrm>
            <a:off x="139262" y="3848100"/>
            <a:ext cx="410574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SCANNEZ-MOI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7CBA1F6-7751-E19A-B686-2F8662ECE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62" y="4676166"/>
            <a:ext cx="4105743" cy="382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765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92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59CD32-2683-744E-53DE-F7566C91D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DF4EC950-A839-DA72-EF7A-C3C91B3E86D4}"/>
              </a:ext>
            </a:extLst>
          </p:cNvPr>
          <p:cNvSpPr txBox="1"/>
          <p:nvPr/>
        </p:nvSpPr>
        <p:spPr>
          <a:xfrm>
            <a:off x="609600" y="4308686"/>
            <a:ext cx="140970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264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499" b="0" i="0" u="none" strike="noStrike" kern="1200" cap="none" spc="-402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Où Trouver des Articles?</a:t>
            </a:r>
            <a:endParaRPr kumimoji="0" lang="en-US" sz="11499" b="0" i="0" u="none" strike="noStrike" kern="1200" cap="none" spc="-402" normalizeH="0" baseline="0" noProof="0" dirty="0">
              <a:ln>
                <a:noFill/>
              </a:ln>
              <a:solidFill>
                <a:srgbClr val="FCFEF1"/>
              </a:solidFill>
              <a:effectLst/>
              <a:uLnTx/>
              <a:uFillTx/>
              <a:latin typeface="Noto Serif Display ExtraCondensed"/>
              <a:ea typeface="Noto Serif Display ExtraCondensed"/>
              <a:cs typeface="Noto Serif Display ExtraCondensed"/>
              <a:sym typeface="Noto Serif Display ExtraCondensed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D964F2EC-A07A-943A-CD6B-B43A584D1B6E}"/>
              </a:ext>
            </a:extLst>
          </p:cNvPr>
          <p:cNvSpPr/>
          <p:nvPr/>
        </p:nvSpPr>
        <p:spPr>
          <a:xfrm flipV="1">
            <a:off x="0" y="9258300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EF7845E3-BD10-7406-8746-75916AD96E78}"/>
              </a:ext>
            </a:extLst>
          </p:cNvPr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62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9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9258300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0" y="2144974"/>
            <a:ext cx="12357674" cy="6248734"/>
            <a:chOff x="0" y="0"/>
            <a:chExt cx="16476898" cy="8331645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6476898" cy="8331645"/>
              <a:chOff x="0" y="0"/>
              <a:chExt cx="3254696" cy="1645757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3254696" cy="1645757"/>
              </a:xfrm>
              <a:custGeom>
                <a:avLst/>
                <a:gdLst/>
                <a:ahLst/>
                <a:cxnLst/>
                <a:rect l="l" t="t" r="r" b="b"/>
                <a:pathLst>
                  <a:path w="3254696" h="1645757">
                    <a:moveTo>
                      <a:pt x="0" y="0"/>
                    </a:moveTo>
                    <a:lnTo>
                      <a:pt x="3254696" y="0"/>
                    </a:lnTo>
                    <a:lnTo>
                      <a:pt x="3254696" y="1645757"/>
                    </a:lnTo>
                    <a:lnTo>
                      <a:pt x="0" y="1645757"/>
                    </a:lnTo>
                    <a:close/>
                  </a:path>
                </a:pathLst>
              </a:custGeom>
              <a:solidFill>
                <a:srgbClr val="E8F6EE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19050"/>
                <a:ext cx="3254696" cy="162670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94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1789182" y="1169125"/>
              <a:ext cx="12836285" cy="435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649"/>
                </a:lnSpc>
              </a:pPr>
              <a:r>
                <a:rPr lang="en-US" sz="11499" spc="-402" dirty="0">
                  <a:solidFill>
                    <a:srgbClr val="013927"/>
                  </a:solidFill>
                  <a:latin typeface="Noto Serif Display ExtraCondensed"/>
                  <a:ea typeface="Noto Serif Display ExtraCondensed"/>
                  <a:cs typeface="Noto Serif Display ExtraCondensed"/>
                  <a:sym typeface="Noto Serif Display ExtraCondensed"/>
                </a:rPr>
                <a:t>Q&amp;R and Reflections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789183" y="6253382"/>
              <a:ext cx="12836285" cy="6497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9"/>
                </a:lnSpc>
              </a:pPr>
              <a:r>
                <a:rPr lang="fr-FR" sz="3499" spc="-104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Discuter des progrès des étudiants et résoudre les défis</a:t>
              </a:r>
              <a:endParaRPr lang="en-US" sz="3499" spc="-104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1058ECC-2D0C-4769-9BDE-AA21C6DCA80A}"/>
              </a:ext>
            </a:extLst>
          </p:cNvPr>
          <p:cNvSpPr txBox="1"/>
          <p:nvPr/>
        </p:nvSpPr>
        <p:spPr>
          <a:xfrm>
            <a:off x="12767577" y="2793583"/>
            <a:ext cx="5549326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FF00"/>
                </a:solidFill>
              </a:rPr>
              <a:t>EMAILS:</a:t>
            </a:r>
          </a:p>
          <a:p>
            <a:endParaRPr lang="en-US" sz="6000" b="1" dirty="0">
              <a:solidFill>
                <a:srgbClr val="FFFF00"/>
              </a:solidFill>
            </a:endParaRPr>
          </a:p>
          <a:p>
            <a:r>
              <a:rPr lang="en-US" sz="2800" b="1" dirty="0">
                <a:solidFill>
                  <a:srgbClr val="FFFF00"/>
                </a:solidFill>
              </a:rPr>
              <a:t>IDIATOU DIALLO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idiallo@hsph.harvard.edu</a:t>
            </a:r>
          </a:p>
          <a:p>
            <a:endParaRPr lang="en-US" sz="2800" b="1" dirty="0">
              <a:solidFill>
                <a:srgbClr val="FFFF00"/>
              </a:solidFill>
            </a:endParaRPr>
          </a:p>
          <a:p>
            <a:r>
              <a:rPr lang="en-US" sz="2800" b="1" dirty="0">
                <a:solidFill>
                  <a:srgbClr val="FFFF00"/>
                </a:solidFill>
              </a:rPr>
              <a:t>YAYA TOGO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yaya.togo@gmail.com</a:t>
            </a:r>
          </a:p>
          <a:p>
            <a:endParaRPr lang="en-US" sz="2800" b="1" dirty="0">
              <a:solidFill>
                <a:srgbClr val="FFFF00"/>
              </a:solidFill>
            </a:endParaRPr>
          </a:p>
          <a:p>
            <a:r>
              <a:rPr lang="en-US" sz="2800" b="1" dirty="0">
                <a:solidFill>
                  <a:srgbClr val="FFFF00"/>
                </a:solidFill>
              </a:rPr>
              <a:t>KANI AGATHE COULIBALY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kaniac@icermali.org</a:t>
            </a:r>
          </a:p>
          <a:p>
            <a:endParaRPr lang="en-US" sz="2000" b="1" dirty="0">
              <a:solidFill>
                <a:srgbClr val="FFFF00"/>
              </a:solidFill>
            </a:endParaRPr>
          </a:p>
          <a:p>
            <a:endParaRPr lang="en-US" sz="5400" b="1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DC69E0-7D3A-23EB-39CB-765CFB255C53}"/>
              </a:ext>
            </a:extLst>
          </p:cNvPr>
          <p:cNvSpPr txBox="1"/>
          <p:nvPr/>
        </p:nvSpPr>
        <p:spPr>
          <a:xfrm>
            <a:off x="0" y="1416935"/>
            <a:ext cx="11307313" cy="707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Crimson Pro" panose="020B0604020202020204" charset="0"/>
              </a:rPr>
              <a:t>DERNIÈRE SESSION - LE JEUDI 19 DÉCEMBRE</a:t>
            </a:r>
            <a:endParaRPr lang="en-US" sz="4000" b="1" dirty="0">
              <a:solidFill>
                <a:schemeClr val="bg1"/>
              </a:solidFill>
              <a:latin typeface="Crimson Pro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92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B37558-8D59-AF3D-C9E2-E8892D6D7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225206D-0BD7-54FB-B7D1-CAB5FB14D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209235"/>
              </p:ext>
            </p:extLst>
          </p:nvPr>
        </p:nvGraphicFramePr>
        <p:xfrm>
          <a:off x="9797519" y="1489839"/>
          <a:ext cx="7499882" cy="7768461"/>
        </p:xfrm>
        <a:graphic>
          <a:graphicData uri="http://schemas.openxmlformats.org/drawingml/2006/table">
            <a:tbl>
              <a:tblPr/>
              <a:tblGrid>
                <a:gridCol w="7499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2631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 dirty="0">
                          <a:solidFill>
                            <a:srgbClr val="013927"/>
                          </a:solidFill>
                          <a:latin typeface="Crimson Pro Bold"/>
                          <a:ea typeface="Crimson Pro Bold"/>
                          <a:cs typeface="Crimson Pro Bold"/>
                          <a:sym typeface="Crimson Pro Bold"/>
                        </a:rPr>
                        <a:t>RÉCAP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39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B0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1737">
                <a:tc>
                  <a:txBody>
                    <a:bodyPr/>
                    <a:lstStyle/>
                    <a:p>
                      <a:pPr marL="759459" lvl="1" indent="-457200" algn="l">
                        <a:lnSpc>
                          <a:spcPts val="3919"/>
                        </a:lnSpc>
                        <a:buFont typeface="Wingdings" panose="05000000000000000000" pitchFamily="2" charset="2"/>
                        <a:buChar char="Ø"/>
                        <a:defRPr/>
                      </a:pPr>
                      <a:r>
                        <a:rPr lang="fr-FR" sz="2799" dirty="0">
                          <a:solidFill>
                            <a:srgbClr val="FCFEF1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Différences entre les revues systématiques et de </a:t>
                      </a:r>
                      <a:r>
                        <a:rPr lang="fr-FR" sz="2799" dirty="0" err="1">
                          <a:solidFill>
                            <a:srgbClr val="FCFEF1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scoping</a:t>
                      </a:r>
                      <a:r>
                        <a:rPr lang="fr-FR" sz="2799" dirty="0">
                          <a:solidFill>
                            <a:srgbClr val="FCFEF1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.</a:t>
                      </a:r>
                    </a:p>
                    <a:p>
                      <a:pPr marL="759459" lvl="1" indent="-457200" algn="l">
                        <a:lnSpc>
                          <a:spcPts val="3919"/>
                        </a:lnSpc>
                        <a:buFont typeface="Wingdings" panose="05000000000000000000" pitchFamily="2" charset="2"/>
                        <a:buChar char="Ø"/>
                        <a:defRPr/>
                      </a:pPr>
                      <a:r>
                        <a:rPr lang="fr-FR" sz="2799" dirty="0">
                          <a:solidFill>
                            <a:srgbClr val="FCFEF1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Élaboration d'une Question de Recherche</a:t>
                      </a:r>
                    </a:p>
                    <a:p>
                      <a:pPr marL="759459" lvl="1" indent="-457200" algn="l">
                        <a:lnSpc>
                          <a:spcPts val="3919"/>
                        </a:lnSpc>
                        <a:buFont typeface="Wingdings" panose="05000000000000000000" pitchFamily="2" charset="2"/>
                        <a:buChar char="Ø"/>
                        <a:defRPr/>
                      </a:pPr>
                      <a:r>
                        <a:rPr lang="fr-FR" sz="2799" dirty="0">
                          <a:solidFill>
                            <a:srgbClr val="FCFEF1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Développement du Protocole</a:t>
                      </a:r>
                    </a:p>
                    <a:p>
                      <a:pPr marL="759459" lvl="1" indent="-457200" algn="l">
                        <a:lnSpc>
                          <a:spcPts val="3919"/>
                        </a:lnSpc>
                        <a:buFont typeface="Wingdings" panose="05000000000000000000" pitchFamily="2" charset="2"/>
                        <a:buChar char="Ø"/>
                        <a:defRPr/>
                      </a:pPr>
                      <a:r>
                        <a:rPr lang="fr-FR" sz="2799" dirty="0">
                          <a:solidFill>
                            <a:srgbClr val="FCFEF1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Stratégies de Recherche et Utilisation de PubMed</a:t>
                      </a: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CF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631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 dirty="0">
                          <a:solidFill>
                            <a:srgbClr val="013927"/>
                          </a:solidFill>
                          <a:latin typeface="Crimson Pro Bold"/>
                          <a:ea typeface="Crimson Pro Bold"/>
                          <a:cs typeface="Crimson Pro Bold"/>
                          <a:sym typeface="Crimson Pro Bold"/>
                        </a:rPr>
                        <a:t>CONTINUATION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CF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B0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1737">
                <a:tc>
                  <a:txBody>
                    <a:bodyPr/>
                    <a:lstStyle/>
                    <a:p>
                      <a:pPr marL="759459" lvl="1" indent="-457200" algn="l">
                        <a:lnSpc>
                          <a:spcPts val="3919"/>
                        </a:lnSpc>
                        <a:buFont typeface="Wingdings" panose="05000000000000000000" pitchFamily="2" charset="2"/>
                        <a:buChar char="Ø"/>
                        <a:defRPr/>
                      </a:pPr>
                      <a:r>
                        <a:rPr lang="en-US" sz="2799" dirty="0">
                          <a:solidFill>
                            <a:srgbClr val="FCFEF1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 </a:t>
                      </a:r>
                      <a:r>
                        <a:rPr lang="fr-FR" sz="2799" dirty="0" err="1">
                          <a:solidFill>
                            <a:srgbClr val="FCFEF1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Strategie</a:t>
                      </a:r>
                      <a:r>
                        <a:rPr lang="fr-FR" sz="2799" dirty="0">
                          <a:solidFill>
                            <a:srgbClr val="FCFEF1"/>
                          </a:solidFill>
                          <a:latin typeface="Crimson Pro"/>
                          <a:ea typeface="Crimson Pro"/>
                          <a:cs typeface="Crimson Pro"/>
                          <a:sym typeface="Crimson Pro"/>
                        </a:rPr>
                        <a:t> de Recherche.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CF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Group 3">
            <a:extLst>
              <a:ext uri="{FF2B5EF4-FFF2-40B4-BE49-F238E27FC236}">
                <a16:creationId xmlns:a16="http://schemas.microsoft.com/office/drawing/2014/main" id="{589D16D1-3F1E-0F7B-27D4-31C10FD0C008}"/>
              </a:ext>
            </a:extLst>
          </p:cNvPr>
          <p:cNvGrpSpPr/>
          <p:nvPr/>
        </p:nvGrpSpPr>
        <p:grpSpPr>
          <a:xfrm>
            <a:off x="401556" y="2921187"/>
            <a:ext cx="9047243" cy="4847481"/>
            <a:chOff x="0" y="1450563"/>
            <a:chExt cx="9523414" cy="6463308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1144C853-176E-AE69-7D39-C6311E15DC00}"/>
                </a:ext>
              </a:extLst>
            </p:cNvPr>
            <p:cNvSpPr txBox="1"/>
            <p:nvPr/>
          </p:nvSpPr>
          <p:spPr>
            <a:xfrm>
              <a:off x="379414" y="1450563"/>
              <a:ext cx="9144000" cy="64633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264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499" b="0" i="0" u="none" strike="noStrike" kern="1200" cap="none" spc="-402" normalizeH="0" baseline="0" noProof="0" dirty="0">
                  <a:ln>
                    <a:noFill/>
                  </a:ln>
                  <a:solidFill>
                    <a:srgbClr val="FCFEF1"/>
                  </a:solidFill>
                  <a:effectLst/>
                  <a:uLnTx/>
                  <a:uFillTx/>
                  <a:latin typeface="Noto Serif Display ExtraCondensed"/>
                  <a:ea typeface="Noto Serif Display ExtraCondensed"/>
                  <a:cs typeface="Noto Serif Display ExtraCondensed"/>
                  <a:sym typeface="Noto Serif Display ExtraCondensed"/>
                </a:rPr>
                <a:t>RÉCAPITULATIF DU JOUR 1</a:t>
              </a: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85F9C825-80B1-E909-671D-49A9F075F3D6}"/>
                </a:ext>
              </a:extLst>
            </p:cNvPr>
            <p:cNvSpPr txBox="1"/>
            <p:nvPr/>
          </p:nvSpPr>
          <p:spPr>
            <a:xfrm>
              <a:off x="0" y="6756835"/>
              <a:ext cx="8298619" cy="539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AutoShape 6">
            <a:extLst>
              <a:ext uri="{FF2B5EF4-FFF2-40B4-BE49-F238E27FC236}">
                <a16:creationId xmlns:a16="http://schemas.microsoft.com/office/drawing/2014/main" id="{5C9F0BA1-E5F9-6B0B-626B-40FC45BF9454}"/>
              </a:ext>
            </a:extLst>
          </p:cNvPr>
          <p:cNvSpPr/>
          <p:nvPr/>
        </p:nvSpPr>
        <p:spPr>
          <a:xfrm flipV="1">
            <a:off x="0" y="9258300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AFE0616-F8A4-BCE2-F702-6BAD570BCEAC}"/>
              </a:ext>
            </a:extLst>
          </p:cNvPr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0E063F56-9680-284E-7F7A-C5F223A3E455}"/>
              </a:ext>
            </a:extLst>
          </p:cNvPr>
          <p:cNvSpPr txBox="1"/>
          <p:nvPr/>
        </p:nvSpPr>
        <p:spPr>
          <a:xfrm>
            <a:off x="3276600" y="226049"/>
            <a:ext cx="14706600" cy="7423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r">
              <a:lnSpc>
                <a:spcPts val="1694"/>
              </a:lnSpc>
            </a:pPr>
            <a:r>
              <a:rPr lang="en-US" sz="1600" spc="-71" dirty="0">
                <a:solidFill>
                  <a:srgbClr val="FCFEF1"/>
                </a:solidFill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  <a:p>
            <a:pPr marL="0" lvl="0" indent="0" algn="r">
              <a:lnSpc>
                <a:spcPts val="1694"/>
              </a:lnSpc>
            </a:pPr>
            <a:endParaRPr lang="en-US" sz="4800" spc="-71" dirty="0">
              <a:solidFill>
                <a:srgbClr val="FCFEF1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marL="0" lvl="0" indent="0" algn="r">
              <a:lnSpc>
                <a:spcPts val="1694"/>
              </a:lnSpc>
            </a:pPr>
            <a:r>
              <a:rPr lang="en-US" sz="4800" spc="-71" dirty="0">
                <a:solidFill>
                  <a:srgbClr val="FCFEF1"/>
                </a:solidFill>
                <a:latin typeface="Crimson Pro"/>
                <a:ea typeface="Crimson Pro"/>
                <a:cs typeface="Crimson Pro"/>
                <a:sym typeface="Crimson Pro"/>
              </a:rPr>
              <a:t>DR IDIATOU DIALLO</a:t>
            </a:r>
          </a:p>
        </p:txBody>
      </p:sp>
    </p:spTree>
    <p:extLst>
      <p:ext uri="{BB962C8B-B14F-4D97-AF65-F5344CB8AC3E}">
        <p14:creationId xmlns:p14="http://schemas.microsoft.com/office/powerpoint/2010/main" val="327570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92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13F8A5-2261-FDAC-7A12-C4B4E1F8C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3036832B-06D1-50FB-2A81-741F1207D0E5}"/>
              </a:ext>
            </a:extLst>
          </p:cNvPr>
          <p:cNvGrpSpPr/>
          <p:nvPr/>
        </p:nvGrpSpPr>
        <p:grpSpPr>
          <a:xfrm>
            <a:off x="340870" y="2270696"/>
            <a:ext cx="10347669" cy="5034849"/>
            <a:chOff x="-814744" y="583241"/>
            <a:chExt cx="9113363" cy="6713132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3347298-FFE7-BAA0-B555-82C02F66A331}"/>
                </a:ext>
              </a:extLst>
            </p:cNvPr>
            <p:cNvSpPr txBox="1"/>
            <p:nvPr/>
          </p:nvSpPr>
          <p:spPr>
            <a:xfrm>
              <a:off x="-814744" y="583241"/>
              <a:ext cx="9070942" cy="64633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264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499" b="0" i="0" u="none" strike="noStrike" kern="1200" cap="none" spc="-402" normalizeH="0" baseline="0" noProof="0" dirty="0">
                  <a:ln>
                    <a:noFill/>
                  </a:ln>
                  <a:solidFill>
                    <a:srgbClr val="FCFEF1"/>
                  </a:solidFill>
                  <a:effectLst/>
                  <a:uLnTx/>
                  <a:uFillTx/>
                  <a:latin typeface="Noto Serif Display ExtraCondensed"/>
                  <a:ea typeface="Noto Serif Display ExtraCondensed"/>
                  <a:cs typeface="Noto Serif Display ExtraCondensed"/>
                  <a:sym typeface="Noto Serif Display ExtraCondensed"/>
                </a:rPr>
                <a:t>DEMO – PUBMED</a:t>
              </a:r>
            </a:p>
            <a:p>
              <a:pPr marL="0" marR="0" lvl="0" indent="0" algn="l" defTabSz="914400" rtl="0" eaLnBrk="1" fontAlgn="auto" latinLnBrk="0" hangingPunct="1">
                <a:lnSpc>
                  <a:spcPts val="1264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fr-FR" sz="11499" spc="-402" dirty="0">
                <a:solidFill>
                  <a:srgbClr val="FCFEF1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1264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0" b="0" i="0" u="none" strike="noStrike" kern="1200" cap="none" spc="-402" normalizeH="0" baseline="0" noProof="0" dirty="0">
                  <a:ln>
                    <a:noFill/>
                  </a:ln>
                  <a:solidFill>
                    <a:srgbClr val="FCFEF1"/>
                  </a:solidFill>
                  <a:effectLst/>
                  <a:uLnTx/>
                  <a:uFillTx/>
                  <a:latin typeface="Noto Serif Display ExtraCondensed"/>
                  <a:ea typeface="Noto Serif Display ExtraCondensed"/>
                  <a:cs typeface="Noto Serif Display ExtraCondensed"/>
                  <a:sym typeface="Noto Serif Display ExtraCondensed"/>
                </a:rPr>
                <a:t>«DIABÈTE/DIABETES»</a:t>
              </a:r>
              <a:endParaRPr kumimoji="0" lang="en-US" sz="10500" b="0" i="0" u="none" strike="noStrike" kern="1200" cap="none" spc="-402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B25862D1-A913-A469-D87D-714642A8D705}"/>
                </a:ext>
              </a:extLst>
            </p:cNvPr>
            <p:cNvSpPr txBox="1"/>
            <p:nvPr/>
          </p:nvSpPr>
          <p:spPr>
            <a:xfrm>
              <a:off x="0" y="6756835"/>
              <a:ext cx="8298619" cy="539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AutoShape 6">
            <a:extLst>
              <a:ext uri="{FF2B5EF4-FFF2-40B4-BE49-F238E27FC236}">
                <a16:creationId xmlns:a16="http://schemas.microsoft.com/office/drawing/2014/main" id="{7857E0C0-C923-7F09-9145-6F0017677AD5}"/>
              </a:ext>
            </a:extLst>
          </p:cNvPr>
          <p:cNvSpPr/>
          <p:nvPr/>
        </p:nvSpPr>
        <p:spPr>
          <a:xfrm flipV="1">
            <a:off x="0" y="9258300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93E9708-7782-3220-A287-56905746A924}"/>
              </a:ext>
            </a:extLst>
          </p:cNvPr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E31FC-B6BC-45D0-1DEE-F20D4BFD0AB7}"/>
              </a:ext>
            </a:extLst>
          </p:cNvPr>
          <p:cNvSpPr txBox="1"/>
          <p:nvPr/>
        </p:nvSpPr>
        <p:spPr>
          <a:xfrm>
            <a:off x="10688539" y="1866900"/>
            <a:ext cx="70104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solidFill>
                  <a:schemeClr val="bg1"/>
                </a:solidFill>
                <a:latin typeface="Crimson Pro" panose="020B0604020202020204" charset="0"/>
              </a:rPr>
              <a:t>Chez les adultes vivant en Afrique subsaharienne, comment les programmes de gestion du </a:t>
            </a:r>
            <a:r>
              <a:rPr lang="fr-FR" sz="4400" b="1" u="sng" dirty="0">
                <a:solidFill>
                  <a:schemeClr val="bg1"/>
                </a:solidFill>
                <a:latin typeface="Crimson Pro" panose="020B0604020202020204" charset="0"/>
              </a:rPr>
              <a:t>diabète de type 2 </a:t>
            </a:r>
            <a:r>
              <a:rPr lang="fr-FR" sz="4400" dirty="0">
                <a:solidFill>
                  <a:schemeClr val="bg1"/>
                </a:solidFill>
                <a:latin typeface="Crimson Pro" panose="020B0604020202020204" charset="0"/>
              </a:rPr>
              <a:t>basés sur l'alimentation et l'exercice influencent-ils le contrôle de la glycémie et la réduction des complications par rapport aux soins standards ?</a:t>
            </a:r>
            <a:endParaRPr lang="en-US" sz="4400" dirty="0">
              <a:solidFill>
                <a:schemeClr val="bg1"/>
              </a:solidFill>
              <a:latin typeface="Crimson Pro" panose="020B0604020202020204" charset="0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B9A498F9-1B09-54B3-8F16-C3B9A0F3D493}"/>
              </a:ext>
            </a:extLst>
          </p:cNvPr>
          <p:cNvSpPr txBox="1"/>
          <p:nvPr/>
        </p:nvSpPr>
        <p:spPr>
          <a:xfrm>
            <a:off x="3276600" y="226049"/>
            <a:ext cx="14706600" cy="7423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r">
              <a:lnSpc>
                <a:spcPts val="1694"/>
              </a:lnSpc>
            </a:pPr>
            <a:r>
              <a:rPr lang="en-US" sz="1600" spc="-71" dirty="0">
                <a:solidFill>
                  <a:srgbClr val="FCFEF1"/>
                </a:solidFill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  <a:p>
            <a:pPr marL="0" lvl="0" indent="0" algn="r">
              <a:lnSpc>
                <a:spcPts val="1694"/>
              </a:lnSpc>
            </a:pPr>
            <a:endParaRPr lang="en-US" sz="4800" spc="-71" dirty="0">
              <a:solidFill>
                <a:srgbClr val="FCFEF1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marL="0" lvl="0" indent="0" algn="r">
              <a:lnSpc>
                <a:spcPts val="1694"/>
              </a:lnSpc>
            </a:pPr>
            <a:r>
              <a:rPr lang="en-US" sz="4800" spc="-71" dirty="0">
                <a:solidFill>
                  <a:srgbClr val="FCFEF1"/>
                </a:solidFill>
                <a:latin typeface="Crimson Pro"/>
                <a:ea typeface="Crimson Pro"/>
                <a:cs typeface="Crimson Pro"/>
                <a:sym typeface="Crimson Pro"/>
              </a:rPr>
              <a:t>DR IDIATOU DIALLO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E84AD-9DC8-10F0-26EE-A474045BCEA1}"/>
              </a:ext>
            </a:extLst>
          </p:cNvPr>
          <p:cNvSpPr txBox="1"/>
          <p:nvPr/>
        </p:nvSpPr>
        <p:spPr>
          <a:xfrm>
            <a:off x="118520" y="7890812"/>
            <a:ext cx="1849300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rimson Pro" panose="020B0604020202020204" charset="0"/>
              </a:rPr>
              <a:t>PUBMED NORMAL</a:t>
            </a:r>
            <a:r>
              <a:rPr lang="en-US" sz="2800" dirty="0">
                <a:solidFill>
                  <a:schemeClr val="bg1"/>
                </a:solidFill>
                <a:latin typeface="Crimson Pro" panose="020B0604020202020204" charset="0"/>
              </a:rPr>
              <a:t>: </a:t>
            </a:r>
            <a:r>
              <a:rPr lang="en-US" sz="2800" dirty="0">
                <a:solidFill>
                  <a:srgbClr val="FFFF00"/>
                </a:solidFill>
                <a:latin typeface="Crimson Pro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https://pubmed.ncbi.nlm.nih.gov/</a:t>
            </a:r>
            <a:endParaRPr lang="en-US" sz="2800" dirty="0">
              <a:solidFill>
                <a:srgbClr val="FFFF00"/>
              </a:solidFill>
              <a:latin typeface="Crimson Pro" panose="020B0604020202020204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rimson Pro" panose="020B0604020202020204" charset="0"/>
              </a:rPr>
              <a:t>PUBMMED ADVANCED</a:t>
            </a:r>
            <a:r>
              <a:rPr lang="en-US" sz="2800" dirty="0">
                <a:solidFill>
                  <a:srgbClr val="FFFF00"/>
                </a:solidFill>
                <a:latin typeface="Crimson Pro" panose="020B0604020202020204" charset="0"/>
              </a:rPr>
              <a:t>: </a:t>
            </a:r>
            <a:r>
              <a:rPr lang="en-US" sz="2800" dirty="0">
                <a:solidFill>
                  <a:srgbClr val="FFFF00"/>
                </a:solidFill>
                <a:latin typeface="Crimson Pro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https://pubmed.ncbi.nlm.nih.gov/advanced/</a:t>
            </a:r>
            <a:r>
              <a:rPr lang="en-US" sz="2800" dirty="0">
                <a:solidFill>
                  <a:srgbClr val="FFFF00"/>
                </a:solidFill>
                <a:latin typeface="Crimson Pro" panose="020B0604020202020204" charset="0"/>
              </a:rPr>
              <a:t>   </a:t>
            </a:r>
          </a:p>
          <a:p>
            <a:r>
              <a:rPr lang="en-US" sz="2800" b="1" dirty="0">
                <a:solidFill>
                  <a:schemeClr val="bg1"/>
                </a:solidFill>
                <a:latin typeface="Crimson Pro" panose="020B0604020202020204" charset="0"/>
              </a:rPr>
              <a:t>PUBMED MESH</a:t>
            </a:r>
            <a:r>
              <a:rPr lang="en-US" sz="2800" dirty="0">
                <a:solidFill>
                  <a:srgbClr val="FFFF00"/>
                </a:solidFill>
                <a:latin typeface="Crimson Pro" panose="020B0604020202020204" charset="0"/>
              </a:rPr>
              <a:t>: </a:t>
            </a:r>
            <a:r>
              <a:rPr lang="en-US" sz="2800" dirty="0">
                <a:solidFill>
                  <a:srgbClr val="FFFF00"/>
                </a:solidFill>
                <a:latin typeface="Crimson Pro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https://www.ncbi.nlm.nih.gov/mesh</a:t>
            </a:r>
            <a:r>
              <a:rPr lang="en-US" sz="2800" dirty="0">
                <a:solidFill>
                  <a:srgbClr val="FFFF00"/>
                </a:solidFill>
                <a:latin typeface="Crimson Pro" panose="020B0604020202020204" charset="0"/>
              </a:rPr>
              <a:t> </a:t>
            </a:r>
          </a:p>
          <a:p>
            <a:endParaRPr lang="en-US" sz="2800" dirty="0">
              <a:solidFill>
                <a:srgbClr val="FFFF00"/>
              </a:solidFill>
              <a:latin typeface="Crimson Pro" panose="020B0604020202020204" charset="0"/>
            </a:endParaRPr>
          </a:p>
          <a:p>
            <a:r>
              <a:rPr lang="en-US" sz="4000" b="1" dirty="0">
                <a:solidFill>
                  <a:srgbClr val="FFFF00"/>
                </a:solidFill>
                <a:latin typeface="Crimson Pro" panose="020B060402020202020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https://github.com/idiatou17/Revue</a:t>
            </a:r>
            <a:r>
              <a:rPr lang="en-US" sz="4000" b="1" dirty="0">
                <a:solidFill>
                  <a:srgbClr val="FFFF00"/>
                </a:solidFill>
                <a:latin typeface="Crimson Pro" panose="020B0604020202020204" charset="0"/>
              </a:rPr>
              <a:t> </a:t>
            </a:r>
            <a:endParaRPr lang="en-US" sz="4000" dirty="0">
              <a:solidFill>
                <a:srgbClr val="FFFF00"/>
              </a:solidFill>
              <a:latin typeface="Crimso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1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92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5801BC-875E-15EB-AE03-EFC35CA91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129399A8-C1B8-D586-05A6-D0D6D858D8C9}"/>
              </a:ext>
            </a:extLst>
          </p:cNvPr>
          <p:cNvGrpSpPr/>
          <p:nvPr/>
        </p:nvGrpSpPr>
        <p:grpSpPr>
          <a:xfrm>
            <a:off x="0" y="419100"/>
            <a:ext cx="5513442" cy="7772400"/>
            <a:chOff x="-960551" y="-3508677"/>
            <a:chExt cx="9259170" cy="10805050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833BB32-7DCE-0C7C-4423-33E2FF58A650}"/>
                </a:ext>
              </a:extLst>
            </p:cNvPr>
            <p:cNvSpPr txBox="1"/>
            <p:nvPr/>
          </p:nvSpPr>
          <p:spPr>
            <a:xfrm>
              <a:off x="-960551" y="-3508677"/>
              <a:ext cx="8978465" cy="577618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5400" b="1" i="0" u="sng" strike="noStrike" kern="1200" cap="none" spc="-402" normalizeH="0" baseline="0" noProof="0" dirty="0">
                  <a:ln>
                    <a:noFill/>
                  </a:ln>
                  <a:solidFill>
                    <a:srgbClr val="FCFEF1"/>
                  </a:solidFill>
                  <a:effectLst/>
                  <a:uLnTx/>
                  <a:uFillTx/>
                  <a:latin typeface="Crimson Pro" panose="020B0604020202020204" charset="0"/>
                  <a:ea typeface="Noto Serif Display ExtraCondensed"/>
                  <a:cs typeface="Noto Serif Display ExtraCondensed"/>
                  <a:sym typeface="Noto Serif Display ExtraCondensed"/>
                </a:rPr>
                <a:t>EXERCICE PRATIQUE </a:t>
              </a:r>
              <a:r>
                <a:rPr kumimoji="0" lang="fr-FR" sz="5400" b="0" i="0" u="none" strike="noStrike" kern="1200" cap="none" spc="-402" normalizeH="0" baseline="0" noProof="0" dirty="0">
                  <a:ln>
                    <a:noFill/>
                  </a:ln>
                  <a:solidFill>
                    <a:srgbClr val="FCFEF1"/>
                  </a:solidFill>
                  <a:effectLst/>
                  <a:uLnTx/>
                  <a:uFillTx/>
                  <a:latin typeface="Crimson Pro" panose="020B0604020202020204" charset="0"/>
                  <a:ea typeface="Noto Serif Display ExtraCondensed"/>
                  <a:cs typeface="Noto Serif Display ExtraCondensed"/>
                  <a:sym typeface="Noto Serif Display ExtraCondensed"/>
                </a:rPr>
                <a:t>:</a:t>
              </a:r>
            </a:p>
            <a:p>
              <a:pPr marL="0" marR="0" lvl="0" indent="0" algn="l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5400" b="0" i="0" u="none" strike="noStrike" kern="1200" cap="none" spc="-402" normalizeH="0" baseline="0" noProof="0" dirty="0">
                  <a:ln>
                    <a:noFill/>
                  </a:ln>
                  <a:solidFill>
                    <a:srgbClr val="FCFEF1"/>
                  </a:solidFill>
                  <a:effectLst/>
                  <a:uLnTx/>
                  <a:uFillTx/>
                  <a:latin typeface="Crimson Pro" panose="020B0604020202020204" charset="0"/>
                  <a:ea typeface="Noto Serif Display ExtraCondensed"/>
                  <a:cs typeface="Noto Serif Display ExtraCondensed"/>
                  <a:sym typeface="Noto Serif Display ExtraCondensed"/>
                </a:rPr>
                <a:t>Rédaction et test de stratégies de recherche sur PubMed (20 Minutes)</a:t>
              </a:r>
              <a:endParaRPr kumimoji="0" lang="en-US" sz="5400" b="0" i="0" u="none" strike="noStrike" kern="1200" cap="none" spc="-402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Crimson Pro" panose="020B0604020202020204" charset="0"/>
                <a:ea typeface="Noto Serif Display ExtraCondensed"/>
                <a:cs typeface="Noto Serif Display ExtraCondensed"/>
                <a:sym typeface="Noto Serif Display ExtraCondensed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20CEFE7B-D09F-DDF6-780F-B77BD09D5597}"/>
                </a:ext>
              </a:extLst>
            </p:cNvPr>
            <p:cNvSpPr txBox="1"/>
            <p:nvPr/>
          </p:nvSpPr>
          <p:spPr>
            <a:xfrm>
              <a:off x="0" y="6756835"/>
              <a:ext cx="8298619" cy="539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AutoShape 6">
            <a:extLst>
              <a:ext uri="{FF2B5EF4-FFF2-40B4-BE49-F238E27FC236}">
                <a16:creationId xmlns:a16="http://schemas.microsoft.com/office/drawing/2014/main" id="{4369D5BF-9BFB-2324-34E3-EF92F46227EC}"/>
              </a:ext>
            </a:extLst>
          </p:cNvPr>
          <p:cNvSpPr/>
          <p:nvPr/>
        </p:nvSpPr>
        <p:spPr>
          <a:xfrm flipV="1">
            <a:off x="-46892" y="10096500"/>
            <a:ext cx="6179191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92015-8B03-7F76-AB95-A60AA55F5F83}"/>
              </a:ext>
            </a:extLst>
          </p:cNvPr>
          <p:cNvSpPr txBox="1"/>
          <p:nvPr/>
        </p:nvSpPr>
        <p:spPr>
          <a:xfrm>
            <a:off x="5764926" y="-153642"/>
            <a:ext cx="12523073" cy="1060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29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Objectif de l'exercice 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: Apprendre à rédiger une stratégie de recherche simple et efficace pour PubMed en utilisant une question de recherche et un modèle de termes de recherche fourni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rimson Pro" panose="020B0604020202020204" charset="0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fr-FR" sz="29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Instructions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: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Travaillez en groupes : Utilisez la question de recherche que vous avez développée (Paludisme ou VIH).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Complétez </a:t>
            </a:r>
            <a:r>
              <a:rPr kumimoji="0" lang="fr-FR" sz="2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une boîte de concept  </a:t>
            </a:r>
            <a:r>
              <a:rPr lang="fr-FR" sz="2900" b="1" dirty="0">
                <a:solidFill>
                  <a:prstClr val="white"/>
                </a:solidFill>
                <a:latin typeface="Crimson Pro" panose="020B0604020202020204" charset="0"/>
              </a:rPr>
              <a:t>sue le modelé  SR 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pour votre sujet :</a:t>
            </a:r>
          </a:p>
          <a:p>
            <a:pPr marL="1371600" lvl="2" indent="-457200">
              <a:buFont typeface="Wingdings" panose="05000000000000000000" pitchFamily="2" charset="2"/>
              <a:buChar char="q"/>
            </a:pP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Identifiez un </a:t>
            </a:r>
            <a:r>
              <a:rPr kumimoji="0" lang="fr-FR" sz="2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terme MeSH 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lié à votre concept/question.</a:t>
            </a:r>
          </a:p>
          <a:p>
            <a:pPr marL="1371600" lvl="2" indent="-457200">
              <a:buFont typeface="Wingdings" panose="05000000000000000000" pitchFamily="2" charset="2"/>
              <a:buChar char="q"/>
            </a:pP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Proposez 5 </a:t>
            </a:r>
            <a:r>
              <a:rPr kumimoji="0" lang="fr-FR" sz="2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mots-clés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 en anglais et en français associés à ce concept.</a:t>
            </a:r>
          </a:p>
          <a:p>
            <a:pPr marL="1371600" lvl="2" indent="-457200">
              <a:buFont typeface="Wingdings" panose="05000000000000000000" pitchFamily="2" charset="2"/>
              <a:buChar char="q"/>
            </a:pP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Combinez les termes avec les opérateurs booléens :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"AND" pour lier les concepts principaux.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"OR" pour lier les synonymes ou termes associés.</a:t>
            </a:r>
          </a:p>
          <a:p>
            <a:pPr lvl="3"/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rimson Pro" panose="020B0604020202020204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29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Exemple de modèle 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:</a:t>
            </a:r>
          </a:p>
          <a:p>
            <a:pPr marL="1371600" lvl="2" indent="-457200">
              <a:buFont typeface="Wingdings" panose="05000000000000000000" pitchFamily="2" charset="2"/>
              <a:buChar char="q"/>
            </a:pPr>
            <a:r>
              <a:rPr kumimoji="0" lang="fr-FR" sz="2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Concept 1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 (Population) : "</a:t>
            </a:r>
            <a:r>
              <a:rPr kumimoji="0" lang="fr-FR" sz="2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Diabetes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 </a:t>
            </a:r>
            <a:r>
              <a:rPr kumimoji="0" lang="fr-FR" sz="2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Mellitus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, Type 2"[MeSH] OR "</a:t>
            </a:r>
            <a:r>
              <a:rPr kumimoji="0" lang="fr-FR" sz="2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Diabetes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" OR "</a:t>
            </a:r>
            <a:r>
              <a:rPr kumimoji="0" lang="fr-FR" sz="2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Diabetes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 </a:t>
            </a:r>
            <a:r>
              <a:rPr kumimoji="0" lang="fr-FR" sz="2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Mellitus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" OR "Diabète" OR "Diabète sucré"  </a:t>
            </a:r>
          </a:p>
          <a:p>
            <a:pPr marL="1371600" lvl="2" indent="-457200">
              <a:buFont typeface="Wingdings" panose="05000000000000000000" pitchFamily="2" charset="2"/>
              <a:buChar char="q"/>
            </a:pPr>
            <a:r>
              <a:rPr kumimoji="0" lang="fr-FR" sz="2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Concept 2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 (Intervention) : "Lifestyle intervention" OR "Diet management" OR "Intervention sur le mode de vie" OR "Gestion alimentaire"  </a:t>
            </a:r>
          </a:p>
          <a:p>
            <a:pPr marL="1371600" lvl="2" indent="-457200">
              <a:buFont typeface="Wingdings" panose="05000000000000000000" pitchFamily="2" charset="2"/>
              <a:buChar char="q"/>
            </a:pPr>
            <a:r>
              <a:rPr kumimoji="0" lang="fr-FR" sz="2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Combinaison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 : ("</a:t>
            </a:r>
            <a:r>
              <a:rPr kumimoji="0" lang="fr-FR" sz="2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Diabetes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 </a:t>
            </a:r>
            <a:r>
              <a:rPr kumimoji="0" lang="fr-FR" sz="2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Mellitus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, Type 2"[MeSH] OR </a:t>
            </a:r>
            <a:r>
              <a:rPr kumimoji="0" lang="fr-FR" sz="2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Diabetes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 OR "</a:t>
            </a:r>
            <a:r>
              <a:rPr kumimoji="0" lang="fr-FR" sz="2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Diabetes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 </a:t>
            </a:r>
            <a:r>
              <a:rPr kumimoji="0" lang="fr-FR" sz="2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Mellitus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" OR Diabète OR "Diabète sucré") AND ("Lifestyle intervention" OR "Diet management" OR "Intervention sur le mode de vie" OR "Gestion alimentaire")</a:t>
            </a:r>
            <a:endParaRPr kumimoji="0" lang="fr-FR" sz="2900" b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rimson Pro" panose="020B0604020202020204" charset="0"/>
              <a:ea typeface="+mn-ea"/>
              <a:cs typeface="+mn-cs"/>
            </a:endParaRPr>
          </a:p>
          <a:p>
            <a:pPr lvl="2"/>
            <a:endParaRPr kumimoji="0" lang="fr-FR" sz="1100" b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rimson Pro" panose="020B0604020202020204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29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Testez votre stratégie 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: Lancez une recherche sur </a:t>
            </a:r>
            <a:r>
              <a:rPr kumimoji="0" lang="fr-FR" sz="2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rPr>
              <a:t>PubMed</a:t>
            </a:r>
            <a:endParaRPr kumimoji="0" lang="fr-FR" sz="2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rimson Pro" panose="020B0604020202020204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3FC6D5-1C07-081B-FA47-B3C85002859A}"/>
              </a:ext>
            </a:extLst>
          </p:cNvPr>
          <p:cNvSpPr txBox="1"/>
          <p:nvPr/>
        </p:nvSpPr>
        <p:spPr>
          <a:xfrm>
            <a:off x="1184735" y="6151436"/>
            <a:ext cx="335442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SCANNEZ-MOI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7C8899-FFDB-1520-92D8-9BAF2FE6D78E}"/>
              </a:ext>
            </a:extLst>
          </p:cNvPr>
          <p:cNvSpPr txBox="1"/>
          <p:nvPr/>
        </p:nvSpPr>
        <p:spPr>
          <a:xfrm>
            <a:off x="0" y="5172712"/>
            <a:ext cx="6179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  <a:latin typeface="Crimson Pro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https://github.com/idiatou17/Revue</a:t>
            </a:r>
            <a:r>
              <a:rPr lang="en-US" sz="3200" b="1" dirty="0">
                <a:solidFill>
                  <a:srgbClr val="FFFF00"/>
                </a:solidFill>
                <a:latin typeface="Crimson Pro" panose="020B0604020202020204" charset="0"/>
              </a:rPr>
              <a:t> 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34E463-DE0C-8ED8-D68D-D25BA56CB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873" y="6736211"/>
            <a:ext cx="3360289" cy="336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70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9258300"/>
            <a:ext cx="18493007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5143500"/>
            <a:chOff x="0" y="0"/>
            <a:chExt cx="4816593" cy="13546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01392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9050"/>
              <a:ext cx="4816593" cy="1335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304800" y="1529926"/>
            <a:ext cx="9523824" cy="2733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670"/>
              </a:lnSpc>
            </a:pPr>
            <a:r>
              <a:rPr lang="en-US" sz="9700" spc="-339" dirty="0">
                <a:solidFill>
                  <a:srgbClr val="FCFEF1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Gestion des </a:t>
            </a:r>
            <a:r>
              <a:rPr lang="en-US" sz="9700" spc="-339" dirty="0" err="1">
                <a:solidFill>
                  <a:srgbClr val="FCFEF1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Références</a:t>
            </a:r>
            <a:endParaRPr lang="en-US" sz="9700" spc="-339" dirty="0">
              <a:solidFill>
                <a:srgbClr val="FCFEF1"/>
              </a:solidFill>
              <a:latin typeface="Noto Serif Display ExtraCondensed"/>
              <a:ea typeface="Noto Serif Display ExtraCondensed"/>
              <a:cs typeface="Noto Serif Display ExtraCondensed"/>
              <a:sym typeface="Noto Serif Display ExtraCondensed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0287000" y="6167437"/>
            <a:ext cx="6875985" cy="1613454"/>
            <a:chOff x="0" y="0"/>
            <a:chExt cx="9167980" cy="2151271"/>
          </a:xfrm>
        </p:grpSpPr>
        <p:sp>
          <p:nvSpPr>
            <p:cNvPr id="9" name="TextBox 9"/>
            <p:cNvSpPr txBox="1"/>
            <p:nvPr/>
          </p:nvSpPr>
          <p:spPr>
            <a:xfrm>
              <a:off x="0" y="-9503"/>
              <a:ext cx="9167980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500" b="1" dirty="0">
                  <a:solidFill>
                    <a:srgbClr val="01392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DÉMONSTRATION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033671"/>
              <a:ext cx="9167980" cy="1117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Ajouter des références, organiser des dossiers</a:t>
              </a:r>
            </a:p>
            <a:p>
              <a:pPr algn="l">
                <a:lnSpc>
                  <a:spcPts val="3359"/>
                </a:lnSpc>
              </a:pPr>
              <a:r>
                <a:rPr lang="fr-FR" sz="2799" i="1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*Le présentateur montre comment faire*</a:t>
              </a:r>
              <a:endParaRPr lang="en-US" sz="2799" i="1" spc="-111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4459293" y="447838"/>
            <a:ext cx="3157240" cy="21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694"/>
              </a:lnSpc>
            </a:pPr>
            <a:r>
              <a:rPr lang="en-US" sz="1598" spc="-71">
                <a:solidFill>
                  <a:srgbClr val="FCFEF1"/>
                </a:solidFill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788708" y="6320371"/>
            <a:ext cx="8355292" cy="3372771"/>
            <a:chOff x="0" y="-9503"/>
            <a:chExt cx="8965897" cy="4497027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9503"/>
              <a:ext cx="8965897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500" b="1" dirty="0">
                  <a:solidFill>
                    <a:srgbClr val="01392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APERÇU DES LOGICIELS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033672"/>
              <a:ext cx="8965897" cy="34538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EndNote (</a:t>
              </a:r>
              <a:r>
                <a:rPr lang="en-US" sz="2799" spc="-111" dirty="0" err="1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Payant</a:t>
              </a:r>
              <a:r>
                <a:rPr lang="en-US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), Zotero (</a:t>
              </a:r>
              <a:r>
                <a:rPr lang="en-US" sz="2799" spc="-111" dirty="0" err="1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Gratuit</a:t>
              </a:r>
              <a:r>
                <a:rPr lang="en-US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), Mendeley (</a:t>
              </a:r>
              <a:r>
                <a:rPr lang="en-US" sz="2799" spc="-111" dirty="0" err="1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une</a:t>
              </a:r>
              <a:r>
                <a:rPr lang="en-US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 version </a:t>
              </a:r>
              <a:r>
                <a:rPr lang="en-US" sz="2799" spc="-111" dirty="0" err="1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gratuite</a:t>
              </a:r>
              <a:r>
                <a:rPr lang="en-US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 </a:t>
              </a:r>
              <a:r>
                <a:rPr lang="en-US" sz="2799" spc="-111" dirty="0" err="1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limitée</a:t>
              </a:r>
              <a:r>
                <a:rPr lang="en-US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)</a:t>
              </a:r>
            </a:p>
            <a:p>
              <a:pPr algn="l">
                <a:lnSpc>
                  <a:spcPts val="3359"/>
                </a:lnSpc>
              </a:pPr>
              <a:endParaRPr lang="en-US" sz="2799" spc="-111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  <a:p>
              <a:pPr algn="l">
                <a:lnSpc>
                  <a:spcPts val="3359"/>
                </a:lnSpc>
              </a:pP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Et bien d'autres encore !</a:t>
              </a:r>
            </a:p>
            <a:p>
              <a:pPr algn="l">
                <a:lnSpc>
                  <a:spcPts val="3359"/>
                </a:lnSpc>
              </a:pPr>
              <a:endParaRPr lang="fr-FR" sz="2799" spc="-111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  <a:p>
              <a:pPr algn="l">
                <a:lnSpc>
                  <a:spcPts val="3359"/>
                </a:lnSpc>
              </a:pPr>
              <a:r>
                <a:rPr lang="fr-FR" sz="2799" spc="-111" dirty="0">
                  <a:solidFill>
                    <a:srgbClr val="01392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Choisissez ce qui vous convient le mieux.</a:t>
              </a:r>
              <a:endParaRPr lang="en-US" sz="2799" spc="-111" dirty="0">
                <a:solidFill>
                  <a:srgbClr val="013927"/>
                </a:solidFill>
                <a:latin typeface="Crimson Pro"/>
                <a:ea typeface="Crimson Pro"/>
                <a:cs typeface="Crimson Pro"/>
                <a:sym typeface="Crimson Pro"/>
              </a:endParaRPr>
            </a:p>
          </p:txBody>
        </p:sp>
      </p:grpSp>
      <p:sp>
        <p:nvSpPr>
          <p:cNvPr id="15" name="AutoShape 15"/>
          <p:cNvSpPr/>
          <p:nvPr/>
        </p:nvSpPr>
        <p:spPr>
          <a:xfrm flipV="1">
            <a:off x="788710" y="6924674"/>
            <a:ext cx="7593289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16"/>
          <p:cNvSpPr/>
          <p:nvPr/>
        </p:nvSpPr>
        <p:spPr>
          <a:xfrm flipV="1">
            <a:off x="10287000" y="6759851"/>
            <a:ext cx="6724420" cy="4762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7E0805-7953-E3D1-8549-BF33076B9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7D0711BF-D3C0-FF56-DF3C-64E122F02745}"/>
              </a:ext>
            </a:extLst>
          </p:cNvPr>
          <p:cNvGrpSpPr/>
          <p:nvPr/>
        </p:nvGrpSpPr>
        <p:grpSpPr>
          <a:xfrm>
            <a:off x="0" y="0"/>
            <a:ext cx="18288000" cy="3009900"/>
            <a:chOff x="0" y="0"/>
            <a:chExt cx="4816593" cy="135466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1F3023B9-630B-01B8-2B39-341587FFD9ED}"/>
                </a:ext>
              </a:extLst>
            </p:cNvPr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01392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520F8E4E-0E5C-B785-5F34-DA43408F6F43}"/>
                </a:ext>
              </a:extLst>
            </p:cNvPr>
            <p:cNvSpPr txBox="1"/>
            <p:nvPr/>
          </p:nvSpPr>
          <p:spPr>
            <a:xfrm>
              <a:off x="0" y="19050"/>
              <a:ext cx="4816593" cy="1335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69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AutoShape 6">
            <a:extLst>
              <a:ext uri="{FF2B5EF4-FFF2-40B4-BE49-F238E27FC236}">
                <a16:creationId xmlns:a16="http://schemas.microsoft.com/office/drawing/2014/main" id="{B0F5CF6E-3F89-E375-5953-E402293E0733}"/>
              </a:ext>
            </a:extLst>
          </p:cNvPr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7AC6184-4E84-68FA-6BD2-0BD7C570E73E}"/>
              </a:ext>
            </a:extLst>
          </p:cNvPr>
          <p:cNvSpPr txBox="1"/>
          <p:nvPr/>
        </p:nvSpPr>
        <p:spPr>
          <a:xfrm>
            <a:off x="370120" y="1360653"/>
            <a:ext cx="17547753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6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700" spc="-339" dirty="0">
                <a:solidFill>
                  <a:srgbClr val="FCFEF1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Utilisez des Gestionnaires de Références</a:t>
            </a:r>
            <a:endParaRPr kumimoji="0" lang="fr-FR" sz="9700" b="0" i="0" u="none" strike="noStrike" kern="1200" cap="none" spc="-339" normalizeH="0" baseline="0" noProof="0" dirty="0">
              <a:ln>
                <a:noFill/>
              </a:ln>
              <a:solidFill>
                <a:srgbClr val="FCFEF1"/>
              </a:solidFill>
              <a:effectLst/>
              <a:uLnTx/>
              <a:uFillTx/>
              <a:latin typeface="Noto Serif Display ExtraCondensed"/>
              <a:ea typeface="Noto Serif Display ExtraCondensed"/>
              <a:cs typeface="Noto Serif Display ExtraCondensed"/>
              <a:sym typeface="Noto Serif Display ExtraCondensed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F3246533-A368-D268-19AC-887C8624E2F8}"/>
              </a:ext>
            </a:extLst>
          </p:cNvPr>
          <p:cNvSpPr txBox="1"/>
          <p:nvPr/>
        </p:nvSpPr>
        <p:spPr>
          <a:xfrm>
            <a:off x="14459293" y="447838"/>
            <a:ext cx="3157240" cy="21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6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8" b="0" i="0" u="none" strike="noStrike" kern="1200" cap="none" spc="-71" normalizeH="0" baseline="0" noProof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Crimson Pro"/>
                <a:ea typeface="Crimson Pro"/>
                <a:cs typeface="Crimson Pro"/>
                <a:sym typeface="Crimson Pro"/>
              </a:rPr>
              <a:t>Scoping and Systematic Reviews Workshop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DE969C05-C030-58DC-88EE-BE8B61752CED}"/>
              </a:ext>
            </a:extLst>
          </p:cNvPr>
          <p:cNvGrpSpPr/>
          <p:nvPr/>
        </p:nvGrpSpPr>
        <p:grpSpPr>
          <a:xfrm>
            <a:off x="206844" y="3346615"/>
            <a:ext cx="17874311" cy="5522141"/>
            <a:chOff x="0" y="-9503"/>
            <a:chExt cx="8965897" cy="7362842"/>
          </a:xfrm>
        </p:grpSpPr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2DE201C2-A39E-DF81-A7EE-EC16C913A452}"/>
                </a:ext>
              </a:extLst>
            </p:cNvPr>
            <p:cNvSpPr txBox="1"/>
            <p:nvPr/>
          </p:nvSpPr>
          <p:spPr>
            <a:xfrm>
              <a:off x="0" y="-9503"/>
              <a:ext cx="8965897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 Bold"/>
                  <a:ea typeface="Crimson Pro Bold"/>
                  <a:cs typeface="Crimson Pro Bold"/>
                  <a:sym typeface="Crimson Pro Bold"/>
                </a:rPr>
                <a:t>IMPORTANCE</a:t>
              </a: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734FC4B2-5F5F-B784-6624-FD2EA16DE090}"/>
                </a:ext>
              </a:extLst>
            </p:cNvPr>
            <p:cNvSpPr txBox="1"/>
            <p:nvPr/>
          </p:nvSpPr>
          <p:spPr>
            <a:xfrm>
              <a:off x="0" y="1033671"/>
              <a:ext cx="8965897" cy="6319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Organisation efficace </a:t>
              </a:r>
              <a:r>
                <a:rPr kumimoji="0" lang="fr-F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des références et des citations.</a:t>
              </a: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endPara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fr-F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Permet de 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suivre les articles </a:t>
              </a:r>
              <a:r>
                <a:rPr kumimoji="0" lang="fr-F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inclus et exclus durant le processus de sélection.</a:t>
              </a: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endPara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fr-F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Facilite la création de 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bibliographies structurées </a:t>
              </a:r>
              <a:r>
                <a:rPr kumimoji="0" lang="fr-F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et cohérentes.</a:t>
              </a: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endPara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Gagne du temps </a:t>
              </a:r>
              <a:r>
                <a:rPr kumimoji="0" lang="fr-F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en automatisant l'importation et la gestion des références.</a:t>
              </a: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endPara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fr-F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Aide </a:t>
              </a:r>
              <a:r>
                <a:rPr kumimoji="0" lang="fr-FR" sz="2800" b="1" i="0" u="sng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à éviter les erreurs de citation </a:t>
              </a:r>
              <a:r>
                <a:rPr kumimoji="0" lang="fr-F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et assure une traçabilité.</a:t>
              </a: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endPara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fr-F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Outils comme </a:t>
              </a:r>
              <a:r>
                <a:rPr kumimoji="0" lang="fr-FR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EndNote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, Zotero ou </a:t>
              </a:r>
              <a:r>
                <a:rPr kumimoji="0" lang="fr-FR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Mendeley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 </a:t>
              </a:r>
              <a:r>
                <a:rPr kumimoji="0" lang="fr-F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13927"/>
                  </a:solidFill>
                  <a:effectLst/>
                  <a:uLnTx/>
                  <a:uFillTx/>
                  <a:latin typeface="Crimson Pro" panose="020B0604020202020204" charset="0"/>
                  <a:ea typeface="+mn-ea"/>
                  <a:cs typeface="+mn-cs"/>
                </a:rPr>
                <a:t>sont largement utilisés.</a:t>
              </a:r>
              <a:endParaRPr kumimoji="0" lang="fr-FR" sz="2800" b="0" i="1" u="none" strike="noStrike" kern="1200" cap="none" spc="0" normalizeH="0" baseline="0" noProof="0" dirty="0">
                <a:ln>
                  <a:noFill/>
                </a:ln>
                <a:solidFill>
                  <a:srgbClr val="013927"/>
                </a:solidFill>
                <a:effectLst/>
                <a:uLnTx/>
                <a:uFillTx/>
                <a:latin typeface="Crimson Pro" panose="020B0604020202020204" charset="0"/>
                <a:ea typeface="+mn-ea"/>
                <a:cs typeface="+mn-cs"/>
              </a:endParaRPr>
            </a:p>
          </p:txBody>
        </p:sp>
      </p:grpSp>
      <p:sp>
        <p:nvSpPr>
          <p:cNvPr id="15" name="AutoShape 15">
            <a:extLst>
              <a:ext uri="{FF2B5EF4-FFF2-40B4-BE49-F238E27FC236}">
                <a16:creationId xmlns:a16="http://schemas.microsoft.com/office/drawing/2014/main" id="{2C7EC631-4462-78B3-B612-195B650B0BEB}"/>
              </a:ext>
            </a:extLst>
          </p:cNvPr>
          <p:cNvSpPr/>
          <p:nvPr/>
        </p:nvSpPr>
        <p:spPr>
          <a:xfrm flipV="1">
            <a:off x="206847" y="3886624"/>
            <a:ext cx="17188508" cy="0"/>
          </a:xfrm>
          <a:prstGeom prst="line">
            <a:avLst/>
          </a:prstGeom>
          <a:ln w="9525" cap="flat">
            <a:solidFill>
              <a:srgbClr val="0139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7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92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F330D3-689B-E697-09D5-0F7F3961B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EC65E5BC-E8DC-D2E3-3EFE-364398340021}"/>
              </a:ext>
            </a:extLst>
          </p:cNvPr>
          <p:cNvGrpSpPr/>
          <p:nvPr/>
        </p:nvGrpSpPr>
        <p:grpSpPr>
          <a:xfrm>
            <a:off x="304800" y="2705100"/>
            <a:ext cx="9461018" cy="5309216"/>
            <a:chOff x="-557093" y="3300561"/>
            <a:chExt cx="9070942" cy="5539627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846178A6-569D-1B0D-D218-DCD7D981608B}"/>
                </a:ext>
              </a:extLst>
            </p:cNvPr>
            <p:cNvSpPr txBox="1"/>
            <p:nvPr/>
          </p:nvSpPr>
          <p:spPr>
            <a:xfrm>
              <a:off x="-557093" y="3300561"/>
              <a:ext cx="9070942" cy="215443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264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499" b="0" i="0" u="none" strike="noStrike" kern="1200" cap="none" spc="-402" normalizeH="0" baseline="0" noProof="0" dirty="0">
                  <a:ln>
                    <a:noFill/>
                  </a:ln>
                  <a:solidFill>
                    <a:srgbClr val="FCFEF1"/>
                  </a:solidFill>
                  <a:effectLst/>
                  <a:uLnTx/>
                  <a:uFillTx/>
                  <a:latin typeface="Noto Serif Display ExtraCondensed"/>
                  <a:ea typeface="Noto Serif Display ExtraCondensed"/>
                  <a:cs typeface="Noto Serif Display ExtraCondensed"/>
                  <a:sym typeface="Noto Serif Display ExtraCondensed"/>
                </a:rPr>
                <a:t>DEMO – ZOTERO</a:t>
              </a:r>
              <a:endParaRPr kumimoji="0" lang="en-US" sz="11499" b="0" i="0" u="none" strike="noStrike" kern="1200" cap="none" spc="-402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877D8F16-8A76-24E6-36CB-37D37244FD40}"/>
                </a:ext>
              </a:extLst>
            </p:cNvPr>
            <p:cNvSpPr txBox="1"/>
            <p:nvPr/>
          </p:nvSpPr>
          <p:spPr>
            <a:xfrm>
              <a:off x="0" y="6756835"/>
              <a:ext cx="8298619" cy="20833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Zotero - Resource Pour Détailler Tutoriel: </a:t>
              </a: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https://www.youtube.com/watch?v=WKd4xploVYc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3200" dirty="0">
                <a:solidFill>
                  <a:srgbClr val="FFFF00"/>
                </a:solidFill>
                <a:latin typeface="Calibri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sng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Gerez</a:t>
              </a:r>
              <a:r>
                <a:rPr kumimoji="0" lang="en-US" sz="3200" b="1" i="0" u="sng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les </a:t>
              </a:r>
              <a:r>
                <a:rPr kumimoji="0" lang="en-US" sz="3200" b="1" i="0" u="sng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Doublons</a:t>
              </a:r>
              <a:r>
                <a:rPr kumimoji="0" lang="en-US" sz="3200" b="1" i="0" u="sng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(sous-</a:t>
              </a:r>
              <a:r>
                <a:rPr kumimoji="0" lang="en-US" sz="3200" b="1" i="0" u="sng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titre</a:t>
              </a:r>
              <a:r>
                <a:rPr kumimoji="0" lang="en-US" sz="3200" b="1" i="0" u="sng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3200" b="1" i="0" u="sng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en</a:t>
              </a:r>
              <a:r>
                <a:rPr kumimoji="0" lang="en-US" sz="3200" b="1" i="0" u="sng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</a:t>
              </a:r>
              <a:r>
                <a:rPr kumimoji="0" lang="en-US" sz="3200" b="1" i="0" u="sng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Francais</a:t>
              </a:r>
              <a:r>
                <a:rPr lang="en-US" sz="3200" b="1" u="sng" dirty="0">
                  <a:solidFill>
                    <a:schemeClr val="bg1"/>
                  </a:solidFill>
                  <a:latin typeface="Calibri"/>
                </a:rPr>
                <a:t>)</a:t>
              </a:r>
              <a:endPara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https://www.youtube.com/watch?v=08A8IdN7lbo</a:t>
              </a: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</a:t>
              </a:r>
              <a:endPara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AutoShape 6">
            <a:extLst>
              <a:ext uri="{FF2B5EF4-FFF2-40B4-BE49-F238E27FC236}">
                <a16:creationId xmlns:a16="http://schemas.microsoft.com/office/drawing/2014/main" id="{0AD87920-C373-9271-46F0-A616E7039575}"/>
              </a:ext>
            </a:extLst>
          </p:cNvPr>
          <p:cNvSpPr/>
          <p:nvPr/>
        </p:nvSpPr>
        <p:spPr>
          <a:xfrm flipV="1">
            <a:off x="0" y="9258300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33A1ABA-4E60-9379-A6F3-3AC47D1A1EE2}"/>
              </a:ext>
            </a:extLst>
          </p:cNvPr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D5F98843-E2E6-590E-6A68-CE8E1C10662F}"/>
              </a:ext>
            </a:extLst>
          </p:cNvPr>
          <p:cNvSpPr txBox="1"/>
          <p:nvPr/>
        </p:nvSpPr>
        <p:spPr>
          <a:xfrm>
            <a:off x="304800" y="205389"/>
            <a:ext cx="17997948" cy="4335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Zotero – Logiciel et plugins: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https://www.zotero.org/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https://www.zotero.org/support/plugins</a:t>
            </a: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endParaRPr kumimoji="0" sz="3200" b="0" i="0" u="sng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661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92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E16723-BFDA-863F-48E4-5717869B0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8D240FA5-5769-2120-4E07-777B86FEB0EE}"/>
              </a:ext>
            </a:extLst>
          </p:cNvPr>
          <p:cNvGrpSpPr/>
          <p:nvPr/>
        </p:nvGrpSpPr>
        <p:grpSpPr>
          <a:xfrm>
            <a:off x="152400" y="2487157"/>
            <a:ext cx="11430000" cy="5938112"/>
            <a:chOff x="-897253" y="1399981"/>
            <a:chExt cx="8504008" cy="6195815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C3E1B54-CD6B-BADE-A042-FFEFA5BDFE41}"/>
                </a:ext>
              </a:extLst>
            </p:cNvPr>
            <p:cNvSpPr txBox="1"/>
            <p:nvPr/>
          </p:nvSpPr>
          <p:spPr>
            <a:xfrm>
              <a:off x="-897253" y="1399981"/>
              <a:ext cx="8163848" cy="50578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264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1499" spc="-402" dirty="0">
                  <a:solidFill>
                    <a:srgbClr val="FCFEF1"/>
                  </a:solidFill>
                  <a:latin typeface="Noto Serif Display ExtraCondensed"/>
                  <a:ea typeface="Noto Serif Display ExtraCondensed"/>
                  <a:cs typeface="Noto Serif Display ExtraCondensed"/>
                  <a:sym typeface="Noto Serif Display ExtraCondensed"/>
                </a:rPr>
                <a:t>EXERCISE</a:t>
              </a:r>
              <a:r>
                <a:rPr kumimoji="0" lang="fr-FR" sz="11499" b="0" i="0" u="none" strike="noStrike" kern="1200" cap="none" spc="-402" normalizeH="0" baseline="0" noProof="0" dirty="0">
                  <a:ln>
                    <a:noFill/>
                  </a:ln>
                  <a:solidFill>
                    <a:srgbClr val="FCFEF1"/>
                  </a:solidFill>
                  <a:effectLst/>
                  <a:uLnTx/>
                  <a:uFillTx/>
                  <a:latin typeface="Noto Serif Display ExtraCondensed"/>
                  <a:ea typeface="Noto Serif Display ExtraCondensed"/>
                  <a:cs typeface="Noto Serif Display ExtraCondensed"/>
                  <a:sym typeface="Noto Serif Display ExtraCondensed"/>
                </a:rPr>
                <a:t>– ZOTERO</a:t>
              </a:r>
            </a:p>
            <a:p>
              <a:pPr marL="0" marR="0" lvl="0" indent="0" algn="l" defTabSz="914400" rtl="0" eaLnBrk="1" fontAlgn="auto" latinLnBrk="0" hangingPunct="1">
                <a:lnSpc>
                  <a:spcPts val="1264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fr-FR" sz="11499" spc="-402" dirty="0">
                <a:solidFill>
                  <a:srgbClr val="FCFEF1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1264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499" b="0" i="0" u="none" strike="noStrike" kern="1200" cap="none" spc="-402" normalizeH="0" baseline="0" noProof="0" dirty="0">
                  <a:ln>
                    <a:noFill/>
                  </a:ln>
                  <a:solidFill>
                    <a:srgbClr val="FCFEF1"/>
                  </a:solidFill>
                  <a:effectLst/>
                  <a:uLnTx/>
                  <a:uFillTx/>
                  <a:latin typeface="Noto Serif Display ExtraCondensed"/>
                  <a:ea typeface="Noto Serif Display ExtraCondensed"/>
                  <a:cs typeface="Noto Serif Display ExtraCondensed"/>
                  <a:sym typeface="Noto Serif Display ExtraCondensed"/>
                </a:rPr>
                <a:t>10 min</a:t>
              </a:r>
              <a:endParaRPr kumimoji="0" lang="en-US" sz="11499" b="0" i="0" u="none" strike="noStrike" kern="1200" cap="none" spc="-402" normalizeH="0" baseline="0" noProof="0" dirty="0">
                <a:ln>
                  <a:noFill/>
                </a:ln>
                <a:solidFill>
                  <a:srgbClr val="FCFEF1"/>
                </a:solidFill>
                <a:effectLst/>
                <a:uLnTx/>
                <a:uFillTx/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F801A047-BFDC-FEB3-5C8F-C213E6BAC581}"/>
                </a:ext>
              </a:extLst>
            </p:cNvPr>
            <p:cNvSpPr txBox="1"/>
            <p:nvPr/>
          </p:nvSpPr>
          <p:spPr>
            <a:xfrm>
              <a:off x="0" y="6756835"/>
              <a:ext cx="7606755" cy="8389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Zotero - Resource Pour Détailler Tutoriel: </a:t>
              </a: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https://www.youtube.com/watch?v=WKd4xploVYc</a:t>
              </a: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</a:t>
              </a:r>
              <a:endPara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AutoShape 6">
            <a:extLst>
              <a:ext uri="{FF2B5EF4-FFF2-40B4-BE49-F238E27FC236}">
                <a16:creationId xmlns:a16="http://schemas.microsoft.com/office/drawing/2014/main" id="{38D4255E-5DD0-6428-A4F6-0CEE027A617B}"/>
              </a:ext>
            </a:extLst>
          </p:cNvPr>
          <p:cNvSpPr/>
          <p:nvPr/>
        </p:nvSpPr>
        <p:spPr>
          <a:xfrm flipV="1">
            <a:off x="0" y="9258300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5B1F75C-36A1-F889-F29C-E2E9E59226E1}"/>
              </a:ext>
            </a:extLst>
          </p:cNvPr>
          <p:cNvSpPr/>
          <p:nvPr/>
        </p:nvSpPr>
        <p:spPr>
          <a:xfrm flipV="1">
            <a:off x="0" y="1023937"/>
            <a:ext cx="18493007" cy="0"/>
          </a:xfrm>
          <a:prstGeom prst="line">
            <a:avLst/>
          </a:prstGeom>
          <a:ln w="9525" cap="flat">
            <a:solidFill>
              <a:srgbClr val="FCFE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6964C548-676C-A5C3-D5B9-C5BFA0DA905B}"/>
              </a:ext>
            </a:extLst>
          </p:cNvPr>
          <p:cNvSpPr txBox="1"/>
          <p:nvPr/>
        </p:nvSpPr>
        <p:spPr>
          <a:xfrm>
            <a:off x="13806948" y="205389"/>
            <a:ext cx="4495800" cy="8040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Zotero - Logiciel: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https://www.zotero.org/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B2F4B6-DC11-871A-9057-3A8AD93228A4}"/>
              </a:ext>
            </a:extLst>
          </p:cNvPr>
          <p:cNvSpPr txBox="1"/>
          <p:nvPr/>
        </p:nvSpPr>
        <p:spPr>
          <a:xfrm>
            <a:off x="11582400" y="3086100"/>
            <a:ext cx="6553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chemeClr val="bg1"/>
                </a:solidFill>
                <a:latin typeface="Crimson Pro" panose="020B0604020202020204" charset="0"/>
              </a:rPr>
              <a:t>Exportez </a:t>
            </a:r>
            <a:r>
              <a:rPr lang="fr-FR" sz="6000" b="0" dirty="0">
                <a:solidFill>
                  <a:schemeClr val="bg1"/>
                </a:solidFill>
                <a:latin typeface="Crimson Pro" panose="020B0604020202020204" charset="0"/>
              </a:rPr>
              <a:t>les résultats de la </a:t>
            </a:r>
            <a:r>
              <a:rPr lang="fr-FR" sz="6000" b="0" u="sng" dirty="0">
                <a:solidFill>
                  <a:srgbClr val="FFC000"/>
                </a:solidFill>
                <a:latin typeface="Crimson Pro" panose="020B0604020202020204" charset="0"/>
              </a:rPr>
              <a:t>première page </a:t>
            </a:r>
            <a:r>
              <a:rPr lang="fr-FR" sz="6000" b="0" dirty="0">
                <a:solidFill>
                  <a:schemeClr val="bg1"/>
                </a:solidFill>
                <a:latin typeface="Crimson Pro" panose="020B0604020202020204" charset="0"/>
              </a:rPr>
              <a:t>de votre recherche PubMed vers </a:t>
            </a:r>
            <a:r>
              <a:rPr lang="fr-FR" sz="6000" b="0" dirty="0">
                <a:solidFill>
                  <a:srgbClr val="FFC000"/>
                </a:solidFill>
                <a:latin typeface="Crimson Pro" panose="020B0604020202020204" charset="0"/>
              </a:rPr>
              <a:t>Zotero</a:t>
            </a:r>
            <a:r>
              <a:rPr lang="fr-FR" sz="6000" b="0" dirty="0">
                <a:solidFill>
                  <a:schemeClr val="bg1"/>
                </a:solidFill>
                <a:latin typeface="Crimson Pro" panose="020B0604020202020204" charset="0"/>
              </a:rPr>
              <a:t>.</a:t>
            </a:r>
            <a:endParaRPr lang="en-US" sz="6000" dirty="0">
              <a:solidFill>
                <a:schemeClr val="bg1"/>
              </a:solidFill>
              <a:latin typeface="Crimso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26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2953</TotalTime>
  <Words>2339</Words>
  <Application>Microsoft Office PowerPoint</Application>
  <PresentationFormat>Custom</PresentationFormat>
  <Paragraphs>372</Paragraphs>
  <Slides>29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Calibri</vt:lpstr>
      <vt:lpstr>Arial</vt:lpstr>
      <vt:lpstr>Noto Serif Display ExtraCondensed</vt:lpstr>
      <vt:lpstr>Aptos</vt:lpstr>
      <vt:lpstr>Crimson Pro</vt:lpstr>
      <vt:lpstr>Wingdings</vt:lpstr>
      <vt:lpstr>Cambria</vt:lpstr>
      <vt:lpstr>Crimson Pro Bold</vt:lpstr>
      <vt:lpstr>Office Theme</vt:lpstr>
      <vt:lpstr>Worksheet</vt:lpstr>
      <vt:lpstr>PowerPoint Presentation</vt:lpstr>
      <vt:lpstr>PROGRAMME DE L’ATELIER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Scoping and Systematic Reviews Workshop</dc:title>
  <dc:creator>Idiatou Diallo</dc:creator>
  <cp:lastModifiedBy>Diallo, Idiatou</cp:lastModifiedBy>
  <cp:revision>153</cp:revision>
  <dcterms:created xsi:type="dcterms:W3CDTF">2006-08-16T00:00:00Z</dcterms:created>
  <dcterms:modified xsi:type="dcterms:W3CDTF">2024-12-13T17:27:27Z</dcterms:modified>
  <dc:identifier>DAGYuVz9G1I</dc:identifier>
</cp:coreProperties>
</file>