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72" r:id="rId3"/>
    <p:sldId id="279" r:id="rId4"/>
    <p:sldId id="443" r:id="rId5"/>
    <p:sldId id="441" r:id="rId6"/>
    <p:sldId id="336" r:id="rId7"/>
    <p:sldId id="385" r:id="rId8"/>
    <p:sldId id="445" r:id="rId9"/>
    <p:sldId id="444" r:id="rId10"/>
    <p:sldId id="273" r:id="rId11"/>
    <p:sldId id="446" r:id="rId12"/>
    <p:sldId id="274" r:id="rId13"/>
    <p:sldId id="410" r:id="rId14"/>
    <p:sldId id="311" r:id="rId15"/>
    <p:sldId id="442" r:id="rId16"/>
    <p:sldId id="286" r:id="rId17"/>
    <p:sldId id="275" r:id="rId18"/>
    <p:sldId id="276" r:id="rId19"/>
    <p:sldId id="425" r:id="rId20"/>
  </p:sldIdLst>
  <p:sldSz cx="18288000" cy="10287000"/>
  <p:notesSz cx="6858000" cy="9144000"/>
  <p:embeddedFontLst>
    <p:embeddedFont>
      <p:font typeface="Cambria" panose="02040503050406030204" pitchFamily="18" charset="0"/>
      <p:regular r:id="rId22"/>
      <p:bold r:id="rId23"/>
      <p:italic r:id="rId24"/>
      <p:boldItalic r:id="rId25"/>
    </p:embeddedFont>
    <p:embeddedFont>
      <p:font typeface="Crimson Pro" panose="020B0604020202020204" charset="0"/>
      <p:regular r:id="rId26"/>
    </p:embeddedFont>
    <p:embeddedFont>
      <p:font typeface="Crimson Pro Bold" panose="020B0604020202020204" charset="0"/>
      <p:regular r:id="rId27"/>
    </p:embeddedFont>
    <p:embeddedFont>
      <p:font typeface="Noto Serif Display ExtraCondensed" panose="020B0604020202020204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927"/>
    <a:srgbClr val="70B7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758" autoAdjust="0"/>
  </p:normalViewPr>
  <p:slideViewPr>
    <p:cSldViewPr>
      <p:cViewPr varScale="1">
        <p:scale>
          <a:sx n="49" d="100"/>
          <a:sy n="49" d="100"/>
        </p:scale>
        <p:origin x="107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ECCB7-034F-4996-858F-BD6169F1347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A6FD2-AF03-483E-8F14-CF1CD94A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68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95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77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442D71-AACE-407C-AFD7-A2E7B4E55D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519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39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13488-AAE1-D201-198F-4D44B92FA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6BDA96-BD5A-36E8-EFC7-F506F9353A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64843A-BBE7-C274-37A4-4493EE12C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BD17C-679D-6489-8627-C57E7D5441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BA6FD2-AF03-483E-8F14-CF1CD94A52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957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58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08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8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BA6FD2-AF03-483E-8F14-CF1CD94A52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821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EA943-C8BA-87A8-D590-18ED21A95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284586-5861-FCA3-546C-0BB60135CD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C363E9-F464-009E-D865-15FEDC6C1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56F31-FD00-AAFE-2DEB-79BFAE77AE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BA6FD2-AF03-483E-8F14-CF1CD94A52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487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442D71-AACE-407C-AFD7-A2E7B4E55D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494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17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C653E-5EFB-19FB-D940-208F303FA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1E8FD9-09FB-B746-F0A3-3023E7D567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4CB43E-B7FD-8FF3-A1BB-12C00FAAC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E9083-01B8-C112-1792-2AAD14F1C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BA6FD2-AF03-483E-8F14-CF1CD94A52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120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10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39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23BFE-E5CB-8830-7B13-56847DBC2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3E1249-3434-864A-3BFD-AC41407BC0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AD5716-EBE8-B8E1-BD28-F6D1FE94BF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3949D-3615-342E-8104-7C169D73D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35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DE86-3FE3-4C85-9EA8-1BA05DE2D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1922D-EF8F-49EB-9079-3E9FD63E5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09038-FA6C-4EDC-9D7C-2E37553A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8C74-CF87-4652-A998-0FA37B622759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424F0-8B45-4F71-9460-F529E7B4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7E47-82A4-4B37-9657-5C089E7D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5C59-6535-4DB7-B9C0-6E8D3E6B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71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B201-E1C6-456E-9F71-60A36B96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09EC-01BD-4D43-BA13-D403BDA4A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83202-54F3-41E1-84BA-93B168F7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55BE-B9CB-4F73-BF33-0B44D4039D05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0EA1D-B659-44B0-9839-9A56212C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AACF1-708E-4CB8-82B5-FE31E057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5C59-6535-4DB7-B9C0-6E8D3E6B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34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4D9E-1968-45C0-875B-6F672319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E33C1-B9BE-4D5D-AE86-27B7C9314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00747-C3CF-49C1-BB1D-6D724E1F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E6C4-4D0F-4158-A50F-6ED4AE46FCFB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B4726-38A5-4D94-BA75-75ACE6A6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22E58-79E3-41E0-BAF4-D851D921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5C59-6535-4DB7-B9C0-6E8D3E6B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38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9E52-36E3-4217-8431-83213EEE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7A9AF-9CC6-489C-AAB4-54C59CACE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F28C5-38A4-46FC-9F41-7C224DCC7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6F774-3FF8-4905-BABE-9B7D4E50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18E0-1B87-4203-B6AA-96079094387D}" type="datetime1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B5B61-19C3-4B04-AD9F-292E20A3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B199-8F43-4922-94CF-995E28F8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5C59-6535-4DB7-B9C0-6E8D3E6B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69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CBF2-9139-4CAC-BDCE-F8041410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AC9DE-26A4-4BEB-B9FE-4C9E8378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6A3AC-BEB2-415E-B4BC-F4952AC26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D7619-DAD9-4C8B-B84C-D33882D60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7BA3A-58B6-4AD7-A7A9-9361471FA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F47842-5DD7-47BC-9961-60E691A2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6E14-00B2-499E-9CFA-C3D95DD4F466}" type="datetime1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530CD-DE07-43B9-840B-C229BD22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22298D-2749-481F-B6D7-B92FD4CD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5C59-6535-4DB7-B9C0-6E8D3E6B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22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5D8A-D52C-4F57-A65F-19C75C1D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44388-AE5C-468A-84AF-5B829F78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33A3-B9A4-41C6-9F5C-B7DDC877B69B}" type="datetime1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7EC1F-774E-4D30-9DC5-79D0A619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03C02-486E-4136-B480-911E6B18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5C59-6535-4DB7-B9C0-6E8D3E6B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22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2E361-9B39-4EAF-84B4-11FC9B36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D98A-949B-4F9F-A3AC-C5498D2F1658}" type="datetime1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D859A-3126-4683-8893-9EAE37B6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AF763-A9EB-4C96-B81D-BEEC1764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5C59-6535-4DB7-B9C0-6E8D3E6B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77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9C9B-4755-42C3-AED4-03781C36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9DD9-7BF8-4D09-9F4E-1385EF335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DB240-98C5-4B6C-BA9B-D35FAED4D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D0A5E-2717-4128-896A-F7BB4CF6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B752-5783-44B0-B29F-13CE266472E6}" type="datetime1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226D7-9183-4E25-8019-876E1A3C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293D-F1A8-4256-9D56-1D5F81A7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5C59-6535-4DB7-B9C0-6E8D3E6B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7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1CC6-8C15-4A96-84CB-41F94E06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B6BAE-40B1-491C-9897-5787EC9DD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E2496-4812-4138-AC15-7979936AD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B6A4E-7E70-44AF-85AC-C066A91F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305F-199C-4328-ACC0-809DA56BD2B6}" type="datetime1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640F7-3808-4878-88A9-B4F5B62B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3DD0-EDEF-4870-A911-34573402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5C59-6535-4DB7-B9C0-6E8D3E6B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76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2D08-B9A4-45EF-A145-68C96B47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8A20B-104D-4F88-80A0-75125A816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4202B-B9C6-4EE2-AB7B-17C0236A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575E-7300-4731-B234-DF180EFBEB6C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D73B2-C207-487C-A394-62DD3A49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B5FCB-5A3F-4D9D-84F5-0AC43BB6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5C59-6535-4DB7-B9C0-6E8D3E6B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96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E367C-0261-4F62-AF84-BE87FECCD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647BE-043B-4A48-B1FB-81E06D73D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2B0E8-D03F-4628-B869-71760CDD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5411-F39F-4FF7-BCA6-2DA582E76D13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F1CC4-926B-4957-B097-B9279659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0C497-F100-41FC-B474-95916DAA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5C59-6535-4DB7-B9C0-6E8D3E6B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6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49C80-8E40-4027-9B34-E40BF4AF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E28B9-E2D6-40A5-A7E0-BE0AC26D0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31BCE-CD0F-4884-94C7-0B5D408DB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0AC18-3164-4827-B47C-30A6449B100F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C8107-FFF7-4EA4-9C17-4E031375E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91678-056D-48D1-801B-7E2AB0F61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5C59-6535-4DB7-B9C0-6E8D3E6B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3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bguides.wku.edu/systematicreviews/protoco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epl.com/translator/files" TargetMode="External"/><Relationship Id="rId3" Type="http://schemas.openxmlformats.org/officeDocument/2006/relationships/hyperlink" Target="https://pubmed.ncbi.nlm.nih.gov/31357212/" TargetMode="External"/><Relationship Id="rId7" Type="http://schemas.openxmlformats.org/officeDocument/2006/relationships/hyperlink" Target="https://translate.google.com/?sl=en&amp;tl=fr&amp;op=doc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nlinelibrary.wiley.com/doi/full/10.1002/jrsm.1699" TargetMode="External"/><Relationship Id="rId5" Type="http://schemas.openxmlformats.org/officeDocument/2006/relationships/hyperlink" Target="https://pubmed.ncbi.nlm.nih.gov/34169665/" TargetMode="External"/><Relationship Id="rId4" Type="http://schemas.openxmlformats.org/officeDocument/2006/relationships/hyperlink" Target="https://pubmed.ncbi.nlm.nih.gov/30951800/" TargetMode="External"/><Relationship Id="rId9" Type="http://schemas.openxmlformats.org/officeDocument/2006/relationships/hyperlink" Target="https://bib.umontreal.ca/evaluer-analyser-rediger/syntheses-connaissances/examen-portee?tab=5307146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Kd4xploVY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rayyan.ai/" TargetMode="External"/><Relationship Id="rId4" Type="http://schemas.openxmlformats.org/officeDocument/2006/relationships/hyperlink" Target="https://www.youtube.com/watch?v=nCdT-KmPtM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2jyMDqc7wfI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youtube.com/watch?v=hwE6HAg4o_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LCnX6ioaYbY" TargetMode="External"/><Relationship Id="rId11" Type="http://schemas.openxmlformats.org/officeDocument/2006/relationships/hyperlink" Target="https://www.youtube.com/watch?v=dssBmD9jp6c" TargetMode="External"/><Relationship Id="rId5" Type="http://schemas.openxmlformats.org/officeDocument/2006/relationships/hyperlink" Target="https://www.youtube.com/watch?v=cioYtPKFMsY" TargetMode="External"/><Relationship Id="rId10" Type="http://schemas.openxmlformats.org/officeDocument/2006/relationships/hyperlink" Target="https://www.youtube.com/watch?v=qRbAOMucIgw" TargetMode="External"/><Relationship Id="rId4" Type="http://schemas.openxmlformats.org/officeDocument/2006/relationships/hyperlink" Target="https://www.youtube.com/watch?v=c7hzSCEz58A" TargetMode="External"/><Relationship Id="rId9" Type="http://schemas.openxmlformats.org/officeDocument/2006/relationships/hyperlink" Target="https://www.youtube.com/watch?v=h9rKPdWhtvw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0" y="2945074"/>
            <a:ext cx="12357674" cy="4648534"/>
            <a:chOff x="0" y="0"/>
            <a:chExt cx="16476898" cy="6198045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6476898" cy="6198045"/>
              <a:chOff x="0" y="0"/>
              <a:chExt cx="3254696" cy="1224305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3254696" cy="1224305"/>
              </a:xfrm>
              <a:custGeom>
                <a:avLst/>
                <a:gdLst/>
                <a:ahLst/>
                <a:cxnLst/>
                <a:rect l="l" t="t" r="r" b="b"/>
                <a:pathLst>
                  <a:path w="3254696" h="1224305">
                    <a:moveTo>
                      <a:pt x="0" y="0"/>
                    </a:moveTo>
                    <a:lnTo>
                      <a:pt x="3254696" y="0"/>
                    </a:lnTo>
                    <a:lnTo>
                      <a:pt x="3254696" y="1224305"/>
                    </a:lnTo>
                    <a:lnTo>
                      <a:pt x="0" y="1224305"/>
                    </a:lnTo>
                    <a:close/>
                  </a:path>
                </a:pathLst>
              </a:custGeom>
              <a:solidFill>
                <a:srgbClr val="E8F6EE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19050"/>
                <a:ext cx="3254696" cy="120525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1789182" y="1169125"/>
              <a:ext cx="12836285" cy="22235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649"/>
                </a:lnSpc>
              </a:pPr>
              <a:r>
                <a:rPr lang="en-US" sz="11499" b="1" spc="-402" dirty="0">
                  <a:solidFill>
                    <a:srgbClr val="013927"/>
                  </a:solidFill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JOUR 3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789183" y="4119782"/>
              <a:ext cx="12836285" cy="649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9"/>
                </a:lnSpc>
              </a:pPr>
              <a:r>
                <a:rPr lang="en-US" sz="3499" spc="-104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Application et Conclusion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3B8ADD-6D25-52D1-464C-769BEFAD1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559944A-7C0B-F934-C610-6582309F1E34}"/>
              </a:ext>
            </a:extLst>
          </p:cNvPr>
          <p:cNvSpPr txBox="1"/>
          <p:nvPr/>
        </p:nvSpPr>
        <p:spPr>
          <a:xfrm>
            <a:off x="-36576" y="37923"/>
            <a:ext cx="9753600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41"/>
              </a:lnSpc>
            </a:pPr>
            <a:r>
              <a:rPr lang="en-US" sz="7400" b="1" spc="-259" dirty="0" err="1">
                <a:solidFill>
                  <a:srgbClr val="013927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Synthèse</a:t>
            </a:r>
            <a:r>
              <a:rPr lang="en-US" sz="7400" b="1" spc="-259" dirty="0">
                <a:solidFill>
                  <a:srgbClr val="013927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 des Données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F941646B-7B0F-F2CB-5C6E-B805FA781693}"/>
              </a:ext>
            </a:extLst>
          </p:cNvPr>
          <p:cNvSpPr txBox="1"/>
          <p:nvPr/>
        </p:nvSpPr>
        <p:spPr>
          <a:xfrm>
            <a:off x="14164049" y="447838"/>
            <a:ext cx="3452484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694"/>
              </a:lnSpc>
            </a:pPr>
            <a:r>
              <a:rPr lang="en-US" sz="1598" spc="-7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6EC1A47-2E09-0882-10A1-CED588317EA8}"/>
              </a:ext>
            </a:extLst>
          </p:cNvPr>
          <p:cNvSpPr txBox="1"/>
          <p:nvPr/>
        </p:nvSpPr>
        <p:spPr>
          <a:xfrm>
            <a:off x="-228600" y="1333500"/>
            <a:ext cx="9144000" cy="7802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5429" lvl="1" indent="-457200" algn="l">
              <a:buFont typeface="Wingdings" panose="05000000000000000000" pitchFamily="2" charset="2"/>
              <a:buChar char="Ø"/>
            </a:pPr>
            <a:r>
              <a:rPr lang="fr-FR" sz="3300" b="1" u="sng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Revue  </a:t>
            </a:r>
            <a:r>
              <a:rPr lang="fr-FR" sz="3300" b="1" u="sng" spc="-120" dirty="0" err="1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Scoping</a:t>
            </a:r>
            <a:r>
              <a:rPr lang="fr-FR" sz="3300" b="1" u="sng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  </a:t>
            </a:r>
            <a:r>
              <a:rPr lang="fr-FR" sz="3300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:</a:t>
            </a:r>
          </a:p>
          <a:p>
            <a:pPr marL="745429" lvl="1" indent="-457200" algn="l">
              <a:buFont typeface="Wingdings" panose="05000000000000000000" pitchFamily="2" charset="2"/>
              <a:buChar char="Ø"/>
            </a:pPr>
            <a:endParaRPr lang="fr-FR" sz="900" spc="-120" dirty="0">
              <a:solidFill>
                <a:srgbClr val="013927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marL="1202629" lvl="2" indent="-457200">
              <a:buFont typeface="Wingdings" panose="05000000000000000000" pitchFamily="2" charset="2"/>
              <a:buChar char="Ø"/>
            </a:pPr>
            <a:r>
              <a:rPr lang="fr-FR" sz="3300" b="1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Synthèse narrative </a:t>
            </a:r>
            <a:r>
              <a:rPr lang="fr-FR" sz="3300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: Résume les résultats sans analyse statistique.</a:t>
            </a:r>
          </a:p>
          <a:p>
            <a:pPr marL="1202629" lvl="2" indent="-457200">
              <a:buFont typeface="Wingdings" panose="05000000000000000000" pitchFamily="2" charset="2"/>
              <a:buChar char="Ø"/>
            </a:pPr>
            <a:endParaRPr lang="fr-FR" sz="3300" spc="-120" dirty="0">
              <a:solidFill>
                <a:srgbClr val="013927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marL="1202629" lvl="2" indent="-457200">
              <a:buFont typeface="Wingdings" panose="05000000000000000000" pitchFamily="2" charset="2"/>
              <a:buChar char="Ø"/>
            </a:pPr>
            <a:r>
              <a:rPr lang="fr-FR" sz="3300" b="1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Analyse thématique </a:t>
            </a:r>
            <a:r>
              <a:rPr lang="fr-FR" sz="3300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: Identifie les thèmes clés des études incluses.</a:t>
            </a:r>
          </a:p>
          <a:p>
            <a:pPr marL="1202629" lvl="2" indent="-457200">
              <a:buFont typeface="Wingdings" panose="05000000000000000000" pitchFamily="2" charset="2"/>
              <a:buChar char="Ø"/>
            </a:pPr>
            <a:endParaRPr lang="fr-FR" sz="3300" spc="-120" dirty="0">
              <a:solidFill>
                <a:srgbClr val="013927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marL="1202629" lvl="2" indent="-457200">
              <a:buFont typeface="Wingdings" panose="05000000000000000000" pitchFamily="2" charset="2"/>
              <a:buChar char="Ø"/>
            </a:pPr>
            <a:r>
              <a:rPr lang="fr-FR" sz="3300" b="1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Cartographie des preuves </a:t>
            </a:r>
            <a:r>
              <a:rPr lang="fr-FR" sz="3300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: Visualise l’étendue des recherches disponibles.</a:t>
            </a:r>
          </a:p>
          <a:p>
            <a:pPr marL="1202629" lvl="2" indent="-457200">
              <a:buFont typeface="Wingdings" panose="05000000000000000000" pitchFamily="2" charset="2"/>
              <a:buChar char="Ø"/>
            </a:pPr>
            <a:endParaRPr lang="fr-FR" sz="3300" spc="-120" dirty="0">
              <a:solidFill>
                <a:srgbClr val="013927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marL="1202629" lvl="2" indent="-457200">
              <a:buFont typeface="Wingdings" panose="05000000000000000000" pitchFamily="2" charset="2"/>
              <a:buChar char="Ø"/>
            </a:pPr>
            <a:r>
              <a:rPr lang="fr-FR" sz="3300" b="1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Synthèse par cadre </a:t>
            </a:r>
            <a:r>
              <a:rPr lang="fr-FR" sz="3300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: Organise les résultats autour d’un cadre conceptuel.</a:t>
            </a:r>
          </a:p>
          <a:p>
            <a:pPr marL="1202629" lvl="2" indent="-457200">
              <a:buFont typeface="Wingdings" panose="05000000000000000000" pitchFamily="2" charset="2"/>
              <a:buChar char="Ø"/>
            </a:pPr>
            <a:endParaRPr lang="fr-FR" sz="3300" spc="-120" dirty="0">
              <a:solidFill>
                <a:srgbClr val="013927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marL="1202629" lvl="2" indent="-457200">
              <a:buFont typeface="Wingdings" panose="05000000000000000000" pitchFamily="2" charset="2"/>
              <a:buChar char="Ø"/>
            </a:pPr>
            <a:r>
              <a:rPr lang="fr-FR" sz="3300" b="1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Graphiques en bulles</a:t>
            </a:r>
            <a:r>
              <a:rPr lang="fr-FR" sz="3300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 : Représentent les données visuellement pour montrer les tendances.</a:t>
            </a:r>
            <a:endParaRPr lang="en-US" sz="3300" spc="-120" dirty="0">
              <a:solidFill>
                <a:srgbClr val="013927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117E7-0351-0702-9951-607AEC8B1428}"/>
              </a:ext>
            </a:extLst>
          </p:cNvPr>
          <p:cNvSpPr txBox="1"/>
          <p:nvPr/>
        </p:nvSpPr>
        <p:spPr>
          <a:xfrm>
            <a:off x="8382000" y="1093433"/>
            <a:ext cx="9878568" cy="87870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5429" lvl="1" indent="-457200" algn="l">
              <a:buFont typeface="Wingdings" panose="05000000000000000000" pitchFamily="2" charset="2"/>
              <a:buChar char="Ø"/>
            </a:pPr>
            <a:r>
              <a:rPr lang="fr-FR" sz="3300" b="1" u="sng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Revue Systématique </a:t>
            </a:r>
            <a:r>
              <a:rPr lang="fr-FR" sz="3300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:</a:t>
            </a:r>
          </a:p>
          <a:p>
            <a:pPr marL="745429" lvl="1" indent="-457200" algn="l">
              <a:buFont typeface="Wingdings" panose="05000000000000000000" pitchFamily="2" charset="2"/>
              <a:buChar char="Ø"/>
            </a:pPr>
            <a:endParaRPr lang="fr-FR" sz="1000" spc="-120" dirty="0">
              <a:solidFill>
                <a:srgbClr val="013927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marL="1202629" lvl="2" indent="-457200">
              <a:buFont typeface="Wingdings" panose="05000000000000000000" pitchFamily="2" charset="2"/>
              <a:buChar char="Ø"/>
            </a:pPr>
            <a:r>
              <a:rPr lang="fr-FR" sz="3300" b="1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Outils d’évaluation du risque de biais : </a:t>
            </a:r>
            <a:r>
              <a:rPr lang="fr-FR" sz="3300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Mesurent la qualité des études.</a:t>
            </a:r>
          </a:p>
          <a:p>
            <a:pPr marL="1202629" lvl="2" indent="-457200">
              <a:buFont typeface="Wingdings" panose="05000000000000000000" pitchFamily="2" charset="2"/>
              <a:buChar char="Ø"/>
            </a:pPr>
            <a:r>
              <a:rPr lang="fr-FR" sz="3300" b="1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Déterminer si une méta-analyse est appropriée : </a:t>
            </a:r>
            <a:r>
              <a:rPr lang="fr-FR" sz="3300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Évaluer la similitude clinique (populations, interventions, résultats) et l’homogénéité statistique (faible hétérogénéité, souvent mesurée avec I² ou des métriques similaires)</a:t>
            </a:r>
            <a:r>
              <a:rPr lang="fr-FR" sz="3300" b="1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.</a:t>
            </a:r>
          </a:p>
          <a:p>
            <a:pPr marL="1202629" lvl="2" indent="-457200">
              <a:buFont typeface="Wingdings" panose="05000000000000000000" pitchFamily="2" charset="2"/>
              <a:buChar char="Ø"/>
            </a:pPr>
            <a:r>
              <a:rPr lang="fr-FR" sz="3300" b="1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Si une méta-analyse n’est pas nécessaire : </a:t>
            </a:r>
            <a:r>
              <a:rPr lang="fr-FR" sz="3300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Adaptez une analyse thématique pour identifier des tendances ou des thèmes communs entre les études</a:t>
            </a:r>
            <a:r>
              <a:rPr lang="fr-FR" sz="3300" b="1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.</a:t>
            </a:r>
          </a:p>
          <a:p>
            <a:pPr marL="1202629" lvl="2" indent="-457200">
              <a:buFont typeface="Wingdings" panose="05000000000000000000" pitchFamily="2" charset="2"/>
              <a:buChar char="Ø"/>
            </a:pPr>
            <a:r>
              <a:rPr lang="fr-FR" sz="3300" b="1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Générateurs de </a:t>
            </a:r>
            <a:r>
              <a:rPr lang="fr-FR" sz="3300" b="1" spc="-120" dirty="0" err="1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forest</a:t>
            </a:r>
            <a:r>
              <a:rPr lang="fr-FR" sz="3300" b="1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 plots (méta-analyse) : </a:t>
            </a:r>
            <a:r>
              <a:rPr lang="fr-FR" sz="3300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Illustrent les résultats combinés des études lorsqu'une méta-analyse est réalisée</a:t>
            </a:r>
            <a:r>
              <a:rPr lang="fr-FR" sz="3300" b="1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.</a:t>
            </a:r>
          </a:p>
          <a:p>
            <a:pPr marL="1202629" lvl="2" indent="-457200">
              <a:buFont typeface="Wingdings" panose="05000000000000000000" pitchFamily="2" charset="2"/>
              <a:buChar char="Ø"/>
            </a:pPr>
            <a:r>
              <a:rPr lang="fr-FR" sz="3300" b="1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Tableaux de synthèse des résultats : </a:t>
            </a:r>
            <a:r>
              <a:rPr lang="fr-FR" sz="3300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Présentent clairement les données synthétisées dans un tableau (ex: Excel).</a:t>
            </a:r>
            <a:endParaRPr lang="en-US" sz="3300" spc="-120" dirty="0">
              <a:solidFill>
                <a:srgbClr val="013927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</p:spTree>
    <p:extLst>
      <p:ext uri="{BB962C8B-B14F-4D97-AF65-F5344CB8AC3E}">
        <p14:creationId xmlns:p14="http://schemas.microsoft.com/office/powerpoint/2010/main" val="204947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55783"/>
            <a:ext cx="6910589" cy="1046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41"/>
              </a:lnSpc>
            </a:pPr>
            <a:r>
              <a:rPr lang="en-US" sz="7400" b="1" spc="-259" dirty="0" err="1">
                <a:solidFill>
                  <a:srgbClr val="013927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Rédiger</a:t>
            </a:r>
            <a:r>
              <a:rPr lang="en-US" sz="7400" b="1" spc="-259" dirty="0">
                <a:solidFill>
                  <a:srgbClr val="013927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 la Revue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164049" y="447838"/>
            <a:ext cx="3452484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694"/>
              </a:lnSpc>
            </a:pPr>
            <a:r>
              <a:rPr lang="en-US" sz="1598" spc="-71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303118" y="2171700"/>
            <a:ext cx="5377468" cy="5711497"/>
            <a:chOff x="0" y="0"/>
            <a:chExt cx="1416288" cy="117088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16288" cy="1056631"/>
            </a:xfrm>
            <a:custGeom>
              <a:avLst/>
              <a:gdLst/>
              <a:ahLst/>
              <a:cxnLst/>
              <a:rect l="l" t="t" r="r" b="b"/>
              <a:pathLst>
                <a:path w="1416288" h="1056631">
                  <a:moveTo>
                    <a:pt x="0" y="0"/>
                  </a:moveTo>
                  <a:lnTo>
                    <a:pt x="1416288" y="0"/>
                  </a:lnTo>
                  <a:lnTo>
                    <a:pt x="1416288" y="1056631"/>
                  </a:lnTo>
                  <a:lnTo>
                    <a:pt x="0" y="1056631"/>
                  </a:lnTo>
                  <a:close/>
                </a:path>
              </a:pathLst>
            </a:custGeom>
            <a:solidFill>
              <a:srgbClr val="FCFE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7583"/>
              <a:ext cx="1416288" cy="112330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u="sng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Structure:</a:t>
              </a:r>
            </a:p>
            <a:p>
              <a:pPr marL="457200" indent="-457200" algn="l">
                <a:lnSpc>
                  <a:spcPts val="4759"/>
                </a:lnSpc>
                <a:buFont typeface="Wingdings" panose="05000000000000000000" pitchFamily="2" charset="2"/>
                <a:buChar char="Ø"/>
              </a:pPr>
              <a:r>
                <a:rPr lang="fr-FR" sz="3399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Résumé</a:t>
              </a:r>
            </a:p>
            <a:p>
              <a:pPr marL="457200" indent="-457200" algn="l">
                <a:lnSpc>
                  <a:spcPts val="4759"/>
                </a:lnSpc>
                <a:buFont typeface="Wingdings" panose="05000000000000000000" pitchFamily="2" charset="2"/>
                <a:buChar char="Ø"/>
              </a:pPr>
              <a:r>
                <a:rPr lang="fr-FR" sz="3399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Introduction</a:t>
              </a:r>
            </a:p>
            <a:p>
              <a:pPr marL="457200" indent="-457200" algn="l">
                <a:lnSpc>
                  <a:spcPts val="4759"/>
                </a:lnSpc>
                <a:buFont typeface="Wingdings" panose="05000000000000000000" pitchFamily="2" charset="2"/>
                <a:buChar char="Ø"/>
              </a:pPr>
              <a:r>
                <a:rPr lang="fr-FR" sz="3399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Méthodes</a:t>
              </a:r>
            </a:p>
            <a:p>
              <a:pPr marL="457200" indent="-457200" algn="l">
                <a:lnSpc>
                  <a:spcPts val="4759"/>
                </a:lnSpc>
                <a:buFont typeface="Wingdings" panose="05000000000000000000" pitchFamily="2" charset="2"/>
                <a:buChar char="Ø"/>
              </a:pPr>
              <a:r>
                <a:rPr lang="fr-FR" sz="3399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Résultats</a:t>
              </a:r>
            </a:p>
            <a:p>
              <a:pPr marL="457200" indent="-457200" algn="l">
                <a:lnSpc>
                  <a:spcPts val="4759"/>
                </a:lnSpc>
                <a:buFont typeface="Wingdings" panose="05000000000000000000" pitchFamily="2" charset="2"/>
                <a:buChar char="Ø"/>
              </a:pPr>
              <a:r>
                <a:rPr lang="fr-FR" sz="3399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Discussion</a:t>
              </a:r>
              <a:endParaRPr lang="en-US" sz="3399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  <a:p>
              <a:pPr algn="l">
                <a:lnSpc>
                  <a:spcPts val="4759"/>
                </a:lnSpc>
              </a:pPr>
              <a:endParaRPr lang="en-US" sz="3399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474576" y="1080542"/>
            <a:ext cx="11537738" cy="88639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fr-FR" sz="3600" b="1" u="sng" dirty="0">
                <a:solidFill>
                  <a:srgbClr val="013927"/>
                </a:solidFill>
                <a:latin typeface="Crimson Pro" panose="020B0604020202020204" charset="0"/>
              </a:rPr>
              <a:t>Conseils pour la Clarté et la Concision</a:t>
            </a:r>
          </a:p>
          <a:p>
            <a:endParaRPr lang="fr-FR" sz="3600" dirty="0">
              <a:solidFill>
                <a:srgbClr val="013927"/>
              </a:solidFill>
              <a:latin typeface="Crimson Pro" panose="020B060402020202020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b="1" dirty="0">
                <a:solidFill>
                  <a:srgbClr val="013927"/>
                </a:solidFill>
                <a:latin typeface="Crimson Pro" panose="020B0604020202020204" charset="0"/>
              </a:rPr>
              <a:t>Suivre les directives PRISMA/JBI</a:t>
            </a:r>
            <a:endParaRPr lang="fr-FR" sz="3600" dirty="0">
              <a:solidFill>
                <a:srgbClr val="013927"/>
              </a:solidFill>
              <a:latin typeface="Crimson Pro" panose="020B0604020202020204" charset="0"/>
            </a:endParaRPr>
          </a:p>
          <a:p>
            <a:pPr marL="1028700" lvl="1" indent="-571500">
              <a:buFont typeface="Wingdings" panose="05000000000000000000" pitchFamily="2" charset="2"/>
              <a:buChar char="q"/>
            </a:pPr>
            <a:r>
              <a:rPr lang="fr-FR" sz="3600" dirty="0">
                <a:solidFill>
                  <a:srgbClr val="013927"/>
                </a:solidFill>
                <a:latin typeface="Crimson Pro" panose="020B0604020202020204" charset="0"/>
              </a:rPr>
              <a:t>Utilisez la liste de vérification PRISMA/JBI pour vous assurer que toutes les sections requises sont abordées de manière claire et cohérente.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3600" dirty="0">
              <a:solidFill>
                <a:srgbClr val="013927"/>
              </a:solidFill>
              <a:latin typeface="Crimson Pro" panose="020B060402020202020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b="1" dirty="0">
                <a:solidFill>
                  <a:srgbClr val="013927"/>
                </a:solidFill>
                <a:latin typeface="Crimson Pro" panose="020B0604020202020204" charset="0"/>
              </a:rPr>
              <a:t>Utiliser un langage simple</a:t>
            </a:r>
            <a:endParaRPr lang="fr-FR" sz="3600" dirty="0">
              <a:solidFill>
                <a:srgbClr val="013927"/>
              </a:solidFill>
              <a:latin typeface="Crimson Pro" panose="020B0604020202020204" charset="0"/>
            </a:endParaRPr>
          </a:p>
          <a:p>
            <a:pPr marL="1028700" lvl="1" indent="-571500">
              <a:buFont typeface="Wingdings" panose="05000000000000000000" pitchFamily="2" charset="2"/>
              <a:buChar char="q"/>
            </a:pPr>
            <a:r>
              <a:rPr lang="fr-FR" sz="3600" dirty="0">
                <a:solidFill>
                  <a:srgbClr val="013927"/>
                </a:solidFill>
                <a:latin typeface="Crimson Pro" panose="020B0604020202020204" charset="0"/>
              </a:rPr>
              <a:t>Évitez le jargon et les phrases trop complexes.</a:t>
            </a:r>
          </a:p>
          <a:p>
            <a:pPr marL="1028700" lvl="1" indent="-571500">
              <a:buFont typeface="Wingdings" panose="05000000000000000000" pitchFamily="2" charset="2"/>
              <a:buChar char="q"/>
            </a:pPr>
            <a:r>
              <a:rPr lang="fr-FR" sz="3600" dirty="0">
                <a:solidFill>
                  <a:srgbClr val="013927"/>
                </a:solidFill>
                <a:latin typeface="Crimson Pro" panose="020B0604020202020204" charset="0"/>
              </a:rPr>
              <a:t>Écrivez comme si vous expliquiez à un public éduqué, mais non familier avec le domaine spécifique.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3600" dirty="0">
              <a:solidFill>
                <a:srgbClr val="013927"/>
              </a:solidFill>
              <a:latin typeface="Crimson Pro" panose="020B060402020202020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b="1" dirty="0">
                <a:solidFill>
                  <a:srgbClr val="013927"/>
                </a:solidFill>
                <a:latin typeface="Crimson Pro" panose="020B0604020202020204" charset="0"/>
              </a:rPr>
              <a:t>Garder des phrases courtes et directes</a:t>
            </a:r>
            <a:endParaRPr lang="fr-FR" sz="3600" dirty="0">
              <a:solidFill>
                <a:srgbClr val="013927"/>
              </a:solidFill>
              <a:latin typeface="Crimson Pro" panose="020B0604020202020204" charset="0"/>
            </a:endParaRPr>
          </a:p>
          <a:p>
            <a:pPr marL="1028700" lvl="1" indent="-571500">
              <a:buFont typeface="Wingdings" panose="05000000000000000000" pitchFamily="2" charset="2"/>
              <a:buChar char="q"/>
            </a:pPr>
            <a:r>
              <a:rPr lang="fr-FR" sz="3600" dirty="0">
                <a:solidFill>
                  <a:srgbClr val="013927"/>
                </a:solidFill>
                <a:latin typeface="Crimson Pro" panose="020B0604020202020204" charset="0"/>
              </a:rPr>
              <a:t>Limitez chaque phrase à une idée principale.</a:t>
            </a:r>
          </a:p>
          <a:p>
            <a:pPr marL="1028700" lvl="1" indent="-571500">
              <a:buFont typeface="Wingdings" panose="05000000000000000000" pitchFamily="2" charset="2"/>
              <a:buChar char="q"/>
            </a:pPr>
            <a:r>
              <a:rPr lang="fr-FR" sz="3600" dirty="0">
                <a:solidFill>
                  <a:srgbClr val="013927"/>
                </a:solidFill>
                <a:latin typeface="Crimson Pro" panose="020B0604020202020204" charset="0"/>
              </a:rPr>
              <a:t>Évitez les mots superflus comme « très », « extrêmement » ou « afin de ».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Noto Serif Display ExtraCondensed" panose="020B0604020202020204"/>
                <a:ea typeface="Noto Serif Display ExtraCondensed" panose="020B0604020202020204"/>
                <a:cs typeface="Noto Serif Display ExtraCondensed" panose="020B0604020202020204"/>
              </a:rPr>
              <a:t>Documenter </a:t>
            </a:r>
            <a:r>
              <a:rPr lang="en-US" sz="8000" b="1" dirty="0" err="1">
                <a:solidFill>
                  <a:schemeClr val="bg1"/>
                </a:solidFill>
                <a:latin typeface="Noto Serif Display ExtraCondensed" panose="020B0604020202020204"/>
                <a:ea typeface="Noto Serif Display ExtraCondensed" panose="020B0604020202020204"/>
                <a:cs typeface="Noto Serif Display ExtraCondensed" panose="020B0604020202020204"/>
              </a:rPr>
              <a:t>est</a:t>
            </a:r>
            <a:r>
              <a:rPr lang="en-US" sz="8000" b="1" dirty="0">
                <a:solidFill>
                  <a:schemeClr val="bg1"/>
                </a:solidFill>
                <a:latin typeface="Noto Serif Display ExtraCondensed" panose="020B0604020202020204"/>
                <a:ea typeface="Noto Serif Display ExtraCondensed" panose="020B0604020202020204"/>
                <a:cs typeface="Noto Serif Display ExtraCondensed" panose="020B0604020202020204"/>
              </a:rPr>
              <a:t> important 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fr-FR" sz="4800" b="1" dirty="0">
                <a:solidFill>
                  <a:schemeClr val="bg1"/>
                </a:solidFill>
                <a:latin typeface="Crimson Pro" panose="020B0604020202020204" charset="0"/>
              </a:rPr>
              <a:t>Le niveau de détail dépend de votre objectif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fr-FR" sz="4200" b="1" dirty="0">
                <a:solidFill>
                  <a:schemeClr val="bg1"/>
                </a:solidFill>
                <a:latin typeface="Crimson Pro" panose="020B0604020202020204" charset="0"/>
              </a:rPr>
              <a:t>Revue systématique vs revue </a:t>
            </a:r>
            <a:r>
              <a:rPr lang="fr-FR" sz="4200" b="1" dirty="0" err="1">
                <a:solidFill>
                  <a:schemeClr val="bg1"/>
                </a:solidFill>
                <a:latin typeface="Crimson Pro" panose="020B0604020202020204" charset="0"/>
              </a:rPr>
              <a:t>scoping</a:t>
            </a:r>
            <a:r>
              <a:rPr lang="fr-FR" sz="4200" b="1" dirty="0">
                <a:solidFill>
                  <a:schemeClr val="bg1"/>
                </a:solidFill>
                <a:latin typeface="Crimson Pro" panose="020B0604020202020204" charset="0"/>
              </a:rPr>
              <a:t> vs revue de la littérature</a:t>
            </a:r>
          </a:p>
          <a:p>
            <a:pPr lvl="2">
              <a:buFont typeface="Wingdings" panose="05000000000000000000" pitchFamily="2" charset="2"/>
              <a:buChar char="v"/>
              <a:defRPr/>
            </a:pPr>
            <a:r>
              <a:rPr lang="fr-FR" sz="3600" b="1" dirty="0">
                <a:solidFill>
                  <a:schemeClr val="bg1"/>
                </a:solidFill>
                <a:latin typeface="Crimson Pro" panose="020B0604020202020204" charset="0"/>
              </a:rPr>
              <a:t>À quel point souhaitez-vous/devez-vous être détaillé ?</a:t>
            </a:r>
          </a:p>
          <a:p>
            <a:pPr lvl="2">
              <a:buFont typeface="Wingdings" panose="05000000000000000000" pitchFamily="2" charset="2"/>
              <a:buChar char="v"/>
              <a:defRPr/>
            </a:pPr>
            <a:endParaRPr lang="fr-FR" sz="3600" b="1" dirty="0">
              <a:solidFill>
                <a:schemeClr val="bg1"/>
              </a:solidFill>
              <a:latin typeface="Crimson Pro" panose="020B0604020202020204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fr-FR" sz="4800" b="1" dirty="0">
                <a:solidFill>
                  <a:schemeClr val="bg1"/>
                </a:solidFill>
                <a:latin typeface="Crimson Pro" panose="020B0604020202020204" charset="0"/>
              </a:rPr>
              <a:t>Les raisons de documenter sont triples : 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fr-FR" sz="4200" b="1" dirty="0">
                <a:solidFill>
                  <a:schemeClr val="bg1"/>
                </a:solidFill>
                <a:latin typeface="Crimson Pro" panose="020B0604020202020204" charset="0"/>
              </a:rPr>
              <a:t>Reproductibilité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fr-FR" sz="4200" b="1" dirty="0">
                <a:solidFill>
                  <a:schemeClr val="bg1"/>
                </a:solidFill>
                <a:latin typeface="Crimson Pro" panose="020B0604020202020204" charset="0"/>
              </a:rPr>
              <a:t>Transparence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fr-FR" sz="4200" b="1" dirty="0">
                <a:solidFill>
                  <a:schemeClr val="bg1"/>
                </a:solidFill>
                <a:latin typeface="Crimson Pro" panose="020B0604020202020204" charset="0"/>
              </a:rPr>
              <a:t>Inclusion dans votre manuscrit</a:t>
            </a:r>
            <a:endParaRPr lang="en-US" sz="3000" dirty="0">
              <a:solidFill>
                <a:schemeClr val="bg1"/>
              </a:solidFill>
              <a:latin typeface="Crimson Pro" panose="020B06040202020202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195660-F22B-86ED-CECD-ABA1E78D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1600"/>
            <a:fld id="{C6FF5C59-6535-4DB7-B9C0-6E8D3E6B0E77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1371600"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9716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" y="10765"/>
            <a:ext cx="15773400" cy="1988345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Noto Serif Display ExtraCondensed" panose="020B0604020202020204"/>
                <a:ea typeface="Noto Serif Display ExtraCondensed" panose="020B0604020202020204"/>
                <a:cs typeface="Noto Serif Display ExtraCondensed" panose="020B0604020202020204"/>
              </a:rPr>
              <a:t>Que documenter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37210"/>
            <a:ext cx="15316200" cy="80450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4000" dirty="0">
                <a:solidFill>
                  <a:srgbClr val="FFFF00"/>
                </a:solidFill>
                <a:latin typeface="Crimson Pro" panose="020B0604020202020204" charset="0"/>
              </a:rPr>
              <a:t>➤ </a:t>
            </a:r>
            <a:r>
              <a:rPr lang="fr-FR" sz="4000" b="1" dirty="0">
                <a:solidFill>
                  <a:srgbClr val="FFFF00"/>
                </a:solidFill>
                <a:latin typeface="Crimson Pro" panose="020B0604020202020204" charset="0"/>
              </a:rPr>
              <a:t>Processus :</a:t>
            </a:r>
            <a:endParaRPr lang="fr-FR" sz="4000" dirty="0">
              <a:solidFill>
                <a:srgbClr val="FFFF00"/>
              </a:solidFill>
              <a:latin typeface="Crimson Pro" panose="020B060402020202020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3400" dirty="0">
                <a:solidFill>
                  <a:schemeClr val="bg1"/>
                </a:solidFill>
                <a:latin typeface="Crimson Pro" panose="020B0604020202020204" charset="0"/>
              </a:rPr>
              <a:t>Bases de données et littérature grise consultées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3400" dirty="0">
                <a:solidFill>
                  <a:schemeClr val="bg1"/>
                </a:solidFill>
                <a:latin typeface="Crimson Pro" panose="020B0604020202020204" charset="0"/>
              </a:rPr>
              <a:t>Stratégies de recherche exactes : quels termes avez-vous utilisés et comment les avez-vous combinés 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3400" dirty="0">
                <a:solidFill>
                  <a:schemeClr val="bg1"/>
                </a:solidFill>
                <a:latin typeface="Crimson Pro" panose="020B0604020202020204" charset="0"/>
              </a:rPr>
              <a:t>Date à laquelle vous avez effectué la recherche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3400" dirty="0">
                <a:solidFill>
                  <a:schemeClr val="bg1"/>
                </a:solidFill>
                <a:latin typeface="Crimson Pro" panose="020B0604020202020204" charset="0"/>
              </a:rPr>
              <a:t>Limites appliquées (y compris les années recherchées, etc.)</a:t>
            </a:r>
          </a:p>
          <a:p>
            <a:pPr marL="1600200" lvl="2" indent="-457200">
              <a:buFont typeface="Wingdings" panose="05000000000000000000" pitchFamily="2" charset="2"/>
              <a:buChar char="v"/>
            </a:pPr>
            <a:r>
              <a:rPr lang="fr-FR" sz="2600" dirty="0">
                <a:solidFill>
                  <a:schemeClr val="bg1"/>
                </a:solidFill>
                <a:latin typeface="Crimson Pro" panose="020B0604020202020204" charset="0"/>
              </a:rPr>
              <a:t>Avec des explications sur pourquoi vous avez utilisé ces limites !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3400" dirty="0">
                <a:solidFill>
                  <a:schemeClr val="bg1"/>
                </a:solidFill>
                <a:latin typeface="Crimson Pro" panose="020B0604020202020204" charset="0"/>
              </a:rPr>
              <a:t>Autres techniques de recherche : recherche manuelle, recherche secondaire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fr-FR" sz="3400" dirty="0">
              <a:solidFill>
                <a:schemeClr val="bg1"/>
              </a:solidFill>
              <a:latin typeface="Crimson Pro" panose="020B0604020202020204" charset="0"/>
            </a:endParaRPr>
          </a:p>
          <a:p>
            <a:pPr marL="0" indent="0">
              <a:buNone/>
            </a:pPr>
            <a:r>
              <a:rPr lang="fr-FR" sz="4000" dirty="0">
                <a:solidFill>
                  <a:srgbClr val="FFFF00"/>
                </a:solidFill>
                <a:latin typeface="Crimson Pro" panose="020B0604020202020204" charset="0"/>
              </a:rPr>
              <a:t>➤ </a:t>
            </a:r>
            <a:r>
              <a:rPr lang="fr-FR" sz="4000" b="1" dirty="0">
                <a:solidFill>
                  <a:srgbClr val="FFFF00"/>
                </a:solidFill>
                <a:latin typeface="Crimson Pro" panose="020B0604020202020204" charset="0"/>
              </a:rPr>
              <a:t>Résultats :</a:t>
            </a:r>
            <a:endParaRPr lang="fr-FR" sz="4000" dirty="0">
              <a:solidFill>
                <a:srgbClr val="FFFF00"/>
              </a:solidFill>
              <a:latin typeface="Crimson Pro" panose="020B060402020202020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3400" dirty="0">
                <a:solidFill>
                  <a:schemeClr val="bg1"/>
                </a:solidFill>
                <a:latin typeface="Crimson Pro" panose="020B0604020202020204" charset="0"/>
              </a:rPr>
              <a:t>Nombre de résultats par base de données avant et après suppression des doublons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3400" dirty="0">
                <a:solidFill>
                  <a:schemeClr val="bg1"/>
                </a:solidFill>
                <a:latin typeface="Crimson Pro" panose="020B0604020202020204" charset="0"/>
              </a:rPr>
              <a:t>Nombre de citations incluses et exclues pendant le processus de sélection (et raisons d'exclusion)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D4BCD-68B2-F22E-C22F-7D92B92C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1600"/>
            <a:fld id="{C6FF5C59-6535-4DB7-B9C0-6E8D3E6B0E77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1371600"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2021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11FF8-662F-C9F2-6EE6-9AAFFB1D3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D8235B61-0CC7-7064-9D92-8D9A10F4D068}"/>
              </a:ext>
            </a:extLst>
          </p:cNvPr>
          <p:cNvSpPr txBox="1"/>
          <p:nvPr/>
        </p:nvSpPr>
        <p:spPr>
          <a:xfrm>
            <a:off x="152400" y="44768"/>
            <a:ext cx="18493007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26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499" b="0" i="0" u="none" strike="noStrike" kern="1200" cap="none" spc="-402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Le Protocole est Essentiel !</a:t>
            </a:r>
            <a:endParaRPr kumimoji="0" lang="en-US" sz="11499" b="0" i="0" u="none" strike="noStrike" kern="1200" cap="none" spc="-402" normalizeH="0" baseline="0" noProof="0" dirty="0">
              <a:ln>
                <a:noFill/>
              </a:ln>
              <a:solidFill>
                <a:srgbClr val="FCFEF1"/>
              </a:solidFill>
              <a:effectLst/>
              <a:uLnTx/>
              <a:uFillTx/>
              <a:latin typeface="Noto Serif Display ExtraCondensed"/>
              <a:ea typeface="Noto Serif Display ExtraCondensed"/>
              <a:cs typeface="Noto Serif Display ExtraCondensed"/>
              <a:sym typeface="Noto Serif Display ExtraCondense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E45B8-B06B-2EFD-B6D3-8EDFB0F9E561}"/>
              </a:ext>
            </a:extLst>
          </p:cNvPr>
          <p:cNvSpPr txBox="1"/>
          <p:nvPr/>
        </p:nvSpPr>
        <p:spPr>
          <a:xfrm>
            <a:off x="298616" y="2041455"/>
            <a:ext cx="13569783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400" b="1" dirty="0">
                <a:solidFill>
                  <a:schemeClr val="bg1"/>
                </a:solidFill>
                <a:latin typeface="Crimson Pro" panose="020B0604020202020204" charset="0"/>
              </a:rPr>
              <a:t>Le protocole guide chaque étape </a:t>
            </a:r>
            <a:r>
              <a:rPr lang="fr-FR" sz="4400" dirty="0">
                <a:solidFill>
                  <a:schemeClr val="bg1"/>
                </a:solidFill>
                <a:latin typeface="Crimson Pro" panose="020B0604020202020204" charset="0"/>
              </a:rPr>
              <a:t>: Il définit les objectifs, les méthodes et les critères de votre revue.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FR" sz="4400" dirty="0">
              <a:solidFill>
                <a:schemeClr val="bg1"/>
              </a:solidFill>
              <a:latin typeface="Crimson Pro" panose="020B060402020202020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400" b="1" dirty="0">
                <a:solidFill>
                  <a:schemeClr val="bg1"/>
                </a:solidFill>
                <a:latin typeface="Crimson Pro" panose="020B0604020202020204" charset="0"/>
              </a:rPr>
              <a:t>Assure la rigueur et la transparence </a:t>
            </a:r>
            <a:r>
              <a:rPr lang="fr-FR" sz="4400" dirty="0">
                <a:solidFill>
                  <a:schemeClr val="bg1"/>
                </a:solidFill>
                <a:latin typeface="Crimson Pro" panose="020B0604020202020204" charset="0"/>
              </a:rPr>
              <a:t>: Suivre un protocole garantit des résultats cohérents et reproductibles.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FR" sz="4400" dirty="0">
              <a:solidFill>
                <a:schemeClr val="bg1"/>
              </a:solidFill>
              <a:latin typeface="Crimson Pro" panose="020B060402020202020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400" b="1" dirty="0">
                <a:solidFill>
                  <a:schemeClr val="bg1"/>
                </a:solidFill>
                <a:latin typeface="Crimson Pro" panose="020B0604020202020204" charset="0"/>
              </a:rPr>
              <a:t>C'est la feuille de route </a:t>
            </a:r>
            <a:r>
              <a:rPr lang="fr-FR" sz="4400" dirty="0">
                <a:solidFill>
                  <a:schemeClr val="bg1"/>
                </a:solidFill>
                <a:latin typeface="Crimson Pro" panose="020B0604020202020204" charset="0"/>
              </a:rPr>
              <a:t>: Un bon protocole permet d'éviter les biais et de rester fidèle à la question de recherche.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400" dirty="0">
              <a:solidFill>
                <a:schemeClr val="bg1"/>
              </a:solidFill>
              <a:latin typeface="Crimson Pro" panose="020B0604020202020204" charset="0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Crimson Pro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Resource: https://libguides.wku.edu/systematicreviews/protocol</a:t>
            </a:r>
            <a:r>
              <a:rPr lang="en-US" sz="3200" dirty="0">
                <a:solidFill>
                  <a:srgbClr val="FFFF00"/>
                </a:solidFill>
                <a:latin typeface="Crimson Pro" panose="020B060402020202020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C316B-3E0B-EE25-2170-DE59939042DD}"/>
              </a:ext>
            </a:extLst>
          </p:cNvPr>
          <p:cNvSpPr txBox="1"/>
          <p:nvPr/>
        </p:nvSpPr>
        <p:spPr>
          <a:xfrm>
            <a:off x="13868400" y="3861971"/>
            <a:ext cx="410574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SCANNEZ-MOI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ACF33E-80BE-8E80-8D4A-1C2AF7FAF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1447" y="4741694"/>
            <a:ext cx="4117937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97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E255A8-D225-4EB3-E2EF-4DF0612F3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D70F9F6-A77D-C1FA-43F0-DB7F8A4B3D07}"/>
              </a:ext>
            </a:extLst>
          </p:cNvPr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FD529684-3105-642C-0FCC-78B42885E075}"/>
              </a:ext>
            </a:extLst>
          </p:cNvPr>
          <p:cNvGrpSpPr/>
          <p:nvPr/>
        </p:nvGrpSpPr>
        <p:grpSpPr>
          <a:xfrm>
            <a:off x="0" y="-1"/>
            <a:ext cx="18288000" cy="14056736"/>
            <a:chOff x="0" y="0"/>
            <a:chExt cx="4816593" cy="13546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50EFAD9-A003-4E6D-F507-29B7F1526C4D}"/>
                </a:ext>
              </a:extLst>
            </p:cNvPr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92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407F8289-5CE0-478E-10EC-A00226DEBAC2}"/>
                </a:ext>
              </a:extLst>
            </p:cNvPr>
            <p:cNvSpPr txBox="1"/>
            <p:nvPr/>
          </p:nvSpPr>
          <p:spPr>
            <a:xfrm>
              <a:off x="0" y="19050"/>
              <a:ext cx="4816593" cy="1335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69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CC506D53-5D85-A5DE-513A-3642F30D8242}"/>
              </a:ext>
            </a:extLst>
          </p:cNvPr>
          <p:cNvSpPr txBox="1"/>
          <p:nvPr/>
        </p:nvSpPr>
        <p:spPr>
          <a:xfrm>
            <a:off x="456127" y="642850"/>
            <a:ext cx="17831868" cy="84433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fontAlgn="t">
              <a:spcBef>
                <a:spcPts val="1650"/>
              </a:spcBef>
              <a:spcAft>
                <a:spcPts val="825"/>
              </a:spcAft>
            </a:pPr>
            <a:r>
              <a:rPr lang="fr-FR" sz="4000" b="1" i="0" u="sng" dirty="0">
                <a:solidFill>
                  <a:schemeClr val="bg1"/>
                </a:solidFill>
                <a:effectLst/>
                <a:latin typeface="Crimson Pro" panose="020B0604020202020204" charset="0"/>
              </a:rPr>
              <a:t>RESOURCE: TRADUCTION D'ARTICLES</a:t>
            </a:r>
          </a:p>
          <a:p>
            <a:pPr algn="l" fontAlgn="t">
              <a:spcAft>
                <a:spcPts val="825"/>
              </a:spcAft>
            </a:pPr>
            <a:r>
              <a:rPr lang="fr-FR" sz="2800" b="0" i="0" dirty="0">
                <a:solidFill>
                  <a:schemeClr val="bg1"/>
                </a:solidFill>
                <a:effectLst/>
                <a:latin typeface="Crimson Pro" panose="020B0604020202020204" charset="0"/>
              </a:rPr>
              <a:t>Quelques références pour la traduction des documents écrits dans une langue qu'aucun des membres de l'équipe ne maitrise :</a:t>
            </a:r>
          </a:p>
          <a:p>
            <a:pPr algn="l" fontAlgn="t">
              <a:spcAft>
                <a:spcPts val="825"/>
              </a:spcAft>
            </a:pPr>
            <a:endParaRPr lang="fr-FR" sz="1200" b="0" i="0" dirty="0">
              <a:solidFill>
                <a:schemeClr val="bg1"/>
              </a:solidFill>
              <a:effectLst/>
              <a:latin typeface="Crimson Pro" panose="020B0604020202020204" charset="0"/>
            </a:endParaRPr>
          </a:p>
          <a:p>
            <a:pPr marL="457200" indent="-457200" algn="l" fontAlgn="t">
              <a:spcAft>
                <a:spcPts val="825"/>
              </a:spcAft>
              <a:buFont typeface="Wingdings" panose="05000000000000000000" pitchFamily="2" charset="2"/>
              <a:buChar char="Ø"/>
            </a:pPr>
            <a:r>
              <a:rPr lang="fr-FR" sz="2800" b="0" i="0" u="none" strike="noStrike" dirty="0">
                <a:solidFill>
                  <a:srgbClr val="FFFF00"/>
                </a:solidFill>
                <a:effectLst/>
                <a:latin typeface="Crimson Pro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</a:t>
            </a:r>
            <a:r>
              <a:rPr lang="fr-FR" sz="2800" b="0" i="0" u="none" strike="noStrike" dirty="0" err="1">
                <a:solidFill>
                  <a:srgbClr val="FFFF00"/>
                </a:solidFill>
                <a:effectLst/>
                <a:latin typeface="Crimson Pro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Accuracy</a:t>
            </a:r>
            <a:r>
              <a:rPr lang="fr-FR" sz="2800" b="0" i="0" u="none" strike="noStrike" dirty="0">
                <a:solidFill>
                  <a:srgbClr val="FFFF00"/>
                </a:solidFill>
                <a:effectLst/>
                <a:latin typeface="Crimson Pro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of Google Translate for </a:t>
            </a:r>
            <a:r>
              <a:rPr lang="fr-FR" sz="2800" b="0" i="0" u="none" strike="noStrike" dirty="0" err="1">
                <a:solidFill>
                  <a:srgbClr val="FFFF00"/>
                </a:solidFill>
                <a:effectLst/>
                <a:latin typeface="Crimson Pro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Abstracting</a:t>
            </a:r>
            <a:r>
              <a:rPr lang="fr-FR" sz="2800" b="0" i="0" u="none" strike="noStrike" dirty="0">
                <a:solidFill>
                  <a:srgbClr val="FFFF00"/>
                </a:solidFill>
                <a:effectLst/>
                <a:latin typeface="Crimson Pro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Data </a:t>
            </a:r>
            <a:r>
              <a:rPr lang="fr-FR" sz="2800" b="0" i="0" u="none" strike="noStrike" dirty="0" err="1">
                <a:solidFill>
                  <a:srgbClr val="FFFF00"/>
                </a:solidFill>
                <a:effectLst/>
                <a:latin typeface="Crimson Pro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From</a:t>
            </a:r>
            <a:r>
              <a:rPr lang="fr-FR" sz="2800" b="0" i="0" u="none" strike="noStrike" dirty="0">
                <a:solidFill>
                  <a:srgbClr val="FFFF00"/>
                </a:solidFill>
                <a:effectLst/>
                <a:latin typeface="Crimson Pro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Non-English-</a:t>
            </a:r>
            <a:r>
              <a:rPr lang="fr-FR" sz="2800" b="0" i="0" u="none" strike="noStrike" dirty="0" err="1">
                <a:solidFill>
                  <a:srgbClr val="FFFF00"/>
                </a:solidFill>
                <a:effectLst/>
                <a:latin typeface="Crimson Pro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Language</a:t>
            </a:r>
            <a:r>
              <a:rPr lang="fr-FR" sz="2800" b="0" i="0" u="none" strike="noStrike" dirty="0">
                <a:solidFill>
                  <a:srgbClr val="FFFF00"/>
                </a:solidFill>
                <a:effectLst/>
                <a:latin typeface="Crimson Pro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Trials for </a:t>
            </a:r>
            <a:r>
              <a:rPr lang="fr-FR" sz="2800" b="0" i="0" u="none" strike="noStrike" dirty="0" err="1">
                <a:solidFill>
                  <a:srgbClr val="FFFF00"/>
                </a:solidFill>
                <a:effectLst/>
                <a:latin typeface="Crimson Pro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Systematic</a:t>
            </a:r>
            <a:r>
              <a:rPr lang="fr-FR" sz="2800" b="0" i="0" u="none" strike="noStrike" dirty="0">
                <a:solidFill>
                  <a:srgbClr val="FFFF00"/>
                </a:solidFill>
                <a:effectLst/>
                <a:latin typeface="Crimson Pro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sz="2800" b="0" i="0" u="none" strike="noStrike" dirty="0" err="1">
                <a:solidFill>
                  <a:schemeClr val="bg1"/>
                </a:solidFill>
                <a:effectLst/>
                <a:latin typeface="Crimson Pro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Reviews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Crimson Pro" panose="020B0604020202020204" charset="0"/>
              </a:rPr>
              <a:t> (Jackson et al, 2019) : les auteurs de cet article ont démontré la qualité de la traduction </a:t>
            </a:r>
            <a:r>
              <a:rPr lang="fr-FR" sz="2800" b="1" i="0" dirty="0">
                <a:solidFill>
                  <a:schemeClr val="bg1"/>
                </a:solidFill>
                <a:effectLst/>
                <a:latin typeface="Crimson Pro" panose="020B0604020202020204" charset="0"/>
              </a:rPr>
              <a:t>en anglais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Crimson Pro" panose="020B0604020202020204" charset="0"/>
              </a:rPr>
              <a:t> par Google Translate pour 9 autres langues. </a:t>
            </a:r>
          </a:p>
          <a:p>
            <a:pPr marL="457200" indent="-457200" algn="l" fontAlgn="t">
              <a:spcAft>
                <a:spcPts val="825"/>
              </a:spcAft>
              <a:buFont typeface="Wingdings" panose="05000000000000000000" pitchFamily="2" charset="2"/>
              <a:buChar char="Ø"/>
            </a:pPr>
            <a:r>
              <a:rPr lang="fr-FR" sz="2800" b="0" i="0" u="none" strike="noStrike" dirty="0" err="1">
                <a:solidFill>
                  <a:srgbClr val="FFFF00"/>
                </a:solidFill>
                <a:effectLst/>
                <a:latin typeface="Crimson Pro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Including</a:t>
            </a:r>
            <a:r>
              <a:rPr lang="fr-FR" sz="2800" b="0" i="0" u="none" strike="noStrike" dirty="0">
                <a:solidFill>
                  <a:srgbClr val="FFFF00"/>
                </a:solidFill>
                <a:effectLst/>
                <a:latin typeface="Crimson Pro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sz="2800" b="0" i="0" u="none" strike="noStrike" dirty="0" err="1">
                <a:solidFill>
                  <a:srgbClr val="FFFF00"/>
                </a:solidFill>
                <a:effectLst/>
                <a:latin typeface="Crimson Pro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papers</a:t>
            </a:r>
            <a:r>
              <a:rPr lang="fr-FR" sz="2800" b="0" i="0" u="none" strike="noStrike" dirty="0">
                <a:solidFill>
                  <a:srgbClr val="FFFF00"/>
                </a:solidFill>
                <a:effectLst/>
                <a:latin typeface="Crimson Pro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in </a:t>
            </a:r>
            <a:r>
              <a:rPr lang="fr-FR" sz="2800" b="0" i="0" u="none" strike="noStrike" dirty="0" err="1">
                <a:solidFill>
                  <a:srgbClr val="FFFF00"/>
                </a:solidFill>
                <a:effectLst/>
                <a:latin typeface="Crimson Pro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languages</a:t>
            </a:r>
            <a:r>
              <a:rPr lang="fr-FR" sz="2800" b="0" i="0" u="none" strike="noStrike" dirty="0">
                <a:solidFill>
                  <a:srgbClr val="FFFF00"/>
                </a:solidFill>
                <a:effectLst/>
                <a:latin typeface="Crimson Pro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sz="2800" b="0" i="0" u="none" strike="noStrike" dirty="0" err="1">
                <a:solidFill>
                  <a:srgbClr val="FFFF00"/>
                </a:solidFill>
                <a:effectLst/>
                <a:latin typeface="Crimson Pro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other</a:t>
            </a:r>
            <a:r>
              <a:rPr lang="fr-FR" sz="2800" b="0" i="0" u="none" strike="noStrike" dirty="0">
                <a:solidFill>
                  <a:srgbClr val="FFFF00"/>
                </a:solidFill>
                <a:effectLst/>
                <a:latin typeface="Crimson Pro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sz="2800" b="0" i="0" u="none" strike="noStrike" dirty="0" err="1">
                <a:solidFill>
                  <a:srgbClr val="FFFF00"/>
                </a:solidFill>
                <a:effectLst/>
                <a:latin typeface="Crimson Pro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</a:t>
            </a:r>
            <a:r>
              <a:rPr lang="fr-FR" sz="2800" b="0" i="0" u="none" strike="noStrike" dirty="0">
                <a:solidFill>
                  <a:srgbClr val="FFFF00"/>
                </a:solidFill>
                <a:effectLst/>
                <a:latin typeface="Crimson Pro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English in </a:t>
            </a:r>
            <a:r>
              <a:rPr lang="fr-FR" sz="2800" b="0" i="0" u="none" strike="noStrike" dirty="0" err="1">
                <a:solidFill>
                  <a:srgbClr val="FFFF00"/>
                </a:solidFill>
                <a:effectLst/>
                <a:latin typeface="Crimson Pro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systematic</a:t>
            </a:r>
            <a:r>
              <a:rPr lang="fr-FR" sz="2800" b="0" i="0" u="none" strike="noStrike" dirty="0">
                <a:solidFill>
                  <a:srgbClr val="FFFF00"/>
                </a:solidFill>
                <a:effectLst/>
                <a:latin typeface="Crimson Pro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sz="2800" b="0" i="0" u="none" strike="noStrike" dirty="0" err="1">
                <a:solidFill>
                  <a:srgbClr val="FFFF00"/>
                </a:solidFill>
                <a:effectLst/>
                <a:latin typeface="Crimson Pro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reviews</a:t>
            </a:r>
            <a:r>
              <a:rPr lang="fr-FR" sz="2800" b="0" i="0" u="none" strike="noStrike" dirty="0">
                <a:solidFill>
                  <a:srgbClr val="FFFF00"/>
                </a:solidFill>
                <a:effectLst/>
                <a:latin typeface="Crimson Pro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important, </a:t>
            </a:r>
            <a:r>
              <a:rPr lang="fr-FR" sz="2800" b="0" i="0" u="none" strike="noStrike" dirty="0" err="1">
                <a:solidFill>
                  <a:srgbClr val="FFFF00"/>
                </a:solidFill>
                <a:effectLst/>
                <a:latin typeface="Crimson Pro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feasible</a:t>
            </a:r>
            <a:r>
              <a:rPr lang="fr-FR" sz="2800" b="0" i="0" u="none" strike="noStrike" dirty="0">
                <a:solidFill>
                  <a:srgbClr val="FFFF00"/>
                </a:solidFill>
                <a:effectLst/>
                <a:latin typeface="Crimson Pro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fr-FR" sz="2800" b="0" i="0" u="none" strike="noStrike" dirty="0" err="1">
                <a:solidFill>
                  <a:srgbClr val="FFFF00"/>
                </a:solidFill>
                <a:effectLst/>
                <a:latin typeface="Crimson Pro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yet</a:t>
            </a:r>
            <a:r>
              <a:rPr lang="fr-FR" sz="2800" b="0" i="0" u="none" strike="noStrike" dirty="0">
                <a:solidFill>
                  <a:srgbClr val="FFFF00"/>
                </a:solidFill>
                <a:effectLst/>
                <a:latin typeface="Crimson Pro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sz="2800" b="0" i="0" u="none" strike="noStrike" dirty="0" err="1">
                <a:solidFill>
                  <a:srgbClr val="FFFF00"/>
                </a:solidFill>
                <a:effectLst/>
                <a:latin typeface="Crimson Pro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often</a:t>
            </a:r>
            <a:r>
              <a:rPr lang="fr-FR" sz="2800" b="0" i="0" u="none" strike="noStrike" dirty="0">
                <a:solidFill>
                  <a:srgbClr val="FFFF00"/>
                </a:solidFill>
                <a:effectLst/>
                <a:latin typeface="Crimson Pro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sz="2800" b="0" i="0" u="none" strike="noStrike" dirty="0" err="1">
                <a:solidFill>
                  <a:schemeClr val="bg1"/>
                </a:solidFill>
                <a:effectLst/>
                <a:latin typeface="Crimson Pro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omitted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Crimson Pro" panose="020B0604020202020204" charset="0"/>
              </a:rPr>
              <a:t>. (Walpole, 2019) : plusieurs méthodes sont présentées.</a:t>
            </a:r>
          </a:p>
          <a:p>
            <a:pPr marL="457200" indent="-457200" algn="l" fontAlgn="t">
              <a:spcAft>
                <a:spcPts val="825"/>
              </a:spcAft>
              <a:buFont typeface="Wingdings" panose="05000000000000000000" pitchFamily="2" charset="2"/>
              <a:buChar char="Ø"/>
            </a:pPr>
            <a:r>
              <a:rPr lang="fr-FR" sz="2800" b="0" i="0" dirty="0">
                <a:solidFill>
                  <a:schemeClr val="bg1"/>
                </a:solidFill>
                <a:effectLst/>
                <a:latin typeface="Crimson Pro" panose="020B0604020202020204" charset="0"/>
              </a:rPr>
              <a:t> </a:t>
            </a:r>
            <a:r>
              <a:rPr lang="fr-FR" sz="2800" b="0" i="0" u="none" strike="noStrike" dirty="0" err="1">
                <a:solidFill>
                  <a:srgbClr val="FFFF00"/>
                </a:solidFill>
                <a:effectLst/>
                <a:latin typeface="Crimson Pro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Including</a:t>
            </a:r>
            <a:r>
              <a:rPr lang="fr-FR" sz="2800" b="0" i="0" u="none" strike="noStrike" dirty="0">
                <a:solidFill>
                  <a:srgbClr val="FFFF00"/>
                </a:solidFill>
                <a:effectLst/>
                <a:latin typeface="Crimson Pro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non-English </a:t>
            </a:r>
            <a:r>
              <a:rPr lang="fr-FR" sz="2800" b="0" i="0" u="none" strike="noStrike" dirty="0" err="1">
                <a:solidFill>
                  <a:srgbClr val="FFFF00"/>
                </a:solidFill>
                <a:effectLst/>
                <a:latin typeface="Crimson Pro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language</a:t>
            </a:r>
            <a:r>
              <a:rPr lang="fr-FR" sz="2800" b="0" i="0" u="none" strike="noStrike" dirty="0">
                <a:solidFill>
                  <a:srgbClr val="FFFF00"/>
                </a:solidFill>
                <a:effectLst/>
                <a:latin typeface="Crimson Pro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articles in </a:t>
            </a:r>
            <a:r>
              <a:rPr lang="fr-FR" sz="2800" b="0" i="0" u="none" strike="noStrike" dirty="0" err="1">
                <a:solidFill>
                  <a:srgbClr val="FFFF00"/>
                </a:solidFill>
                <a:effectLst/>
                <a:latin typeface="Crimson Pro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systematic</a:t>
            </a:r>
            <a:r>
              <a:rPr lang="fr-FR" sz="2800" b="0" i="0" u="none" strike="noStrike" dirty="0">
                <a:solidFill>
                  <a:srgbClr val="FFFF00"/>
                </a:solidFill>
                <a:effectLst/>
                <a:latin typeface="Crimson Pro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sz="2800" b="0" i="0" u="none" strike="noStrike" dirty="0" err="1">
                <a:solidFill>
                  <a:srgbClr val="FFFF00"/>
                </a:solidFill>
                <a:effectLst/>
                <a:latin typeface="Crimson Pro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reviews</a:t>
            </a:r>
            <a:r>
              <a:rPr lang="fr-FR" sz="2800" b="0" i="0" u="none" strike="noStrike" dirty="0">
                <a:solidFill>
                  <a:srgbClr val="FFFF00"/>
                </a:solidFill>
                <a:effectLst/>
                <a:latin typeface="Crimson Pro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 </a:t>
            </a:r>
            <a:r>
              <a:rPr lang="fr-FR" sz="2800" b="0" i="0" u="none" strike="noStrike" dirty="0" err="1">
                <a:solidFill>
                  <a:srgbClr val="FFFF00"/>
                </a:solidFill>
                <a:effectLst/>
                <a:latin typeface="Crimson Pro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reflection</a:t>
            </a:r>
            <a:r>
              <a:rPr lang="fr-FR" sz="2800" b="0" i="0" u="none" strike="noStrike" dirty="0">
                <a:solidFill>
                  <a:srgbClr val="FFFF00"/>
                </a:solidFill>
                <a:effectLst/>
                <a:latin typeface="Crimson Pro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on </a:t>
            </a:r>
            <a:r>
              <a:rPr lang="fr-FR" sz="2800" b="0" i="0" u="none" strike="noStrike" dirty="0" err="1">
                <a:solidFill>
                  <a:srgbClr val="FFFF00"/>
                </a:solidFill>
                <a:effectLst/>
                <a:latin typeface="Crimson Pro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processes</a:t>
            </a:r>
            <a:r>
              <a:rPr lang="fr-FR" sz="2800" b="0" i="0" u="none" strike="noStrike" dirty="0">
                <a:solidFill>
                  <a:srgbClr val="FFFF00"/>
                </a:solidFill>
                <a:effectLst/>
                <a:latin typeface="Crimson Pro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for </a:t>
            </a:r>
            <a:r>
              <a:rPr lang="fr-FR" sz="2800" b="0" i="0" u="none" strike="noStrike" dirty="0" err="1">
                <a:solidFill>
                  <a:srgbClr val="FFFF00"/>
                </a:solidFill>
                <a:effectLst/>
                <a:latin typeface="Crimson Pro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identifying</a:t>
            </a:r>
            <a:r>
              <a:rPr lang="fr-FR" sz="2800" b="0" i="0" u="none" strike="noStrike" dirty="0">
                <a:solidFill>
                  <a:srgbClr val="FFFF00"/>
                </a:solidFill>
                <a:effectLst/>
                <a:latin typeface="Crimson Pro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sz="2800" b="0" i="0" u="none" strike="noStrike" dirty="0">
                <a:solidFill>
                  <a:schemeClr val="bg1"/>
                </a:solidFill>
                <a:effectLst/>
                <a:latin typeface="Crimson Pro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low-cost sources of translation support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Crimson Pro" panose="020B0604020202020204" charset="0"/>
              </a:rPr>
              <a:t> (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Crimson Pro" panose="020B0604020202020204" charset="0"/>
              </a:rPr>
              <a:t>Rockliffe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Crimson Pro" panose="020B0604020202020204" charset="0"/>
              </a:rPr>
              <a:t>, 2022) : l'autrice suggère l'utilisation de diverses ressources en milieu universitaire.</a:t>
            </a:r>
          </a:p>
          <a:p>
            <a:pPr marL="457200" indent="-457200" algn="l" fontAlgn="t">
              <a:spcAft>
                <a:spcPts val="825"/>
              </a:spcAft>
              <a:buFont typeface="Wingdings" panose="05000000000000000000" pitchFamily="2" charset="2"/>
              <a:buChar char="Ø"/>
            </a:pPr>
            <a:r>
              <a:rPr lang="fr-FR" sz="2800" b="0" i="0" u="none" strike="noStrike" dirty="0" err="1">
                <a:solidFill>
                  <a:srgbClr val="FFFF00"/>
                </a:solidFill>
                <a:effectLst/>
                <a:latin typeface="Crimson Pro" panose="020B060402020202020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Language</a:t>
            </a:r>
            <a:r>
              <a:rPr lang="fr-FR" sz="2800" b="0" i="0" u="none" strike="noStrike" dirty="0">
                <a:solidFill>
                  <a:srgbClr val="FFFF00"/>
                </a:solidFill>
                <a:effectLst/>
                <a:latin typeface="Crimson Pro" panose="020B060402020202020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inclusion in </a:t>
            </a:r>
            <a:r>
              <a:rPr lang="fr-FR" sz="2800" b="0" i="0" u="none" strike="noStrike" dirty="0" err="1">
                <a:solidFill>
                  <a:srgbClr val="FFFF00"/>
                </a:solidFill>
                <a:effectLst/>
                <a:latin typeface="Crimson Pro" panose="020B060402020202020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ecological</a:t>
            </a:r>
            <a:r>
              <a:rPr lang="fr-FR" sz="2800" b="0" i="0" u="none" strike="noStrike" dirty="0">
                <a:solidFill>
                  <a:srgbClr val="FFFF00"/>
                </a:solidFill>
                <a:effectLst/>
                <a:latin typeface="Crimson Pro" panose="020B060402020202020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sz="2800" b="0" i="0" u="none" strike="noStrike" dirty="0" err="1">
                <a:solidFill>
                  <a:srgbClr val="FFFF00"/>
                </a:solidFill>
                <a:effectLst/>
                <a:latin typeface="Crimson Pro" panose="020B060402020202020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systematic</a:t>
            </a:r>
            <a:r>
              <a:rPr lang="fr-FR" sz="2800" b="0" i="0" u="none" strike="noStrike" dirty="0">
                <a:solidFill>
                  <a:srgbClr val="FFFF00"/>
                </a:solidFill>
                <a:effectLst/>
                <a:latin typeface="Crimson Pro" panose="020B060402020202020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sz="2800" b="0" i="0" u="none" strike="noStrike" dirty="0" err="1">
                <a:solidFill>
                  <a:srgbClr val="FFFF00"/>
                </a:solidFill>
                <a:effectLst/>
                <a:latin typeface="Crimson Pro" panose="020B060402020202020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reviews</a:t>
            </a:r>
            <a:r>
              <a:rPr lang="fr-FR" sz="2800" b="0" i="0" u="none" strike="noStrike" dirty="0">
                <a:solidFill>
                  <a:srgbClr val="FFFF00"/>
                </a:solidFill>
                <a:effectLst/>
                <a:latin typeface="Crimson Pro" panose="020B060402020202020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</a:t>
            </a:r>
            <a:r>
              <a:rPr lang="fr-FR" sz="2800" b="0" i="0" u="none" strike="noStrike" dirty="0" err="1">
                <a:solidFill>
                  <a:srgbClr val="FFFF00"/>
                </a:solidFill>
                <a:effectLst/>
                <a:latin typeface="Crimson Pro" panose="020B060402020202020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maps</a:t>
            </a:r>
            <a:r>
              <a:rPr lang="fr-FR" sz="2800" b="0" i="0" u="none" strike="noStrike" dirty="0">
                <a:solidFill>
                  <a:srgbClr val="FFFF00"/>
                </a:solidFill>
                <a:effectLst/>
                <a:latin typeface="Crimson Pro" panose="020B060402020202020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fr-FR" sz="2800" b="0" i="0" u="none" strike="noStrike" dirty="0" err="1">
                <a:solidFill>
                  <a:srgbClr val="FFFF00"/>
                </a:solidFill>
                <a:effectLst/>
                <a:latin typeface="Crimson Pro" panose="020B060402020202020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Barriers</a:t>
            </a:r>
            <a:r>
              <a:rPr lang="fr-FR" sz="2800" b="0" i="0" u="none" strike="noStrike" dirty="0">
                <a:solidFill>
                  <a:srgbClr val="FFFF00"/>
                </a:solidFill>
                <a:effectLst/>
                <a:latin typeface="Crimson Pro" panose="020B060402020202020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sz="2800" b="0" i="0" u="none" strike="noStrike" dirty="0">
                <a:solidFill>
                  <a:schemeClr val="bg1"/>
                </a:solidFill>
                <a:effectLst/>
                <a:latin typeface="Crimson Pro" panose="020B060402020202020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perspectives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Crimson Pro" panose="020B0604020202020204" charset="0"/>
              </a:rPr>
              <a:t> (Hannah K et al. 2024)</a:t>
            </a:r>
          </a:p>
          <a:p>
            <a:pPr marL="914400" lvl="1" indent="-457200" fontAlgn="t">
              <a:spcAft>
                <a:spcPts val="825"/>
              </a:spcAft>
              <a:buFont typeface="Wingdings" panose="05000000000000000000" pitchFamily="2" charset="2"/>
              <a:buChar char="Ø"/>
            </a:pPr>
            <a:r>
              <a:rPr lang="fr-FR" sz="2800" b="0" i="0" strike="noStrike" dirty="0">
                <a:solidFill>
                  <a:schemeClr val="bg1"/>
                </a:solidFill>
                <a:effectLst/>
                <a:latin typeface="Crimson Pro" panose="020B060402020202020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Translate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Crimson Pro" panose="020B0604020202020204" charset="0"/>
              </a:rPr>
              <a:t> et </a:t>
            </a:r>
            <a:r>
              <a:rPr lang="fr-FR" sz="2800" b="0" i="0" strike="noStrike" dirty="0">
                <a:solidFill>
                  <a:schemeClr val="bg1"/>
                </a:solidFill>
                <a:effectLst/>
                <a:latin typeface="Crimson Pro" panose="020B060402020202020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DeepL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Crimson Pro" panose="020B0604020202020204" charset="0"/>
              </a:rPr>
              <a:t> offrent tous deux la traduction d'un document complet.</a:t>
            </a:r>
          </a:p>
          <a:p>
            <a:pPr marL="457200" indent="-457200" algn="l" fontAlgn="t">
              <a:spcAft>
                <a:spcPts val="825"/>
              </a:spcAft>
              <a:buFont typeface="Wingdings" panose="05000000000000000000" pitchFamily="2" charset="2"/>
              <a:buChar char="Ø"/>
            </a:pPr>
            <a:endParaRPr lang="fr-FR" sz="2800" b="0" i="0" dirty="0">
              <a:solidFill>
                <a:schemeClr val="bg1"/>
              </a:solidFill>
              <a:effectLst/>
              <a:latin typeface="Crimson Pro" panose="020B0604020202020204" charset="0"/>
            </a:endParaRPr>
          </a:p>
          <a:p>
            <a:pPr algn="l" fontAlgn="t">
              <a:spcAft>
                <a:spcPts val="825"/>
              </a:spcAft>
            </a:pPr>
            <a:r>
              <a:rPr lang="fr-FR" sz="2800" b="0" i="0" dirty="0">
                <a:solidFill>
                  <a:schemeClr val="bg1"/>
                </a:solidFill>
                <a:effectLst/>
                <a:latin typeface="Crimson Pro" panose="020B0604020202020204" charset="0"/>
              </a:rPr>
              <a:t>Si l'obtention d'une traduction s'avère impossible, indiquer dans la section </a:t>
            </a:r>
            <a:r>
              <a:rPr lang="fr-FR" sz="2800" b="0" i="1" dirty="0">
                <a:solidFill>
                  <a:schemeClr val="bg1"/>
                </a:solidFill>
                <a:effectLst/>
                <a:latin typeface="Crimson Pro" panose="020B0604020202020204" charset="0"/>
              </a:rPr>
              <a:t>Limitations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Crimson Pro" panose="020B0604020202020204" charset="0"/>
              </a:rPr>
              <a:t> de votre synthèse des connaissances que vous n'avez retenu que les articles publiés en anglais (et d'autres langues, s'il y a lieu) et citer dans cette section les articles que vous n'avez pas été en mesure de traduire.</a:t>
            </a:r>
          </a:p>
          <a:p>
            <a:br>
              <a:rPr lang="fr-FR" b="0" i="0" dirty="0">
                <a:solidFill>
                  <a:schemeClr val="bg1"/>
                </a:solidFill>
                <a:effectLst/>
                <a:latin typeface="Crimson Pro" panose="020B0604020202020204" charset="0"/>
              </a:rPr>
            </a:br>
            <a:endParaRPr kumimoji="0" lang="en-US" sz="2000" b="0" i="0" u="none" strike="noStrike" kern="1200" cap="none" spc="-339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rimson Pro" panose="020B0604020202020204" charset="0"/>
              <a:ea typeface="Noto Serif Display ExtraCondensed"/>
              <a:cs typeface="Noto Serif Display ExtraCondensed"/>
              <a:sym typeface="Noto Serif Display ExtraCondensed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8830FEAF-915B-E332-76B8-9D04F1A9906B}"/>
              </a:ext>
            </a:extLst>
          </p:cNvPr>
          <p:cNvSpPr txBox="1"/>
          <p:nvPr/>
        </p:nvSpPr>
        <p:spPr>
          <a:xfrm>
            <a:off x="450031" y="9804365"/>
            <a:ext cx="17387933" cy="410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3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-11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Reference: https://bib.umontreal.ca/evaluer-analyser-rediger/syntheses-connaissances/examen-portee?tab=5307146</a:t>
            </a:r>
            <a:r>
              <a:rPr kumimoji="0" lang="en-US" sz="2799" b="0" i="0" u="none" strike="noStrike" kern="1200" cap="none" spc="-11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 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2DB4AD7D-9170-FBBA-5695-DAC7A0D30DA7}"/>
              </a:ext>
            </a:extLst>
          </p:cNvPr>
          <p:cNvSpPr txBox="1"/>
          <p:nvPr/>
        </p:nvSpPr>
        <p:spPr>
          <a:xfrm>
            <a:off x="14459293" y="447838"/>
            <a:ext cx="3157240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0" u="none" strike="noStrike" kern="1200" cap="none" spc="-71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</p:spTree>
    <p:extLst>
      <p:ext uri="{BB962C8B-B14F-4D97-AF65-F5344CB8AC3E}">
        <p14:creationId xmlns:p14="http://schemas.microsoft.com/office/powerpoint/2010/main" val="2776385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5143500"/>
            <a:chOff x="0" y="0"/>
            <a:chExt cx="4816593" cy="13546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92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050"/>
              <a:ext cx="4816593" cy="1335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918577" y="2694975"/>
            <a:ext cx="9523824" cy="138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70"/>
              </a:lnSpc>
            </a:pPr>
            <a:r>
              <a:rPr lang="en-US" sz="9700" spc="-339" dirty="0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Sessions Pratiques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940073" y="6327498"/>
            <a:ext cx="6875985" cy="1194354"/>
            <a:chOff x="0" y="0"/>
            <a:chExt cx="9167980" cy="1592471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03"/>
              <a:ext cx="9167980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500" b="1" dirty="0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RÔLE DU FACILITATEUR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033671"/>
              <a:ext cx="9167980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799" spc="-111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Fournir</a:t>
              </a:r>
              <a:r>
                <a:rPr lang="en-US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des </a:t>
              </a:r>
              <a:r>
                <a:rPr lang="en-US" sz="2799" spc="-111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commentaires</a:t>
              </a:r>
              <a:endParaRPr lang="en-US" sz="2799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4459293" y="447838"/>
            <a:ext cx="3157240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694"/>
              </a:lnSpc>
            </a:pPr>
            <a:r>
              <a:rPr lang="en-US" sz="1598" spc="-71">
                <a:solidFill>
                  <a:srgbClr val="FCFEF1"/>
                </a:solidFill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88708" y="6320371"/>
            <a:ext cx="6724423" cy="2936753"/>
            <a:chOff x="0" y="-9503"/>
            <a:chExt cx="8965897" cy="3915669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9503"/>
              <a:ext cx="8965897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b="1" dirty="0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TÂCHES INDIVIDUELLES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033671"/>
              <a:ext cx="8965897" cy="28724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Question de recherche</a:t>
              </a:r>
            </a:p>
            <a:p>
              <a:pPr algn="l">
                <a:lnSpc>
                  <a:spcPts val="3359"/>
                </a:lnSpc>
              </a:pPr>
              <a:r>
                <a:rPr lang="fr-FR" sz="2799" b="1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***Développent du Protocole</a:t>
              </a:r>
            </a:p>
            <a:p>
              <a:pPr algn="l">
                <a:lnSpc>
                  <a:spcPts val="3359"/>
                </a:lnSpc>
              </a:pP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Stratégie de Recherche</a:t>
              </a:r>
            </a:p>
            <a:p>
              <a:pPr algn="l">
                <a:lnSpc>
                  <a:spcPts val="3359"/>
                </a:lnSpc>
              </a:pP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Extraction des données</a:t>
              </a:r>
            </a:p>
            <a:p>
              <a:pPr algn="l">
                <a:lnSpc>
                  <a:spcPts val="3359"/>
                </a:lnSpc>
              </a:pP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Rédaction des sections</a:t>
              </a:r>
              <a:endParaRPr lang="en-US" sz="2799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</p:txBody>
        </p:sp>
      </p:grpSp>
      <p:sp>
        <p:nvSpPr>
          <p:cNvPr id="15" name="AutoShape 15"/>
          <p:cNvSpPr/>
          <p:nvPr/>
        </p:nvSpPr>
        <p:spPr>
          <a:xfrm flipV="1">
            <a:off x="788711" y="6919912"/>
            <a:ext cx="6724420" cy="4762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6"/>
          <p:cNvSpPr/>
          <p:nvPr/>
        </p:nvSpPr>
        <p:spPr>
          <a:xfrm flipV="1">
            <a:off x="7940073" y="6919912"/>
            <a:ext cx="6724420" cy="4762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971800" y="1347155"/>
            <a:ext cx="14591780" cy="1163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9600" b="1" spc="-280" dirty="0" err="1">
                <a:solidFill>
                  <a:srgbClr val="013927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Clôture</a:t>
            </a:r>
            <a:r>
              <a:rPr lang="en-US" sz="9600" b="1" spc="-280" dirty="0">
                <a:solidFill>
                  <a:srgbClr val="013927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 et </a:t>
            </a:r>
            <a:r>
              <a:rPr lang="en-US" sz="9600" b="1" spc="-280" dirty="0" err="1">
                <a:solidFill>
                  <a:srgbClr val="013927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Prochaines</a:t>
            </a:r>
            <a:r>
              <a:rPr lang="en-US" sz="9600" b="1" spc="-280" dirty="0">
                <a:solidFill>
                  <a:srgbClr val="013927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 Étapes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783019" y="3987178"/>
            <a:ext cx="3673085" cy="1308375"/>
            <a:chOff x="0" y="0"/>
            <a:chExt cx="4897447" cy="1744500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4897447" cy="965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79"/>
                </a:lnSpc>
              </a:pPr>
              <a:r>
                <a:rPr lang="fr-FR" sz="2400" b="1" spc="-96" dirty="0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RÉFLEXION SUR LES COMPÉTENCES ACQUISES</a:t>
              </a:r>
              <a:endParaRPr lang="en-US" sz="2400" b="1" spc="-96" dirty="0">
                <a:solidFill>
                  <a:srgbClr val="013927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185523"/>
              <a:ext cx="4897447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60381" y="3987178"/>
            <a:ext cx="3294040" cy="1308242"/>
            <a:chOff x="0" y="0"/>
            <a:chExt cx="4392054" cy="1744323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4392054" cy="14587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79"/>
                </a:lnSpc>
              </a:pPr>
              <a:r>
                <a:rPr lang="fr-FR" sz="2400" b="1" spc="-96" dirty="0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PLANIFICATION DES PROCHAINES ÉTAPES DES PROJETS</a:t>
              </a:r>
              <a:endParaRPr lang="en-US" sz="2400" b="1" spc="-96" dirty="0">
                <a:solidFill>
                  <a:srgbClr val="013927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185523"/>
              <a:ext cx="4392054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106400" y="4045335"/>
            <a:ext cx="3268399" cy="1661970"/>
            <a:chOff x="0" y="0"/>
            <a:chExt cx="4357865" cy="1574146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4357865" cy="14587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79"/>
                </a:lnSpc>
              </a:pPr>
              <a:r>
                <a:rPr lang="fr-FR" sz="2400" b="1" spc="-96" dirty="0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COORDONNÉES POUR TOUTES QUESTIONS SUPPLÉMENTAIRES</a:t>
              </a:r>
              <a:endParaRPr lang="en-US" sz="2400" b="1" spc="-96" dirty="0">
                <a:solidFill>
                  <a:srgbClr val="013927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185523"/>
              <a:ext cx="4357865" cy="3886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endParaRPr lang="en-US" sz="2799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5DB4AB-F691-D1B4-294C-5CB26506A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463" y="6323449"/>
            <a:ext cx="3963551" cy="39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7830D2-D231-5353-DF87-1A17A64DC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066" y="5541378"/>
            <a:ext cx="4172343" cy="128636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A9525A-71EF-EEFA-D307-ED256EFD2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D59195B-A597-F78A-BFB6-695FB9457991}"/>
              </a:ext>
            </a:extLst>
          </p:cNvPr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E7C5E0D1-0586-AECF-F870-284D3F41970E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9681FDEA-99F8-1F68-A38A-1187B6CA55DE}"/>
              </a:ext>
            </a:extLst>
          </p:cNvPr>
          <p:cNvGrpSpPr/>
          <p:nvPr/>
        </p:nvGrpSpPr>
        <p:grpSpPr>
          <a:xfrm>
            <a:off x="0" y="2144974"/>
            <a:ext cx="12357674" cy="6622294"/>
            <a:chOff x="0" y="0"/>
            <a:chExt cx="16476898" cy="8829725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2C3D127F-9A36-B99F-71A6-18A8DFA59B6F}"/>
                </a:ext>
              </a:extLst>
            </p:cNvPr>
            <p:cNvGrpSpPr/>
            <p:nvPr/>
          </p:nvGrpSpPr>
          <p:grpSpPr>
            <a:xfrm>
              <a:off x="0" y="0"/>
              <a:ext cx="16476898" cy="8331645"/>
              <a:chOff x="0" y="0"/>
              <a:chExt cx="3254696" cy="1645757"/>
            </a:xfrm>
          </p:grpSpPr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E9CCA9B-D25E-26A7-E565-C28A34FF97CF}"/>
                  </a:ext>
                </a:extLst>
              </p:cNvPr>
              <p:cNvSpPr/>
              <p:nvPr/>
            </p:nvSpPr>
            <p:spPr>
              <a:xfrm>
                <a:off x="0" y="0"/>
                <a:ext cx="3254696" cy="1645757"/>
              </a:xfrm>
              <a:custGeom>
                <a:avLst/>
                <a:gdLst/>
                <a:ahLst/>
                <a:cxnLst/>
                <a:rect l="l" t="t" r="r" b="b"/>
                <a:pathLst>
                  <a:path w="3254696" h="1645757">
                    <a:moveTo>
                      <a:pt x="0" y="0"/>
                    </a:moveTo>
                    <a:lnTo>
                      <a:pt x="3254696" y="0"/>
                    </a:lnTo>
                    <a:lnTo>
                      <a:pt x="3254696" y="1645757"/>
                    </a:lnTo>
                    <a:lnTo>
                      <a:pt x="0" y="1645757"/>
                    </a:lnTo>
                    <a:close/>
                  </a:path>
                </a:pathLst>
              </a:custGeom>
              <a:solidFill>
                <a:srgbClr val="E8F6EE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>
                <a:extLst>
                  <a:ext uri="{FF2B5EF4-FFF2-40B4-BE49-F238E27FC236}">
                    <a16:creationId xmlns:a16="http://schemas.microsoft.com/office/drawing/2014/main" id="{9430435A-504E-75C1-15F9-A4AE39B528B4}"/>
                  </a:ext>
                </a:extLst>
              </p:cNvPr>
              <p:cNvSpPr txBox="1"/>
              <p:nvPr/>
            </p:nvSpPr>
            <p:spPr>
              <a:xfrm>
                <a:off x="0" y="19050"/>
                <a:ext cx="3254696" cy="162670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354F67D0-9C1D-92B4-F786-4D0CFA6AD80B}"/>
                </a:ext>
              </a:extLst>
            </p:cNvPr>
            <p:cNvSpPr txBox="1"/>
            <p:nvPr/>
          </p:nvSpPr>
          <p:spPr>
            <a:xfrm>
              <a:off x="1117600" y="211981"/>
              <a:ext cx="12836285" cy="86177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649"/>
                </a:lnSpc>
              </a:pPr>
              <a:r>
                <a:rPr lang="en-US" sz="11499" b="1" spc="-402" dirty="0">
                  <a:solidFill>
                    <a:srgbClr val="013927"/>
                  </a:solidFill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MERCI POUR VOTRE PARTICIPATION </a:t>
              </a:r>
              <a:r>
                <a:rPr lang="en-US" sz="11499" b="1" spc="-402" dirty="0">
                  <a:solidFill>
                    <a:srgbClr val="013927"/>
                  </a:solidFill>
                  <a:latin typeface="Noto Serif Display ExtraCondensed"/>
                  <a:ea typeface="Noto Serif Display ExtraCondensed"/>
                  <a:cs typeface="Noto Serif Display ExtraCondensed"/>
                  <a:sym typeface="Wingdings" panose="05000000000000000000" pitchFamily="2" charset="2"/>
                </a:rPr>
                <a:t> !</a:t>
              </a:r>
              <a:endParaRPr lang="en-US" sz="11499" b="1" spc="-402" dirty="0">
                <a:solidFill>
                  <a:srgbClr val="013927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525D6F3-76FB-17A5-DB3C-C59B15EB727A}"/>
              </a:ext>
            </a:extLst>
          </p:cNvPr>
          <p:cNvSpPr txBox="1"/>
          <p:nvPr/>
        </p:nvSpPr>
        <p:spPr>
          <a:xfrm>
            <a:off x="12767577" y="2793583"/>
            <a:ext cx="5549326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FF00"/>
                </a:solidFill>
              </a:rPr>
              <a:t>EMAILS:</a:t>
            </a:r>
          </a:p>
          <a:p>
            <a:endParaRPr lang="en-US" sz="6000" b="1" dirty="0">
              <a:solidFill>
                <a:srgbClr val="FFFF00"/>
              </a:solidFill>
            </a:endParaRPr>
          </a:p>
          <a:p>
            <a:r>
              <a:rPr lang="en-US" sz="2800" b="1" dirty="0">
                <a:solidFill>
                  <a:srgbClr val="FFFF00"/>
                </a:solidFill>
              </a:rPr>
              <a:t>IDIATOU DIALLO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idiallo@hsph.harvard.edu</a:t>
            </a:r>
          </a:p>
          <a:p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800" b="1" dirty="0">
                <a:solidFill>
                  <a:srgbClr val="FFFF00"/>
                </a:solidFill>
              </a:rPr>
              <a:t>YAYA TOGO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yaya.togo@gmail.com</a:t>
            </a:r>
          </a:p>
          <a:p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800" b="1" dirty="0">
                <a:solidFill>
                  <a:srgbClr val="FFFF00"/>
                </a:solidFill>
              </a:rPr>
              <a:t>KANI AGATHE COULIBALY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kaniac@icermali.org</a:t>
            </a:r>
          </a:p>
          <a:p>
            <a:endParaRPr lang="en-US" sz="2000" b="1" dirty="0">
              <a:solidFill>
                <a:srgbClr val="FFFF00"/>
              </a:solidFill>
            </a:endParaRPr>
          </a:p>
          <a:p>
            <a:endParaRPr lang="en-US" sz="5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53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90D1BE-997C-C02A-D955-9F1B6F833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D3E0-987A-D569-1D30-8F8F8DE99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8659"/>
            <a:ext cx="16154400" cy="1143000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6600" b="1" dirty="0">
                <a:latin typeface="Noto Serif Display ExtraCondensed" panose="020B0604020202020204"/>
                <a:ea typeface="Noto Serif Display ExtraCondensed" panose="020B0604020202020204"/>
                <a:cs typeface="Noto Serif Display ExtraCondensed" panose="020B0604020202020204"/>
              </a:rPr>
              <a:t>PROGRAMME</a:t>
            </a:r>
            <a:r>
              <a:rPr lang="en-US" sz="6600" b="1" dirty="0"/>
              <a:t> </a:t>
            </a:r>
            <a:r>
              <a:rPr lang="en-US" sz="6600" b="1" dirty="0">
                <a:latin typeface="Noto Serif Display ExtraCondensed" panose="020B0604020202020204"/>
                <a:ea typeface="Noto Serif Display ExtraCondensed" panose="020B0604020202020204"/>
                <a:cs typeface="Noto Serif Display ExtraCondensed" panose="020B0604020202020204"/>
              </a:rPr>
              <a:t>DE L’ATELIER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A8BBF5-AC96-BAC3-D55D-58B816146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533530"/>
              </p:ext>
            </p:extLst>
          </p:nvPr>
        </p:nvGraphicFramePr>
        <p:xfrm>
          <a:off x="152401" y="1368332"/>
          <a:ext cx="17983201" cy="9086184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694547">
                  <a:extLst>
                    <a:ext uri="{9D8B030D-6E8A-4147-A177-3AD203B41FA5}">
                      <a16:colId xmlns:a16="http://schemas.microsoft.com/office/drawing/2014/main" val="1740796559"/>
                    </a:ext>
                  </a:extLst>
                </a:gridCol>
                <a:gridCol w="2510814">
                  <a:extLst>
                    <a:ext uri="{9D8B030D-6E8A-4147-A177-3AD203B41FA5}">
                      <a16:colId xmlns:a16="http://schemas.microsoft.com/office/drawing/2014/main" val="2775260484"/>
                    </a:ext>
                  </a:extLst>
                </a:gridCol>
                <a:gridCol w="6983202">
                  <a:extLst>
                    <a:ext uri="{9D8B030D-6E8A-4147-A177-3AD203B41FA5}">
                      <a16:colId xmlns:a16="http://schemas.microsoft.com/office/drawing/2014/main" val="2740759694"/>
                    </a:ext>
                  </a:extLst>
                </a:gridCol>
                <a:gridCol w="6794638">
                  <a:extLst>
                    <a:ext uri="{9D8B030D-6E8A-4147-A177-3AD203B41FA5}">
                      <a16:colId xmlns:a16="http://schemas.microsoft.com/office/drawing/2014/main" val="2862107343"/>
                    </a:ext>
                  </a:extLst>
                </a:gridCol>
              </a:tblGrid>
              <a:tr h="2400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Jour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effectLst/>
                        </a:rPr>
                        <a:t>Heure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effectLst/>
                        </a:rPr>
                        <a:t>Événement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Notes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911094"/>
                  </a:ext>
                </a:extLst>
              </a:tr>
              <a:tr h="7648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Jour 3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9:00 - 9:15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effectLst/>
                        </a:rPr>
                        <a:t>Récapitulatif</a:t>
                      </a:r>
                      <a:r>
                        <a:rPr lang="en-US" sz="2400" dirty="0">
                          <a:effectLst/>
                        </a:rPr>
                        <a:t> du Jour 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(Dr. Idiatou Diallo)</a:t>
                      </a:r>
                    </a:p>
                  </a:txBody>
                  <a:tcPr marL="53250" marR="53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>
                          <a:effectLst/>
                        </a:rPr>
                        <a:t>Aperçu et réflexions sur les activités de la veille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/>
                </a:tc>
                <a:extLst>
                  <a:ext uri="{0D108BD9-81ED-4DB2-BD59-A6C34878D82A}">
                    <a16:rowId xmlns:a16="http://schemas.microsoft.com/office/drawing/2014/main" val="2775044318"/>
                  </a:ext>
                </a:extLst>
              </a:tr>
              <a:tr h="18145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Jour 3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9:15 - 10:15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dirty="0">
                          <a:effectLst/>
                        </a:rPr>
                        <a:t>Meta-Analyse, Synthèse, et Analyse des Données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(Dr. Idiatou Diallo)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dirty="0">
                          <a:effectLst/>
                        </a:rPr>
                        <a:t>Synthèse narrative pour les revues de portée, introduction à la méta-analyse pour les revues systématiques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/>
                </a:tc>
                <a:extLst>
                  <a:ext uri="{0D108BD9-81ED-4DB2-BD59-A6C34878D82A}">
                    <a16:rowId xmlns:a16="http://schemas.microsoft.com/office/drawing/2014/main" val="1981258836"/>
                  </a:ext>
                </a:extLst>
              </a:tr>
              <a:tr h="15521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Jour 3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10:15 - 11:00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effectLst/>
                        </a:rPr>
                        <a:t>Rédaction</a:t>
                      </a:r>
                      <a:r>
                        <a:rPr lang="en-US" sz="2400" dirty="0">
                          <a:effectLst/>
                        </a:rPr>
                        <a:t> de la Revue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(Dr. Idiatou Diallo)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>
                          <a:effectLst/>
                        </a:rPr>
                        <a:t>Structuration des sections, respect des directives PRISMA et conseils pour une écriture claire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/>
                </a:tc>
                <a:extLst>
                  <a:ext uri="{0D108BD9-81ED-4DB2-BD59-A6C34878D82A}">
                    <a16:rowId xmlns:a16="http://schemas.microsoft.com/office/drawing/2014/main" val="1580787669"/>
                  </a:ext>
                </a:extLst>
              </a:tr>
              <a:tr h="2400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Jour 3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11:00 - 11:15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</a:rPr>
                        <a:t>Pause</a:t>
                      </a:r>
                      <a:endParaRPr lang="en-US" sz="24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/>
                </a:tc>
                <a:extLst>
                  <a:ext uri="{0D108BD9-81ED-4DB2-BD59-A6C34878D82A}">
                    <a16:rowId xmlns:a16="http://schemas.microsoft.com/office/drawing/2014/main" val="988977723"/>
                  </a:ext>
                </a:extLst>
              </a:tr>
              <a:tr h="12896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Jour 3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11:15 - 13:15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dirty="0">
                          <a:effectLst/>
                        </a:rPr>
                        <a:t>Session Pratique : Projets des Participants</a:t>
                      </a:r>
                    </a:p>
                  </a:txBody>
                  <a:tcPr marL="53250" marR="53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>
                          <a:effectLst/>
                        </a:rPr>
                        <a:t>Travail individuel sur des sections spécifiques des revues avec retour des facilitateurs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/>
                </a:tc>
                <a:extLst>
                  <a:ext uri="{0D108BD9-81ED-4DB2-BD59-A6C34878D82A}">
                    <a16:rowId xmlns:a16="http://schemas.microsoft.com/office/drawing/2014/main" val="1559498317"/>
                  </a:ext>
                </a:extLst>
              </a:tr>
              <a:tr h="2400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Jour 3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13:15 - 14:00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</a:rPr>
                        <a:t>Déjeuner</a:t>
                      </a:r>
                      <a:endParaRPr lang="en-US" sz="24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/>
                </a:tc>
                <a:extLst>
                  <a:ext uri="{0D108BD9-81ED-4DB2-BD59-A6C34878D82A}">
                    <a16:rowId xmlns:a16="http://schemas.microsoft.com/office/drawing/2014/main" val="4129828132"/>
                  </a:ext>
                </a:extLst>
              </a:tr>
              <a:tr h="1027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Jour 3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14:00 - 15:30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dirty="0">
                          <a:effectLst/>
                        </a:rPr>
                        <a:t>Session Pratique : Projets des Participants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>
                          <a:effectLst/>
                        </a:rPr>
                        <a:t>Poursuite du travail individuel avec retour des facilitateurs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/>
                </a:tc>
                <a:extLst>
                  <a:ext uri="{0D108BD9-81ED-4DB2-BD59-A6C34878D82A}">
                    <a16:rowId xmlns:a16="http://schemas.microsoft.com/office/drawing/2014/main" val="2697693534"/>
                  </a:ext>
                </a:extLst>
              </a:tr>
              <a:tr h="12896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Jour 3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15:30 - 15:30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effectLst/>
                        </a:rPr>
                        <a:t>Clôture</a:t>
                      </a:r>
                      <a:r>
                        <a:rPr lang="en-US" sz="2400" dirty="0">
                          <a:effectLst/>
                        </a:rPr>
                        <a:t> et </a:t>
                      </a:r>
                      <a:r>
                        <a:rPr lang="en-US" sz="2400" dirty="0" err="1">
                          <a:effectLst/>
                        </a:rPr>
                        <a:t>Prochaines</a:t>
                      </a:r>
                      <a:r>
                        <a:rPr lang="en-US" sz="2400" dirty="0">
                          <a:effectLst/>
                        </a:rPr>
                        <a:t> Étapes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dirty="0">
                          <a:effectLst/>
                        </a:rPr>
                        <a:t>Questions/Réponses finales, planification des prochaines étapes et conclusion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3250" marR="53250" marT="0" marB="0"/>
                </a:tc>
                <a:extLst>
                  <a:ext uri="{0D108BD9-81ED-4DB2-BD59-A6C34878D82A}">
                    <a16:rowId xmlns:a16="http://schemas.microsoft.com/office/drawing/2014/main" val="3675571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67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2D10DF-8F64-FDB2-90E4-90EF848AE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86276FBD-44E6-2379-2C79-C2DB0531CB81}"/>
              </a:ext>
            </a:extLst>
          </p:cNvPr>
          <p:cNvGrpSpPr/>
          <p:nvPr/>
        </p:nvGrpSpPr>
        <p:grpSpPr>
          <a:xfrm>
            <a:off x="0" y="0"/>
            <a:ext cx="18288000" cy="3009900"/>
            <a:chOff x="0" y="0"/>
            <a:chExt cx="4816593" cy="13546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509537D8-D8E6-4232-6BE9-37D0F45B957F}"/>
                </a:ext>
              </a:extLst>
            </p:cNvPr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92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9632392A-A30C-0EE9-D19A-576D815C2072}"/>
                </a:ext>
              </a:extLst>
            </p:cNvPr>
            <p:cNvSpPr txBox="1"/>
            <p:nvPr/>
          </p:nvSpPr>
          <p:spPr>
            <a:xfrm>
              <a:off x="0" y="19050"/>
              <a:ext cx="4816593" cy="1335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69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B060C897-6DE9-2249-B8CB-200B6B63DAF0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410E970-592E-44D9-761D-FBFDBD503885}"/>
              </a:ext>
            </a:extLst>
          </p:cNvPr>
          <p:cNvSpPr txBox="1"/>
          <p:nvPr/>
        </p:nvSpPr>
        <p:spPr>
          <a:xfrm>
            <a:off x="46089" y="1419221"/>
            <a:ext cx="15011399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700" b="0" i="0" u="none" strike="noStrike" kern="1200" cap="none" spc="-339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Limites vs Filtres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9F6AD4C2-CF3C-FF7C-0A8F-391B05AFF119}"/>
              </a:ext>
            </a:extLst>
          </p:cNvPr>
          <p:cNvSpPr txBox="1"/>
          <p:nvPr/>
        </p:nvSpPr>
        <p:spPr>
          <a:xfrm>
            <a:off x="14459293" y="447838"/>
            <a:ext cx="3157240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0" u="none" strike="noStrike" kern="1200" cap="none" spc="-71" normalizeH="0" baseline="0" noProof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C9534EC3-F6C8-D94C-0391-2BC86D53AE0E}"/>
              </a:ext>
            </a:extLst>
          </p:cNvPr>
          <p:cNvGrpSpPr/>
          <p:nvPr/>
        </p:nvGrpSpPr>
        <p:grpSpPr>
          <a:xfrm>
            <a:off x="27039" y="3052227"/>
            <a:ext cx="18054115" cy="7078152"/>
            <a:chOff x="0" y="-9503"/>
            <a:chExt cx="9056088" cy="7626877"/>
          </a:xfrm>
        </p:grpSpPr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EA5D86E6-8635-DE75-412A-B9C6190C1F46}"/>
                </a:ext>
              </a:extLst>
            </p:cNvPr>
            <p:cNvSpPr txBox="1"/>
            <p:nvPr/>
          </p:nvSpPr>
          <p:spPr>
            <a:xfrm>
              <a:off x="0" y="-9503"/>
              <a:ext cx="8965897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 Bold"/>
                  <a:ea typeface="Crimson Pro Bold"/>
                  <a:cs typeface="Crimson Pro Bold"/>
                  <a:sym typeface="Crimson Pro Bold"/>
                </a:rPr>
                <a:t>IMPORTANCE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38BA7BF6-2443-3EAA-B12E-38506626E151}"/>
                </a:ext>
              </a:extLst>
            </p:cNvPr>
            <p:cNvSpPr txBox="1"/>
            <p:nvPr/>
          </p:nvSpPr>
          <p:spPr>
            <a:xfrm>
              <a:off x="90191" y="719333"/>
              <a:ext cx="8965897" cy="68980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fr-F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Ne confondez pas </a:t>
              </a:r>
              <a:r>
                <a:rPr kumimoji="0" lang="fr-FR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les filtres </a:t>
              </a:r>
              <a:r>
                <a:rPr kumimoji="0" lang="fr-F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avec </a:t>
              </a:r>
              <a:r>
                <a:rPr kumimoji="0" lang="fr-FR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les limites </a:t>
              </a:r>
              <a:r>
                <a:rPr kumimoji="0" lang="fr-F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préétablies dans les bases de données.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endParaRPr>
            </a:p>
            <a:p>
              <a:pPr marL="914400" marR="0" lvl="1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fr-FR" sz="3600" b="1" i="0" u="sng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Limites</a:t>
              </a:r>
              <a:r>
                <a:rPr kumimoji="0" lang="fr-FR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 :</a:t>
              </a:r>
            </a:p>
            <a:p>
              <a:pPr marL="1371600" marR="0" lvl="2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fr-F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Définies avant de lancer une recherche.</a:t>
              </a:r>
            </a:p>
            <a:p>
              <a:pPr marL="1371600" marR="0" lvl="2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fr-F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Restreignent les résultats selon la date, la langue ou le type de document/article (mais risque biais).</a:t>
              </a:r>
            </a:p>
            <a:p>
              <a:pPr marL="1371600" marR="0" lvl="2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fr-F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Réduisent automatiquement la taille des résultats.</a:t>
              </a:r>
            </a:p>
            <a:p>
              <a:pPr marL="914400" marR="0" lvl="1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endParaRPr>
            </a:p>
            <a:p>
              <a:pPr marL="914400" marR="0" lvl="1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fr-FR" sz="3600" b="1" i="0" u="sng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Filtres</a:t>
              </a:r>
              <a:r>
                <a:rPr kumimoji="0" lang="fr-FR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 :</a:t>
              </a:r>
            </a:p>
            <a:p>
              <a:pPr marL="1371600" marR="0" lvl="2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fr-F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Appliqués après la recherche.</a:t>
              </a:r>
            </a:p>
            <a:p>
              <a:pPr marL="1371600" marR="0" lvl="2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fr-F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Affinent les résultats par sujet, mots-clés ou autres critères.</a:t>
              </a:r>
            </a:p>
            <a:p>
              <a:pPr marL="1371600" marR="0" lvl="2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fr-F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Permettent un tri dynamique pour plus de pertinence.</a:t>
              </a:r>
              <a:endParaRPr kumimoji="0" lang="fr-FR" sz="3600" b="0" i="1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endParaRPr>
            </a:p>
          </p:txBody>
        </p:sp>
      </p:grpSp>
      <p:sp>
        <p:nvSpPr>
          <p:cNvPr id="15" name="AutoShape 15">
            <a:extLst>
              <a:ext uri="{FF2B5EF4-FFF2-40B4-BE49-F238E27FC236}">
                <a16:creationId xmlns:a16="http://schemas.microsoft.com/office/drawing/2014/main" id="{F3488B95-BBC2-68E7-0CAC-84F8E0E7D4FA}"/>
              </a:ext>
            </a:extLst>
          </p:cNvPr>
          <p:cNvSpPr/>
          <p:nvPr/>
        </p:nvSpPr>
        <p:spPr>
          <a:xfrm flipV="1">
            <a:off x="27042" y="3592237"/>
            <a:ext cx="17188508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78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1CC5D7-BA0F-A279-6291-413D1AC93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E743ADD3-04B9-68D2-37F0-DCF1AFA7BD5B}"/>
              </a:ext>
            </a:extLst>
          </p:cNvPr>
          <p:cNvGrpSpPr/>
          <p:nvPr/>
        </p:nvGrpSpPr>
        <p:grpSpPr>
          <a:xfrm>
            <a:off x="609600" y="4308686"/>
            <a:ext cx="9461018" cy="4541187"/>
            <a:chOff x="-557093" y="3300561"/>
            <a:chExt cx="9070942" cy="4738266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ED83551-F490-2617-F8B8-EC8D84C83DC8}"/>
                </a:ext>
              </a:extLst>
            </p:cNvPr>
            <p:cNvSpPr txBox="1"/>
            <p:nvPr/>
          </p:nvSpPr>
          <p:spPr>
            <a:xfrm>
              <a:off x="-557093" y="3300561"/>
              <a:ext cx="9070942" cy="168595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264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499" b="1" i="0" u="none" strike="noStrike" kern="1200" cap="none" spc="-402" normalizeH="0" baseline="0" noProof="0" dirty="0">
                  <a:ln>
                    <a:noFill/>
                  </a:ln>
                  <a:solidFill>
                    <a:srgbClr val="FCFEF1"/>
                  </a:solidFill>
                  <a:effectLst/>
                  <a:uLnTx/>
                  <a:uFillTx/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DEMO – RAYYAN</a:t>
              </a:r>
              <a:endParaRPr kumimoji="0" lang="en-US" sz="11499" b="1" i="0" u="none" strike="noStrike" kern="1200" cap="none" spc="-402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23E286BD-6FA4-C9AD-5461-52C9F9DA0817}"/>
                </a:ext>
              </a:extLst>
            </p:cNvPr>
            <p:cNvSpPr txBox="1"/>
            <p:nvPr/>
          </p:nvSpPr>
          <p:spPr>
            <a:xfrm>
              <a:off x="0" y="6756835"/>
              <a:ext cx="8298619" cy="12819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RAYYAN - Resource Tutoriel 2: </a:t>
              </a:r>
              <a:r>
                <a: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https://www.youtube.com/watch?v=nCdT-KmPtM0</a:t>
              </a: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7B0C52C2-6CC9-F0F6-EAA1-5651CF26A4DA}"/>
              </a:ext>
            </a:extLst>
          </p:cNvPr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E756B27D-215C-651C-2B6D-F99BA6C64DE6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EAD273D0-7148-EC2E-435C-4CCF7713A381}"/>
              </a:ext>
            </a:extLst>
          </p:cNvPr>
          <p:cNvSpPr txBox="1"/>
          <p:nvPr/>
        </p:nvSpPr>
        <p:spPr>
          <a:xfrm>
            <a:off x="13806948" y="205389"/>
            <a:ext cx="4495800" cy="8040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RAYYAN – SITE WEB: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https://www.rayyan.ai/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55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8283427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696"/>
            <a:ext cx="6510879" cy="33421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6000" b="1" dirty="0">
                <a:solidFill>
                  <a:schemeClr val="bg1"/>
                </a:solidFill>
                <a:latin typeface="Noto Serif Display ExtraCondensed" panose="020B0604020202020204"/>
                <a:ea typeface="Noto Serif Display ExtraCondensed" panose="020B0604020202020204"/>
                <a:cs typeface="Noto Serif Display ExtraCondensed" panose="020B0604020202020204"/>
              </a:rPr>
              <a:t>Fin de la Recherche : </a:t>
            </a:r>
            <a:r>
              <a:rPr lang="en-US" sz="6000" b="1" dirty="0" err="1">
                <a:solidFill>
                  <a:schemeClr val="bg1"/>
                </a:solidFill>
                <a:latin typeface="Noto Serif Display ExtraCondensed" panose="020B0604020202020204"/>
                <a:ea typeface="Noto Serif Display ExtraCondensed" panose="020B0604020202020204"/>
                <a:cs typeface="Noto Serif Display ExtraCondensed" panose="020B0604020202020204"/>
              </a:rPr>
              <a:t>Diagramme</a:t>
            </a:r>
            <a:r>
              <a:rPr lang="en-US" sz="6000" b="1" dirty="0">
                <a:solidFill>
                  <a:schemeClr val="bg1"/>
                </a:solidFill>
                <a:latin typeface="Noto Serif Display ExtraCondensed" panose="020B0604020202020204"/>
                <a:ea typeface="Noto Serif Display ExtraCondensed" panose="020B0604020202020204"/>
                <a:cs typeface="Noto Serif Display ExtraCondensed" panose="020B0604020202020204"/>
              </a:rPr>
              <a:t> de Flux PRISMA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4443418"/>
            <a:ext cx="6194439" cy="4714862"/>
          </a:xfrm>
        </p:spPr>
        <p:txBody>
          <a:bodyPr vert="horz" lIns="91440" tIns="45720" rIns="91440" bIns="45720" rtlCol="0">
            <a:normAutofit/>
          </a:bodyPr>
          <a:lstStyle/>
          <a:p>
            <a:pPr indent="-571500" defTabSz="914400">
              <a:buFont typeface="Wingdings" panose="05000000000000000000" pitchFamily="2" charset="2"/>
              <a:buChar char="Ø"/>
            </a:pPr>
            <a:r>
              <a:rPr lang="fr-FR" sz="4000" dirty="0">
                <a:solidFill>
                  <a:schemeClr val="bg1"/>
                </a:solidFill>
                <a:latin typeface="Crimson Pro" panose="020B0604020202020204" charset="0"/>
              </a:rPr>
              <a:t>Assembler toutes les pièces...</a:t>
            </a:r>
          </a:p>
          <a:p>
            <a:pPr indent="-571500" defTabSz="914400">
              <a:buFont typeface="Wingdings" panose="05000000000000000000" pitchFamily="2" charset="2"/>
              <a:buChar char="Ø"/>
            </a:pPr>
            <a:r>
              <a:rPr lang="fr-FR" sz="4000" dirty="0">
                <a:solidFill>
                  <a:schemeClr val="bg1"/>
                </a:solidFill>
                <a:latin typeface="Crimson Pro" panose="020B0604020202020204" charset="0"/>
              </a:rPr>
              <a:t>Le </a:t>
            </a:r>
            <a:r>
              <a:rPr lang="fr-FR" sz="4000" u="sng" dirty="0">
                <a:solidFill>
                  <a:srgbClr val="FFFF00"/>
                </a:solidFill>
                <a:latin typeface="Crimson Pro" panose="020B0604020202020204" charset="0"/>
              </a:rPr>
              <a:t>Diagramme de Flux PRISMA/PRISMA Flow Diagram </a:t>
            </a:r>
            <a:r>
              <a:rPr lang="fr-FR" sz="4000" dirty="0">
                <a:solidFill>
                  <a:schemeClr val="bg1"/>
                </a:solidFill>
                <a:latin typeface="Crimson Pro" panose="020B0604020202020204" charset="0"/>
              </a:rPr>
              <a:t>est un schéma du processus de recherche et de sélection requis pour un rapport transparent.</a:t>
            </a:r>
            <a:endParaRPr lang="en-US" sz="4000" dirty="0">
              <a:solidFill>
                <a:schemeClr val="bg1"/>
              </a:solidFill>
              <a:latin typeface="Crimson Pro" panose="020B0604020202020204" charset="0"/>
            </a:endParaRPr>
          </a:p>
        </p:txBody>
      </p:sp>
      <p:pic>
        <p:nvPicPr>
          <p:cNvPr id="11" name="Picture 10" descr="A diagram of a document&#10;&#10;Description automatically generated">
            <a:extLst>
              <a:ext uri="{FF2B5EF4-FFF2-40B4-BE49-F238E27FC236}">
                <a16:creationId xmlns:a16="http://schemas.microsoft.com/office/drawing/2014/main" id="{2B821C59-6F90-8D3D-C2CB-672D368A02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" b="975"/>
          <a:stretch/>
        </p:blipFill>
        <p:spPr>
          <a:xfrm>
            <a:off x="7515579" y="10"/>
            <a:ext cx="10772419" cy="10286990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E4766-982A-C912-8CD3-40DA9E77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300153" y="9534525"/>
            <a:ext cx="1730545" cy="547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6FF5C59-6535-4DB7-B9C0-6E8D3E6B0E77}" type="slidenum">
              <a:rPr lang="en-US" sz="1200" smtClean="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5544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" y="2289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9800" b="1" dirty="0">
                <a:solidFill>
                  <a:schemeClr val="bg1"/>
                </a:solidFill>
                <a:latin typeface="Noto Serif Display ExtraCondensed" panose="020B0604020202020204"/>
                <a:ea typeface="Noto Serif Display ExtraCondensed" panose="020B0604020202020204"/>
                <a:cs typeface="Noto Serif Display ExtraCondensed" panose="020B0604020202020204"/>
              </a:rPr>
              <a:t>Meta-analysis</a:t>
            </a:r>
            <a:endParaRPr lang="en-US" b="1" dirty="0">
              <a:solidFill>
                <a:schemeClr val="bg1"/>
              </a:solidFill>
              <a:latin typeface="Noto Serif Display ExtraCondensed" panose="020B0604020202020204"/>
              <a:ea typeface="Noto Serif Display ExtraCondensed" panose="020B0604020202020204"/>
              <a:cs typeface="Noto Serif Display ExtraCondense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0968"/>
            <a:ext cx="7696200" cy="3581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b="1" u="sng" dirty="0">
                <a:solidFill>
                  <a:schemeClr val="bg1"/>
                </a:solidFill>
                <a:latin typeface="Crimson Pro" panose="020B0604020202020204" charset="0"/>
              </a:rPr>
              <a:t>Définition</a:t>
            </a:r>
            <a:r>
              <a:rPr lang="fr-FR" dirty="0">
                <a:solidFill>
                  <a:schemeClr val="bg1"/>
                </a:solidFill>
                <a:latin typeface="Crimson Pro" panose="020B0604020202020204" charset="0"/>
              </a:rPr>
              <a:t>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  <a:latin typeface="Crimson Pro" panose="020B0604020202020204" charset="0"/>
              </a:rPr>
              <a:t>Méthode </a:t>
            </a:r>
            <a:r>
              <a:rPr lang="fr-FR" b="1" u="sng" dirty="0">
                <a:solidFill>
                  <a:srgbClr val="FFFF00"/>
                </a:solidFill>
                <a:latin typeface="Crimson Pro" panose="020B0604020202020204" charset="0"/>
              </a:rPr>
              <a:t>statistique combinant </a:t>
            </a:r>
            <a:r>
              <a:rPr lang="fr-FR" dirty="0">
                <a:solidFill>
                  <a:schemeClr val="bg1"/>
                </a:solidFill>
                <a:latin typeface="Crimson Pro" panose="020B0604020202020204" charset="0"/>
              </a:rPr>
              <a:t>les résultats de plusieurs études.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  <a:latin typeface="Crimson Pro" panose="020B0604020202020204" charset="0"/>
              </a:rPr>
              <a:t>Permet de </a:t>
            </a:r>
            <a:r>
              <a:rPr lang="fr-FR" b="1" u="sng" dirty="0">
                <a:solidFill>
                  <a:srgbClr val="FFFF00"/>
                </a:solidFill>
                <a:latin typeface="Crimson Pro" panose="020B0604020202020204" charset="0"/>
              </a:rPr>
              <a:t>détecter des effets invisibles</a:t>
            </a:r>
            <a:r>
              <a:rPr lang="fr-FR" dirty="0">
                <a:solidFill>
                  <a:srgbClr val="FFFF00"/>
                </a:solidFill>
                <a:latin typeface="Crimson Pro" panose="020B0604020202020204" charset="0"/>
              </a:rPr>
              <a:t> </a:t>
            </a:r>
            <a:r>
              <a:rPr lang="fr-FR" dirty="0">
                <a:solidFill>
                  <a:schemeClr val="bg1"/>
                </a:solidFill>
                <a:latin typeface="Crimson Pro" panose="020B0604020202020204" charset="0"/>
              </a:rPr>
              <a:t>dans des études individuelles.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u="sng" dirty="0">
                <a:solidFill>
                  <a:srgbClr val="FFFF00"/>
                </a:solidFill>
                <a:latin typeface="Crimson Pro" panose="020B0604020202020204" charset="0"/>
              </a:rPr>
              <a:t>Résume les preuves </a:t>
            </a:r>
            <a:r>
              <a:rPr lang="fr-FR" dirty="0">
                <a:solidFill>
                  <a:schemeClr val="bg1"/>
                </a:solidFill>
                <a:latin typeface="Crimson Pro" panose="020B0604020202020204" charset="0"/>
              </a:rPr>
              <a:t>pour une meilleure fiabilité.</a:t>
            </a:r>
            <a:endParaRPr lang="en-US" dirty="0">
              <a:solidFill>
                <a:schemeClr val="bg1"/>
              </a:solidFill>
              <a:latin typeface="Crimson Pro" panose="020B060402020202020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43EC0-0B80-3DF4-681C-91230124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5C59-6535-4DB7-B9C0-6E8D3E6B0E77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71F0D-9233-0E62-977F-19FDF1A8DC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797" r="9797"/>
          <a:stretch/>
        </p:blipFill>
        <p:spPr>
          <a:xfrm>
            <a:off x="8686800" y="248354"/>
            <a:ext cx="9448800" cy="979029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FD7EFF-34C3-7C89-388A-DC0F58C558D6}"/>
              </a:ext>
            </a:extLst>
          </p:cNvPr>
          <p:cNvSpPr txBox="1">
            <a:spLocks/>
          </p:cNvSpPr>
          <p:nvPr/>
        </p:nvSpPr>
        <p:spPr>
          <a:xfrm>
            <a:off x="152400" y="5811552"/>
            <a:ext cx="76962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b="1" u="sng" dirty="0">
                <a:solidFill>
                  <a:schemeClr val="bg1"/>
                </a:solidFill>
                <a:latin typeface="Crimson Pro" panose="020B0604020202020204" charset="0"/>
              </a:rPr>
              <a:t>Pourquoi la faire ?</a:t>
            </a:r>
            <a:r>
              <a:rPr lang="fr-FR" dirty="0">
                <a:solidFill>
                  <a:schemeClr val="bg1"/>
                </a:solidFill>
                <a:latin typeface="Crimson Pro" panose="020B0604020202020204" charset="0"/>
              </a:rPr>
              <a:t>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  <a:latin typeface="Crimson Pro" panose="020B0604020202020204" charset="0"/>
              </a:rPr>
              <a:t>Une étude </a:t>
            </a:r>
            <a:r>
              <a:rPr lang="fr-FR" b="1" u="sng" dirty="0">
                <a:solidFill>
                  <a:srgbClr val="FFFF00"/>
                </a:solidFill>
                <a:latin typeface="Crimson Pro" panose="020B0604020202020204" charset="0"/>
              </a:rPr>
              <a:t>seule </a:t>
            </a:r>
            <a:r>
              <a:rPr lang="fr-FR" dirty="0">
                <a:solidFill>
                  <a:schemeClr val="bg1"/>
                </a:solidFill>
                <a:latin typeface="Crimson Pro" panose="020B0604020202020204" charset="0"/>
              </a:rPr>
              <a:t>peut manquer de puissance statistique.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  <a:latin typeface="Crimson Pro" panose="020B0604020202020204" charset="0"/>
              </a:rPr>
              <a:t>Combiner les études augmente la </a:t>
            </a:r>
            <a:r>
              <a:rPr lang="fr-FR" b="1" u="sng" dirty="0">
                <a:solidFill>
                  <a:srgbClr val="FFFF00"/>
                </a:solidFill>
                <a:latin typeface="Crimson Pro" panose="020B0604020202020204" charset="0"/>
              </a:rPr>
              <a:t>puissance</a:t>
            </a:r>
            <a:r>
              <a:rPr lang="fr-FR" dirty="0">
                <a:solidFill>
                  <a:schemeClr val="bg1"/>
                </a:solidFill>
                <a:latin typeface="Crimson Pro" panose="020B0604020202020204" charset="0"/>
              </a:rPr>
              <a:t> et la </a:t>
            </a:r>
            <a:r>
              <a:rPr lang="fr-FR" b="1" u="sng" dirty="0">
                <a:solidFill>
                  <a:srgbClr val="FFFF00"/>
                </a:solidFill>
                <a:latin typeface="Crimson Pro" panose="020B0604020202020204" charset="0"/>
              </a:rPr>
              <a:t>généralisation</a:t>
            </a:r>
            <a:r>
              <a:rPr lang="fr-FR" dirty="0">
                <a:solidFill>
                  <a:schemeClr val="bg1"/>
                </a:solidFill>
                <a:latin typeface="Crimson Pro" panose="020B060402020202020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  <a:latin typeface="Crimson Pro" panose="020B0604020202020204" charset="0"/>
              </a:rPr>
              <a:t>Utile pour explorer de nouvelles questions dans diverses populations.</a:t>
            </a:r>
            <a:endParaRPr lang="en-US" dirty="0">
              <a:solidFill>
                <a:schemeClr val="bg1"/>
              </a:solidFill>
              <a:latin typeface="Crimso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44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3177DA-D2CB-FB3A-CC65-D7FF5FF39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E874D5C3-E3D2-6DC8-ECD6-A8E4310C9BB0}"/>
              </a:ext>
            </a:extLst>
          </p:cNvPr>
          <p:cNvGrpSpPr/>
          <p:nvPr/>
        </p:nvGrpSpPr>
        <p:grpSpPr>
          <a:xfrm>
            <a:off x="0" y="0"/>
            <a:ext cx="18288000" cy="3009900"/>
            <a:chOff x="0" y="0"/>
            <a:chExt cx="4816593" cy="13546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51D3C2B6-F2D9-6A83-CD2E-E4B1F66AC149}"/>
                </a:ext>
              </a:extLst>
            </p:cNvPr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92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AFDD6534-77CC-F2ED-43B3-A957B3165B2D}"/>
                </a:ext>
              </a:extLst>
            </p:cNvPr>
            <p:cNvSpPr txBox="1"/>
            <p:nvPr/>
          </p:nvSpPr>
          <p:spPr>
            <a:xfrm>
              <a:off x="0" y="19050"/>
              <a:ext cx="4816593" cy="1335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69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EFABC9A8-89CC-8724-185F-5AD889B53A8B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564FD81-8580-42CF-3E42-3858FA545D96}"/>
              </a:ext>
            </a:extLst>
          </p:cNvPr>
          <p:cNvSpPr txBox="1"/>
          <p:nvPr/>
        </p:nvSpPr>
        <p:spPr>
          <a:xfrm>
            <a:off x="46089" y="1419221"/>
            <a:ext cx="18035065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700" b="1" i="0" u="none" strike="noStrike" kern="1200" cap="none" spc="-339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Comment Fonctionne une Méta-Analyse ?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B6E5AD39-D99E-AC18-F53E-6E4B9B8D9089}"/>
              </a:ext>
            </a:extLst>
          </p:cNvPr>
          <p:cNvSpPr txBox="1"/>
          <p:nvPr/>
        </p:nvSpPr>
        <p:spPr>
          <a:xfrm>
            <a:off x="14459293" y="447838"/>
            <a:ext cx="3157240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0" u="none" strike="noStrike" kern="1200" cap="none" spc="-71" normalizeH="0" baseline="0" noProof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19DF52-D4BB-300E-7E5C-48D314978846}"/>
              </a:ext>
            </a:extLst>
          </p:cNvPr>
          <p:cNvSpPr txBox="1">
            <a:spLocks/>
          </p:cNvSpPr>
          <p:nvPr/>
        </p:nvSpPr>
        <p:spPr>
          <a:xfrm>
            <a:off x="228600" y="3177840"/>
            <a:ext cx="8305801" cy="417671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b="1" u="sng" dirty="0">
                <a:latin typeface="Crimson Pro" panose="020B0604020202020204" charset="0"/>
              </a:rPr>
              <a:t>Fonctionnement</a:t>
            </a:r>
            <a:r>
              <a:rPr lang="fr-FR" dirty="0">
                <a:latin typeface="Crimson Pro" panose="020B0604020202020204" charset="0"/>
              </a:rPr>
              <a:t> :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900" dirty="0">
              <a:latin typeface="Crimson Pro" panose="020B060402020202020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latin typeface="Crimson Pro" panose="020B0604020202020204" charset="0"/>
              </a:rPr>
              <a:t>Regroupe les données de plusieurs études sur une même (intervention/exposition).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>
              <a:latin typeface="Crimson Pro" panose="020B060402020202020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latin typeface="Crimson Pro" panose="020B0604020202020204" charset="0"/>
              </a:rPr>
              <a:t>Calcule une taille d’effet combinée pour plus de précision.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>
              <a:latin typeface="Crimson Pro" panose="020B060402020202020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latin typeface="Crimson Pro" panose="020B0604020202020204" charset="0"/>
              </a:rPr>
              <a:t>Ajuste les différences entre études (ex. population, méthode).</a:t>
            </a:r>
            <a:r>
              <a:rPr lang="fr-FR" dirty="0">
                <a:solidFill>
                  <a:schemeClr val="bg1"/>
                </a:solidFill>
                <a:latin typeface="Crimson Pro" panose="020B0604020202020204" charset="0"/>
              </a:rPr>
              <a:t>une meilleure fiabilité.</a:t>
            </a:r>
            <a:endParaRPr lang="en-US" dirty="0">
              <a:solidFill>
                <a:schemeClr val="bg1"/>
              </a:solidFill>
              <a:latin typeface="Crimson Pro" panose="020B060402020202020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47D58D-0E54-30A1-EC01-A781BC4F27FC}"/>
              </a:ext>
            </a:extLst>
          </p:cNvPr>
          <p:cNvSpPr txBox="1">
            <a:spLocks/>
          </p:cNvSpPr>
          <p:nvPr/>
        </p:nvSpPr>
        <p:spPr>
          <a:xfrm>
            <a:off x="9753601" y="3086361"/>
            <a:ext cx="7239000" cy="478631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b="1" u="sng" dirty="0">
                <a:latin typeface="Crimson Pro" panose="020B0604020202020204" charset="0"/>
              </a:rPr>
              <a:t>Exemple</a:t>
            </a:r>
            <a:r>
              <a:rPr lang="fr-FR" dirty="0">
                <a:latin typeface="Crimson Pro" panose="020B0604020202020204" charset="0"/>
              </a:rPr>
              <a:t> :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600" dirty="0">
              <a:latin typeface="Crimson Pro" panose="020B060402020202020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>
                <a:latin typeface="Crimson Pro" panose="020B0604020202020204" charset="0"/>
              </a:rPr>
              <a:t>10 </a:t>
            </a:r>
            <a:r>
              <a:rPr lang="fr-FR" dirty="0">
                <a:latin typeface="Crimson Pro" panose="020B0604020202020204" charset="0"/>
              </a:rPr>
              <a:t>études avec </a:t>
            </a:r>
            <a:r>
              <a:rPr lang="fr-FR" b="1" dirty="0">
                <a:latin typeface="Crimson Pro" panose="020B0604020202020204" charset="0"/>
              </a:rPr>
              <a:t>100</a:t>
            </a:r>
            <a:r>
              <a:rPr lang="fr-FR" dirty="0">
                <a:latin typeface="Crimson Pro" panose="020B0604020202020204" charset="0"/>
              </a:rPr>
              <a:t> participants = </a:t>
            </a:r>
            <a:r>
              <a:rPr lang="fr-FR" b="1" dirty="0">
                <a:latin typeface="Crimson Pro" panose="020B0604020202020204" charset="0"/>
              </a:rPr>
              <a:t>1</a:t>
            </a:r>
            <a:r>
              <a:rPr lang="fr-FR" dirty="0">
                <a:latin typeface="Crimson Pro" panose="020B0604020202020204" charset="0"/>
              </a:rPr>
              <a:t> étude de </a:t>
            </a:r>
            <a:r>
              <a:rPr lang="fr-FR" b="1" dirty="0">
                <a:latin typeface="Crimson Pro" panose="020B0604020202020204" charset="0"/>
              </a:rPr>
              <a:t>1000</a:t>
            </a:r>
            <a:r>
              <a:rPr lang="fr-FR" dirty="0">
                <a:latin typeface="Crimson Pro" panose="020B0604020202020204" charset="0"/>
              </a:rPr>
              <a:t> participants.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>
              <a:latin typeface="Crimson Pro" panose="020B060402020202020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latin typeface="Crimson Pro" panose="020B0604020202020204" charset="0"/>
              </a:rPr>
              <a:t>Plus de données = conclusions plus solides sur les interventions.</a:t>
            </a:r>
            <a:endParaRPr lang="en-US" dirty="0">
              <a:solidFill>
                <a:schemeClr val="bg1"/>
              </a:solidFill>
              <a:latin typeface="Crimson Pro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C91712-4E0B-4E64-3082-CD86BFD9A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600" y="7048500"/>
            <a:ext cx="5084060" cy="31961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A715D2-AEC4-C850-E6DC-C2943F292F92}"/>
              </a:ext>
            </a:extLst>
          </p:cNvPr>
          <p:cNvSpPr txBox="1"/>
          <p:nvPr/>
        </p:nvSpPr>
        <p:spPr>
          <a:xfrm>
            <a:off x="0" y="7609344"/>
            <a:ext cx="13716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VIDEO SUR LES META-ANALYSES EN FRANCAIS OU SOUS-TITRES FRANCAIS</a:t>
            </a:r>
          </a:p>
          <a:p>
            <a:r>
              <a:rPr lang="en-US" sz="2000" dirty="0"/>
              <a:t>RESOURCE 0: </a:t>
            </a:r>
            <a:r>
              <a:rPr lang="en-US" sz="2000" dirty="0">
                <a:hlinkClick r:id="rId4"/>
              </a:rPr>
              <a:t>https://www.youtube.com/watch?v=c7hzSCEz58A</a:t>
            </a:r>
            <a:endParaRPr lang="en-US" sz="2000" dirty="0"/>
          </a:p>
          <a:p>
            <a:r>
              <a:rPr lang="en-US" sz="2000" dirty="0"/>
              <a:t>RESOURCE 1: </a:t>
            </a:r>
            <a:r>
              <a:rPr lang="en-US" sz="2000" dirty="0">
                <a:hlinkClick r:id="rId5"/>
              </a:rPr>
              <a:t>https://www.youtube.com/watch?v=cioYtPKFMsY</a:t>
            </a:r>
            <a:endParaRPr lang="en-US" sz="2000" dirty="0"/>
          </a:p>
          <a:p>
            <a:r>
              <a:rPr lang="en-US" sz="2000" dirty="0"/>
              <a:t>RESOURCE 2: </a:t>
            </a:r>
            <a:r>
              <a:rPr lang="en-US" sz="2000" dirty="0">
                <a:hlinkClick r:id="rId6"/>
              </a:rPr>
              <a:t>https://www.youtube.com/watch?v=LCnX6ioaYbY</a:t>
            </a:r>
            <a:endParaRPr lang="en-US" sz="2000" dirty="0"/>
          </a:p>
          <a:p>
            <a:r>
              <a:rPr lang="en-US" sz="2000" dirty="0"/>
              <a:t>RESOURCE 3: </a:t>
            </a:r>
            <a:r>
              <a:rPr lang="en-US" sz="2000" dirty="0">
                <a:hlinkClick r:id="rId7"/>
              </a:rPr>
              <a:t>https://www.youtube.com/watch?v=hwE6HAg4o_8</a:t>
            </a:r>
            <a:endParaRPr lang="en-US" sz="2000" dirty="0"/>
          </a:p>
          <a:p>
            <a:r>
              <a:rPr lang="en-US" sz="2000" dirty="0"/>
              <a:t>RESOURCE 4: </a:t>
            </a:r>
            <a:r>
              <a:rPr lang="en-US" sz="2000" dirty="0">
                <a:hlinkClick r:id="rId8"/>
              </a:rPr>
              <a:t>https://www.youtube.com/watch?v=2jyMDqc7wfI</a:t>
            </a:r>
            <a:endParaRPr lang="en-US" sz="2000" dirty="0"/>
          </a:p>
          <a:p>
            <a:r>
              <a:rPr lang="en-US" sz="2000" dirty="0"/>
              <a:t>RESOURCE 5: </a:t>
            </a:r>
            <a:r>
              <a:rPr lang="en-US" sz="2000" dirty="0">
                <a:hlinkClick r:id="rId9"/>
              </a:rPr>
              <a:t>https://www.youtube.com/watch?v=h9rKPdWhtvw</a:t>
            </a:r>
            <a:r>
              <a:rPr lang="en-US" sz="2000" dirty="0"/>
              <a:t> ET </a:t>
            </a:r>
            <a:r>
              <a:rPr lang="en-US" sz="2000" dirty="0">
                <a:hlinkClick r:id="rId10"/>
              </a:rPr>
              <a:t>https://www.youtube.com/watch?v=qRbAOMucIgw</a:t>
            </a:r>
            <a:endParaRPr lang="en-US" sz="2000" dirty="0"/>
          </a:p>
          <a:p>
            <a:r>
              <a:rPr lang="en-US" sz="2000" dirty="0"/>
              <a:t>RESOURCE 6: </a:t>
            </a:r>
            <a:r>
              <a:rPr lang="en-US" sz="2000" dirty="0">
                <a:hlinkClick r:id="rId11"/>
              </a:rPr>
              <a:t>https://www.youtube.com/watch?v=dssBmD9jp6c</a:t>
            </a:r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479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825A80-59F2-B19D-CF80-0A5521895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EB36-DD87-6083-956C-BF9094FE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100" y="274638"/>
            <a:ext cx="8229600" cy="1897062"/>
          </a:xfrm>
        </p:spPr>
        <p:txBody>
          <a:bodyPr>
            <a:noAutofit/>
          </a:bodyPr>
          <a:lstStyle/>
          <a:p>
            <a:r>
              <a:rPr lang="fr-FR" sz="7200" b="1" dirty="0">
                <a:solidFill>
                  <a:schemeClr val="bg1"/>
                </a:solidFill>
                <a:latin typeface="Noto Serif Display ExtraCondensed" panose="020B0604020202020204"/>
                <a:ea typeface="Noto Serif Display ExtraCondensed" panose="020B0604020202020204"/>
                <a:cs typeface="Noto Serif Display ExtraCondensed" panose="020B0604020202020204"/>
              </a:rPr>
              <a:t>Graphiques en Forêt : Un Outil Clé</a:t>
            </a:r>
            <a:endParaRPr lang="en-US" sz="3200" b="1" dirty="0">
              <a:solidFill>
                <a:schemeClr val="bg1"/>
              </a:solidFill>
              <a:latin typeface="Noto Serif Display ExtraCondensed" panose="020B0604020202020204"/>
              <a:ea typeface="Noto Serif Display ExtraCondensed" panose="020B0604020202020204"/>
              <a:cs typeface="Noto Serif Display ExtraCondensed" panose="020B0604020202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1020-BF38-39B7-387A-37C767BAD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628900"/>
            <a:ext cx="8039100" cy="6780462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4000" b="1" dirty="0">
                <a:solidFill>
                  <a:schemeClr val="bg1"/>
                </a:solidFill>
                <a:latin typeface="Crimson Pro" panose="020B0604020202020204" charset="0"/>
              </a:rPr>
              <a:t>Définition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3600" dirty="0">
                <a:solidFill>
                  <a:schemeClr val="bg1"/>
                </a:solidFill>
                <a:latin typeface="Crimson Pro" panose="020B0604020202020204" charset="0"/>
              </a:rPr>
              <a:t>Représentation visuelle des résultats d’une méta-analyse.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4000" b="1" dirty="0">
              <a:solidFill>
                <a:schemeClr val="bg1"/>
              </a:solidFill>
              <a:latin typeface="Crimson Pro" panose="020B06040202020202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4000" b="1" dirty="0">
                <a:solidFill>
                  <a:schemeClr val="bg1"/>
                </a:solidFill>
                <a:latin typeface="Crimson Pro" panose="020B0604020202020204" charset="0"/>
              </a:rPr>
              <a:t>Éléments clés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3600" dirty="0">
                <a:solidFill>
                  <a:schemeClr val="bg1"/>
                </a:solidFill>
                <a:latin typeface="Crimson Pro" panose="020B0604020202020204" charset="0"/>
              </a:rPr>
              <a:t>Chaque étude est une ligne (intervalle de confiance) et un carré (taille de l'effet).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3600" dirty="0">
                <a:solidFill>
                  <a:schemeClr val="bg1"/>
                </a:solidFill>
                <a:latin typeface="Crimson Pro" panose="020B0604020202020204" charset="0"/>
              </a:rPr>
              <a:t>L’effet global est représenté par un diamant en bas.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3600" dirty="0">
                <a:solidFill>
                  <a:schemeClr val="bg1"/>
                </a:solidFill>
                <a:latin typeface="Crimson Pro" panose="020B0604020202020204" charset="0"/>
              </a:rPr>
              <a:t>Facilite la comparaison des résultats individuels et combinés.</a:t>
            </a:r>
            <a:endParaRPr lang="en-US" sz="3600" dirty="0">
              <a:solidFill>
                <a:schemeClr val="bg1"/>
              </a:solidFill>
              <a:latin typeface="Crimson Pro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2BBEF2-F93E-C88F-DE05-ACD286836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0" y="1569542"/>
            <a:ext cx="9810750" cy="81459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29EEFE-C22C-43B7-6461-F2C20A49BC09}"/>
              </a:ext>
            </a:extLst>
          </p:cNvPr>
          <p:cNvSpPr txBox="1"/>
          <p:nvPr/>
        </p:nvSpPr>
        <p:spPr>
          <a:xfrm>
            <a:off x="8343900" y="800100"/>
            <a:ext cx="9810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rimson Pro" panose="020B0604020202020204" charset="0"/>
              </a:rPr>
              <a:t>GRAPHIQUE EN FORÊT/FOREST PLOTS</a:t>
            </a:r>
          </a:p>
        </p:txBody>
      </p:sp>
    </p:spTree>
    <p:extLst>
      <p:ext uri="{BB962C8B-B14F-4D97-AF65-F5344CB8AC3E}">
        <p14:creationId xmlns:p14="http://schemas.microsoft.com/office/powerpoint/2010/main" val="429181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36576" y="37923"/>
            <a:ext cx="9753600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41"/>
              </a:lnSpc>
            </a:pPr>
            <a:r>
              <a:rPr lang="en-US" sz="7400" b="1" spc="-259" dirty="0" err="1">
                <a:solidFill>
                  <a:srgbClr val="013927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Synthèse</a:t>
            </a:r>
            <a:r>
              <a:rPr lang="en-US" sz="7400" b="1" spc="-259" dirty="0">
                <a:solidFill>
                  <a:srgbClr val="013927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 des Données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164049" y="447838"/>
            <a:ext cx="3452484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694"/>
              </a:lnSpc>
            </a:pPr>
            <a:r>
              <a:rPr lang="en-US" sz="1598" spc="-7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228600" y="1333500"/>
            <a:ext cx="9144000" cy="7802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5429" lvl="1" indent="-457200" algn="l">
              <a:buFont typeface="Wingdings" panose="05000000000000000000" pitchFamily="2" charset="2"/>
              <a:buChar char="Ø"/>
            </a:pPr>
            <a:r>
              <a:rPr lang="fr-FR" sz="3300" b="1" u="sng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Revue  </a:t>
            </a:r>
            <a:r>
              <a:rPr lang="fr-FR" sz="3300" b="1" u="sng" spc="-120" dirty="0" err="1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Scoping</a:t>
            </a:r>
            <a:r>
              <a:rPr lang="fr-FR" sz="3300" b="1" u="sng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  </a:t>
            </a:r>
            <a:r>
              <a:rPr lang="fr-FR" sz="3300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:</a:t>
            </a:r>
          </a:p>
          <a:p>
            <a:pPr marL="745429" lvl="1" indent="-457200" algn="l">
              <a:buFont typeface="Wingdings" panose="05000000000000000000" pitchFamily="2" charset="2"/>
              <a:buChar char="Ø"/>
            </a:pPr>
            <a:endParaRPr lang="fr-FR" sz="900" spc="-120" dirty="0">
              <a:solidFill>
                <a:srgbClr val="013927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marL="1202629" lvl="2" indent="-457200">
              <a:buFont typeface="Wingdings" panose="05000000000000000000" pitchFamily="2" charset="2"/>
              <a:buChar char="Ø"/>
            </a:pPr>
            <a:r>
              <a:rPr lang="fr-FR" sz="3300" b="1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Synthèse narrative </a:t>
            </a:r>
            <a:r>
              <a:rPr lang="fr-FR" sz="3300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: Résume les résultats sans analyse statistique.</a:t>
            </a:r>
          </a:p>
          <a:p>
            <a:pPr marL="1202629" lvl="2" indent="-457200">
              <a:buFont typeface="Wingdings" panose="05000000000000000000" pitchFamily="2" charset="2"/>
              <a:buChar char="Ø"/>
            </a:pPr>
            <a:endParaRPr lang="fr-FR" sz="3300" spc="-120" dirty="0">
              <a:solidFill>
                <a:srgbClr val="013927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marL="1202629" lvl="2" indent="-457200">
              <a:buFont typeface="Wingdings" panose="05000000000000000000" pitchFamily="2" charset="2"/>
              <a:buChar char="Ø"/>
            </a:pPr>
            <a:r>
              <a:rPr lang="fr-FR" sz="3300" b="1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Analyse thématique </a:t>
            </a:r>
            <a:r>
              <a:rPr lang="fr-FR" sz="3300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: Identifie les thèmes clés des études incluses.</a:t>
            </a:r>
          </a:p>
          <a:p>
            <a:pPr marL="1202629" lvl="2" indent="-457200">
              <a:buFont typeface="Wingdings" panose="05000000000000000000" pitchFamily="2" charset="2"/>
              <a:buChar char="Ø"/>
            </a:pPr>
            <a:endParaRPr lang="fr-FR" sz="3300" spc="-120" dirty="0">
              <a:solidFill>
                <a:srgbClr val="013927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marL="1202629" lvl="2" indent="-457200">
              <a:buFont typeface="Wingdings" panose="05000000000000000000" pitchFamily="2" charset="2"/>
              <a:buChar char="Ø"/>
            </a:pPr>
            <a:r>
              <a:rPr lang="fr-FR" sz="3300" b="1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Cartographie des preuves </a:t>
            </a:r>
            <a:r>
              <a:rPr lang="fr-FR" sz="3300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: Visualise l’étendue des recherches disponibles.</a:t>
            </a:r>
          </a:p>
          <a:p>
            <a:pPr marL="1202629" lvl="2" indent="-457200">
              <a:buFont typeface="Wingdings" panose="05000000000000000000" pitchFamily="2" charset="2"/>
              <a:buChar char="Ø"/>
            </a:pPr>
            <a:endParaRPr lang="fr-FR" sz="3300" spc="-120" dirty="0">
              <a:solidFill>
                <a:srgbClr val="013927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marL="1202629" lvl="2" indent="-457200">
              <a:buFont typeface="Wingdings" panose="05000000000000000000" pitchFamily="2" charset="2"/>
              <a:buChar char="Ø"/>
            </a:pPr>
            <a:r>
              <a:rPr lang="fr-FR" sz="3300" b="1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Synthèse par cadre </a:t>
            </a:r>
            <a:r>
              <a:rPr lang="fr-FR" sz="3300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: Organise les résultats autour d’un cadre conceptuel.</a:t>
            </a:r>
          </a:p>
          <a:p>
            <a:pPr marL="1202629" lvl="2" indent="-457200">
              <a:buFont typeface="Wingdings" panose="05000000000000000000" pitchFamily="2" charset="2"/>
              <a:buChar char="Ø"/>
            </a:pPr>
            <a:endParaRPr lang="fr-FR" sz="3300" spc="-120" dirty="0">
              <a:solidFill>
                <a:srgbClr val="013927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marL="1202629" lvl="2" indent="-457200">
              <a:buFont typeface="Wingdings" panose="05000000000000000000" pitchFamily="2" charset="2"/>
              <a:buChar char="Ø"/>
            </a:pPr>
            <a:r>
              <a:rPr lang="fr-FR" sz="3300" b="1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Graphiques en bulles</a:t>
            </a:r>
            <a:r>
              <a:rPr lang="fr-FR" sz="3300" spc="-120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 : Représentent les données visuellement pour montrer les tendances.</a:t>
            </a:r>
            <a:endParaRPr lang="en-US" sz="3300" spc="-120" dirty="0">
              <a:solidFill>
                <a:srgbClr val="013927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BF73A5-7E7D-CC91-1A43-90EF8B4E0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1076669"/>
            <a:ext cx="8305800" cy="92103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3865</TotalTime>
  <Words>1610</Words>
  <Application>Microsoft Office PowerPoint</Application>
  <PresentationFormat>Custom</PresentationFormat>
  <Paragraphs>243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Crimson Pro</vt:lpstr>
      <vt:lpstr>Calibri Light</vt:lpstr>
      <vt:lpstr>Cambria</vt:lpstr>
      <vt:lpstr>Crimson Pro Bold</vt:lpstr>
      <vt:lpstr>Calibri</vt:lpstr>
      <vt:lpstr>Arial</vt:lpstr>
      <vt:lpstr>Noto Serif Display ExtraCondensed</vt:lpstr>
      <vt:lpstr>Aptos</vt:lpstr>
      <vt:lpstr>Wingdings</vt:lpstr>
      <vt:lpstr>Office Theme</vt:lpstr>
      <vt:lpstr>1_Office Theme</vt:lpstr>
      <vt:lpstr>PowerPoint Presentation</vt:lpstr>
      <vt:lpstr>PROGRAMME DE L’ATELIER</vt:lpstr>
      <vt:lpstr>PowerPoint Presentation</vt:lpstr>
      <vt:lpstr>PowerPoint Presentation</vt:lpstr>
      <vt:lpstr>Fin de la Recherche : Diagramme de Flux PRISMA</vt:lpstr>
      <vt:lpstr>Meta-analysis</vt:lpstr>
      <vt:lpstr>PowerPoint Presentation</vt:lpstr>
      <vt:lpstr>Graphiques en Forêt : Un Outil Clé</vt:lpstr>
      <vt:lpstr>PowerPoint Presentation</vt:lpstr>
      <vt:lpstr>PowerPoint Presentation</vt:lpstr>
      <vt:lpstr>PowerPoint Presentation</vt:lpstr>
      <vt:lpstr>Documenter est important !</vt:lpstr>
      <vt:lpstr>Que documenter 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Scoping and Systematic Reviews Workshop</dc:title>
  <dc:creator>Idiatou Diallo</dc:creator>
  <cp:lastModifiedBy>Idiatou Diallo</cp:lastModifiedBy>
  <cp:revision>199</cp:revision>
  <dcterms:created xsi:type="dcterms:W3CDTF">2006-08-16T00:00:00Z</dcterms:created>
  <dcterms:modified xsi:type="dcterms:W3CDTF">2024-12-19T23:02:02Z</dcterms:modified>
  <dc:identifier>DAGYuVz9G1I</dc:identifier>
</cp:coreProperties>
</file>