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57" r:id="rId4"/>
    <p:sldId id="277" r:id="rId5"/>
    <p:sldId id="258" r:id="rId6"/>
    <p:sldId id="396" r:id="rId7"/>
    <p:sldId id="397" r:id="rId8"/>
    <p:sldId id="379" r:id="rId9"/>
    <p:sldId id="399" r:id="rId10"/>
    <p:sldId id="395" r:id="rId11"/>
    <p:sldId id="398" r:id="rId12"/>
    <p:sldId id="422" r:id="rId13"/>
    <p:sldId id="259" r:id="rId14"/>
    <p:sldId id="280" r:id="rId15"/>
    <p:sldId id="261" r:id="rId16"/>
    <p:sldId id="414" r:id="rId17"/>
    <p:sldId id="260" r:id="rId18"/>
    <p:sldId id="400" r:id="rId19"/>
    <p:sldId id="401" r:id="rId20"/>
    <p:sldId id="282" r:id="rId21"/>
    <p:sldId id="420" r:id="rId22"/>
    <p:sldId id="281" r:id="rId23"/>
    <p:sldId id="291" r:id="rId24"/>
    <p:sldId id="292" r:id="rId25"/>
    <p:sldId id="293" r:id="rId26"/>
    <p:sldId id="283" r:id="rId27"/>
    <p:sldId id="421" r:id="rId28"/>
    <p:sldId id="262" r:id="rId29"/>
    <p:sldId id="294" r:id="rId30"/>
    <p:sldId id="299" r:id="rId31"/>
    <p:sldId id="305" r:id="rId32"/>
    <p:sldId id="403" r:id="rId33"/>
    <p:sldId id="303" r:id="rId34"/>
    <p:sldId id="300" r:id="rId35"/>
    <p:sldId id="301" r:id="rId36"/>
    <p:sldId id="407" r:id="rId37"/>
    <p:sldId id="405" r:id="rId38"/>
    <p:sldId id="302" r:id="rId39"/>
    <p:sldId id="413" r:id="rId40"/>
    <p:sldId id="406" r:id="rId41"/>
    <p:sldId id="263" r:id="rId42"/>
    <p:sldId id="264" r:id="rId43"/>
  </p:sldIdLst>
  <p:sldSz cx="18288000" cy="10287000"/>
  <p:notesSz cx="6858000" cy="9144000"/>
  <p:embeddedFontLst>
    <p:embeddedFont>
      <p:font typeface="Cambria" panose="02040503050406030204" pitchFamily="18" charset="0"/>
      <p:regular r:id="rId45"/>
      <p:bold r:id="rId46"/>
      <p:italic r:id="rId47"/>
      <p:boldItalic r:id="rId48"/>
    </p:embeddedFont>
    <p:embeddedFont>
      <p:font typeface="Crimson Pro" panose="020B0604020202020204" charset="0"/>
      <p:regular r:id="rId49"/>
    </p:embeddedFont>
    <p:embeddedFont>
      <p:font typeface="Crimson Pro Bold" panose="020B0604020202020204" charset="0"/>
      <p:regular r:id="rId50"/>
    </p:embeddedFont>
    <p:embeddedFont>
      <p:font typeface="Noto Serif Display ExtraCondensed" panose="020B0604020202020204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27"/>
    <a:srgbClr val="70B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0131" autoAdjust="0"/>
  </p:normalViewPr>
  <p:slideViewPr>
    <p:cSldViewPr>
      <p:cViewPr varScale="1">
        <p:scale>
          <a:sx n="44" d="100"/>
          <a:sy n="44" d="100"/>
        </p:scale>
        <p:origin x="13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CCB7-034F-4996-858F-BD6169F1347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6FD2-AF03-483E-8F14-CF1CD94A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084D4-FA8E-ACA4-981A-32CC80C0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205AF-2070-A110-F660-D28211CC6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27127-9A56-43A8-5915-94385DEEA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A94BA-53EA-AEFE-E890-0F4AC7E81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A419-C623-4FD8-E679-79B8481D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D7B7E-EF96-72A2-7AC6-B65C95F02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ECD24C-F776-7E8D-5B5E-1A0EA9E72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CD63-4DD8-9F54-32B8-32F920766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6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71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42D71-AACE-407C-AFD7-A2E7B4E55D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24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3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1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42D71-AACE-407C-AFD7-A2E7B4E55D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84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DE86-3FE3-4C85-9EA8-1BA05DE2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922D-EF8F-49EB-9079-3E9FD63E5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9038-FA6C-4EDC-9D7C-2E37553A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8C74-CF87-4652-A998-0FA37B622759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424F0-8B45-4F71-9460-F529E7B4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E47-82A4-4B37-9657-5C089E7D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B201-E1C6-456E-9F71-60A36B96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09EC-01BD-4D43-BA13-D403BDA4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3202-54F3-41E1-84BA-93B168F7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5BE-B9CB-4F73-BF33-0B44D4039D05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EA1D-B659-44B0-9839-9A56212C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ACF1-708E-4CB8-82B5-FE31E057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4D9E-1968-45C0-875B-6F672319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33C1-B9BE-4D5D-AE86-27B7C931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0747-C3CF-49C1-BB1D-6D724E1F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E6C4-4D0F-4158-A50F-6ED4AE46FCFB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4726-38A5-4D94-BA75-75ACE6A6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2E58-79E3-41E0-BAF4-D851D921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E52-36E3-4217-8431-83213EEE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A9AF-9CC6-489C-AAB4-54C59CACE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28C5-38A4-46FC-9F41-7C224DCC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F774-3FF8-4905-BABE-9B7D4E50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18E0-1B87-4203-B6AA-96079094387D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B5B61-19C3-4B04-AD9F-292E20A3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B199-8F43-4922-94CF-995E28F8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CBF2-9139-4CAC-BDCE-F804141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C9DE-26A4-4BEB-B9FE-4C9E8378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6A3AC-BEB2-415E-B4BC-F4952AC2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D7619-DAD9-4C8B-B84C-D33882D60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7BA3A-58B6-4AD7-A7A9-9361471F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47842-5DD7-47BC-9961-60E691A2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6E14-00B2-499E-9CFA-C3D95DD4F466}" type="datetime1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530CD-DE07-43B9-840B-C229BD2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2298D-2749-481F-B6D7-B92FD4C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D8A-D52C-4F57-A65F-19C75C1D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44388-AE5C-468A-84AF-5B829F78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3A3-B9A4-41C6-9F5C-B7DDC877B69B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7EC1F-774E-4D30-9DC5-79D0A61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3C02-486E-4136-B480-911E6B18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2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2E361-9B39-4EAF-84B4-11FC9B36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98A-949B-4F9F-A3AC-C5498D2F1658}" type="datetime1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D859A-3126-4683-8893-9EAE37B6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F763-A9EB-4C96-B81D-BEEC176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7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9C9B-4755-42C3-AED4-03781C36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9DD9-7BF8-4D09-9F4E-1385EF33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B240-98C5-4B6C-BA9B-D35FAED4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0A5E-2717-4128-896A-F7BB4CF6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B752-5783-44B0-B29F-13CE266472E6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26D7-9183-4E25-8019-876E1A3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293D-F1A8-4256-9D56-1D5F81A7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CC6-8C15-4A96-84CB-41F94E0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B6BAE-40B1-491C-9897-5787EC9DD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E2496-4812-4138-AC15-7979936A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B6A4E-7E70-44AF-85AC-C066A91F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305F-199C-4328-ACC0-809DA56BD2B6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640F7-3808-4878-88A9-B4F5B62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3DD0-EDEF-4870-A911-3457340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6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2D08-B9A4-45EF-A145-68C96B47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8A20B-104D-4F88-80A0-75125A816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202B-B9C6-4EE2-AB7B-17C0236A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575E-7300-4731-B234-DF180EFBEB6C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73B2-C207-487C-A394-62DD3A49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5FCB-5A3F-4D9D-84F5-0AC43BB6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6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E367C-0261-4F62-AF84-BE87FECC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647BE-043B-4A48-B1FB-81E06D73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B0E8-D03F-4628-B869-71760CD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5411-F39F-4FF7-BCA6-2DA582E76D13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1CC4-926B-4957-B097-B9279659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C497-F100-41FC-B474-95916DAA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49C80-8E40-4027-9B34-E40BF4AF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28B9-E2D6-40A5-A7E0-BE0AC26D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1BCE-CD0F-4884-94C7-0B5D408DB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AC18-3164-4827-B47C-30A6449B100F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8107-FFF7-4EA4-9C17-4E031375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1678-056D-48D1-801B-7E2AB0F61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sma-statement.org/translatio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.umontreal.ca/evaluer-analyser-rediger/syntheses-connaissances/examen-porte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b.umontreal.ca/evaluer-analyser-rediger/syntheses-connaissances/examen-portee" TargetMode="External"/><Relationship Id="rId2" Type="http://schemas.openxmlformats.org/officeDocument/2006/relationships/hyperlink" Target="https://www.prisma-statement.org/translation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b.umontreal.ca/evaluer-analyser-rediger/syntheses-connaissances/examen-portee" TargetMode="External"/><Relationship Id="rId2" Type="http://schemas.openxmlformats.org/officeDocument/2006/relationships/hyperlink" Target="https://www.prisma-statement.org/translation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b.umontreal.ca/evaluer-analyser-rediger/syntheses-connaissances/examen-portee" TargetMode="External"/><Relationship Id="rId2" Type="http://schemas.openxmlformats.org/officeDocument/2006/relationships/hyperlink" Target="https://www.prisma-statement.org/translation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10" Type="http://schemas.openxmlformats.org/officeDocument/2006/relationships/slide" Target="slide40.xml"/><Relationship Id="rId4" Type="http://schemas.openxmlformats.org/officeDocument/2006/relationships/slide" Target="slide12.xml"/><Relationship Id="rId9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rowse.welch.jhmi.edu/srma/database_tip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2fREMl4rjQ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.com/en/translator" TargetMode="External"/><Relationship Id="rId2" Type="http://schemas.openxmlformats.org/officeDocument/2006/relationships/hyperlink" Target="https://www.linguee.com/english-french/search?source=auto&amp;query=limited+resource+setting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ranslate.google.com/?hl=fr&amp;sl=fr&amp;tl=en&amp;op=translat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browse.welch.jhmi.edu/srma/database_tip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cbi.nlm.nih.gov/mesh" TargetMode="External"/><Relationship Id="rId4" Type="http://schemas.openxmlformats.org/officeDocument/2006/relationships/hyperlink" Target="https://pubmed.ncbi.nlm.nih.gov/advance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1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ubmed.ncbi.nlm.nih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75525" y="2781300"/>
            <a:ext cx="0" cy="6814743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44686" y="8648700"/>
            <a:ext cx="1275930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fr-FR" sz="3500" spc="-105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Guider les étudiants dans la recherche fondée sur des preuves</a:t>
            </a:r>
            <a:endParaRPr lang="en-US" sz="3500" spc="-105" dirty="0">
              <a:solidFill>
                <a:srgbClr val="FCFEF1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08165" y="2933700"/>
            <a:ext cx="12759307" cy="484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49"/>
              </a:lnSpc>
            </a:pPr>
            <a:r>
              <a:rPr lang="fr-FR" sz="11499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Atelier sur les Revues </a:t>
            </a:r>
            <a:r>
              <a:rPr lang="fr-FR" sz="11499" spc="-402" dirty="0" err="1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Scoping</a:t>
            </a:r>
            <a:r>
              <a:rPr lang="fr-FR" sz="11499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et Systématiques</a:t>
            </a:r>
            <a:endParaRPr lang="en-US" sz="11499" spc="-402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2380" y="3582498"/>
            <a:ext cx="3916825" cy="3947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2"/>
              </a:lnSpc>
            </a:pPr>
            <a:r>
              <a:rPr lang="fr-FR" sz="2400" b="1" u="sng" spc="48" dirty="0">
                <a:solidFill>
                  <a:srgbClr val="FCFEF1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PRÉSENTÉ PAR:</a:t>
            </a:r>
          </a:p>
          <a:p>
            <a:pPr algn="l">
              <a:lnSpc>
                <a:spcPts val="3072"/>
              </a:lnSpc>
            </a:pPr>
            <a:endParaRPr lang="fr-FR" sz="2400" b="1" spc="48" dirty="0">
              <a:solidFill>
                <a:srgbClr val="FCFEF1"/>
              </a:solidFill>
              <a:latin typeface="Crimson Pro Bold"/>
              <a:ea typeface="Crimson Pro Bold"/>
              <a:cs typeface="Crimson Pro Bold"/>
              <a:sym typeface="Crimson Pro Bold"/>
            </a:endParaRPr>
          </a:p>
          <a:p>
            <a:pPr algn="l">
              <a:lnSpc>
                <a:spcPts val="3072"/>
              </a:lnSpc>
            </a:pPr>
            <a:r>
              <a:rPr lang="fr-FR" sz="2400" b="1" spc="48" dirty="0">
                <a:solidFill>
                  <a:srgbClr val="FCFEF1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IDIATOU DIALLO </a:t>
            </a:r>
          </a:p>
          <a:p>
            <a:pPr algn="l">
              <a:lnSpc>
                <a:spcPts val="3072"/>
              </a:lnSpc>
            </a:pPr>
            <a:r>
              <a:rPr lang="fr-FR" sz="2400" b="1" spc="48" dirty="0">
                <a:solidFill>
                  <a:srgbClr val="FCFEF1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&amp; YAYA TOGO</a:t>
            </a:r>
          </a:p>
          <a:p>
            <a:pPr algn="l">
              <a:lnSpc>
                <a:spcPts val="3072"/>
              </a:lnSpc>
            </a:pPr>
            <a:endParaRPr lang="fr-FR" sz="2400" b="1" spc="48" dirty="0">
              <a:solidFill>
                <a:srgbClr val="FCFEF1"/>
              </a:solidFill>
              <a:latin typeface="Crimson Pro Bold"/>
              <a:ea typeface="Crimson Pro Bold"/>
              <a:cs typeface="Crimson Pro Bold"/>
              <a:sym typeface="Crimson Pro Bold"/>
            </a:endParaRPr>
          </a:p>
          <a:p>
            <a:pPr algn="l">
              <a:lnSpc>
                <a:spcPts val="3072"/>
              </a:lnSpc>
            </a:pPr>
            <a:endParaRPr lang="fr-FR" sz="2400" b="1" spc="48" dirty="0">
              <a:solidFill>
                <a:srgbClr val="FCFEF1"/>
              </a:solidFill>
              <a:latin typeface="Crimson Pro Bold"/>
              <a:ea typeface="Crimson Pro Bold"/>
              <a:cs typeface="Crimson Pro Bold"/>
              <a:sym typeface="Crimson Pro Bold"/>
            </a:endParaRPr>
          </a:p>
          <a:p>
            <a:pPr algn="l">
              <a:lnSpc>
                <a:spcPts val="3072"/>
              </a:lnSpc>
            </a:pPr>
            <a:endParaRPr lang="fr-FR" sz="2400" b="1" u="sng" spc="48" dirty="0">
              <a:solidFill>
                <a:srgbClr val="FCFEF1"/>
              </a:solidFill>
              <a:latin typeface="Crimson Pro Bold"/>
              <a:ea typeface="Crimson Pro Bold"/>
              <a:cs typeface="Crimson Pro Bold"/>
              <a:sym typeface="Crimson Pro Bold"/>
            </a:endParaRPr>
          </a:p>
          <a:p>
            <a:pPr algn="l">
              <a:lnSpc>
                <a:spcPts val="3072"/>
              </a:lnSpc>
            </a:pPr>
            <a:r>
              <a:rPr lang="fr-FR" sz="2400" b="1" u="sng" spc="48" dirty="0">
                <a:solidFill>
                  <a:srgbClr val="FCFEF1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ASSISTÉ PAR : </a:t>
            </a:r>
          </a:p>
          <a:p>
            <a:pPr algn="l">
              <a:lnSpc>
                <a:spcPts val="3072"/>
              </a:lnSpc>
            </a:pPr>
            <a:endParaRPr lang="fr-FR" sz="2400" b="1" spc="48" dirty="0">
              <a:solidFill>
                <a:srgbClr val="FCFEF1"/>
              </a:solidFill>
              <a:latin typeface="Crimson Pro Bold"/>
              <a:ea typeface="Crimson Pro Bold"/>
              <a:cs typeface="Crimson Pro Bold"/>
              <a:sym typeface="Crimson Pro Bold"/>
            </a:endParaRPr>
          </a:p>
          <a:p>
            <a:pPr algn="l">
              <a:lnSpc>
                <a:spcPts val="3072"/>
              </a:lnSpc>
            </a:pPr>
            <a:r>
              <a:rPr lang="fr-FR" sz="2400" b="1" spc="48" dirty="0">
                <a:solidFill>
                  <a:srgbClr val="FCFEF1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KANI AGATHE COULIBALY</a:t>
            </a:r>
            <a:endParaRPr lang="en-US" sz="2400" b="1" spc="48" dirty="0">
              <a:solidFill>
                <a:srgbClr val="FCFEF1"/>
              </a:solidFill>
              <a:latin typeface="Crimson Pro Bold"/>
              <a:ea typeface="Crimson Pro Bold"/>
              <a:cs typeface="Crimson Pro Bold"/>
              <a:sym typeface="Crimson Pr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2975" y="8819728"/>
            <a:ext cx="316974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79"/>
              </a:lnSpc>
            </a:pPr>
            <a:r>
              <a:rPr lang="en-US" sz="2800" spc="-72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12 </a:t>
            </a:r>
            <a:r>
              <a:rPr lang="en-US" sz="2800" spc="-72" dirty="0" err="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déc</a:t>
            </a:r>
            <a:r>
              <a:rPr lang="en-US" sz="2800" spc="-72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. 13 </a:t>
            </a:r>
            <a:r>
              <a:rPr lang="en-US" sz="2800" spc="-72" dirty="0" err="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déc</a:t>
            </a:r>
            <a:r>
              <a:rPr lang="en-US" sz="2800" spc="-72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. &amp; 19 </a:t>
            </a:r>
            <a:r>
              <a:rPr lang="en-US" sz="2800" spc="-72" dirty="0" err="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déc</a:t>
            </a:r>
            <a:r>
              <a:rPr lang="en-US" sz="2800" spc="-72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F78EF-C017-256B-DA07-96B70CCD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5A7F640-D785-F13D-B7FD-45915ED6BADE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B27FFFA-6396-4397-A613-5C7C547A60A1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EC47003-E144-E415-C114-8E0BF99C37E9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47A77169-039E-2022-0018-98E553649D6B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6A1DB66-2FED-3EE5-8846-A3AFD0E80083}"/>
              </a:ext>
            </a:extLst>
          </p:cNvPr>
          <p:cNvSpPr txBox="1"/>
          <p:nvPr/>
        </p:nvSpPr>
        <p:spPr>
          <a:xfrm>
            <a:off x="261283" y="1342425"/>
            <a:ext cx="17765428" cy="1247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339" normalizeH="0" baseline="0" noProof="0" dirty="0" err="1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Différents</a:t>
            </a:r>
            <a:r>
              <a:rPr kumimoji="0" lang="en-US" sz="66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types de revues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5A66A80-8955-14D4-1738-B637249B8C2E}"/>
              </a:ext>
            </a:extLst>
          </p:cNvPr>
          <p:cNvSpPr txBox="1"/>
          <p:nvPr/>
        </p:nvSpPr>
        <p:spPr>
          <a:xfrm>
            <a:off x="15130756" y="212527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88D748EA-9411-34DA-CB95-B99FDC0103B0}"/>
              </a:ext>
            </a:extLst>
          </p:cNvPr>
          <p:cNvGrpSpPr/>
          <p:nvPr/>
        </p:nvGrpSpPr>
        <p:grpSpPr>
          <a:xfrm>
            <a:off x="152401" y="3180100"/>
            <a:ext cx="7848599" cy="6975150"/>
            <a:chOff x="-54615" y="-9503"/>
            <a:chExt cx="9020512" cy="9300192"/>
          </a:xfrm>
        </p:grpSpPr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703A042C-3890-F2C9-43BF-4CD8A1A7DD0D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Pl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usieurs</a:t>
              </a: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 Types de 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evues</a:t>
              </a:r>
              <a:endPara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9448D2A2-90A6-04B6-A71B-8D4D38E6F5A0}"/>
                </a:ext>
              </a:extLst>
            </p:cNvPr>
            <p:cNvSpPr txBox="1"/>
            <p:nvPr/>
          </p:nvSpPr>
          <p:spPr>
            <a:xfrm>
              <a:off x="-54615" y="1103840"/>
              <a:ext cx="8965898" cy="818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critique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de la littérature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de cartographie / Carte systématique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Méta-analyse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des études mixtes / Revue des méthodes mixtes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Aperçu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systématique qualitative / Synthèse des preuves qualitatives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</p:txBody>
        </p:sp>
      </p:grpSp>
      <p:sp>
        <p:nvSpPr>
          <p:cNvPr id="22" name="AutoShape 15">
            <a:extLst>
              <a:ext uri="{FF2B5EF4-FFF2-40B4-BE49-F238E27FC236}">
                <a16:creationId xmlns:a16="http://schemas.microsoft.com/office/drawing/2014/main" id="{9CA4D6DE-23B6-46FB-FAEE-F5E77322E9B7}"/>
              </a:ext>
            </a:extLst>
          </p:cNvPr>
          <p:cNvSpPr/>
          <p:nvPr/>
        </p:nvSpPr>
        <p:spPr>
          <a:xfrm flipV="1">
            <a:off x="261285" y="3720109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D75A3A71-2B3F-353F-7D26-C822A5B4D87D}"/>
              </a:ext>
            </a:extLst>
          </p:cNvPr>
          <p:cNvGrpSpPr/>
          <p:nvPr/>
        </p:nvGrpSpPr>
        <p:grpSpPr>
          <a:xfrm>
            <a:off x="9144000" y="3155855"/>
            <a:ext cx="8944079" cy="6613513"/>
            <a:chOff x="-54616" y="-9503"/>
            <a:chExt cx="9020513" cy="8818009"/>
          </a:xfrm>
        </p:grpSpPr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E7CCF55-17D7-9D3C-8510-2C8A61D8EE32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Pl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usieurs</a:t>
              </a: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 Types de 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evues</a:t>
              </a:r>
              <a:endPara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D9F2DEF8-8FF2-F660-37D3-D54038333067}"/>
                </a:ext>
              </a:extLst>
            </p:cNvPr>
            <p:cNvSpPr txBox="1"/>
            <p:nvPr/>
          </p:nvSpPr>
          <p:spPr>
            <a:xfrm>
              <a:off x="-54616" y="1103840"/>
              <a:ext cx="8965898" cy="7704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rapide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</a:t>
              </a:r>
              <a:r>
                <a:rPr kumimoji="0" lang="fr-FR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scoping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à la pointe de la recherche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systématique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Recherche et revue systématiques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systématisée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en parapluie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lang="fr-FR" sz="4000" dirty="0" err="1">
                  <a:solidFill>
                    <a:srgbClr val="013927"/>
                  </a:solidFill>
                  <a:latin typeface="Crimson Pro" panose="020B0604020202020204" charset="0"/>
                </a:rPr>
                <a:t>etc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ED5BEC-1B2B-B901-7738-8CD32635EA6C}"/>
              </a:ext>
            </a:extLst>
          </p:cNvPr>
          <p:cNvSpPr txBox="1"/>
          <p:nvPr/>
        </p:nvSpPr>
        <p:spPr>
          <a:xfrm>
            <a:off x="10439400" y="1371753"/>
            <a:ext cx="7648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rimson Pro" panose="020B0604020202020204" charset="0"/>
              </a:rPr>
              <a:t>RESOURCE: https://guides.mclibrary.duke.edu/sysreview/types</a:t>
            </a:r>
          </a:p>
        </p:txBody>
      </p:sp>
    </p:spTree>
    <p:extLst>
      <p:ext uri="{BB962C8B-B14F-4D97-AF65-F5344CB8AC3E}">
        <p14:creationId xmlns:p14="http://schemas.microsoft.com/office/powerpoint/2010/main" val="299593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FBBE7-694D-BA61-00BD-0C368E8C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8CB679D-6915-05C4-51B2-C6A768253AB3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C32D44B-50C4-6FD8-D092-9A241BF3A176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730A5CE-95EB-35C2-9245-E887580F17FB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E46F3F00-A4B6-756E-C06C-7B808B7E1C5E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681D186-4835-D9EA-9EBF-F4F5D3214448}"/>
              </a:ext>
            </a:extLst>
          </p:cNvPr>
          <p:cNvSpPr txBox="1"/>
          <p:nvPr/>
        </p:nvSpPr>
        <p:spPr>
          <a:xfrm>
            <a:off x="261283" y="1342425"/>
            <a:ext cx="17765428" cy="1247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339" normalizeH="0" baseline="0" noProof="0" dirty="0" err="1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Différents</a:t>
            </a:r>
            <a:r>
              <a:rPr kumimoji="0" lang="en-US" sz="66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types de revues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3CC994C-C04E-235E-6BC4-B5168D4A7FD4}"/>
              </a:ext>
            </a:extLst>
          </p:cNvPr>
          <p:cNvSpPr txBox="1"/>
          <p:nvPr/>
        </p:nvSpPr>
        <p:spPr>
          <a:xfrm>
            <a:off x="15130756" y="212527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B01C61A7-ECA2-403F-34DB-0D7946BE5C21}"/>
              </a:ext>
            </a:extLst>
          </p:cNvPr>
          <p:cNvGrpSpPr/>
          <p:nvPr/>
        </p:nvGrpSpPr>
        <p:grpSpPr>
          <a:xfrm>
            <a:off x="152401" y="3180100"/>
            <a:ext cx="7848599" cy="6975150"/>
            <a:chOff x="-54615" y="-9503"/>
            <a:chExt cx="9020512" cy="9300192"/>
          </a:xfrm>
        </p:grpSpPr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39B93668-D9E9-C70A-BC0E-95673A48EC04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Pl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usieurs</a:t>
              </a: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 Types de 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evues</a:t>
              </a:r>
              <a:endPara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8AEC3B2F-04E6-7683-DAA2-069C4BFBA517}"/>
                </a:ext>
              </a:extLst>
            </p:cNvPr>
            <p:cNvSpPr txBox="1"/>
            <p:nvPr/>
          </p:nvSpPr>
          <p:spPr>
            <a:xfrm>
              <a:off x="-54615" y="1103840"/>
              <a:ext cx="8965898" cy="818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critique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de la littérature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de cartographie / Carte systématique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Méta-analyse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des études mixtes / Revue des méthodes mixtes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Aperçu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systématique qualitative / Synthèse des preuves qualitatives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</p:txBody>
        </p:sp>
      </p:grpSp>
      <p:sp>
        <p:nvSpPr>
          <p:cNvPr id="22" name="AutoShape 15">
            <a:extLst>
              <a:ext uri="{FF2B5EF4-FFF2-40B4-BE49-F238E27FC236}">
                <a16:creationId xmlns:a16="http://schemas.microsoft.com/office/drawing/2014/main" id="{DD67E9E6-00E9-B894-FB2B-4EE103DDFCFE}"/>
              </a:ext>
            </a:extLst>
          </p:cNvPr>
          <p:cNvSpPr/>
          <p:nvPr/>
        </p:nvSpPr>
        <p:spPr>
          <a:xfrm flipV="1">
            <a:off x="261285" y="3720109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A4237D6E-0842-357A-604E-AF84DEE58603}"/>
              </a:ext>
            </a:extLst>
          </p:cNvPr>
          <p:cNvGrpSpPr/>
          <p:nvPr/>
        </p:nvGrpSpPr>
        <p:grpSpPr>
          <a:xfrm>
            <a:off x="9144000" y="3155855"/>
            <a:ext cx="8944079" cy="5867155"/>
            <a:chOff x="-54616" y="-9503"/>
            <a:chExt cx="9020513" cy="7822866"/>
          </a:xfrm>
        </p:grpSpPr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0828B96C-3EC2-FFBE-DF95-0248FFC1E37B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Pl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usieurs</a:t>
              </a: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 Types de 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evues</a:t>
              </a:r>
              <a:endPara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BB24C0EF-01DD-10E9-1E17-83AD92AED6C5}"/>
                </a:ext>
              </a:extLst>
            </p:cNvPr>
            <p:cNvSpPr txBox="1"/>
            <p:nvPr/>
          </p:nvSpPr>
          <p:spPr>
            <a:xfrm>
              <a:off x="-54616" y="1103840"/>
              <a:ext cx="8965898" cy="6709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rapide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</a:t>
              </a:r>
              <a:r>
                <a:rPr kumimoji="0" lang="fr-FR" sz="4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scoping</a:t>
              </a:r>
              <a:endPara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à la pointe de la recherche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systématique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Recherche et revue systématiques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systématisée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8"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Revue en parapluie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6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7206" y="-23352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057400" y="2294724"/>
            <a:ext cx="1493520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fr-FR" sz="9700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Revues  </a:t>
            </a:r>
            <a:r>
              <a:rPr lang="en-US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Scoping vs. </a:t>
            </a:r>
            <a:r>
              <a:rPr lang="en-US" sz="9700" spc="-339" dirty="0" err="1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Systématiques</a:t>
            </a:r>
            <a:endParaRPr lang="en-US" sz="97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534400" y="6238517"/>
            <a:ext cx="8436076" cy="1216860"/>
            <a:chOff x="-2282200" y="-9503"/>
            <a:chExt cx="11248102" cy="1573850"/>
          </a:xfrm>
        </p:grpSpPr>
        <p:sp>
          <p:nvSpPr>
            <p:cNvPr id="9" name="TextBox 9"/>
            <p:cNvSpPr txBox="1"/>
            <p:nvPr/>
          </p:nvSpPr>
          <p:spPr>
            <a:xfrm>
              <a:off x="-2282200" y="-9503"/>
              <a:ext cx="11248102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LES PRINCIPALES DIFFÉRENCES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1469400" y="1033671"/>
              <a:ext cx="10435302" cy="5306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Question de recherche, portée et méthode de synthèse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276600" y="226049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solidFill>
                <a:srgbClr val="FCFEF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88708" y="6151681"/>
            <a:ext cx="6724423" cy="2500737"/>
            <a:chOff x="0" y="-9503"/>
            <a:chExt cx="8965897" cy="333431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DÉFINITION ET OBJECTIF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33672"/>
              <a:ext cx="8965897" cy="2291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Revues  Scoping : 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Cartographier les preuves, portée plus large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Revues  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Systématiques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: 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Synthétiser les preuves, question ciblée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788711" y="6919912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8480323" y="6934062"/>
            <a:ext cx="851227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9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70DF3-0F08-39BE-8DE1-CDDEF3EE0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AD47C64-35AD-9A27-8209-7DC91E19FFAD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0CE1312-126E-98BB-9624-28DA481C47AB}"/>
              </a:ext>
            </a:extLst>
          </p:cNvPr>
          <p:cNvSpPr txBox="1"/>
          <p:nvPr/>
        </p:nvSpPr>
        <p:spPr>
          <a:xfrm>
            <a:off x="4916" y="0"/>
            <a:ext cx="18488091" cy="1267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70"/>
              </a:lnSpc>
            </a:pPr>
            <a:r>
              <a:rPr lang="fr-FR" sz="6600" b="1" spc="-402" dirty="0"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REVUE S  SCOPING   VS   SYSTÉMATIQUES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A4AEF3-A0C6-BD29-A999-CF90882C2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12241"/>
              </p:ext>
            </p:extLst>
          </p:nvPr>
        </p:nvGraphicFramePr>
        <p:xfrm>
          <a:off x="0" y="1152714"/>
          <a:ext cx="18288000" cy="938478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567178603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554811707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4173447460"/>
                    </a:ext>
                  </a:extLst>
                </a:gridCol>
              </a:tblGrid>
              <a:tr h="466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Catégorie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Revues Scoping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Revues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Systématiques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75827"/>
                  </a:ext>
                </a:extLst>
              </a:tr>
              <a:tr h="664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Principales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différences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Exploration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large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et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cartographie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des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preuves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Analyse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approfondie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et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synthèse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preuves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extLst>
                  <a:ext uri="{0D108BD9-81ED-4DB2-BD59-A6C34878D82A}">
                    <a16:rowId xmlns:a16="http://schemas.microsoft.com/office/drawing/2014/main" val="324001809"/>
                  </a:ext>
                </a:extLst>
              </a:tr>
              <a:tr h="1011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Objectifs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Explorer la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portée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d’un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sujet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, clarifier des concepts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identifier des tendances.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Répondre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à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question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précise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en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utilisant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méthodologie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rigoureuse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extLst>
                  <a:ext uri="{0D108BD9-81ED-4DB2-BD59-A6C34878D82A}">
                    <a16:rowId xmlns:a16="http://schemas.microsoft.com/office/drawing/2014/main" val="2954428531"/>
                  </a:ext>
                </a:extLst>
              </a:tr>
              <a:tr h="1011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Question de recherche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Large et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souvent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ouverte,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visant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à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explorer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un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domaine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Spécifique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et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étroitement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définie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pour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répondre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à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un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problème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ciblé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extLst>
                  <a:ext uri="{0D108BD9-81ED-4DB2-BD59-A6C34878D82A}">
                    <a16:rowId xmlns:a16="http://schemas.microsoft.com/office/drawing/2014/main" val="2407757179"/>
                  </a:ext>
                </a:extLst>
              </a:tr>
              <a:tr h="1011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Approche méthodologique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Flexible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peut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inclure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grande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variété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d’études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de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méthodologies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Standardisée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et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rigoureuse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suivant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des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protocoles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précis (ex. PRISMA).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extLst>
                  <a:ext uri="{0D108BD9-81ED-4DB2-BD59-A6C34878D82A}">
                    <a16:rowId xmlns:a16="http://schemas.microsoft.com/office/drawing/2014/main" val="3882608440"/>
                  </a:ext>
                </a:extLst>
              </a:tr>
              <a:tr h="1463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Résultats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attendus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Vue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d’ensemble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d’un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domaine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, identification des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thèmes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concepts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clés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Résumé précis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preuves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disponibles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pour informer la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prise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de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décision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les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recommandations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extLst>
                  <a:ext uri="{0D108BD9-81ED-4DB2-BD59-A6C34878D82A}">
                    <a16:rowId xmlns:a16="http://schemas.microsoft.com/office/drawing/2014/main" val="701079973"/>
                  </a:ext>
                </a:extLst>
              </a:tr>
              <a:tr h="1011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Complexité des données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Inclut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souvent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des types de données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variés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et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non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homogènes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Principalement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axée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sur des données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quantitatives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qualitatives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homogènes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extLst>
                  <a:ext uri="{0D108BD9-81ED-4DB2-BD59-A6C34878D82A}">
                    <a16:rowId xmlns:a16="http://schemas.microsoft.com/office/drawing/2014/main" val="1062802236"/>
                  </a:ext>
                </a:extLst>
              </a:tr>
              <a:tr h="2745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Quand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choisir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Crimson Pro" panose="020B0604020202020204" charset="0"/>
                        </a:rPr>
                        <a:t> ?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-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Lorsque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le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sujet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est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nouveau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mal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structuré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b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</a:b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- Pour identifier des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domaines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nécessitant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des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recherches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plus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approfondies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-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Lorsqu'une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décision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spécifique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recommandation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est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nécessaire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b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</a:b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- Pour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fournir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base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solide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à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politique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pratique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basée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 sur des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preuves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171" marR="61171" marT="0" marB="0"/>
                </a:tc>
                <a:extLst>
                  <a:ext uri="{0D108BD9-81ED-4DB2-BD59-A6C34878D82A}">
                    <a16:rowId xmlns:a16="http://schemas.microsoft.com/office/drawing/2014/main" val="154571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6786" y="-162114"/>
            <a:ext cx="13868400" cy="1267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670"/>
              </a:lnSpc>
            </a:pPr>
            <a:r>
              <a:rPr lang="en-US" sz="7200" spc="-339" dirty="0"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Étapes des Revues Scoping vs </a:t>
            </a:r>
            <a:r>
              <a:rPr lang="en-US" sz="7200" spc="-339" dirty="0" err="1"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Systématique</a:t>
            </a:r>
            <a:r>
              <a:rPr lang="en-US" sz="7200" spc="-339" dirty="0"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983592B-61B1-1A41-2317-A3176FE65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58283"/>
              </p:ext>
            </p:extLst>
          </p:nvPr>
        </p:nvGraphicFramePr>
        <p:xfrm>
          <a:off x="0" y="1104900"/>
          <a:ext cx="18288000" cy="926589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707117773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2542406401"/>
                    </a:ext>
                  </a:extLst>
                </a:gridCol>
              </a:tblGrid>
              <a:tr h="461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Revue Scoping (Exploration Large)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Revue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Systématique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(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Synthèse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Ciblée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)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70439"/>
                  </a:ext>
                </a:extLst>
              </a:tr>
              <a:tr h="857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1.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Définir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la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question de recherche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1.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Définir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la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question de recherche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spécifique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675470"/>
                  </a:ext>
                </a:extLst>
              </a:tr>
              <a:tr h="857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2. Identifier les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bases de données 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et sources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pertinentes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2. Identifier les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bases de données 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de haute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qualité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380081"/>
                  </a:ext>
                </a:extLst>
              </a:tr>
              <a:tr h="857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3.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Élaborer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stratégie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de recherche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flexible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3.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Élaborer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une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stratégie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de recherche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précise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et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reproductible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340111"/>
                  </a:ext>
                </a:extLst>
              </a:tr>
              <a:tr h="857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4.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Inclure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la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littérature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grise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empirique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4. Examiner les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études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selon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des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critères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stricts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910"/>
                  </a:ext>
                </a:extLst>
              </a:tr>
              <a:tr h="857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5. Adapter la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stratégie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de recherche de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manière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itérative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5.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Enregistrer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le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protocole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(ex. : PROSPERO).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158936"/>
                  </a:ext>
                </a:extLst>
              </a:tr>
              <a:tr h="857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6. Examiner et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catégoriser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les études de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manière large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6.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Évaluer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le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risque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de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biais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dans les études.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571045"/>
                  </a:ext>
                </a:extLst>
              </a:tr>
              <a:tr h="964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7.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Extraire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et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cartographier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les données (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thèmes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clés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,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caractéristiques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des études).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7.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Extraire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des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données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détaillées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et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comparables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388036"/>
                  </a:ext>
                </a:extLst>
              </a:tr>
              <a:tr h="857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8.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Synthétiser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les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résultats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(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analyse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narrative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thématique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).</a:t>
                      </a:r>
                      <a:endParaRPr lang="en-US" sz="2800" b="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8.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Synthétiser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les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résultats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(ex. : </a:t>
                      </a:r>
                      <a:r>
                        <a:rPr lang="fr-FR" sz="2800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fr-FR" sz="2800" b="1" dirty="0">
                          <a:effectLst/>
                          <a:latin typeface="Crimson Pro" panose="020B0604020202020204" charset="0"/>
                        </a:rPr>
                        <a:t>répondre à des questions précises</a:t>
                      </a:r>
                      <a:r>
                        <a:rPr lang="fr-FR" sz="2800" dirty="0">
                          <a:effectLst/>
                          <a:latin typeface="Crimson Pro" panose="020B0604020202020204" charset="0"/>
                        </a:rPr>
                        <a:t> ou </a:t>
                      </a:r>
                      <a:r>
                        <a:rPr lang="en-US" sz="2800" b="1" dirty="0" err="1">
                          <a:effectLst/>
                          <a:latin typeface="Crimson Pro" panose="020B0604020202020204" charset="0"/>
                        </a:rPr>
                        <a:t>méta-analyse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).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30776"/>
                  </a:ext>
                </a:extLst>
              </a:tr>
              <a:tr h="17529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9.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Lister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 les </a:t>
                      </a:r>
                      <a:r>
                        <a:rPr lang="en-US" sz="2800" b="0" dirty="0" err="1">
                          <a:effectLst/>
                          <a:latin typeface="Crimson Pro" panose="020B0604020202020204" charset="0"/>
                        </a:rPr>
                        <a:t>références</a:t>
                      </a:r>
                      <a:r>
                        <a:rPr lang="en-US" sz="2800" b="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br>
                        <a:rPr lang="en-US" sz="2800" b="0" dirty="0">
                          <a:effectLst/>
                          <a:latin typeface="Crimson Pro" panose="020B0604020202020204" charset="0"/>
                        </a:rPr>
                      </a:br>
                      <a:br>
                        <a:rPr lang="en-US" sz="2800" b="0" dirty="0">
                          <a:effectLst/>
                          <a:latin typeface="Crimson Pro" panose="020B0604020202020204" charset="0"/>
                        </a:rPr>
                      </a:br>
                      <a:r>
                        <a:rPr lang="en-US" sz="2000" b="1" dirty="0">
                          <a:effectLst/>
                          <a:latin typeface="Crimson Pro" panose="020B0604020202020204" charset="0"/>
                        </a:rPr>
                        <a:t>*Remarque : </a:t>
                      </a:r>
                      <a:r>
                        <a:rPr lang="en-US" sz="2000" b="1" dirty="0" err="1">
                          <a:effectLst/>
                          <a:latin typeface="Crimson Pro" panose="020B0604020202020204" charset="0"/>
                        </a:rPr>
                        <a:t>L'enregistrement</a:t>
                      </a:r>
                      <a:r>
                        <a:rPr lang="en-US" sz="2000" b="1" dirty="0">
                          <a:effectLst/>
                          <a:latin typeface="Crimson Pro" panose="020B0604020202020204" charset="0"/>
                        </a:rPr>
                        <a:t> d'un </a:t>
                      </a:r>
                      <a:r>
                        <a:rPr lang="en-US" sz="2000" b="1" dirty="0" err="1">
                          <a:effectLst/>
                          <a:latin typeface="Crimson Pro" panose="020B0604020202020204" charset="0"/>
                        </a:rPr>
                        <a:t>protocole</a:t>
                      </a:r>
                      <a:r>
                        <a:rPr lang="en-US" sz="20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Crimson Pro" panose="020B0604020202020204" charset="0"/>
                        </a:rPr>
                        <a:t>est</a:t>
                      </a:r>
                      <a:r>
                        <a:rPr lang="en-US" sz="2000" b="1" dirty="0">
                          <a:effectLst/>
                          <a:latin typeface="Crimson Pro" panose="020B060402020202020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Crimson Pro" panose="020B0604020202020204" charset="0"/>
                        </a:rPr>
                        <a:t>recommandé</a:t>
                      </a:r>
                      <a:r>
                        <a:rPr lang="en-US" sz="2000" b="1" dirty="0">
                          <a:effectLst/>
                          <a:latin typeface="Crimson Pro" panose="020B0604020202020204" charset="0"/>
                        </a:rPr>
                        <a:t> (Open Science Framework [OSF] </a:t>
                      </a:r>
                      <a:r>
                        <a:rPr lang="en-US" sz="2000" b="1" dirty="0" err="1">
                          <a:effectLst/>
                          <a:latin typeface="Crimson Pro" panose="020B0604020202020204" charset="0"/>
                        </a:rPr>
                        <a:t>ou</a:t>
                      </a:r>
                      <a:r>
                        <a:rPr lang="en-US" sz="2000" b="1" dirty="0">
                          <a:effectLst/>
                          <a:latin typeface="Crimson Pro" panose="020B0604020202020204" charset="0"/>
                        </a:rPr>
                        <a:t> Publi</a:t>
                      </a:r>
                      <a:r>
                        <a:rPr lang="en-US" sz="2000" b="0" dirty="0">
                          <a:effectLst/>
                          <a:latin typeface="Crimson Pro" panose="020B0604020202020204" charset="0"/>
                        </a:rPr>
                        <a:t>é)</a:t>
                      </a:r>
                      <a:r>
                        <a:rPr lang="en-US" sz="2000" b="1" dirty="0">
                          <a:effectLst/>
                          <a:latin typeface="Crimson Pro" panose="020B0604020202020204" charset="0"/>
                        </a:rPr>
                        <a:t>.*</a:t>
                      </a:r>
                      <a:endParaRPr lang="en-US" sz="2800" b="1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9. </a:t>
                      </a:r>
                      <a:r>
                        <a:rPr lang="en-US" sz="2800" b="1" dirty="0">
                          <a:effectLst/>
                          <a:latin typeface="Crimson Pro" panose="020B0604020202020204" charset="0"/>
                        </a:rPr>
                        <a:t>Lister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 les </a:t>
                      </a:r>
                      <a:r>
                        <a:rPr lang="en-US" sz="2800" dirty="0" err="1">
                          <a:effectLst/>
                          <a:latin typeface="Crimson Pro" panose="020B0604020202020204" charset="0"/>
                        </a:rPr>
                        <a:t>références</a:t>
                      </a:r>
                      <a:r>
                        <a:rPr lang="en-US" sz="2800" dirty="0">
                          <a:effectLst/>
                          <a:latin typeface="Crimson Pro" panose="020B0604020202020204" charset="0"/>
                        </a:rPr>
                        <a:t>.</a:t>
                      </a:r>
                      <a:endParaRPr lang="en-US" sz="2800" dirty="0">
                        <a:effectLst/>
                        <a:latin typeface="Crimson Pro" panose="020B060402020202020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8309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83C51-E636-5F09-5EC4-046EBE69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8EBD823-25D6-B933-2576-7194BB83E8FA}"/>
              </a:ext>
            </a:extLst>
          </p:cNvPr>
          <p:cNvSpPr txBox="1"/>
          <p:nvPr/>
        </p:nvSpPr>
        <p:spPr>
          <a:xfrm>
            <a:off x="298202" y="1374590"/>
            <a:ext cx="7855198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fr-FR" sz="7400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Développer une Question de Recherche</a:t>
            </a:r>
            <a:endParaRPr lang="en-US" sz="7400" spc="-259" dirty="0">
              <a:solidFill>
                <a:srgbClr val="013927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83AF20E-AC11-1660-1FDA-CEFF08154CE3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FA1E6E4-7CA3-C085-3199-7758DDAA6BD5}"/>
              </a:ext>
            </a:extLst>
          </p:cNvPr>
          <p:cNvGrpSpPr/>
          <p:nvPr/>
        </p:nvGrpSpPr>
        <p:grpSpPr>
          <a:xfrm>
            <a:off x="298202" y="3306990"/>
            <a:ext cx="7474201" cy="6746535"/>
            <a:chOff x="0" y="-66675"/>
            <a:chExt cx="1309486" cy="143939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468520C-38C4-6C2E-A097-2A22B7B462CA}"/>
                </a:ext>
              </a:extLst>
            </p:cNvPr>
            <p:cNvSpPr/>
            <p:nvPr/>
          </p:nvSpPr>
          <p:spPr>
            <a:xfrm>
              <a:off x="0" y="0"/>
              <a:ext cx="1309486" cy="1372720"/>
            </a:xfrm>
            <a:custGeom>
              <a:avLst/>
              <a:gdLst/>
              <a:ahLst/>
              <a:cxnLst/>
              <a:rect l="l" t="t" r="r" b="b"/>
              <a:pathLst>
                <a:path w="1416288" h="1372720">
                  <a:moveTo>
                    <a:pt x="0" y="0"/>
                  </a:moveTo>
                  <a:lnTo>
                    <a:pt x="1416288" y="0"/>
                  </a:lnTo>
                  <a:lnTo>
                    <a:pt x="1416288" y="1372720"/>
                  </a:lnTo>
                  <a:lnTo>
                    <a:pt x="0" y="1372720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E4CE458-2E61-D31F-7209-98AE6C63C692}"/>
                </a:ext>
              </a:extLst>
            </p:cNvPr>
            <p:cNvSpPr txBox="1"/>
            <p:nvPr/>
          </p:nvSpPr>
          <p:spPr>
            <a:xfrm>
              <a:off x="0" y="-66675"/>
              <a:ext cx="1273473" cy="14393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Cadres </a:t>
              </a:r>
              <a:r>
                <a:rPr lang="en-US" sz="3399" b="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méthodologiques</a:t>
              </a:r>
              <a:r>
                <a:rPr lang="en-US" sz="3399" b="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</a:t>
              </a:r>
            </a:p>
            <a:p>
              <a:pPr algn="ctr">
                <a:lnSpc>
                  <a:spcPts val="4759"/>
                </a:lnSpc>
              </a:pP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en-US" sz="3399" b="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Systématique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 PICOS/PICR (</a:t>
              </a: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Population, Intervention, Comparaison, Résultat, Conception de l'étude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</a:t>
              </a: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en-US" sz="3399" b="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 PCC (Population, Concept, </a:t>
              </a:r>
              <a:r>
                <a:rPr lang="en-US" sz="3399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Contexte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</a:t>
              </a: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BC8F03B8-C349-CDC9-D0D7-CCEB5C6D2997}"/>
              </a:ext>
            </a:extLst>
          </p:cNvPr>
          <p:cNvSpPr txBox="1"/>
          <p:nvPr/>
        </p:nvSpPr>
        <p:spPr>
          <a:xfrm>
            <a:off x="7977036" y="1242438"/>
            <a:ext cx="10291299" cy="9015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980" lvl="1">
              <a:lnSpc>
                <a:spcPts val="3682"/>
              </a:lnSpc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Le cadre PICOS</a:t>
            </a:r>
            <a:endParaRPr lang="en-US" sz="3473" b="1" spc="-156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878277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 :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Désigne le groupe ou les individus ciblés par l’étude (ex : femmes enceintes, enfants, etc.).</a:t>
            </a:r>
          </a:p>
          <a:p>
            <a:pPr marL="878277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I : 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Correspond à l’intervention ou à l’exposition étudiée (ex : un médicament, ou une exposition à la chaleur extrême).</a:t>
            </a:r>
          </a:p>
          <a:p>
            <a:pPr marL="878277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 :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Représente le groupe ou la condition de comparaison (ex : un placebo, </a:t>
            </a:r>
            <a:r>
              <a:rPr lang="fr-FR" sz="3473" spc="-156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etc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).</a:t>
            </a:r>
          </a:p>
          <a:p>
            <a:pPr marL="878277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O :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Les résultats ou les effets mesurés (ex : amélioration de la santé mentale, durée du sommeil).</a:t>
            </a:r>
          </a:p>
          <a:p>
            <a:pPr marL="878277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 :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Type de conception de l’étude utilisée (ex : essai clinique randomisé, étude de cohorte).</a:t>
            </a:r>
          </a:p>
          <a:p>
            <a:pPr marL="1230208" lvl="2">
              <a:lnSpc>
                <a:spcPts val="3682"/>
              </a:lnSpc>
            </a:pPr>
            <a:endParaRPr lang="en-US" sz="3473" spc="-156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>
              <a:lnSpc>
                <a:spcPts val="3682"/>
              </a:lnSpc>
            </a:pPr>
            <a:r>
              <a:rPr lang="en-US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Le cadre PCC </a:t>
            </a:r>
          </a:p>
          <a:p>
            <a:pPr marL="878277" indent="-562469">
              <a:lnSpc>
                <a:spcPts val="3682"/>
              </a:lnSpc>
              <a:buFont typeface="Arial"/>
              <a:buChar char="￭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 :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Le groupe ou les individus ciblés par l’étude (ex : femmes enceintes, adolescents).</a:t>
            </a:r>
          </a:p>
          <a:p>
            <a:pPr marL="878277" indent="-562469">
              <a:lnSpc>
                <a:spcPts val="3682"/>
              </a:lnSpc>
              <a:buFont typeface="Arial"/>
              <a:buChar char="￭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 :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Le concept ou le sujet principal de l’étude (ex : insomnie, dépression).</a:t>
            </a:r>
          </a:p>
          <a:p>
            <a:pPr marL="878277" indent="-562469">
              <a:lnSpc>
                <a:spcPts val="3682"/>
              </a:lnSpc>
              <a:buFont typeface="Arial"/>
              <a:buChar char="￭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 : </a:t>
            </a: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Le contexte dans lequel l’étude se déroule (ex : milieu hospitalier, zone rurale).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7641B06-E268-A5DF-E94F-4F01D4A7D252}"/>
              </a:ext>
            </a:extLst>
          </p:cNvPr>
          <p:cNvSpPr txBox="1"/>
          <p:nvPr/>
        </p:nvSpPr>
        <p:spPr>
          <a:xfrm>
            <a:off x="3276600" y="330083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</p:spTree>
    <p:extLst>
      <p:ext uri="{BB962C8B-B14F-4D97-AF65-F5344CB8AC3E}">
        <p14:creationId xmlns:p14="http://schemas.microsoft.com/office/powerpoint/2010/main" val="25315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202" y="1374590"/>
            <a:ext cx="8464798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fr-FR" sz="7400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Développer une Question de Recherche</a:t>
            </a:r>
            <a:endParaRPr lang="en-US" sz="7400" spc="-259" dirty="0">
              <a:solidFill>
                <a:srgbClr val="013927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98202" y="3619500"/>
            <a:ext cx="8312398" cy="6434025"/>
            <a:chOff x="0" y="0"/>
            <a:chExt cx="1416288" cy="13727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16288" cy="1372720"/>
            </a:xfrm>
            <a:custGeom>
              <a:avLst/>
              <a:gdLst/>
              <a:ahLst/>
              <a:cxnLst/>
              <a:rect l="l" t="t" r="r" b="b"/>
              <a:pathLst>
                <a:path w="1416288" h="1372720">
                  <a:moveTo>
                    <a:pt x="0" y="0"/>
                  </a:moveTo>
                  <a:lnTo>
                    <a:pt x="1416288" y="0"/>
                  </a:lnTo>
                  <a:lnTo>
                    <a:pt x="1416288" y="1372720"/>
                  </a:lnTo>
                  <a:lnTo>
                    <a:pt x="0" y="1372720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16288" cy="14393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Cadres </a:t>
              </a:r>
              <a:r>
                <a:rPr lang="en-US" sz="3399" b="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méthodologiques</a:t>
              </a:r>
              <a:r>
                <a:rPr lang="en-US" sz="3399" b="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</a:t>
              </a:r>
            </a:p>
            <a:p>
              <a:pPr algn="ctr">
                <a:lnSpc>
                  <a:spcPts val="4759"/>
                </a:lnSpc>
              </a:pP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en-US" sz="3399" b="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Systématique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 PICOS/PICR (</a:t>
              </a: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Population, Intervention, Comparaison, Résultat, Conception de l'étude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</a:t>
              </a: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en-US" sz="3399" b="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 PCC (Population, Concept, </a:t>
              </a:r>
              <a:r>
                <a:rPr lang="en-US" sz="3399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Contexte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</a:t>
              </a:r>
            </a:p>
            <a:p>
              <a:pPr algn="l">
                <a:lnSpc>
                  <a:spcPts val="4759"/>
                </a:lnSpc>
              </a:pP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458200" y="1512725"/>
            <a:ext cx="9681699" cy="854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2"/>
              </a:lnSpc>
            </a:pPr>
            <a:r>
              <a:rPr lang="en-US" sz="3473" b="1" spc="-156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Exemples</a:t>
            </a:r>
            <a:r>
              <a:rPr lang="en-US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de questions</a:t>
            </a:r>
          </a:p>
          <a:p>
            <a:pPr algn="ctr">
              <a:lnSpc>
                <a:spcPts val="3682"/>
              </a:lnSpc>
            </a:pPr>
            <a:r>
              <a:rPr lang="en-US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</a:t>
            </a:r>
          </a:p>
          <a:p>
            <a:pPr marL="832180" lvl="1" indent="-457200">
              <a:lnSpc>
                <a:spcPts val="3682"/>
              </a:lnSpc>
              <a:buFont typeface="Wingdings" panose="05000000000000000000" pitchFamily="2" charset="2"/>
              <a:buChar char="Ø"/>
            </a:pPr>
            <a:r>
              <a:rPr lang="fr-FR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En utilisant le cadre PICOS</a:t>
            </a:r>
            <a:endParaRPr lang="en-US" sz="3473" b="1" spc="-156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499918" lvl="2" indent="-499973">
              <a:lnSpc>
                <a:spcPts val="3682"/>
              </a:lnSpc>
              <a:buFont typeface="Wingdings" panose="05000000000000000000" pitchFamily="2" charset="2"/>
              <a:buChar char="q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Quelle est l’efficacité des interventions de santé mobile pour améliorer le contrôle glycémique chez les adultes atteints de diabète de type 2  </a:t>
            </a:r>
            <a:r>
              <a:rPr lang="en-US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?</a:t>
            </a:r>
          </a:p>
          <a:p>
            <a:pPr marL="2249877" lvl="3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 : Adultes atteints de diabète de type 2</a:t>
            </a:r>
          </a:p>
          <a:p>
            <a:pPr marL="2249877" lvl="3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I : Interventions de santé mobile</a:t>
            </a:r>
          </a:p>
          <a:p>
            <a:pPr marL="2249877" lvl="3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 : Soins habituels</a:t>
            </a:r>
          </a:p>
          <a:p>
            <a:pPr marL="2249877" lvl="3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O : Contrôle glycémique</a:t>
            </a:r>
          </a:p>
          <a:p>
            <a:pPr marL="2249877" lvl="3" indent="-562469">
              <a:lnSpc>
                <a:spcPts val="3682"/>
              </a:lnSpc>
              <a:buFont typeface="Wingdings" panose="05000000000000000000" pitchFamily="2" charset="2"/>
              <a:buChar char="§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 : Essais contrôlés randomisés</a:t>
            </a:r>
            <a:endParaRPr lang="en-US" sz="3473" spc="-156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832180" lvl="1" indent="-457200">
              <a:lnSpc>
                <a:spcPts val="3682"/>
              </a:lnSpc>
              <a:buFont typeface="Wingdings" panose="05000000000000000000" pitchFamily="2" charset="2"/>
              <a:buChar char="Ø"/>
            </a:pPr>
            <a:r>
              <a:rPr lang="en-US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En </a:t>
            </a:r>
            <a:r>
              <a:rPr lang="en-US" sz="3473" b="1" spc="-156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utilisant</a:t>
            </a:r>
            <a:r>
              <a:rPr lang="en-US" sz="3473" b="1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le cadre PCC </a:t>
            </a:r>
          </a:p>
          <a:p>
            <a:pPr marL="1499918" lvl="2" indent="-499973">
              <a:lnSpc>
                <a:spcPts val="3682"/>
              </a:lnSpc>
              <a:buFont typeface="Wingdings" panose="05000000000000000000" pitchFamily="2" charset="2"/>
              <a:buChar char="q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Que sait-on de l’impact du changement climatique sur les maladies vectorielles en Afrique subsaharienne </a:t>
            </a:r>
            <a:r>
              <a:rPr lang="en-US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?</a:t>
            </a:r>
          </a:p>
          <a:p>
            <a:pPr marL="2249877" lvl="3" indent="-562469">
              <a:lnSpc>
                <a:spcPts val="3682"/>
              </a:lnSpc>
              <a:buFont typeface="Arial"/>
              <a:buChar char="￭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 : Populations d’Afrique subsaharienne</a:t>
            </a:r>
          </a:p>
          <a:p>
            <a:pPr marL="2249877" lvl="3" indent="-562469">
              <a:lnSpc>
                <a:spcPts val="3682"/>
              </a:lnSpc>
              <a:buFont typeface="Arial"/>
              <a:buChar char="￭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 : Impact du changement climatique</a:t>
            </a:r>
          </a:p>
          <a:p>
            <a:pPr marL="2249877" lvl="3" indent="-562469">
              <a:lnSpc>
                <a:spcPts val="3682"/>
              </a:lnSpc>
              <a:buFont typeface="Arial"/>
              <a:buChar char="￭"/>
            </a:pPr>
            <a:r>
              <a:rPr lang="fr-FR" sz="3473" spc="-156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 : Maladies vectorielles</a:t>
            </a:r>
            <a:endParaRPr lang="en-US" sz="3473" spc="-156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6A0CF1C6-B2FE-2F50-8FB9-1468D074BD24}"/>
              </a:ext>
            </a:extLst>
          </p:cNvPr>
          <p:cNvSpPr txBox="1"/>
          <p:nvPr/>
        </p:nvSpPr>
        <p:spPr>
          <a:xfrm>
            <a:off x="3276600" y="330083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BF29F-97A5-96FC-21D2-6C967CF20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B36549B-F63B-7C0F-083C-1AF043C5B721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14C1574-6C78-6E76-8E1A-8EF1A6EB0064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BD7926C-8D4C-51BB-1162-DF3B0A7DC0F0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FA85120-D4CC-CC4A-4439-5DB9BA2624A8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C1C610CC-9579-C5B0-813E-FB6334514C22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2846130-2004-C841-DF64-61E4F3964483}"/>
              </a:ext>
            </a:extLst>
          </p:cNvPr>
          <p:cNvSpPr txBox="1"/>
          <p:nvPr/>
        </p:nvSpPr>
        <p:spPr>
          <a:xfrm>
            <a:off x="483503" y="1361222"/>
            <a:ext cx="1752600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fr-FR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SPICE (Quant Or </a:t>
            </a:r>
            <a:r>
              <a:rPr lang="fr-FR" sz="9700" spc="-339" dirty="0" err="1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Qual</a:t>
            </a:r>
            <a:r>
              <a:rPr lang="fr-FR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)</a:t>
            </a:r>
            <a:endParaRPr lang="en-US" sz="97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A73B560-C895-578A-7500-D8858F6371D0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DE7DFAC-AA9B-2E31-B722-249BCA3E04FE}"/>
              </a:ext>
            </a:extLst>
          </p:cNvPr>
          <p:cNvSpPr txBox="1"/>
          <p:nvPr/>
        </p:nvSpPr>
        <p:spPr>
          <a:xfrm>
            <a:off x="10683240" y="3469107"/>
            <a:ext cx="694853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5325" indent="-695325" algn="ctr">
              <a:buNone/>
            </a:pPr>
            <a:r>
              <a:rPr lang="fr-FR" sz="4000" b="1" dirty="0">
                <a:solidFill>
                  <a:srgbClr val="013927"/>
                </a:solidFill>
              </a:rPr>
              <a:t>Plus approprié pour la recherche en sciences sociales</a:t>
            </a:r>
            <a:endParaRPr lang="en-US" sz="4000" dirty="0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5429B3F4-C2EA-00CE-771E-CEB4FD2EFD12}"/>
              </a:ext>
            </a:extLst>
          </p:cNvPr>
          <p:cNvSpPr txBox="1"/>
          <p:nvPr/>
        </p:nvSpPr>
        <p:spPr>
          <a:xfrm>
            <a:off x="381002" y="4295168"/>
            <a:ext cx="952499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5325" indent="-695325">
              <a:buNone/>
            </a:pPr>
            <a:r>
              <a:rPr lang="fr-FR" sz="4000" b="1" dirty="0">
                <a:solidFill>
                  <a:srgbClr val="013927"/>
                </a:solidFill>
              </a:rPr>
              <a:t>S – </a:t>
            </a:r>
            <a:r>
              <a:rPr lang="fr-FR" sz="4000" dirty="0">
                <a:solidFill>
                  <a:srgbClr val="013927"/>
                </a:solidFill>
              </a:rPr>
              <a:t>Situation (où)</a:t>
            </a:r>
          </a:p>
          <a:p>
            <a:pPr marL="695325" indent="-695325">
              <a:buNone/>
            </a:pPr>
            <a:r>
              <a:rPr lang="fr-FR" sz="4000" b="1" dirty="0">
                <a:solidFill>
                  <a:srgbClr val="013927"/>
                </a:solidFill>
              </a:rPr>
              <a:t>P – </a:t>
            </a:r>
            <a:r>
              <a:rPr lang="fr-FR" sz="4000" dirty="0">
                <a:solidFill>
                  <a:srgbClr val="013927"/>
                </a:solidFill>
              </a:rPr>
              <a:t>Perspective (pour qui)</a:t>
            </a:r>
          </a:p>
          <a:p>
            <a:pPr marL="695325" indent="-695325">
              <a:buNone/>
            </a:pPr>
            <a:r>
              <a:rPr lang="fr-FR" sz="4000" b="1" dirty="0">
                <a:solidFill>
                  <a:srgbClr val="013927"/>
                </a:solidFill>
              </a:rPr>
              <a:t>I – </a:t>
            </a:r>
            <a:r>
              <a:rPr lang="fr-FR" sz="4000" dirty="0">
                <a:solidFill>
                  <a:srgbClr val="013927"/>
                </a:solidFill>
              </a:rPr>
              <a:t>Intervention / exposition / intérêt (quoi)</a:t>
            </a:r>
          </a:p>
          <a:p>
            <a:pPr marL="695325" indent="-695325">
              <a:buNone/>
            </a:pPr>
            <a:r>
              <a:rPr lang="fr-FR" sz="4000" b="1" dirty="0">
                <a:solidFill>
                  <a:srgbClr val="013927"/>
                </a:solidFill>
              </a:rPr>
              <a:t>C – </a:t>
            </a:r>
            <a:r>
              <a:rPr lang="fr-FR" sz="4000" dirty="0">
                <a:solidFill>
                  <a:srgbClr val="013927"/>
                </a:solidFill>
              </a:rPr>
              <a:t>Comparaison (quoi d'autre)</a:t>
            </a:r>
          </a:p>
          <a:p>
            <a:pPr marL="695325" indent="-695325">
              <a:buNone/>
            </a:pPr>
            <a:r>
              <a:rPr lang="fr-FR" sz="4000" b="1" dirty="0">
                <a:solidFill>
                  <a:srgbClr val="013927"/>
                </a:solidFill>
              </a:rPr>
              <a:t>E – </a:t>
            </a:r>
            <a:r>
              <a:rPr lang="fr-FR" sz="4000" dirty="0">
                <a:solidFill>
                  <a:srgbClr val="013927"/>
                </a:solidFill>
              </a:rPr>
              <a:t>Évaluation (dans quelle mesure ou quel résultat)</a:t>
            </a:r>
            <a:endParaRPr lang="en-US" sz="4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A98178-1444-24A3-4DAD-16C579D1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776" y="4680514"/>
            <a:ext cx="3981033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B6EEA-B745-F5D5-B8FD-FB0C5645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7DF7B98-2303-EE22-8A52-01ACA77B0E8B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8AA00D8-4D06-C2E3-A458-258A68DEFAF4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3EF0798-588D-4DFA-AC86-0E9BA649EABD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B9F8668-4363-33A7-F00D-17103EDA3D9F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F38E68F2-5122-77D5-6C60-F4029AE987A8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701BB2D-97A3-8641-B0BA-D8C1D52D6CA7}"/>
              </a:ext>
            </a:extLst>
          </p:cNvPr>
          <p:cNvSpPr txBox="1"/>
          <p:nvPr/>
        </p:nvSpPr>
        <p:spPr>
          <a:xfrm>
            <a:off x="483503" y="1361222"/>
            <a:ext cx="1752600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fr-FR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SPIDER (Quant Or </a:t>
            </a:r>
            <a:r>
              <a:rPr lang="fr-FR" sz="9700" spc="-339" dirty="0" err="1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Qual</a:t>
            </a:r>
            <a:r>
              <a:rPr lang="fr-FR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)</a:t>
            </a:r>
            <a:endParaRPr lang="en-US" sz="97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FA703C0-AFF6-E752-6B32-D5CAC699151B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B3F9E02-A55E-0328-0B9E-5C887E4DB2C9}"/>
              </a:ext>
            </a:extLst>
          </p:cNvPr>
          <p:cNvSpPr txBox="1"/>
          <p:nvPr/>
        </p:nvSpPr>
        <p:spPr>
          <a:xfrm>
            <a:off x="304800" y="3991510"/>
            <a:ext cx="9982198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5325" indent="-695325">
              <a:buNone/>
            </a:pPr>
            <a:r>
              <a:rPr lang="fr-FR" sz="4400" b="1" dirty="0">
                <a:solidFill>
                  <a:srgbClr val="013927"/>
                </a:solidFill>
              </a:rPr>
              <a:t>S –   </a:t>
            </a:r>
            <a:r>
              <a:rPr lang="fr-FR" sz="4400" dirty="0">
                <a:solidFill>
                  <a:srgbClr val="013927"/>
                </a:solidFill>
              </a:rPr>
              <a:t>Échantillon</a:t>
            </a:r>
          </a:p>
          <a:p>
            <a:pPr marL="695325" indent="-695325">
              <a:buNone/>
            </a:pPr>
            <a:r>
              <a:rPr lang="fr-FR" sz="4400" b="1" dirty="0">
                <a:solidFill>
                  <a:srgbClr val="013927"/>
                </a:solidFill>
              </a:rPr>
              <a:t>PI – </a:t>
            </a:r>
            <a:r>
              <a:rPr lang="fr-FR" sz="4400" dirty="0">
                <a:solidFill>
                  <a:srgbClr val="013927"/>
                </a:solidFill>
              </a:rPr>
              <a:t>Phénomène d’intérêt</a:t>
            </a:r>
          </a:p>
          <a:p>
            <a:pPr marL="695325" indent="-695325">
              <a:buNone/>
            </a:pPr>
            <a:r>
              <a:rPr lang="fr-FR" sz="4400" b="1" dirty="0">
                <a:solidFill>
                  <a:srgbClr val="013927"/>
                </a:solidFill>
              </a:rPr>
              <a:t>D –  </a:t>
            </a:r>
            <a:r>
              <a:rPr lang="fr-FR" sz="4400" dirty="0">
                <a:solidFill>
                  <a:srgbClr val="013927"/>
                </a:solidFill>
              </a:rPr>
              <a:t>Conception (design)</a:t>
            </a:r>
          </a:p>
          <a:p>
            <a:pPr marL="695325" indent="-695325">
              <a:buNone/>
            </a:pPr>
            <a:r>
              <a:rPr lang="fr-FR" sz="4400" b="1" dirty="0">
                <a:solidFill>
                  <a:srgbClr val="013927"/>
                </a:solidFill>
              </a:rPr>
              <a:t>E –   </a:t>
            </a:r>
            <a:r>
              <a:rPr lang="fr-FR" sz="4400" dirty="0">
                <a:solidFill>
                  <a:srgbClr val="013927"/>
                </a:solidFill>
              </a:rPr>
              <a:t>Évaluation</a:t>
            </a:r>
          </a:p>
          <a:p>
            <a:pPr marL="695325" indent="-695325">
              <a:buNone/>
            </a:pPr>
            <a:r>
              <a:rPr lang="fr-FR" sz="4400" b="1" dirty="0">
                <a:solidFill>
                  <a:srgbClr val="013927"/>
                </a:solidFill>
              </a:rPr>
              <a:t>R –  </a:t>
            </a:r>
            <a:r>
              <a:rPr lang="fr-FR" sz="4400" dirty="0">
                <a:solidFill>
                  <a:srgbClr val="013927"/>
                </a:solidFill>
              </a:rPr>
              <a:t>Type de recherche (qualitative, quantitative ou méthode mixte)</a:t>
            </a:r>
            <a:endParaRPr lang="en-US" sz="4400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F7404383-06EE-3A18-9B4C-DF92694C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3267596"/>
            <a:ext cx="5562599" cy="5633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322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02785-397E-446F-EAA0-E69C1D58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C3C5A8A-EDB3-A7D8-E9B0-E2947EEA05B9}"/>
              </a:ext>
            </a:extLst>
          </p:cNvPr>
          <p:cNvGrpSpPr/>
          <p:nvPr/>
        </p:nvGrpSpPr>
        <p:grpSpPr>
          <a:xfrm>
            <a:off x="457200" y="1318819"/>
            <a:ext cx="6781800" cy="6872681"/>
            <a:chOff x="-254000" y="-2257904"/>
            <a:chExt cx="9956800" cy="955427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DC118FC-6E1C-916B-330F-710711A37BD7}"/>
                </a:ext>
              </a:extLst>
            </p:cNvPr>
            <p:cNvSpPr txBox="1"/>
            <p:nvPr/>
          </p:nvSpPr>
          <p:spPr>
            <a:xfrm>
              <a:off x="-254000" y="-2257904"/>
              <a:ext cx="9956800" cy="70597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fr-FR" sz="6600" u="sng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EXERCICE PRATIQUE </a:t>
              </a:r>
              <a:r>
                <a:rPr lang="fr-FR" sz="6600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:</a:t>
              </a:r>
            </a:p>
            <a:p>
              <a:pPr algn="l"/>
              <a:endParaRPr lang="fr-FR" sz="6600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  <a:p>
              <a:pPr algn="l"/>
              <a:r>
                <a:rPr lang="fr-FR" sz="6600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Rédaction de questions de recherche basées sur PICOS et PCC</a:t>
              </a:r>
              <a:endParaRPr lang="en-US" sz="6600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C8D364-A20D-FC2C-3D0E-324DDB4E2F8C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25228914-A58B-F0C9-87E5-7839888A26C2}"/>
              </a:ext>
            </a:extLst>
          </p:cNvPr>
          <p:cNvSpPr/>
          <p:nvPr/>
        </p:nvSpPr>
        <p:spPr>
          <a:xfrm flipV="1">
            <a:off x="1" y="9258300"/>
            <a:ext cx="6553199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58BCC-64B8-E57E-9D02-F17000CA022E}"/>
              </a:ext>
            </a:extLst>
          </p:cNvPr>
          <p:cNvSpPr txBox="1"/>
          <p:nvPr/>
        </p:nvSpPr>
        <p:spPr>
          <a:xfrm>
            <a:off x="7253748" y="188297"/>
            <a:ext cx="10896600" cy="992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900" b="1" u="sng" dirty="0">
                <a:solidFill>
                  <a:schemeClr val="bg1"/>
                </a:solidFill>
                <a:latin typeface="Crimson Pro" panose="020B0604020202020204" charset="0"/>
              </a:rPr>
              <a:t>Objectif de l'exercice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: Rédiger une question de recherche en utilisant les cadres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 PICOS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(pour la revue systématique) ou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PCC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 (pour la revue de cadrage).</a:t>
            </a:r>
          </a:p>
          <a:p>
            <a:endParaRPr lang="fr-FR" sz="29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fr-FR" sz="2900" b="1" u="sng" dirty="0">
                <a:solidFill>
                  <a:schemeClr val="bg1"/>
                </a:solidFill>
                <a:latin typeface="Crimson Pro" panose="020B0604020202020204" charset="0"/>
              </a:rPr>
              <a:t>Thèmes disponibles</a:t>
            </a:r>
            <a:r>
              <a:rPr lang="fr-FR" sz="2900" u="sng" dirty="0">
                <a:solidFill>
                  <a:schemeClr val="bg1"/>
                </a:solidFill>
                <a:latin typeface="Crimson Pro" panose="020B0604020202020204" charset="0"/>
              </a:rPr>
              <a:t>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Revue </a:t>
            </a:r>
            <a:r>
              <a:rPr lang="fr-FR" sz="2900" dirty="0" err="1">
                <a:solidFill>
                  <a:schemeClr val="bg1"/>
                </a:solidFill>
                <a:latin typeface="Crimson Pro" panose="020B0604020202020204" charset="0"/>
              </a:rPr>
              <a:t>Scoping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 : Paludisme (Malaria)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Revue systématique : VIH (HIV)</a:t>
            </a:r>
          </a:p>
          <a:p>
            <a:endParaRPr lang="fr-FR" sz="29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fr-FR" sz="2900" b="1" u="sng" dirty="0">
                <a:solidFill>
                  <a:schemeClr val="bg1"/>
                </a:solidFill>
                <a:latin typeface="Crimson Pro" panose="020B0604020202020204" charset="0"/>
              </a:rPr>
              <a:t>Instructions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Formez des groupes de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3 à 4 personnes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Choisissez un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thème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 parmi ceux proposés (Malaria ou VIH).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Écrivez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une question de recherche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basée sur le cadre approprié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Utilisez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PCC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 (Population, Concept, Contexte) pour le thème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Paludisme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 (revue </a:t>
            </a:r>
            <a:r>
              <a:rPr lang="fr-FR" sz="2900" dirty="0" err="1">
                <a:solidFill>
                  <a:schemeClr val="bg1"/>
                </a:solidFill>
                <a:latin typeface="Crimson Pro" panose="020B0604020202020204" charset="0"/>
              </a:rPr>
              <a:t>scoping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).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Utilisez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PICOS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(Population, Intervention, Comparateur, Résultats [</a:t>
            </a:r>
            <a:r>
              <a:rPr lang="fr-FR" sz="2900" dirty="0" err="1">
                <a:solidFill>
                  <a:schemeClr val="bg1"/>
                </a:solidFill>
                <a:latin typeface="Crimson Pro" panose="020B0604020202020204" charset="0"/>
              </a:rPr>
              <a:t>Outcomes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], Type d’étude) pour le thème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VIH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(revue systématique).</a:t>
            </a:r>
          </a:p>
          <a:p>
            <a:pPr lvl="2"/>
            <a:endParaRPr lang="fr-FR" sz="12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Vous avez </a:t>
            </a:r>
            <a:r>
              <a:rPr lang="fr-FR" sz="2900" b="1" dirty="0">
                <a:solidFill>
                  <a:schemeClr val="bg1"/>
                </a:solidFill>
                <a:latin typeface="Crimson Pro" panose="020B0604020202020204" charset="0"/>
              </a:rPr>
              <a:t>10 minutes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pour compléter cet exercice.</a:t>
            </a:r>
          </a:p>
          <a:p>
            <a:endParaRPr lang="fr-FR" sz="29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fr-FR" sz="2900" b="1" u="sng" dirty="0">
                <a:solidFill>
                  <a:schemeClr val="bg1"/>
                </a:solidFill>
                <a:latin typeface="Crimson Pro" panose="020B0604020202020204" charset="0"/>
              </a:rPr>
              <a:t>Résultats attendus </a:t>
            </a:r>
            <a:r>
              <a:rPr lang="fr-FR" sz="2900" dirty="0">
                <a:solidFill>
                  <a:schemeClr val="bg1"/>
                </a:solidFill>
                <a:latin typeface="Crimson Pro" panose="020B0604020202020204" charset="0"/>
              </a:rPr>
              <a:t>: Chaque groupe devra présenter une question de recherche claire et bien structurée en fonction du cadre choisi.</a:t>
            </a:r>
            <a:endParaRPr lang="en-US" sz="29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2945074"/>
            <a:ext cx="12357674" cy="4648534"/>
            <a:chOff x="0" y="0"/>
            <a:chExt cx="16476898" cy="619804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476898" cy="6198045"/>
              <a:chOff x="0" y="0"/>
              <a:chExt cx="3254696" cy="122430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54696" cy="1224305"/>
              </a:xfrm>
              <a:custGeom>
                <a:avLst/>
                <a:gdLst/>
                <a:ahLst/>
                <a:cxnLst/>
                <a:rect l="l" t="t" r="r" b="b"/>
                <a:pathLst>
                  <a:path w="3254696" h="1224305">
                    <a:moveTo>
                      <a:pt x="0" y="0"/>
                    </a:moveTo>
                    <a:lnTo>
                      <a:pt x="3254696" y="0"/>
                    </a:lnTo>
                    <a:lnTo>
                      <a:pt x="3254696" y="1224305"/>
                    </a:lnTo>
                    <a:lnTo>
                      <a:pt x="0" y="1224305"/>
                    </a:lnTo>
                    <a:close/>
                  </a:path>
                </a:pathLst>
              </a:custGeom>
              <a:solidFill>
                <a:srgbClr val="E8F6E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19050"/>
                <a:ext cx="3254696" cy="12052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789182" y="1169125"/>
              <a:ext cx="12836285" cy="2223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JOUR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89183" y="4119782"/>
              <a:ext cx="1283628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fr-FR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Bienvenue et Aperçu des Revues</a:t>
              </a:r>
              <a:endParaRPr lang="en-US" sz="3499" spc="-104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EC60C-4F79-E44F-6A35-7451D02E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9914874-3514-D653-D525-5E687940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23613"/>
              </p:ext>
            </p:extLst>
          </p:nvPr>
        </p:nvGraphicFramePr>
        <p:xfrm>
          <a:off x="7315200" y="1965444"/>
          <a:ext cx="9689690" cy="7254842"/>
        </p:xfrm>
        <a:graphic>
          <a:graphicData uri="http://schemas.openxmlformats.org/drawingml/2006/table">
            <a:tbl>
              <a:tblPr/>
              <a:tblGrid>
                <a:gridCol w="968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446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13800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15 MINUTES</a:t>
                      </a:r>
                      <a:endParaRPr lang="en-US" sz="66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376">
                <a:tc>
                  <a:txBody>
                    <a:bodyPr/>
                    <a:lstStyle/>
                    <a:p>
                      <a:pPr marL="302259" lvl="1" indent="0" algn="l">
                        <a:lnSpc>
                          <a:spcPts val="3919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sz="44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FA17AAE5-FE19-A282-A5FC-FCAE6529536D}"/>
              </a:ext>
            </a:extLst>
          </p:cNvPr>
          <p:cNvGrpSpPr/>
          <p:nvPr/>
        </p:nvGrpSpPr>
        <p:grpSpPr>
          <a:xfrm>
            <a:off x="304800" y="2693758"/>
            <a:ext cx="8826910" cy="6002646"/>
            <a:chOff x="-196348" y="-707154"/>
            <a:chExt cx="8494967" cy="800352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5588E13-7DD2-BA42-3F3F-ED1989B4AE60}"/>
                </a:ext>
              </a:extLst>
            </p:cNvPr>
            <p:cNvSpPr txBox="1"/>
            <p:nvPr/>
          </p:nvSpPr>
          <p:spPr>
            <a:xfrm>
              <a:off x="-196348" y="-707154"/>
              <a:ext cx="8298619" cy="2223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8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PAUSE</a:t>
              </a:r>
              <a:endParaRPr kumimoji="0" lang="en-US" sz="13800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4036C6E-6EAE-C224-8919-4F67B11D9D90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D642FD92-3556-659F-1818-CFD7DD7089B4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362667C-2AAD-3431-1E1E-9CAB8B8C2DEA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Graphic 8" descr="Pause with solid fill">
            <a:extLst>
              <a:ext uri="{FF2B5EF4-FFF2-40B4-BE49-F238E27FC236}">
                <a16:creationId xmlns:a16="http://schemas.microsoft.com/office/drawing/2014/main" id="{DCD28171-9C57-569C-B1A0-61C0F04AE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438276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4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1F3F6-5F28-93C9-C1E8-896C6978F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41F1C98-B1A5-2A3E-1553-1B18AF071510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2680A7B-52A1-E82E-0276-86A944DA6857}"/>
              </a:ext>
            </a:extLst>
          </p:cNvPr>
          <p:cNvGrpSpPr/>
          <p:nvPr/>
        </p:nvGrpSpPr>
        <p:grpSpPr>
          <a:xfrm>
            <a:off x="0" y="0"/>
            <a:ext cx="18288000" cy="51435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A32078E-A732-2FCA-7947-185771248021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40AB127-EC47-8FC9-A5A3-74EF6A0AF2C4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29B1798D-AE39-F58A-CBC4-2FF757941318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3A0F57F-33DD-E0A4-38E7-BF88F7417291}"/>
              </a:ext>
            </a:extLst>
          </p:cNvPr>
          <p:cNvSpPr txBox="1"/>
          <p:nvPr/>
        </p:nvSpPr>
        <p:spPr>
          <a:xfrm>
            <a:off x="3918577" y="1342425"/>
            <a:ext cx="9523824" cy="273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en-US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Développement du </a:t>
            </a:r>
            <a:r>
              <a:rPr lang="en-US" sz="9700" spc="-339" dirty="0" err="1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Protocole</a:t>
            </a:r>
            <a:endParaRPr lang="en-US" sz="97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97EDF29-12EA-268B-9FE5-0F8ECCDADA2F}"/>
              </a:ext>
            </a:extLst>
          </p:cNvPr>
          <p:cNvGrpSpPr/>
          <p:nvPr/>
        </p:nvGrpSpPr>
        <p:grpSpPr>
          <a:xfrm>
            <a:off x="7940073" y="6384665"/>
            <a:ext cx="6724426" cy="1628704"/>
            <a:chOff x="0" y="-9503"/>
            <a:chExt cx="8965902" cy="2171603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925E92B-F5B2-86B2-6B7C-C6E36CE57A01}"/>
                </a:ext>
              </a:extLst>
            </p:cNvPr>
            <p:cNvSpPr txBox="1"/>
            <p:nvPr/>
          </p:nvSpPr>
          <p:spPr>
            <a:xfrm>
              <a:off x="0" y="-9503"/>
              <a:ext cx="896590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734F32D-87A3-4C5E-5915-4D63B3C1ED42}"/>
                </a:ext>
              </a:extLst>
            </p:cNvPr>
            <p:cNvSpPr txBox="1"/>
            <p:nvPr/>
          </p:nvSpPr>
          <p:spPr>
            <a:xfrm>
              <a:off x="0" y="1033672"/>
              <a:ext cx="8965902" cy="1128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Transparence</a:t>
              </a:r>
            </a:p>
            <a:p>
              <a:pPr algn="l">
                <a:lnSpc>
                  <a:spcPts val="3359"/>
                </a:lnSpc>
              </a:pP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Reproductibilité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BB38206-D796-8BA0-B4A2-E8D41533566E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0F19163-C35C-234B-1CCA-7FFA8AF5EE48}"/>
              </a:ext>
            </a:extLst>
          </p:cNvPr>
          <p:cNvGrpSpPr/>
          <p:nvPr/>
        </p:nvGrpSpPr>
        <p:grpSpPr>
          <a:xfrm>
            <a:off x="788708" y="6384665"/>
            <a:ext cx="6724423" cy="2936754"/>
            <a:chOff x="0" y="-9503"/>
            <a:chExt cx="8965897" cy="3915670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544210E-D6E7-AEAE-3DBC-812E64F9AF9F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OUTILS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9EEE378A-BC47-6FB6-B5D5-AA7B892B74DB}"/>
                </a:ext>
              </a:extLst>
            </p:cNvPr>
            <p:cNvSpPr txBox="1"/>
            <p:nvPr/>
          </p:nvSpPr>
          <p:spPr>
            <a:xfrm>
              <a:off x="0" y="1033672"/>
              <a:ext cx="8965897" cy="2872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PRISMA 2020 (Revues 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Systématiques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</a:t>
              </a:r>
            </a:p>
            <a:p>
              <a:pPr algn="l">
                <a:lnSpc>
                  <a:spcPts val="3359"/>
                </a:lnSpc>
              </a:pP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PRISMA-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ScR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(Revues Scoping)</a:t>
              </a:r>
            </a:p>
            <a:p>
              <a:pPr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Manuel JBI pour la Synthèse des Preuves 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(Revues Scoping)</a:t>
              </a:r>
            </a:p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​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4F737484-0C67-8762-5E05-B04F9D3490E0}"/>
              </a:ext>
            </a:extLst>
          </p:cNvPr>
          <p:cNvSpPr/>
          <p:nvPr/>
        </p:nvSpPr>
        <p:spPr>
          <a:xfrm flipV="1">
            <a:off x="788711" y="6919912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EFE931B3-125E-80AB-6E6F-4FFC8F2071F1}"/>
              </a:ext>
            </a:extLst>
          </p:cNvPr>
          <p:cNvSpPr/>
          <p:nvPr/>
        </p:nvSpPr>
        <p:spPr>
          <a:xfrm flipV="1">
            <a:off x="7940073" y="6919912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FBBAD-ABAC-372A-1A0F-DF39DD6851FE}"/>
              </a:ext>
            </a:extLst>
          </p:cNvPr>
          <p:cNvSpPr txBox="1"/>
          <p:nvPr/>
        </p:nvSpPr>
        <p:spPr>
          <a:xfrm>
            <a:off x="7513131" y="9515996"/>
            <a:ext cx="1077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Lien PRISMA 2020: </a:t>
            </a:r>
            <a:r>
              <a:rPr lang="en-US" dirty="0">
                <a:hlinkClick r:id="rId3"/>
              </a:rPr>
              <a:t>https://www.prisma-statement.org/translations</a:t>
            </a:r>
            <a:endParaRPr lang="en-US" dirty="0"/>
          </a:p>
          <a:p>
            <a:r>
              <a:rPr lang="en-US" dirty="0"/>
              <a:t>Revues Scoping: </a:t>
            </a:r>
            <a:r>
              <a:rPr lang="en-US" dirty="0">
                <a:hlinkClick r:id="rId4"/>
              </a:rPr>
              <a:t>https://bib.umontreal.ca/evaluer-analyser-rediger/syntheses-connaissances/examen-portee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351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5FA93C-1F6C-0F03-07A1-E50306711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7113838-85D4-51E5-D8A1-F05F221D077F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2F94B34-74ED-D29F-A1A3-BF4805CBE175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D97EE35-11D5-63B8-99E3-7A92B410FC17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A43E6EF-8F4A-AC05-670C-63B4AA177BEB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7A81A9AA-D12F-D804-6E0F-D232A9D834B9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FB9CC39-B800-6E15-5B39-26A3E629CB17}"/>
              </a:ext>
            </a:extLst>
          </p:cNvPr>
          <p:cNvSpPr txBox="1"/>
          <p:nvPr/>
        </p:nvSpPr>
        <p:spPr>
          <a:xfrm>
            <a:off x="3918577" y="1342425"/>
            <a:ext cx="9523824" cy="1372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en-US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PRISMA 2020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1CA3E18-91BE-05A4-4182-C11481062AEF}"/>
              </a:ext>
            </a:extLst>
          </p:cNvPr>
          <p:cNvGrpSpPr/>
          <p:nvPr/>
        </p:nvGrpSpPr>
        <p:grpSpPr>
          <a:xfrm>
            <a:off x="10287000" y="3914882"/>
            <a:ext cx="7712669" cy="4244805"/>
            <a:chOff x="0" y="-9503"/>
            <a:chExt cx="8965902" cy="5659734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D4335892-DD3B-33AA-F525-FDD7ECA00C8B}"/>
                </a:ext>
              </a:extLst>
            </p:cNvPr>
            <p:cNvSpPr txBox="1"/>
            <p:nvPr/>
          </p:nvSpPr>
          <p:spPr>
            <a:xfrm>
              <a:off x="0" y="-9503"/>
              <a:ext cx="896590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Pourquoi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</a:t>
              </a: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est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-il important ?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42BF371-A024-B038-3F73-BBD8230892C5}"/>
                </a:ext>
              </a:extLst>
            </p:cNvPr>
            <p:cNvSpPr txBox="1"/>
            <p:nvPr/>
          </p:nvSpPr>
          <p:spPr>
            <a:xfrm>
              <a:off x="0" y="1033672"/>
              <a:ext cx="8965902" cy="46165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Garantit la </a:t>
              </a: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transparence 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en décrivant clairement les méthodes et résultats des revues systématiques.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Améliore la </a:t>
              </a: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reproductibilité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, permettant à d'autres chercheurs de reproduire ou d'évaluer les conclusions.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Facilite la </a:t>
              </a: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comparabilité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entre les études en utilisant des rapports cohérents et normalisés.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C70AA9A-A3B1-0ECC-303E-189BE9D31933}"/>
              </a:ext>
            </a:extLst>
          </p:cNvPr>
          <p:cNvSpPr txBox="1"/>
          <p:nvPr/>
        </p:nvSpPr>
        <p:spPr>
          <a:xfrm>
            <a:off x="15130756" y="212527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C401913D-962D-2F09-2F8D-D496AA3AAFA1}"/>
              </a:ext>
            </a:extLst>
          </p:cNvPr>
          <p:cNvGrpSpPr/>
          <p:nvPr/>
        </p:nvGrpSpPr>
        <p:grpSpPr>
          <a:xfrm>
            <a:off x="261289" y="3720367"/>
            <a:ext cx="6724423" cy="5116838"/>
            <a:chOff x="0" y="-9503"/>
            <a:chExt cx="8965897" cy="6822445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73AFEF21-4E8F-EC01-7B9F-4E375B51C81F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Qu'est-ce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que PRISMA 2020 ?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764C15D3-02A4-3374-B76B-3CEDCC93B921}"/>
                </a:ext>
              </a:extLst>
            </p:cNvPr>
            <p:cNvSpPr txBox="1"/>
            <p:nvPr/>
          </p:nvSpPr>
          <p:spPr>
            <a:xfrm>
              <a:off x="0" y="1033672"/>
              <a:ext cx="8965897" cy="5779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PRISMA 2020 est une mise à jour des directives PRISMA, conçues pour améliorer la transparence et la rigueur des revues systématiques.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Il offre un cadre standardisé pour la rédaction et le rapport des revues systématiques, incluant 27 éléments clés.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Applicable à une large gamme de revues : quantitatives, qualitatives, et mixtes.​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174E67C2-6719-FBFF-14A2-74C14AC1435D}"/>
              </a:ext>
            </a:extLst>
          </p:cNvPr>
          <p:cNvSpPr/>
          <p:nvPr/>
        </p:nvSpPr>
        <p:spPr>
          <a:xfrm flipV="1">
            <a:off x="261292" y="4255614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E31D4545-4263-7DF5-5F82-12A31141875E}"/>
              </a:ext>
            </a:extLst>
          </p:cNvPr>
          <p:cNvSpPr/>
          <p:nvPr/>
        </p:nvSpPr>
        <p:spPr>
          <a:xfrm flipV="1">
            <a:off x="11275243" y="4450129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9FFAC-2E87-D18A-BBF6-E2162E306849}"/>
              </a:ext>
            </a:extLst>
          </p:cNvPr>
          <p:cNvSpPr txBox="1"/>
          <p:nvPr/>
        </p:nvSpPr>
        <p:spPr>
          <a:xfrm>
            <a:off x="7513131" y="9515996"/>
            <a:ext cx="1077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Lien PRISMA 2020: </a:t>
            </a:r>
            <a:r>
              <a:rPr lang="en-US" dirty="0">
                <a:hlinkClick r:id="rId2"/>
              </a:rPr>
              <a:t>https://www.prisma-statement.org/translations</a:t>
            </a:r>
            <a:endParaRPr lang="en-US" dirty="0"/>
          </a:p>
          <a:p>
            <a:r>
              <a:rPr lang="en-US" dirty="0"/>
              <a:t>Revues Scoping: </a:t>
            </a:r>
            <a:r>
              <a:rPr lang="en-US" dirty="0">
                <a:hlinkClick r:id="rId3"/>
              </a:rPr>
              <a:t>https://bib.umontreal.ca/evaluer-analyser-rediger/syntheses-connaissances/examen-portee</a:t>
            </a:r>
            <a:r>
              <a:rPr lang="en-US" dirty="0"/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809D4-7C6C-D374-2A70-D8DCDCE3E456}"/>
              </a:ext>
            </a:extLst>
          </p:cNvPr>
          <p:cNvSpPr txBox="1"/>
          <p:nvPr/>
        </p:nvSpPr>
        <p:spPr>
          <a:xfrm>
            <a:off x="-20786" y="705470"/>
            <a:ext cx="1421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rimson Pro" panose="020B0604020202020204" charset="0"/>
              </a:rPr>
              <a:t>Preferred Reporting Items for Systematic Reviews and Meta-Analyses/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Éléments de Rapport Préférés pour les Revues Systématiques et les Méta-Analyses</a:t>
            </a:r>
            <a:endParaRPr lang="en-US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84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7F692-B130-971C-7CD8-390574A64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CF5F763-1E6B-B8C8-1B35-B61BF7BDAA95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5B679F5-4933-99D2-7A22-CD5D22B92E7A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CB8B80D-4AAE-313C-16CB-1666E38EF629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B91241E-37E2-07F0-5E36-888150360AC1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4B00C476-AA87-D939-8540-295B952A13BA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6E099FF-E681-FFDE-8E39-F4680B1ABFB5}"/>
              </a:ext>
            </a:extLst>
          </p:cNvPr>
          <p:cNvSpPr txBox="1"/>
          <p:nvPr/>
        </p:nvSpPr>
        <p:spPr>
          <a:xfrm>
            <a:off x="3918577" y="1342425"/>
            <a:ext cx="9523824" cy="1372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en-US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PRISMA </a:t>
            </a:r>
            <a:r>
              <a:rPr lang="en-US" sz="9700" spc="-339" dirty="0" err="1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ScR</a:t>
            </a:r>
            <a:endParaRPr lang="en-US" sz="97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3B8AAF7-8A26-DB3B-4C11-105BB92CF251}"/>
              </a:ext>
            </a:extLst>
          </p:cNvPr>
          <p:cNvGrpSpPr/>
          <p:nvPr/>
        </p:nvGrpSpPr>
        <p:grpSpPr>
          <a:xfrm>
            <a:off x="10287000" y="3914882"/>
            <a:ext cx="7712669" cy="4244805"/>
            <a:chOff x="0" y="-9503"/>
            <a:chExt cx="8965902" cy="5659734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0FA55B5-6F6F-B5E5-CA45-023F6C6ADF5D}"/>
                </a:ext>
              </a:extLst>
            </p:cNvPr>
            <p:cNvSpPr txBox="1"/>
            <p:nvPr/>
          </p:nvSpPr>
          <p:spPr>
            <a:xfrm>
              <a:off x="0" y="-9503"/>
              <a:ext cx="896590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Pourquoi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</a:t>
              </a: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est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-il important ?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583CCDB-58C8-D137-29B1-508C51F7EBB2}"/>
                </a:ext>
              </a:extLst>
            </p:cNvPr>
            <p:cNvSpPr txBox="1"/>
            <p:nvPr/>
          </p:nvSpPr>
          <p:spPr>
            <a:xfrm>
              <a:off x="0" y="1033672"/>
              <a:ext cx="8965902" cy="46165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Garantit la </a:t>
              </a: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transparence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en décrivant clairement les méthodes utilisées pour cartographier la littérature.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Soutient la</a:t>
              </a: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comparabilité 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entre les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grâce à des rapports uniformisés.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Renforce la </a:t>
              </a: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crédibilité 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en fournissant des lignes directrices claires et reproductibles.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2182ADCD-4DC9-87C0-AA98-665BAD4CB612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05922B8C-4B21-8C47-CB3C-55ADDFC77E9E}"/>
              </a:ext>
            </a:extLst>
          </p:cNvPr>
          <p:cNvGrpSpPr/>
          <p:nvPr/>
        </p:nvGrpSpPr>
        <p:grpSpPr>
          <a:xfrm>
            <a:off x="261289" y="3720367"/>
            <a:ext cx="6724423" cy="5116838"/>
            <a:chOff x="0" y="-9503"/>
            <a:chExt cx="8965897" cy="6822444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828205E-3C3C-9F5F-72C8-610C8E71EF34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Qu'est-ce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que PRISMA-</a:t>
              </a: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ScR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?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F546DC7-81A0-2C64-827E-FFB460CF8E6D}"/>
                </a:ext>
              </a:extLst>
            </p:cNvPr>
            <p:cNvSpPr txBox="1"/>
            <p:nvPr/>
          </p:nvSpPr>
          <p:spPr>
            <a:xfrm>
              <a:off x="0" y="1033672"/>
              <a:ext cx="8965897" cy="5779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PRISMA-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ScR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est une extension des directives PRISMA, spécifiquement conçue pour les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Il fournit un cadre standardisé pour documenter les processus et résultats des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Met l’accent sur l’exploration large des concepts, des thèmes et des lacunes dans les connaissances.​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1538B069-FDE9-4DDA-8C6C-A62F8DA6AA3D}"/>
              </a:ext>
            </a:extLst>
          </p:cNvPr>
          <p:cNvSpPr/>
          <p:nvPr/>
        </p:nvSpPr>
        <p:spPr>
          <a:xfrm flipV="1">
            <a:off x="261292" y="4255614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CC464916-948A-C8E2-A006-D240A9434AC8}"/>
              </a:ext>
            </a:extLst>
          </p:cNvPr>
          <p:cNvSpPr/>
          <p:nvPr/>
        </p:nvSpPr>
        <p:spPr>
          <a:xfrm flipV="1">
            <a:off x="11275243" y="4450129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7690E-3FC3-7A82-8320-1740EB6BA4B2}"/>
              </a:ext>
            </a:extLst>
          </p:cNvPr>
          <p:cNvSpPr txBox="1"/>
          <p:nvPr/>
        </p:nvSpPr>
        <p:spPr>
          <a:xfrm>
            <a:off x="7513131" y="9515996"/>
            <a:ext cx="1077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Lien PRISMA 2020: </a:t>
            </a:r>
            <a:r>
              <a:rPr lang="en-US" dirty="0">
                <a:hlinkClick r:id="rId2"/>
              </a:rPr>
              <a:t>https://www.prisma-statement.org/translations</a:t>
            </a:r>
            <a:endParaRPr lang="en-US" dirty="0"/>
          </a:p>
          <a:p>
            <a:r>
              <a:rPr lang="en-US" dirty="0"/>
              <a:t>Revues Scoping: </a:t>
            </a:r>
            <a:r>
              <a:rPr lang="en-US" dirty="0">
                <a:hlinkClick r:id="rId3"/>
              </a:rPr>
              <a:t>https://bib.umontreal.ca/evaluer-analyser-rediger/syntheses-connaissances/examen-portee</a:t>
            </a:r>
            <a:r>
              <a:rPr lang="en-US" dirty="0"/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C19851-18CB-4BAF-D558-53F00EA53377}"/>
              </a:ext>
            </a:extLst>
          </p:cNvPr>
          <p:cNvSpPr txBox="1"/>
          <p:nvPr/>
        </p:nvSpPr>
        <p:spPr>
          <a:xfrm>
            <a:off x="-20786" y="705470"/>
            <a:ext cx="1421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rimson Pro" panose="020B0604020202020204" charset="0"/>
              </a:rPr>
              <a:t>PRISMA for Scoping Reviews/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 PRISMA pour les revues </a:t>
            </a:r>
            <a:r>
              <a:rPr lang="fr-FR" dirty="0" err="1">
                <a:solidFill>
                  <a:schemeClr val="bg1"/>
                </a:solidFill>
                <a:latin typeface="Crimson Pro" panose="020B0604020202020204" charset="0"/>
              </a:rPr>
              <a:t>scoping</a:t>
            </a:r>
            <a:endParaRPr lang="en-US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2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616D4-7AA2-ECC8-0F49-449EE4A3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CC0AF2B-0C72-A59F-43F6-0B39F8703E00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201AF38-CEAB-CDDD-8980-4B0AE8D05A93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4367AC4-FFB4-F4E2-2626-32CB4A1AC5C8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F15B806-8110-9AF1-00CC-9DE98FC14B19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FC9AABE8-4376-7296-3202-3180EDA2E116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FA76B21-9EF9-ADB8-6BE2-E7D2B7FEDF91}"/>
              </a:ext>
            </a:extLst>
          </p:cNvPr>
          <p:cNvSpPr txBox="1"/>
          <p:nvPr/>
        </p:nvSpPr>
        <p:spPr>
          <a:xfrm>
            <a:off x="483503" y="1361222"/>
            <a:ext cx="1752600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fr-FR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Manuel JBI pour la Synthèse des Preuves</a:t>
            </a:r>
            <a:endParaRPr lang="en-US" sz="97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45BBF8D-FE57-ABF6-9749-DAA4CF93F2F7}"/>
              </a:ext>
            </a:extLst>
          </p:cNvPr>
          <p:cNvGrpSpPr/>
          <p:nvPr/>
        </p:nvGrpSpPr>
        <p:grpSpPr>
          <a:xfrm>
            <a:off x="10287000" y="3914882"/>
            <a:ext cx="7712669" cy="4244805"/>
            <a:chOff x="0" y="-9503"/>
            <a:chExt cx="8965902" cy="5659734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061DF960-75FF-3CF6-0BDB-34D77354FB85}"/>
                </a:ext>
              </a:extLst>
            </p:cNvPr>
            <p:cNvSpPr txBox="1"/>
            <p:nvPr/>
          </p:nvSpPr>
          <p:spPr>
            <a:xfrm>
              <a:off x="0" y="-9503"/>
              <a:ext cx="896590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Pourquoi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</a:t>
              </a: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est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-il important ?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9D2F11E-87FE-D8D3-98BF-F07216E4BBCE}"/>
                </a:ext>
              </a:extLst>
            </p:cNvPr>
            <p:cNvSpPr txBox="1"/>
            <p:nvPr/>
          </p:nvSpPr>
          <p:spPr>
            <a:xfrm>
              <a:off x="0" y="1033672"/>
              <a:ext cx="8965902" cy="46165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Fournit des outils méthodologiques robustes pour garantir des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de haute qualité.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Aide à clarifier les objectifs et la justification des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Facilite la </a:t>
              </a: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prise de décision basée sur des preuves 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en synthétisant la littérature de manière exhaustive.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52C34CE-36B7-29B6-06A3-C908D900F443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DAEF8B05-0417-8885-47E9-56660AFC7F4A}"/>
              </a:ext>
            </a:extLst>
          </p:cNvPr>
          <p:cNvGrpSpPr/>
          <p:nvPr/>
        </p:nvGrpSpPr>
        <p:grpSpPr>
          <a:xfrm>
            <a:off x="261289" y="3720367"/>
            <a:ext cx="6724423" cy="5552855"/>
            <a:chOff x="0" y="-9503"/>
            <a:chExt cx="8965897" cy="7403799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43ED663-A01B-B0C0-D462-09C57E7DD632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Qu'est-ce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que le Manuel JBI ?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2884DEE-75F6-AB40-2010-819C63AFDB0E}"/>
                </a:ext>
              </a:extLst>
            </p:cNvPr>
            <p:cNvSpPr txBox="1"/>
            <p:nvPr/>
          </p:nvSpPr>
          <p:spPr>
            <a:xfrm>
              <a:off x="0" y="1033672"/>
              <a:ext cx="8965897" cy="6360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Le Manuel JBI pour la Synthèse des Preuves est un guide complet pour réaliser des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et d’autres types de synthèses de preuves.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Il couvre les aspects méthodologiques de la planification, de l’exécution et de la présentation des résultats des revues </a:t>
              </a:r>
              <a:r>
                <a:rPr lang="fr-FR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Soutient des approches qualitatives, quantitatives et mixtes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491CAC19-F699-1FCD-8090-9088E8A996C0}"/>
              </a:ext>
            </a:extLst>
          </p:cNvPr>
          <p:cNvSpPr/>
          <p:nvPr/>
        </p:nvSpPr>
        <p:spPr>
          <a:xfrm flipV="1">
            <a:off x="261292" y="4255614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917779FF-5865-E9C8-DEEA-8161C88DE3A2}"/>
              </a:ext>
            </a:extLst>
          </p:cNvPr>
          <p:cNvSpPr/>
          <p:nvPr/>
        </p:nvSpPr>
        <p:spPr>
          <a:xfrm flipV="1">
            <a:off x="11275243" y="4450129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A6388-B19D-ECC4-989A-47BE7BAFA929}"/>
              </a:ext>
            </a:extLst>
          </p:cNvPr>
          <p:cNvSpPr txBox="1"/>
          <p:nvPr/>
        </p:nvSpPr>
        <p:spPr>
          <a:xfrm>
            <a:off x="7513131" y="9515996"/>
            <a:ext cx="1077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Lien PRISMA 2020: </a:t>
            </a:r>
            <a:r>
              <a:rPr lang="en-US" dirty="0">
                <a:hlinkClick r:id="rId2"/>
              </a:rPr>
              <a:t>https://www.prisma-statement.org/translations</a:t>
            </a:r>
            <a:endParaRPr lang="en-US" dirty="0"/>
          </a:p>
          <a:p>
            <a:r>
              <a:rPr lang="en-US" dirty="0"/>
              <a:t>Revues Scoping: </a:t>
            </a:r>
            <a:r>
              <a:rPr lang="en-US" dirty="0">
                <a:hlinkClick r:id="rId3"/>
              </a:rPr>
              <a:t>https://bib.umontreal.ca/evaluer-analyser-rediger/syntheses-connaissances/examen-portee</a:t>
            </a:r>
            <a:r>
              <a:rPr lang="en-US" dirty="0"/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C580F0-9030-AFB9-B6C3-8D93E2C667A9}"/>
              </a:ext>
            </a:extLst>
          </p:cNvPr>
          <p:cNvSpPr txBox="1"/>
          <p:nvPr/>
        </p:nvSpPr>
        <p:spPr>
          <a:xfrm>
            <a:off x="-20786" y="705470"/>
            <a:ext cx="1421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rimson Pro" panose="020B0604020202020204" charset="0"/>
              </a:rPr>
              <a:t>Joanna Briggs Institute (JBI)</a:t>
            </a:r>
          </a:p>
        </p:txBody>
      </p:sp>
    </p:spTree>
    <p:extLst>
      <p:ext uri="{BB962C8B-B14F-4D97-AF65-F5344CB8AC3E}">
        <p14:creationId xmlns:p14="http://schemas.microsoft.com/office/powerpoint/2010/main" val="372376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B2D69D-4780-6389-5E43-A1872A22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B493CE9-FFD9-6BFC-7549-A03F1988B268}"/>
              </a:ext>
            </a:extLst>
          </p:cNvPr>
          <p:cNvGrpSpPr/>
          <p:nvPr/>
        </p:nvGrpSpPr>
        <p:grpSpPr>
          <a:xfrm>
            <a:off x="123497" y="876300"/>
            <a:ext cx="6400800" cy="7329881"/>
            <a:chOff x="-46949" y="-2893495"/>
            <a:chExt cx="8949933" cy="10189868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DC529DE-EDEB-4A9F-12D8-66E745284E19}"/>
                </a:ext>
              </a:extLst>
            </p:cNvPr>
            <p:cNvSpPr txBox="1"/>
            <p:nvPr/>
          </p:nvSpPr>
          <p:spPr>
            <a:xfrm>
              <a:off x="-46949" y="-2893495"/>
              <a:ext cx="8949933" cy="42358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0" b="0" i="0" u="sng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Crimson Pro" panose="020B0604020202020204" charset="0"/>
                  <a:ea typeface="Noto Serif Display ExtraCondensed"/>
                  <a:cs typeface="Noto Serif Display ExtraCondensed"/>
                  <a:sym typeface="Noto Serif Display ExtraCondensed"/>
                </a:rPr>
                <a:t>EXERCICE PRATIQUE </a:t>
              </a:r>
              <a:r>
                <a:rPr kumimoji="0" lang="fr-FR" sz="66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Crimson Pro" panose="020B0604020202020204" charset="0"/>
                  <a:ea typeface="Noto Serif Display ExtraCondensed"/>
                  <a:cs typeface="Noto Serif Display ExtraCondensed"/>
                  <a:sym typeface="Noto Serif Display ExtraCondensed"/>
                </a:rPr>
                <a:t>: Élaboration d'une Partie d'un Protocole​</a:t>
              </a:r>
              <a:endParaRPr kumimoji="0" lang="en-US" sz="6600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 panose="020B0604020202020204" charset="0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C643791-0769-A402-1436-C411FE3E32FC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AE7B3AFE-A408-967D-2733-1D6A1C4909DD}"/>
              </a:ext>
            </a:extLst>
          </p:cNvPr>
          <p:cNvSpPr/>
          <p:nvPr/>
        </p:nvSpPr>
        <p:spPr>
          <a:xfrm flipV="1">
            <a:off x="1" y="9258300"/>
            <a:ext cx="6553199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A2400-D1D9-5AED-815B-3914D0D30620}"/>
              </a:ext>
            </a:extLst>
          </p:cNvPr>
          <p:cNvSpPr txBox="1"/>
          <p:nvPr/>
        </p:nvSpPr>
        <p:spPr>
          <a:xfrm>
            <a:off x="6269049" y="13519"/>
            <a:ext cx="12171351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Objectif de l'exercice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: Utiliser les cadres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PRISMA 2020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(Revues Systématiques),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PRISMA-</a:t>
            </a:r>
            <a:r>
              <a:rPr kumimoji="0" lang="fr-FR" sz="2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ScR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(Revue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Scoping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) ou le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Manuel JBI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pour la Synthèse des Preuves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(Revue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Scoping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) pour rédiger une section clé d’un protocole.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Instructions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Restez dans vos groupes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formés lors de l'exercice précédent.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Prenez la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question de recherche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que vous avez développée (Malaria ou VIH).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Sur l’écran, </a:t>
            </a:r>
            <a:r>
              <a:rPr lang="fr-FR" sz="2900" dirty="0">
                <a:solidFill>
                  <a:prstClr val="white"/>
                </a:solidFill>
                <a:latin typeface="Crimson Pro" panose="020B0604020202020204" charset="0"/>
              </a:rPr>
              <a:t>un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QR code </a:t>
            </a:r>
            <a:r>
              <a:rPr lang="fr-FR" sz="2900" dirty="0">
                <a:solidFill>
                  <a:prstClr val="white"/>
                </a:solidFill>
                <a:latin typeface="Crimson Pro" panose="020B0604020202020204" charset="0"/>
              </a:rPr>
              <a:t>est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disponible pour accéder aux documents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PRISMA 2020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,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PRISMA-</a:t>
            </a:r>
            <a:r>
              <a:rPr kumimoji="0" lang="fr-FR" sz="2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ScR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et au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Manuel JBI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. Choisissez le document correspondant à votre type de revue (systématique ou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scoping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) pour consulter les sections nécessaires.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Votre tâche (7 minutes)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: En vous basant sur le document choisi, définissez une ou plusieurs des sections suivantes pour votre protocole 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PRISMA 2020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(Revues Systématiques) : Décrivez les critères d’éligibilité des études (types d'études, populations, interventions).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PRISMA-</a:t>
            </a:r>
            <a:r>
              <a:rPr kumimoji="0" lang="fr-FR" sz="29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ScR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(Revue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Scoping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) : Identifiez les concepts et objectifs principaux qui guideront la revue.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Manuel JBI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(Revue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Scoping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) : Élaborez une justification claire pour votre revue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scoping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en définissant pourquoi une approche exploratoire est nécessaire.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Vous avez </a:t>
            </a:r>
            <a:r>
              <a:rPr lang="fr-FR" sz="2900" b="1" dirty="0">
                <a:solidFill>
                  <a:prstClr val="white"/>
                </a:solidFill>
                <a:latin typeface="Crimson Pro" panose="020B0604020202020204" charset="0"/>
              </a:rPr>
              <a:t>10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minutes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pour compléter cet exercice.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DA43FE-5198-8467-B00E-17CE2D21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67690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877E1-CEE8-5A1A-148A-021951214D68}"/>
              </a:ext>
            </a:extLst>
          </p:cNvPr>
          <p:cNvSpPr txBox="1"/>
          <p:nvPr/>
        </p:nvSpPr>
        <p:spPr>
          <a:xfrm>
            <a:off x="1581150" y="5076443"/>
            <a:ext cx="33909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SCANNEZ-MOI</a:t>
            </a:r>
          </a:p>
        </p:txBody>
      </p:sp>
    </p:spTree>
    <p:extLst>
      <p:ext uri="{BB962C8B-B14F-4D97-AF65-F5344CB8AC3E}">
        <p14:creationId xmlns:p14="http://schemas.microsoft.com/office/powerpoint/2010/main" val="179771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812C32-3EF0-17D7-1E5A-4DCAC8B6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C93505-4833-06B5-BFDF-4E9B5567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77155"/>
              </p:ext>
            </p:extLst>
          </p:nvPr>
        </p:nvGraphicFramePr>
        <p:xfrm>
          <a:off x="6172200" y="1965444"/>
          <a:ext cx="10832690" cy="7254842"/>
        </p:xfrm>
        <a:graphic>
          <a:graphicData uri="http://schemas.openxmlformats.org/drawingml/2006/table">
            <a:tbl>
              <a:tblPr/>
              <a:tblGrid>
                <a:gridCol w="1083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446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13800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45 MINUTES</a:t>
                      </a:r>
                      <a:endParaRPr lang="en-US" sz="66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376">
                <a:tc>
                  <a:txBody>
                    <a:bodyPr/>
                    <a:lstStyle/>
                    <a:p>
                      <a:pPr marL="302259" lvl="1" indent="0" algn="l">
                        <a:lnSpc>
                          <a:spcPts val="3919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sz="44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A2D6ABC3-85F8-0C32-DC2B-B1AD663B2EEC}"/>
              </a:ext>
            </a:extLst>
          </p:cNvPr>
          <p:cNvGrpSpPr/>
          <p:nvPr/>
        </p:nvGrpSpPr>
        <p:grpSpPr>
          <a:xfrm>
            <a:off x="304800" y="2693758"/>
            <a:ext cx="8826910" cy="6002646"/>
            <a:chOff x="-196348" y="-707154"/>
            <a:chExt cx="8494967" cy="800352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5EA9A8C-6774-49FB-F1F0-61E2A81AA217}"/>
                </a:ext>
              </a:extLst>
            </p:cNvPr>
            <p:cNvSpPr txBox="1"/>
            <p:nvPr/>
          </p:nvSpPr>
          <p:spPr>
            <a:xfrm>
              <a:off x="-196348" y="-707154"/>
              <a:ext cx="8298619" cy="2223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8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PAUSE</a:t>
              </a:r>
              <a:endParaRPr kumimoji="0" lang="en-US" sz="13800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BB11132-D00B-F566-A412-7A3048A55E0A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C1F39002-AAE3-5AFB-D5ED-7B16CAAD50A9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19C5F53-944A-DC13-531E-3CFB22B9FEEB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Graphic 8" descr="Pause with solid fill">
            <a:extLst>
              <a:ext uri="{FF2B5EF4-FFF2-40B4-BE49-F238E27FC236}">
                <a16:creationId xmlns:a16="http://schemas.microsoft.com/office/drawing/2014/main" id="{F54E19C9-54E4-3DFC-0E75-88D63D4F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438276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55066"/>
              </p:ext>
            </p:extLst>
          </p:nvPr>
        </p:nvGraphicFramePr>
        <p:xfrm>
          <a:off x="9131710" y="1409700"/>
          <a:ext cx="7460843" cy="7768461"/>
        </p:xfrm>
        <a:graphic>
          <a:graphicData uri="http://schemas.openxmlformats.org/drawingml/2006/table">
            <a:tbl>
              <a:tblPr/>
              <a:tblGrid>
                <a:gridCol w="746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263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ÉTAPES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737">
                <a:tc>
                  <a:txBody>
                    <a:bodyPr/>
                    <a:lstStyle/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Définir les objectifs</a:t>
                      </a:r>
                    </a:p>
                    <a:p>
                      <a:pPr marL="758825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5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Sélectionner les bases de données (ex. : PubMed, </a:t>
                      </a:r>
                      <a:r>
                        <a:rPr lang="fr-FR" sz="2750" err="1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Scopus</a:t>
                      </a:r>
                      <a:r>
                        <a:rPr lang="fr-FR" sz="275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)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Identifier les mots-clés et les opérateurs booléens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Tenir compte du choix de la langue</a:t>
                      </a:r>
                      <a:endParaRPr lang="en-US" sz="2799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3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EXEMPLE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1737">
                <a:tc>
                  <a:txBody>
                    <a:bodyPr/>
                    <a:lstStyle/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en-US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 </a:t>
                      </a: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Chaîne de recherche et stratégie de base de données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749782" y="2255737"/>
            <a:ext cx="6858000" cy="5049808"/>
            <a:chOff x="-422691" y="563296"/>
            <a:chExt cx="9144000" cy="6733077"/>
          </a:xfrm>
        </p:grpSpPr>
        <p:sp>
          <p:nvSpPr>
            <p:cNvPr id="4" name="TextBox 4"/>
            <p:cNvSpPr txBox="1"/>
            <p:nvPr/>
          </p:nvSpPr>
          <p:spPr>
            <a:xfrm>
              <a:off x="-422691" y="563296"/>
              <a:ext cx="9144000" cy="64633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fr-FR" sz="11499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Concevoir une Stratégie de Recherche</a:t>
              </a:r>
              <a:endParaRPr lang="en-US" sz="11499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AB93FEF4-1C7D-0720-178D-A0D7D3C311EF}"/>
              </a:ext>
            </a:extLst>
          </p:cNvPr>
          <p:cNvSpPr txBox="1"/>
          <p:nvPr/>
        </p:nvSpPr>
        <p:spPr>
          <a:xfrm>
            <a:off x="3276600" y="226049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solidFill>
                <a:srgbClr val="FCFEF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PROF YAYA TOGO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C3ADF-DEDA-7B87-5F3C-F95FEE6C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05474B0-5D88-448F-B51A-5AF15472FD17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8A1B900-DA8F-FC5F-931F-16B52B1621AD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038D3E6-9763-9C07-A8E0-3BE1341C5E62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F739943-07AB-5A4A-CD88-91950E8068EF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FDFBD376-8563-FAEF-5DDB-E82E6AED2EBF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64C5D17-ED13-F087-9615-30770A92621F}"/>
              </a:ext>
            </a:extLst>
          </p:cNvPr>
          <p:cNvSpPr txBox="1"/>
          <p:nvPr/>
        </p:nvSpPr>
        <p:spPr>
          <a:xfrm>
            <a:off x="1981200" y="1342425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Définir les objectifs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EB993D3-D6C2-4F57-3D39-0393B6163989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778CE19-C6B4-AB15-D358-172975C1C1C3}"/>
              </a:ext>
            </a:extLst>
          </p:cNvPr>
          <p:cNvGrpSpPr/>
          <p:nvPr/>
        </p:nvGrpSpPr>
        <p:grpSpPr>
          <a:xfrm>
            <a:off x="261289" y="3720367"/>
            <a:ext cx="17874311" cy="4680822"/>
            <a:chOff x="0" y="-9503"/>
            <a:chExt cx="8965897" cy="6241089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F6E5077-38B7-6E19-DB71-C085ACDAEABD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C796AAE9-54F6-E8EA-08BB-98FCEB82B7D1}"/>
                </a:ext>
              </a:extLst>
            </p:cNvPr>
            <p:cNvSpPr txBox="1"/>
            <p:nvPr/>
          </p:nvSpPr>
          <p:spPr>
            <a:xfrm>
              <a:off x="0" y="1033672"/>
              <a:ext cx="8965897" cy="5197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Identifier le but principal de la revue (explorer ou synthétiser les connaissances).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799" b="0" i="0" u="none" strike="noStrike" kern="1200" cap="none" spc="-11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Déterminer si la revue est une 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revue </a:t>
              </a:r>
              <a:r>
                <a:rPr kumimoji="0" lang="fr-FR" sz="2799" b="1" i="0" u="none" strike="noStrike" kern="1200" cap="none" spc="-111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(exploration large) ou 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revue systématique 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(analyse précise).</a:t>
              </a:r>
            </a:p>
            <a:p>
              <a:pPr marR="0" lvl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fr-FR" sz="2799" b="0" i="0" u="none" strike="noStrike" kern="1200" cap="none" spc="-11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Établir les 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questions de recherche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 basées sur le cadre (PCC pour revue </a:t>
              </a:r>
              <a:r>
                <a:rPr kumimoji="0" lang="fr-FR" sz="2799" b="0" i="0" u="none" strike="noStrike" kern="1200" cap="none" spc="-111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, PICOS pour revue systématique).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Spécifier les 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critères d'inclusion et d'exclusion 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(population, interventions, types d'études).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799" b="0" i="0" u="none" strike="noStrike" kern="1200" cap="none" spc="-11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1" i="1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Exemple</a:t>
              </a:r>
              <a:r>
                <a:rPr kumimoji="0" lang="fr-FR" sz="2799" b="0" i="1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 : Inclure les études sur la gestion du diabète de type 2 chez les adultes publiées entre 2015 et 2024..</a:t>
              </a:r>
              <a:endParaRPr kumimoji="0" lang="en-US" sz="2799" b="0" i="1" u="none" strike="noStrike" kern="1200" cap="none" spc="-11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D3A15DED-A761-FC80-5A6B-077F856EB9EC}"/>
              </a:ext>
            </a:extLst>
          </p:cNvPr>
          <p:cNvSpPr/>
          <p:nvPr/>
        </p:nvSpPr>
        <p:spPr>
          <a:xfrm flipV="1">
            <a:off x="261292" y="4260376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8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4564C-B481-2BE9-46CE-2B6972572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3AC8B76-75ED-A748-4A48-2B45044B5A51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0EBBA22-EE13-CBF4-646B-8E3B65F739B5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7999709-ED48-823A-FB09-61098BC18960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EEB5E2C1-3765-64FA-7DF5-8D2A36ACC1E4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4138D4-03BC-992F-ADF4-AD95B01126F0}"/>
              </a:ext>
            </a:extLst>
          </p:cNvPr>
          <p:cNvSpPr txBox="1"/>
          <p:nvPr/>
        </p:nvSpPr>
        <p:spPr>
          <a:xfrm>
            <a:off x="1981200" y="1342425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Sélectionner les bases de données </a:t>
            </a:r>
            <a:endParaRPr kumimoji="0" lang="en-US" sz="97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B24B856-AFC6-78C2-8CFA-CFCE4A563EA8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F1937CA-2D7C-8C9F-B9B0-791548039BDE}"/>
              </a:ext>
            </a:extLst>
          </p:cNvPr>
          <p:cNvGrpSpPr/>
          <p:nvPr/>
        </p:nvGrpSpPr>
        <p:grpSpPr>
          <a:xfrm>
            <a:off x="206848" y="3052227"/>
            <a:ext cx="17409686" cy="5953028"/>
            <a:chOff x="0" y="-9503"/>
            <a:chExt cx="8965897" cy="7937362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E03BD79-EDB3-1651-9C6B-231BCC3B6708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2EF52467-E561-41B4-61AA-FFBEF470C395}"/>
                </a:ext>
              </a:extLst>
            </p:cNvPr>
            <p:cNvSpPr txBox="1"/>
            <p:nvPr/>
          </p:nvSpPr>
          <p:spPr>
            <a:xfrm>
              <a:off x="0" y="1033672"/>
              <a:ext cx="8965897" cy="6894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Identifier les bases de données adaptées au sujet (ex. :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PubMed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, </a:t>
              </a:r>
              <a:r>
                <a:rPr lang="fr-FR" sz="2800" b="1" dirty="0" err="1">
                  <a:solidFill>
                    <a:srgbClr val="013927"/>
                  </a:solidFill>
                  <a:latin typeface="Crimson Pro" panose="020B0604020202020204" charset="0"/>
                </a:rPr>
                <a:t>Scopus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,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Embase, </a:t>
              </a:r>
              <a:r>
                <a:rPr lang="fr-FR" sz="2800" b="1" dirty="0" err="1">
                  <a:solidFill>
                    <a:srgbClr val="013927"/>
                  </a:solidFill>
                  <a:latin typeface="Crimson Pro" panose="020B0604020202020204" charset="0"/>
                </a:rPr>
                <a:t>Crochane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 Library, </a:t>
              </a:r>
              <a:r>
                <a:rPr lang="fr-FR" sz="2800" b="1" dirty="0" err="1">
                  <a:solidFill>
                    <a:srgbClr val="013927"/>
                  </a:solidFill>
                  <a:latin typeface="Crimson Pro" panose="020B0604020202020204" charset="0"/>
                </a:rPr>
                <a:t>PsychInfo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, </a:t>
              </a:r>
              <a:r>
                <a:rPr lang="fr-FR" sz="2800" b="1" dirty="0" err="1">
                  <a:solidFill>
                    <a:srgbClr val="013927"/>
                  </a:solidFill>
                  <a:latin typeface="Crimson Pro" panose="020B0604020202020204" charset="0"/>
                </a:rPr>
                <a:t>etc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).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Inclure des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bases spécifiques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à la discipline ou au domaine d'étude.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Une revue exhaustive ne peut pas reposer sur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une seule base de données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, ni uniquement sur des bases de données bibliographiques.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Privilégier les bases offrant un accès à la littérature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internationale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Vérifier la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couverture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des langues pertinentes.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Exemple :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PubMed pour les études médicales, </a:t>
              </a:r>
              <a:r>
                <a:rPr lang="fr-FR" sz="2800" i="1" dirty="0" err="1">
                  <a:solidFill>
                    <a:srgbClr val="013927"/>
                  </a:solidFill>
                  <a:latin typeface="Crimson Pro" panose="020B0604020202020204" charset="0"/>
                </a:rPr>
                <a:t>Scopus</a:t>
              </a: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 pour les études multidisciplinaires sur le diabète.</a:t>
              </a: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32CC82DB-B272-166A-1F35-4F57134E54B6}"/>
              </a:ext>
            </a:extLst>
          </p:cNvPr>
          <p:cNvSpPr/>
          <p:nvPr/>
        </p:nvSpPr>
        <p:spPr>
          <a:xfrm flipV="1">
            <a:off x="206847" y="3702309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D587-3939-9982-FAB0-3AB0C701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8659"/>
            <a:ext cx="16154400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6600" b="1" dirty="0"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PROGRAMME</a:t>
            </a:r>
            <a:r>
              <a:rPr lang="en-US" sz="6600" b="1" dirty="0"/>
              <a:t> </a:t>
            </a:r>
            <a:r>
              <a:rPr lang="en-US" sz="6600" b="1" dirty="0"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DE L’ATELIER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70DD09-1E95-BDE0-28DD-22248EB4E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9850"/>
              </p:ext>
            </p:extLst>
          </p:nvPr>
        </p:nvGraphicFramePr>
        <p:xfrm>
          <a:off x="228600" y="1104900"/>
          <a:ext cx="17678400" cy="903254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68467">
                  <a:extLst>
                    <a:ext uri="{9D8B030D-6E8A-4147-A177-3AD203B41FA5}">
                      <a16:colId xmlns:a16="http://schemas.microsoft.com/office/drawing/2014/main" val="2108653749"/>
                    </a:ext>
                  </a:extLst>
                </a:gridCol>
                <a:gridCol w="3050697">
                  <a:extLst>
                    <a:ext uri="{9D8B030D-6E8A-4147-A177-3AD203B41FA5}">
                      <a16:colId xmlns:a16="http://schemas.microsoft.com/office/drawing/2014/main" val="351969896"/>
                    </a:ext>
                  </a:extLst>
                </a:gridCol>
                <a:gridCol w="5632057">
                  <a:extLst>
                    <a:ext uri="{9D8B030D-6E8A-4147-A177-3AD203B41FA5}">
                      <a16:colId xmlns:a16="http://schemas.microsoft.com/office/drawing/2014/main" val="1107738723"/>
                    </a:ext>
                  </a:extLst>
                </a:gridCol>
                <a:gridCol w="6727179">
                  <a:extLst>
                    <a:ext uri="{9D8B030D-6E8A-4147-A177-3AD203B41FA5}">
                      <a16:colId xmlns:a16="http://schemas.microsoft.com/office/drawing/2014/main" val="794698219"/>
                    </a:ext>
                  </a:extLst>
                </a:gridCol>
              </a:tblGrid>
              <a:tr h="4115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Jour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</a:rPr>
                        <a:t>Heure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</a:rPr>
                        <a:t>Événement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Notes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53123"/>
                  </a:ext>
                </a:extLst>
              </a:tr>
              <a:tr h="861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3" action="ppaction://hlinksldjump"/>
                        </a:rPr>
                        <a:t>Jour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9:00 - 9:30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Bienvenue et Aperçu de l'Atelier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(</a:t>
                      </a:r>
                      <a:r>
                        <a:rPr lang="fr-FR" sz="2400" b="1" i="1" dirty="0">
                          <a:effectLst/>
                        </a:rPr>
                        <a:t>Dr. Idiatou Diallo</a:t>
                      </a:r>
                      <a:r>
                        <a:rPr lang="fr-FR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Présentations, objectifs et structure de l'atelier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021347"/>
                  </a:ext>
                </a:extLst>
              </a:tr>
              <a:tr h="1024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4" action="ppaction://hlinksldjump"/>
                        </a:rPr>
                        <a:t>Jour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9:30 - 10:15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Aperçu des Revues de Portée/</a:t>
                      </a:r>
                      <a:r>
                        <a:rPr lang="fr-FR" sz="2400" dirty="0" err="1">
                          <a:effectLst/>
                        </a:rPr>
                        <a:t>Scoping</a:t>
                      </a:r>
                      <a:r>
                        <a:rPr lang="fr-FR" sz="2400" dirty="0">
                          <a:effectLst/>
                        </a:rPr>
                        <a:t> vs. Revues Systématiques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Dr. Idiatou Diallo</a:t>
                      </a:r>
                      <a:r>
                        <a:rPr kumimoji="0" lang="fr-F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Principales différences, objectifs et quand choisir chaque type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740107"/>
                  </a:ext>
                </a:extLst>
              </a:tr>
              <a:tr h="1311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5" action="ppaction://hlinksldjump"/>
                        </a:rPr>
                        <a:t>Jour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10:15 - 11:00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Élaboration d'une Question de Recherche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(</a:t>
                      </a:r>
                      <a:r>
                        <a:rPr lang="fr-FR" sz="2400" b="1" i="1" dirty="0">
                          <a:effectLst/>
                        </a:rPr>
                        <a:t>Dr. Idiatou Diallo</a:t>
                      </a:r>
                      <a:r>
                        <a:rPr lang="fr-FR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Utilisation du cadre PICOS pour les revues systématiques et PCC pour les revues de portée/</a:t>
                      </a:r>
                      <a:r>
                        <a:rPr lang="fr-FR" sz="2400" dirty="0" err="1">
                          <a:effectLst/>
                        </a:rPr>
                        <a:t>scoping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470939"/>
                  </a:ext>
                </a:extLst>
              </a:tr>
              <a:tr h="411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6" action="ppaction://hlinksldjump"/>
                        </a:rPr>
                        <a:t>Jour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11:00 - 11:15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Pause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686074"/>
                  </a:ext>
                </a:extLst>
              </a:tr>
              <a:tr h="13765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7" action="ppaction://hlinksldjump"/>
                        </a:rPr>
                        <a:t>Jour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11:15 - 12:15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Développement du </a:t>
                      </a:r>
                      <a:r>
                        <a:rPr lang="en-US" sz="2400" dirty="0" err="1">
                          <a:effectLst/>
                        </a:rPr>
                        <a:t>Protocole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effectLst/>
                        </a:rPr>
                        <a:t>(</a:t>
                      </a:r>
                      <a:r>
                        <a:rPr lang="fr-FR" sz="2400" b="1" i="1" dirty="0">
                          <a:effectLst/>
                        </a:rPr>
                        <a:t>Dr. Idiatou Diallo)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Aperçu de PRISMA-P pour les revues systématiques et PRISMA-</a:t>
                      </a:r>
                      <a:r>
                        <a:rPr lang="fr-FR" sz="2400" dirty="0" err="1">
                          <a:effectLst/>
                        </a:rPr>
                        <a:t>ScR</a:t>
                      </a:r>
                      <a:r>
                        <a:rPr lang="fr-FR" sz="2400" dirty="0">
                          <a:effectLst/>
                        </a:rPr>
                        <a:t> pour les revues de portée/</a:t>
                      </a:r>
                      <a:r>
                        <a:rPr lang="fr-FR" sz="2400" dirty="0" err="1">
                          <a:effectLst/>
                        </a:rPr>
                        <a:t>scoping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01890"/>
                  </a:ext>
                </a:extLst>
              </a:tr>
              <a:tr h="411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8" action="ppaction://hlinksldjump"/>
                        </a:rPr>
                        <a:t>Jour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12:15 - 13:00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Déjeuner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867343"/>
                  </a:ext>
                </a:extLst>
              </a:tr>
              <a:tr h="17611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9" action="ppaction://hlinksldjump"/>
                        </a:rPr>
                        <a:t>Jour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13:00 - 15:00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Élaboration d'une Stratégie de Recherche et 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Demo PubMed </a:t>
                      </a:r>
                      <a:endParaRPr lang="fr-FR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Prof Yaya Togo  </a:t>
                      </a:r>
                      <a:r>
                        <a:rPr lang="fr-FR" sz="2400" b="0" i="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[Lecture] </a:t>
                      </a:r>
                      <a:r>
                        <a:rPr lang="fr-FR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fr-FR" sz="2400" b="1" i="1" dirty="0">
                          <a:effectLst/>
                        </a:rPr>
                        <a:t>Dr. Idiatou Diallo </a:t>
                      </a:r>
                      <a:r>
                        <a:rPr lang="fr-FR" sz="2400" b="0" i="0" dirty="0">
                          <a:effectLst/>
                        </a:rPr>
                        <a:t>[</a:t>
                      </a:r>
                      <a:r>
                        <a:rPr lang="fr-FR" sz="2400" b="0" i="0" dirty="0" err="1">
                          <a:effectLst/>
                        </a:rPr>
                        <a:t>Demo</a:t>
                      </a:r>
                      <a:r>
                        <a:rPr lang="fr-FR" sz="2400" b="0" i="0" dirty="0">
                          <a:effectLst/>
                        </a:rPr>
                        <a:t>]</a:t>
                      </a:r>
                      <a:r>
                        <a:rPr lang="fr-FR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Création de stratégies de recherche, sélection de mots-clés/opérateurs booléens et choix des bases de données pertinentes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531000"/>
                  </a:ext>
                </a:extLst>
              </a:tr>
              <a:tr h="1024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hlinkClick r:id="rId10" action="ppaction://hlinksldjump"/>
                        </a:rPr>
                        <a:t>Jour 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15:00 - 15:30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Questions/</a:t>
                      </a:r>
                      <a:r>
                        <a:rPr lang="en-US" sz="2400" dirty="0" err="1">
                          <a:effectLst/>
                        </a:rPr>
                        <a:t>Réponses</a:t>
                      </a:r>
                      <a:r>
                        <a:rPr lang="en-US" sz="2400" dirty="0">
                          <a:effectLst/>
                        </a:rPr>
                        <a:t> et </a:t>
                      </a:r>
                      <a:r>
                        <a:rPr lang="en-US" sz="2400" dirty="0" err="1">
                          <a:effectLst/>
                        </a:rPr>
                        <a:t>Réflexions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effectLst/>
                        </a:rPr>
                        <a:t>(</a:t>
                      </a:r>
                      <a:r>
                        <a:rPr lang="fr-FR" sz="2400" b="1" i="1" dirty="0">
                          <a:effectLst/>
                        </a:rPr>
                        <a:t>Dr. Idiatou Diallo</a:t>
                      </a:r>
                      <a:r>
                        <a:rPr lang="fr-FR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Discussion de groupe sur les sujets du jour 1 et défis individuels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42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33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4288"/>
            <a:ext cx="15773400" cy="109061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Une Liste Non Exhaustive de Bases de Données</a:t>
            </a:r>
            <a:endParaRPr lang="en-US" dirty="0">
              <a:solidFill>
                <a:schemeClr val="bg1"/>
              </a:solidFill>
              <a:latin typeface="Noto Serif Display ExtraCondensed" panose="020B0604020202020204"/>
              <a:ea typeface="Noto Serif Display ExtraCondensed" panose="020B0604020202020204"/>
              <a:cs typeface="Noto Serif Display ExtraCondensed" panose="020B060402020202020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72443"/>
              </p:ext>
            </p:extLst>
          </p:nvPr>
        </p:nvGraphicFramePr>
        <p:xfrm>
          <a:off x="31955" y="1097986"/>
          <a:ext cx="18256045" cy="946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5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874">
                <a:tc>
                  <a:txBody>
                    <a:bodyPr/>
                    <a:lstStyle/>
                    <a:p>
                      <a:r>
                        <a:rPr lang="en-US" sz="3600" dirty="0" err="1"/>
                        <a:t>Suject</a:t>
                      </a:r>
                      <a:endParaRPr lang="en-US" sz="3600" dirty="0"/>
                    </a:p>
                  </a:txBody>
                  <a:tcPr marL="137160" marR="137160" marT="68580" marB="68580">
                    <a:solidFill>
                      <a:srgbClr val="0139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Databases</a:t>
                      </a:r>
                    </a:p>
                  </a:txBody>
                  <a:tcPr marL="137160" marR="137160" marT="68580" marB="68580">
                    <a:solidFill>
                      <a:srgbClr val="0139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933">
                <a:tc>
                  <a:txBody>
                    <a:bodyPr/>
                    <a:lstStyle/>
                    <a:p>
                      <a:r>
                        <a:rPr lang="en-US" sz="3600" dirty="0" err="1"/>
                        <a:t>Biomédical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600" baseline="0" dirty="0"/>
                        <a:t>CDP, Central, CHID, </a:t>
                      </a:r>
                      <a:r>
                        <a:rPr lang="en-US" sz="3600" dirty="0"/>
                        <a:t>CINAHL,</a:t>
                      </a:r>
                      <a:r>
                        <a:rPr lang="en-US" sz="3600" baseline="0" dirty="0"/>
                        <a:t> EMBASE, LILACS, Medline/PubMed, SCOPUS, Web of Science, 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74">
                <a:tc>
                  <a:txBody>
                    <a:bodyPr/>
                    <a:lstStyle/>
                    <a:p>
                      <a:r>
                        <a:rPr lang="en-US" sz="3600" dirty="0" err="1"/>
                        <a:t>Psychologie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PsycINFO</a:t>
                      </a:r>
                      <a:r>
                        <a:rPr lang="en-US" sz="3600" dirty="0"/>
                        <a:t> / </a:t>
                      </a:r>
                      <a:r>
                        <a:rPr lang="en-US" sz="3600" dirty="0" err="1"/>
                        <a:t>PsycLit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933">
                <a:tc>
                  <a:txBody>
                    <a:bodyPr/>
                    <a:lstStyle/>
                    <a:p>
                      <a:r>
                        <a:rPr lang="en-US" sz="3600" dirty="0" err="1"/>
                        <a:t>Sociologie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Sociofile</a:t>
                      </a:r>
                      <a:r>
                        <a:rPr lang="en-US" sz="3600" dirty="0"/>
                        <a:t>, Sociological</a:t>
                      </a:r>
                      <a:r>
                        <a:rPr lang="en-US" sz="3600" baseline="0" dirty="0"/>
                        <a:t> Abstracts, Social Science Citation Index, Social Policy and Practice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74">
                <a:tc>
                  <a:txBody>
                    <a:bodyPr/>
                    <a:lstStyle/>
                    <a:p>
                      <a:r>
                        <a:rPr lang="en-US" sz="3600" dirty="0"/>
                        <a:t>Education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C2-SPECTR,</a:t>
                      </a:r>
                      <a:r>
                        <a:rPr lang="en-US" sz="3600" baseline="0" dirty="0"/>
                        <a:t> ERIC, REEL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874">
                <a:tc>
                  <a:txBody>
                    <a:bodyPr/>
                    <a:lstStyle/>
                    <a:p>
                      <a:r>
                        <a:rPr lang="en-US" sz="3600" dirty="0"/>
                        <a:t>Transport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NTIS, TRIS, IRRD, TRANSDOC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874">
                <a:tc>
                  <a:txBody>
                    <a:bodyPr/>
                    <a:lstStyle/>
                    <a:p>
                      <a:r>
                        <a:rPr lang="en-US" sz="3600" dirty="0" err="1"/>
                        <a:t>Qualitatif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QUALIDATA,</a:t>
                      </a:r>
                      <a:r>
                        <a:rPr lang="en-US" sz="3600" baseline="0" dirty="0"/>
                        <a:t> DIPEX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3933">
                <a:tc>
                  <a:txBody>
                    <a:bodyPr/>
                    <a:lstStyle/>
                    <a:p>
                      <a:r>
                        <a:rPr lang="en-US" sz="3600" dirty="0"/>
                        <a:t>Promotion la santé/santé </a:t>
                      </a:r>
                      <a:r>
                        <a:rPr lang="en-US" sz="3600" dirty="0" err="1"/>
                        <a:t>publique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BiblioMap</a:t>
                      </a:r>
                      <a:r>
                        <a:rPr lang="en-US" sz="3600" dirty="0"/>
                        <a:t>,</a:t>
                      </a:r>
                      <a:r>
                        <a:rPr lang="en-US" sz="3600" baseline="0" dirty="0"/>
                        <a:t> </a:t>
                      </a:r>
                      <a:r>
                        <a:rPr lang="en-US" sz="3600" baseline="0" dirty="0" err="1"/>
                        <a:t>TRoPHI</a:t>
                      </a:r>
                      <a:r>
                        <a:rPr lang="en-US" sz="3600" baseline="0" dirty="0"/>
                        <a:t>, </a:t>
                      </a:r>
                      <a:r>
                        <a:rPr lang="en-US" sz="3600" baseline="0" dirty="0" err="1"/>
                        <a:t>DoPHER</a:t>
                      </a:r>
                      <a:r>
                        <a:rPr lang="en-US" sz="3600" baseline="0" dirty="0"/>
                        <a:t>, Public Health Electronic Library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3544">
                <a:tc>
                  <a:txBody>
                    <a:bodyPr/>
                    <a:lstStyle/>
                    <a:p>
                      <a:r>
                        <a:rPr lang="en-US" sz="3600" dirty="0" err="1"/>
                        <a:t>Autres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 err="1"/>
                        <a:t>SportsDiscus</a:t>
                      </a:r>
                      <a:r>
                        <a:rPr lang="fr-FR" sz="3600" dirty="0"/>
                        <a:t> (activité physique), </a:t>
                      </a:r>
                      <a:r>
                        <a:rPr lang="fr-FR" sz="3600" dirty="0" err="1"/>
                        <a:t>Enviroline</a:t>
                      </a:r>
                      <a:r>
                        <a:rPr lang="fr-FR" sz="3600" dirty="0"/>
                        <a:t> (santé environnementale), </a:t>
                      </a:r>
                      <a:r>
                        <a:rPr lang="fr-FR" sz="3600" dirty="0" err="1"/>
                        <a:t>Popline</a:t>
                      </a:r>
                      <a:r>
                        <a:rPr lang="fr-FR" sz="3600" dirty="0"/>
                        <a:t> (santé de la population / planification familiale), </a:t>
                      </a:r>
                      <a:r>
                        <a:rPr lang="fr-FR" sz="3600" dirty="0" err="1"/>
                        <a:t>Toxfile</a:t>
                      </a:r>
                      <a:r>
                        <a:rPr lang="fr-FR" sz="3600" dirty="0"/>
                        <a:t> (toxicologie), </a:t>
                      </a:r>
                      <a:r>
                        <a:rPr lang="fr-FR" sz="3600" dirty="0" err="1"/>
                        <a:t>Econlit</a:t>
                      </a:r>
                      <a:r>
                        <a:rPr lang="fr-FR" sz="3600" dirty="0"/>
                        <a:t> (économie) </a:t>
                      </a:r>
                      <a:r>
                        <a:rPr lang="en-US" sz="3600" dirty="0">
                          <a:hlinkClick r:id="rId3"/>
                        </a:rPr>
                        <a:t>http://browse.welch.jhmi.edu/srma/database_tips</a:t>
                      </a:r>
                      <a:r>
                        <a:rPr lang="en-US" sz="3600" baseline="0" dirty="0"/>
                        <a:t> </a:t>
                      </a:r>
                      <a:endParaRPr lang="en-US" sz="36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746FD-6C7D-34E9-F5F0-09B1802E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C6FF5C59-6535-4DB7-B9C0-6E8D3E6B0E77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1371600"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574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9327D-610E-0722-1E63-5941969C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649F602-8F3B-8BCB-50BE-9C0A51FD7A85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FFE91D2-0D5A-A2F7-6797-A3D620AD768B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A3F7F62-8676-6C6C-2196-D455AFA7AEB0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EB0379FA-8867-2FA7-5C4D-EE058A828375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4C5FFF8-F2A1-5741-6286-76845FE3C30B}"/>
              </a:ext>
            </a:extLst>
          </p:cNvPr>
          <p:cNvSpPr txBox="1"/>
          <p:nvPr/>
        </p:nvSpPr>
        <p:spPr>
          <a:xfrm>
            <a:off x="261289" y="1325322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Qu'est-ce que la Littérature Grise ?</a:t>
            </a:r>
            <a:endParaRPr kumimoji="0" lang="en-US" sz="97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6AD3029-E98F-49AE-FA0E-44369FA368D4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4ED616E-BE30-56CF-A68C-9D010E121595}"/>
              </a:ext>
            </a:extLst>
          </p:cNvPr>
          <p:cNvGrpSpPr/>
          <p:nvPr/>
        </p:nvGrpSpPr>
        <p:grpSpPr>
          <a:xfrm>
            <a:off x="76200" y="3052227"/>
            <a:ext cx="11244911" cy="6383915"/>
            <a:chOff x="0" y="-9503"/>
            <a:chExt cx="8965897" cy="8511877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AA26802-BCD7-1679-7A13-EAE5E60375A8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19FAF526-7159-5A31-55ED-C4EB0560E093}"/>
                </a:ext>
              </a:extLst>
            </p:cNvPr>
            <p:cNvSpPr txBox="1"/>
            <p:nvPr/>
          </p:nvSpPr>
          <p:spPr>
            <a:xfrm>
              <a:off x="0" y="1033672"/>
              <a:ext cx="8965897" cy="74687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Informations qui échappent </a:t>
              </a:r>
              <a:r>
                <a:rPr lang="fr-FR" sz="3200" b="1" dirty="0">
                  <a:solidFill>
                    <a:srgbClr val="013927"/>
                  </a:solidFill>
                  <a:latin typeface="Crimson Pro" panose="020B0604020202020204" charset="0"/>
                </a:rPr>
                <a:t>aux circuits traditionnels </a:t>
              </a: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des revues et monographies publiées, non contrôlées par des éditeurs commerciaux, y compris :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105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Études, rapports, thèses ou mémoires difficiles à trouver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Résumés, communications ou actes de conférences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Recherches du gouvernement ou du secteur privé (entreprises/industrie)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Livres blancs, chapitres de livres, bulletins d'information, brevets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Essais cliniques : en cours ou non publiés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Experts et chercheurs dans le domaine</a:t>
              </a:r>
              <a:r>
                <a:rPr lang="fr-FR" sz="3200" i="1" dirty="0">
                  <a:solidFill>
                    <a:srgbClr val="013927"/>
                  </a:solidFill>
                  <a:latin typeface="Crimson Pro" panose="020B0604020202020204" charset="0"/>
                </a:rPr>
                <a:t>.</a:t>
              </a:r>
              <a:endParaRPr lang="fr-FR" sz="3200" dirty="0">
                <a:solidFill>
                  <a:srgbClr val="013927"/>
                </a:solidFill>
                <a:latin typeface="Crimson Pro" panose="020B0604020202020204" charset="0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53A670EA-9757-41E4-E22E-CD9197963EBE}"/>
              </a:ext>
            </a:extLst>
          </p:cNvPr>
          <p:cNvSpPr/>
          <p:nvPr/>
        </p:nvSpPr>
        <p:spPr>
          <a:xfrm flipV="1">
            <a:off x="76203" y="3592236"/>
            <a:ext cx="108639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E2C24376-1C2F-1C25-2667-77977653B528}"/>
              </a:ext>
            </a:extLst>
          </p:cNvPr>
          <p:cNvGrpSpPr/>
          <p:nvPr/>
        </p:nvGrpSpPr>
        <p:grpSpPr>
          <a:xfrm>
            <a:off x="11972198" y="3035710"/>
            <a:ext cx="5791200" cy="7546988"/>
            <a:chOff x="0" y="-9503"/>
            <a:chExt cx="8965902" cy="7625401"/>
          </a:xfrm>
        </p:grpSpPr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CF8CDA5E-AA4F-4899-E519-2DA3820806B9}"/>
                </a:ext>
              </a:extLst>
            </p:cNvPr>
            <p:cNvSpPr txBox="1"/>
            <p:nvPr/>
          </p:nvSpPr>
          <p:spPr>
            <a:xfrm>
              <a:off x="0" y="-9503"/>
              <a:ext cx="8965902" cy="544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OÙ CHERCHER?</a:t>
              </a: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A0D7D842-1CE3-289D-62B6-BB3818AD07A2}"/>
                </a:ext>
              </a:extLst>
            </p:cNvPr>
            <p:cNvSpPr txBox="1"/>
            <p:nvPr/>
          </p:nvSpPr>
          <p:spPr>
            <a:xfrm>
              <a:off x="0" y="1033672"/>
              <a:ext cx="8965902" cy="6582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36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Catalogues de bibliothèques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36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36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Sites des associations professionnelles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36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36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Google Scholar - Recherche de thèses, livres, articles et résumés.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36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36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Dissertation Abstracts - Base de données de thèses et dissertations.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36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36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OMS, Bank Mondiale, </a:t>
              </a:r>
              <a:r>
                <a:rPr lang="fr-FR" sz="3600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etc</a:t>
              </a:r>
              <a:endParaRPr lang="fr-FR" sz="36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8" name="AutoShape 16">
            <a:extLst>
              <a:ext uri="{FF2B5EF4-FFF2-40B4-BE49-F238E27FC236}">
                <a16:creationId xmlns:a16="http://schemas.microsoft.com/office/drawing/2014/main" id="{BE26E013-2DBB-9384-F031-D7CD8AF50A46}"/>
              </a:ext>
            </a:extLst>
          </p:cNvPr>
          <p:cNvSpPr/>
          <p:nvPr/>
        </p:nvSpPr>
        <p:spPr>
          <a:xfrm flipV="1">
            <a:off x="11734800" y="3587474"/>
            <a:ext cx="626599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34713-C5E5-4D3B-9784-247B42B9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4C5B85D-DD05-3FE7-DEDB-68A86330A79F}"/>
              </a:ext>
            </a:extLst>
          </p:cNvPr>
          <p:cNvSpPr/>
          <p:nvPr/>
        </p:nvSpPr>
        <p:spPr>
          <a:xfrm flipV="1">
            <a:off x="-54445" y="8893955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A12DD47-B571-5D71-BA17-F76E5B45FB71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37976AD-0485-197D-034E-5BAE1338721C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E696402-FE4E-01F3-018B-4933CA089DE9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0F67BD8A-A628-4F04-FEA0-66535D554A86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433EEC2-3E3B-1E73-B149-80760F70E641}"/>
              </a:ext>
            </a:extLst>
          </p:cNvPr>
          <p:cNvSpPr txBox="1"/>
          <p:nvPr/>
        </p:nvSpPr>
        <p:spPr>
          <a:xfrm>
            <a:off x="261286" y="1342425"/>
            <a:ext cx="17874310" cy="1283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Utiliser </a:t>
            </a:r>
            <a:r>
              <a:rPr lang="fr-FR" sz="7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l</a:t>
            </a:r>
            <a:r>
              <a:rPr kumimoji="0" lang="fr-FR" sz="7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es termes MeSH (</a:t>
            </a:r>
            <a:r>
              <a:rPr kumimoji="0" lang="fr-FR" sz="7700" b="0" i="0" u="none" strike="noStrike" kern="1200" cap="none" spc="-339" normalizeH="0" baseline="0" noProof="0" dirty="0" err="1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Medical</a:t>
            </a:r>
            <a:r>
              <a:rPr kumimoji="0" lang="fr-FR" sz="7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  <a:r>
              <a:rPr kumimoji="0" lang="fr-FR" sz="7700" b="0" i="0" u="none" strike="noStrike" kern="1200" cap="none" spc="-339" normalizeH="0" baseline="0" noProof="0" dirty="0" err="1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Subject</a:t>
            </a:r>
            <a:r>
              <a:rPr kumimoji="0" lang="fr-FR" sz="7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  <a:r>
              <a:rPr kumimoji="0" lang="fr-FR" sz="7700" b="0" i="0" u="none" strike="noStrike" kern="1200" cap="none" spc="-339" normalizeH="0" baseline="0" noProof="0" dirty="0" err="1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Headings</a:t>
            </a:r>
            <a:r>
              <a:rPr kumimoji="0" lang="fr-FR" sz="7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)</a:t>
            </a:r>
            <a:endParaRPr kumimoji="0" lang="en-US" sz="77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003970E-0B48-67EE-B2FC-D71768B35015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01A51296-6721-F345-9E8F-EFCAF236153E}"/>
              </a:ext>
            </a:extLst>
          </p:cNvPr>
          <p:cNvGrpSpPr/>
          <p:nvPr/>
        </p:nvGrpSpPr>
        <p:grpSpPr>
          <a:xfrm>
            <a:off x="206844" y="3356022"/>
            <a:ext cx="17874311" cy="5522141"/>
            <a:chOff x="0" y="-9503"/>
            <a:chExt cx="8965897" cy="7362847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5645D19-3B36-0D08-AB28-F31EBE949DCC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5C250AAE-3844-F434-ED08-F0A3C325799C}"/>
                </a:ext>
              </a:extLst>
            </p:cNvPr>
            <p:cNvSpPr txBox="1"/>
            <p:nvPr/>
          </p:nvSpPr>
          <p:spPr>
            <a:xfrm>
              <a:off x="0" y="1033672"/>
              <a:ext cx="8965897" cy="6319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MeSH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est un vocabulaire contrôlé utilisé par PubMed pour organiser et indexer les articles.</a:t>
              </a:r>
            </a:p>
            <a:p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Aide à trouver des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articles pertinents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même si différents termes sont utilisés par les auteurs.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Des vocabulaires similaires existent dans d'autres bases de données, comme </a:t>
              </a:r>
              <a:r>
                <a:rPr lang="fr-FR" sz="2800" b="1" dirty="0" err="1">
                  <a:solidFill>
                    <a:srgbClr val="013927"/>
                  </a:solidFill>
                  <a:latin typeface="Crimson Pro" panose="020B0604020202020204" charset="0"/>
                </a:rPr>
                <a:t>Emtree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pour Embase.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Permet d’affiner la recherche grâce à des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termes standardisés et hiérarchisés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Disponible dans les bases comme PubMed, Embase et Cochrane Library.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b="1" i="1" dirty="0">
                  <a:solidFill>
                    <a:srgbClr val="013927"/>
                  </a:solidFill>
                  <a:latin typeface="Crimson Pro" panose="020B0604020202020204" charset="0"/>
                </a:rPr>
                <a:t>Exemple</a:t>
              </a: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 : </a:t>
              </a:r>
              <a:r>
                <a:rPr lang="fr-FR" sz="2800" i="1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  <a:r>
                <a:rPr lang="fr-FR" sz="2800" i="1" dirty="0" err="1">
                  <a:solidFill>
                    <a:srgbClr val="013927"/>
                  </a:solidFill>
                  <a:latin typeface="Crimson Pro" panose="020B0604020202020204" charset="0"/>
                </a:rPr>
                <a:t>Mellitus</a:t>
              </a: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, Type 2 (MeSH) pour rechercher des études sur le diabète de type 2.</a:t>
              </a: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FEF5ECEB-89EC-7FEE-0284-92DCF2171040}"/>
              </a:ext>
            </a:extLst>
          </p:cNvPr>
          <p:cNvSpPr/>
          <p:nvPr/>
        </p:nvSpPr>
        <p:spPr>
          <a:xfrm flipV="1">
            <a:off x="206847" y="3896031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6A198-903C-9291-F0B5-8022D091DBF2}"/>
              </a:ext>
            </a:extLst>
          </p:cNvPr>
          <p:cNvSpPr txBox="1"/>
          <p:nvPr/>
        </p:nvSpPr>
        <p:spPr>
          <a:xfrm>
            <a:off x="3657600" y="9315942"/>
            <a:ext cx="1156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rimson Pro" panose="020B0604020202020204" charset="0"/>
                <a:hlinkClick r:id="rId2"/>
              </a:rPr>
              <a:t>EXCELLENTE VIDEO/RESOURCE </a:t>
            </a:r>
            <a:r>
              <a:rPr lang="en-US" sz="2800" dirty="0">
                <a:latin typeface="Crimson Pro" panose="020B0604020202020204" charset="0"/>
                <a:hlinkClick r:id="rId2"/>
              </a:rPr>
              <a:t>:</a:t>
            </a:r>
            <a:r>
              <a:rPr lang="en-US" dirty="0">
                <a:hlinkClick r:id="rId2"/>
              </a:rPr>
              <a:t> https://www.youtube.com/watch?v=G2fREMl4rjQ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804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E62715-C41E-8E03-1BED-D9E7C8F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68E6B2E-D9DB-908A-B141-0E6D6A1975D9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6960645-67E5-D9DA-3259-4F2E1E778E96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0173FFE-3713-AE84-16CE-BAE447494E89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C934C85D-D426-8EC2-A906-32A970E2D914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B0A8DC4-B694-1270-DF7F-B9FE97581110}"/>
              </a:ext>
            </a:extLst>
          </p:cNvPr>
          <p:cNvSpPr txBox="1"/>
          <p:nvPr/>
        </p:nvSpPr>
        <p:spPr>
          <a:xfrm>
            <a:off x="1981200" y="1342425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Identifier les mots-clés </a:t>
            </a:r>
            <a:endParaRPr kumimoji="0" lang="en-US" sz="97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5F6AB7C-9601-11CA-C61C-BF238ADB00BA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E8F10A9-1265-9A7F-C4E0-A3F3CE549E3F}"/>
              </a:ext>
            </a:extLst>
          </p:cNvPr>
          <p:cNvGrpSpPr/>
          <p:nvPr/>
        </p:nvGrpSpPr>
        <p:grpSpPr>
          <a:xfrm>
            <a:off x="206844" y="3059847"/>
            <a:ext cx="17874311" cy="6383915"/>
            <a:chOff x="0" y="-9503"/>
            <a:chExt cx="8965897" cy="8511876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13BB932-81D8-CE4F-319A-FF4AFC11B9F3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D6362CE-ABA8-C647-3901-B1398EE0FB15}"/>
                </a:ext>
              </a:extLst>
            </p:cNvPr>
            <p:cNvSpPr txBox="1"/>
            <p:nvPr/>
          </p:nvSpPr>
          <p:spPr>
            <a:xfrm>
              <a:off x="0" y="1033672"/>
              <a:ext cx="8965897" cy="7468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Identifiez les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termes principaux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liés à votre sujet de recherche.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Incluez des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synonymes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, termes associés ou expressions alternatives.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Utilisez des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guillemets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pour rechercher des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expressions exactes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Pensez aux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variantes linguistiques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(français/anglais). [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  <a:hlinkClick r:id="rId2"/>
                </a:rPr>
                <a:t>Lingue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,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  <a:hlinkClick r:id="rId3"/>
                </a:rPr>
                <a:t>DeepL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,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  <a:hlinkClick r:id="rId4"/>
                </a:rPr>
                <a:t>Google Translate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, 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etc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].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*</a:t>
              </a:r>
              <a:r>
                <a:rPr lang="en-US" sz="2800" b="1" dirty="0" err="1">
                  <a:solidFill>
                    <a:srgbClr val="013927"/>
                  </a:solidFill>
                  <a:latin typeface="Crimson Pro" panose="020B0604020202020204" charset="0"/>
                </a:rPr>
                <a:t>Tirez</a:t>
              </a:r>
              <a:r>
                <a:rPr lang="en-US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 d'un article </a:t>
              </a:r>
              <a:r>
                <a:rPr lang="en-US" sz="2800" b="1" dirty="0" err="1">
                  <a:solidFill>
                    <a:srgbClr val="013927"/>
                  </a:solidFill>
                  <a:latin typeface="Crimson Pro" panose="020B0604020202020204" charset="0"/>
                </a:rPr>
                <a:t>fondamental</a:t>
              </a:r>
              <a:r>
                <a:rPr lang="en-US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*.</a:t>
              </a:r>
              <a:endParaRPr lang="fr-FR" sz="2800" b="1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Exemple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:</a:t>
              </a:r>
            </a:p>
            <a:p>
              <a:pPr marL="914400" lvl="1" indent="-457200">
                <a:buFont typeface="Wingdings" panose="05000000000000000000" pitchFamily="2" charset="2"/>
                <a:buChar char="q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Terme principal : diabète</a:t>
              </a:r>
            </a:p>
            <a:p>
              <a:pPr marL="914400" lvl="1" indent="-457200">
                <a:buFont typeface="Wingdings" panose="05000000000000000000" pitchFamily="2" charset="2"/>
                <a:buChar char="q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Synonymes : "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mellitus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", "type 2 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"</a:t>
              </a:r>
              <a:endParaRPr lang="fr-FR" sz="2800" i="1" dirty="0">
                <a:solidFill>
                  <a:srgbClr val="013927"/>
                </a:solidFill>
                <a:latin typeface="Crimson Pro" panose="020B0604020202020204" charset="0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6F2AFF86-D4C7-A4EE-F842-FA51D9299529}"/>
              </a:ext>
            </a:extLst>
          </p:cNvPr>
          <p:cNvSpPr/>
          <p:nvPr/>
        </p:nvSpPr>
        <p:spPr>
          <a:xfrm flipV="1">
            <a:off x="206847" y="3599856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874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6334C-FF64-BC46-9ED2-3519B7646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9A4BA4F-E35C-2642-B04B-6C7A405C703C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1E06A8B-882F-A404-646F-050963482726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43DBD54-AFB4-425C-B6A8-6B3E0ED81FFD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E7295DEA-64E9-E888-04B8-3F2429DDC66B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BC896DB-0752-1608-934F-D0D25A0EBE75}"/>
              </a:ext>
            </a:extLst>
          </p:cNvPr>
          <p:cNvSpPr txBox="1"/>
          <p:nvPr/>
        </p:nvSpPr>
        <p:spPr>
          <a:xfrm>
            <a:off x="1981200" y="1342425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Identifier les opérateurs booléens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F414169-2CBC-A879-3D4A-FB7C19187E3E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AD93F43-2DFE-F503-E304-647FD03DF726}"/>
              </a:ext>
            </a:extLst>
          </p:cNvPr>
          <p:cNvGrpSpPr/>
          <p:nvPr/>
        </p:nvGrpSpPr>
        <p:grpSpPr>
          <a:xfrm>
            <a:off x="206842" y="3253838"/>
            <a:ext cx="17874311" cy="6383915"/>
            <a:chOff x="0" y="-9503"/>
            <a:chExt cx="8965897" cy="8511878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7E74BF1D-3719-63D0-3527-D380D21FD06F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9E6E6118-5AFA-C3A0-2527-60472B2E6E4E}"/>
                </a:ext>
              </a:extLst>
            </p:cNvPr>
            <p:cNvSpPr txBox="1"/>
            <p:nvPr/>
          </p:nvSpPr>
          <p:spPr>
            <a:xfrm>
              <a:off x="0" y="1033672"/>
              <a:ext cx="8965897" cy="7468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Les opérateurs booléens (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AND, OR, NOT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) sont des outils utilisés pour combiner ou exclure des termes afin d’affiner les recherches dans les bases de données; standardisés dans toutes les bases de données, quelle que soit la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langue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utilisée.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AND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: Combine des concepts différents pour restreindre les résultats.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Exemple : (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AND "lifestyle intervention")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OR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: Ajoute des synonymes ou termes liés pour élargir les résultats.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Exemple : (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OR "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mellitus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")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NOT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: Exclut des termes non pertinents.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Exemple : (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NOT "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gestational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  <a:r>
                <a:rPr lang="fr-FR" sz="2800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")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Combinez ces opérateurs pour des recherches complexes et ciblées.</a:t>
              </a: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B8363931-DE7A-2B07-C973-58D783A20027}"/>
              </a:ext>
            </a:extLst>
          </p:cNvPr>
          <p:cNvSpPr/>
          <p:nvPr/>
        </p:nvSpPr>
        <p:spPr>
          <a:xfrm flipV="1">
            <a:off x="206845" y="3793847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E770924-9BD1-A9DC-2325-25A8C4AC9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5216974"/>
            <a:ext cx="1524000" cy="404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870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C343E-CF55-F87C-9FBE-BEB1DE404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B84A927-3F6E-8133-A914-ECA98B6FE690}"/>
              </a:ext>
            </a:extLst>
          </p:cNvPr>
          <p:cNvGrpSpPr/>
          <p:nvPr/>
        </p:nvGrpSpPr>
        <p:grpSpPr>
          <a:xfrm>
            <a:off x="0" y="0"/>
            <a:ext cx="18288000" cy="17907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4AF2DDA-421C-5DB1-82EA-FE91DAC7A7B2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3B240F1-DD52-7F02-1033-ADB28C324AC8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A87B181D-322A-9611-0029-3C668871DE29}"/>
              </a:ext>
            </a:extLst>
          </p:cNvPr>
          <p:cNvSpPr txBox="1"/>
          <p:nvPr/>
        </p:nvSpPr>
        <p:spPr>
          <a:xfrm>
            <a:off x="76200" y="293120"/>
            <a:ext cx="17874310" cy="1283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Syntaxe de Recherche et Outils</a:t>
            </a:r>
            <a:endParaRPr kumimoji="0" lang="en-US" sz="77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0B3B433-E8E9-8E54-357A-4BB7CEA2324A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4676452-99CD-668A-C0AF-75FDA725FC05}"/>
              </a:ext>
            </a:extLst>
          </p:cNvPr>
          <p:cNvGrpSpPr/>
          <p:nvPr/>
        </p:nvGrpSpPr>
        <p:grpSpPr>
          <a:xfrm>
            <a:off x="76200" y="1977814"/>
            <a:ext cx="6509687" cy="7856340"/>
            <a:chOff x="-374924" y="-9503"/>
            <a:chExt cx="9340821" cy="2602942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5C86505-F1EB-6FA5-B436-D1AA8CDCAF24}"/>
                </a:ext>
              </a:extLst>
            </p:cNvPr>
            <p:cNvSpPr txBox="1"/>
            <p:nvPr/>
          </p:nvSpPr>
          <p:spPr>
            <a:xfrm>
              <a:off x="0" y="-9503"/>
              <a:ext cx="8965897" cy="1784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Syntaxe et Outils</a:t>
              </a:r>
              <a:endPara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C999F9E1-CA5A-CFDD-9F22-8A959D8474E6}"/>
                </a:ext>
              </a:extLst>
            </p:cNvPr>
            <p:cNvSpPr txBox="1"/>
            <p:nvPr/>
          </p:nvSpPr>
          <p:spPr>
            <a:xfrm>
              <a:off x="-374924" y="186906"/>
              <a:ext cx="7981836" cy="24065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Chaque base de données a des règles spécifiques (syntaxe) pour structurer une recherche et des outils spécifiques pour garantir la qualité des recherches !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32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Vous pouvez les trouver dans les fichiers d’aide de chaque base de données ou sur Google.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32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Quelques conseils des documentalistes de Welch </a:t>
              </a:r>
              <a:r>
                <a:rPr lang="en-US" sz="3200" dirty="0">
                  <a:solidFill>
                    <a:srgbClr val="013927"/>
                  </a:solidFill>
                  <a:latin typeface="Crimson Pro" panose="020B0604020202020204" charset="0"/>
                </a:rPr>
                <a:t>: </a:t>
              </a:r>
              <a:r>
                <a:rPr lang="en-US" sz="2800" b="1" dirty="0">
                  <a:solidFill>
                    <a:srgbClr val="013927"/>
                  </a:solidFill>
                  <a:latin typeface="Crimson Pro" panose="020B0604020202020204" charset="0"/>
                  <a:hlinkClick r:id="rId2"/>
                </a:rPr>
                <a:t>http://browse.welch.jhmi.edu/srma/database_tips</a:t>
              </a:r>
              <a:r>
                <a:rPr lang="en-US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3B2363D4-04D1-5854-9D87-F5775B26F2AF}"/>
              </a:ext>
            </a:extLst>
          </p:cNvPr>
          <p:cNvSpPr/>
          <p:nvPr/>
        </p:nvSpPr>
        <p:spPr>
          <a:xfrm flipV="1">
            <a:off x="337487" y="2517823"/>
            <a:ext cx="5562600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7F66D07F-057E-37F1-5749-B2C3A1CFA66E}"/>
              </a:ext>
            </a:extLst>
          </p:cNvPr>
          <p:cNvGrpSpPr/>
          <p:nvPr/>
        </p:nvGrpSpPr>
        <p:grpSpPr>
          <a:xfrm>
            <a:off x="6226553" y="1923612"/>
            <a:ext cx="13081704" cy="8100488"/>
            <a:chOff x="415195" y="-21353"/>
            <a:chExt cx="9219132" cy="10800640"/>
          </a:xfrm>
        </p:grpSpPr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95573D23-9995-9C01-E6E7-853BF84C1091}"/>
                </a:ext>
              </a:extLst>
            </p:cNvPr>
            <p:cNvSpPr txBox="1"/>
            <p:nvPr/>
          </p:nvSpPr>
          <p:spPr>
            <a:xfrm>
              <a:off x="668430" y="-2135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Syntaxe</a:t>
              </a: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 </a:t>
              </a:r>
              <a:r>
                <a:rPr kumimoji="0" lang="en-US" sz="35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Sélectionnée</a:t>
              </a: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 pour PubMed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FE8DE4A3-0324-861A-457A-6BBF85FBB467}"/>
                </a:ext>
              </a:extLst>
            </p:cNvPr>
            <p:cNvSpPr txBox="1"/>
            <p:nvPr/>
          </p:nvSpPr>
          <p:spPr>
            <a:xfrm>
              <a:off x="415195" y="1069974"/>
              <a:ext cx="8481604" cy="9709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Les balises de champ (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Field tags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) indiquent à la base de données où chercher dans une entrée (c.-à-d. dans quel champ). Elles doivent apparaître entre 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crochets carrés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.</a:t>
              </a:r>
            </a:p>
            <a:p>
              <a:pPr marL="1028700" marR="0" lvl="1" indent="-342900" algn="l" defTabSz="13716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[</a:t>
              </a: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Mesh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 recherche les termes MeSH attribués à une entrée/un article (ex. : "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Diarrhea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"[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Mesh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]).</a:t>
              </a:r>
            </a:p>
            <a:p>
              <a:pPr marL="1028700" marR="0" lvl="1" indent="-342900" algn="l" defTabSz="13716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[</a:t>
              </a: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tw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 signifie "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text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 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word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" (mot-clé) et recherche le terme partout dans une entrée/article (ex. : 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dysentery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[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tw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]).</a:t>
              </a:r>
            </a:p>
            <a:p>
              <a:pPr marL="1028700" marR="0" lvl="1" indent="-342900" algn="l" defTabSz="13716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[</a:t>
              </a: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tiab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 signifie "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title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 abstract" et recherche le terme dans le titre et le résumé d’une entrée/article (ex. : 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diarrheal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[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tiab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]).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  <a:p>
              <a:pPr marL="457200" marR="0" lvl="0" indent="-457200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Les phrases-clés doivent être indiquées entre guillemets doubles (ex. : "gastrointestinal 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disease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"[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tw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).</a:t>
              </a:r>
            </a:p>
            <a:p>
              <a:pPr marL="457200" marR="0" lvl="0" indent="-457200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Les mots-clés peuvent être tronqués pour trouver les variations d’un mot racine en utilisant un astérisque (*)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.</a:t>
              </a:r>
            </a:p>
            <a:p>
              <a:pPr marL="800100" lvl="1" indent="-342900" defTabSz="1371600">
                <a:lnSpc>
                  <a:spcPct val="90000"/>
                </a:lnSpc>
                <a:spcBef>
                  <a:spcPts val="15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Ex. : diarrhea*[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tiab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] recherche diarrhea,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diarrheaic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, diarrheal et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diarrheatic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.</a:t>
              </a:r>
            </a:p>
            <a:p>
              <a:pPr marL="457200" marR="0" lvl="0" indent="-457200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Consultez la case "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Search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 </a:t>
              </a:r>
              <a:r>
                <a:rPr kumimoji="0" lang="fr-F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details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" sur la page des résultats de recherche pour vérifier si la recherche fonctionne correctement.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</p:txBody>
        </p:sp>
      </p:grpSp>
      <p:sp>
        <p:nvSpPr>
          <p:cNvPr id="17" name="AutoShape 15">
            <a:extLst>
              <a:ext uri="{FF2B5EF4-FFF2-40B4-BE49-F238E27FC236}">
                <a16:creationId xmlns:a16="http://schemas.microsoft.com/office/drawing/2014/main" id="{A70956DC-9220-C3DB-3D5B-4909CBEB33EB}"/>
              </a:ext>
            </a:extLst>
          </p:cNvPr>
          <p:cNvSpPr/>
          <p:nvPr/>
        </p:nvSpPr>
        <p:spPr>
          <a:xfrm flipV="1">
            <a:off x="6585887" y="2516424"/>
            <a:ext cx="1186533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8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D10DF-8F64-FDB2-90E4-90EF848A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6276FBD-44E6-2379-2C79-C2DB0531CB81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09537D8-D8E6-4232-6BE9-37D0F45B957F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632392A-A30C-0EE9-D19A-576D815C2072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B060C897-6DE9-2249-B8CB-200B6B63DAF0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410E970-592E-44D9-761D-FBFDBD503885}"/>
              </a:ext>
            </a:extLst>
          </p:cNvPr>
          <p:cNvSpPr txBox="1"/>
          <p:nvPr/>
        </p:nvSpPr>
        <p:spPr>
          <a:xfrm>
            <a:off x="1981200" y="1342425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Limites vs Filtres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F6AD4C2-CF3C-FF7C-0A8F-391B05AFF119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C9534EC3-F6C8-D94C-0391-2BC86D53AE0E}"/>
              </a:ext>
            </a:extLst>
          </p:cNvPr>
          <p:cNvGrpSpPr/>
          <p:nvPr/>
        </p:nvGrpSpPr>
        <p:grpSpPr>
          <a:xfrm>
            <a:off x="27039" y="3052227"/>
            <a:ext cx="18054115" cy="7078153"/>
            <a:chOff x="0" y="-9503"/>
            <a:chExt cx="9056088" cy="7626878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A5D86E6-8635-DE75-412A-B9C6190C1F46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38BA7BF6-2443-3EAA-B12E-38506626E151}"/>
                </a:ext>
              </a:extLst>
            </p:cNvPr>
            <p:cNvSpPr txBox="1"/>
            <p:nvPr/>
          </p:nvSpPr>
          <p:spPr>
            <a:xfrm>
              <a:off x="90191" y="719333"/>
              <a:ext cx="8965897" cy="689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Ne confondez pas </a:t>
              </a:r>
              <a:r>
                <a:rPr lang="fr-FR" sz="3200" b="1" dirty="0">
                  <a:solidFill>
                    <a:srgbClr val="013927"/>
                  </a:solidFill>
                  <a:latin typeface="Crimson Pro" panose="020B0604020202020204" charset="0"/>
                </a:rPr>
                <a:t>les filtres </a:t>
              </a: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avec </a:t>
              </a:r>
              <a:r>
                <a:rPr lang="fr-FR" sz="3200" b="1" dirty="0">
                  <a:solidFill>
                    <a:srgbClr val="013927"/>
                  </a:solidFill>
                  <a:latin typeface="Crimson Pro" panose="020B0604020202020204" charset="0"/>
                </a:rPr>
                <a:t>les limites </a:t>
              </a: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préétablies dans les bases de données, même lorsque ces limites sont appelées filtres (par exemple, dans PubMed).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Les limites préétablies telles que "Types d'articles", "Humains" et "Âges" limiteront la recherche aux termes du vocabulaire contrôlé, et excluront les articles qui seraient trouvés grâce à la combinaison du vocabulaire contrôlé et des mots-clés utilisés par les filtres validés.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endParaRPr lang="fr-FR" sz="32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Il est généralement déconseillé de limiter par </a:t>
              </a:r>
              <a:r>
                <a:rPr lang="fr-FR" sz="3200" b="1" dirty="0">
                  <a:solidFill>
                    <a:srgbClr val="013927"/>
                  </a:solidFill>
                  <a:latin typeface="Crimson Pro" panose="020B0604020202020204" charset="0"/>
                </a:rPr>
                <a:t>langue</a:t>
              </a: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 (risque de biais potentiel).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32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Limitez par date uniquement si cela est </a:t>
              </a:r>
              <a:r>
                <a:rPr lang="fr-FR" sz="3200" b="1" dirty="0">
                  <a:solidFill>
                    <a:srgbClr val="013927"/>
                  </a:solidFill>
                  <a:latin typeface="Crimson Pro" panose="020B0604020202020204" charset="0"/>
                </a:rPr>
                <a:t>dicté par le contenu de la revue </a:t>
              </a: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(par exemple, la date à laquelle un médicament, un produit ou un test médical a été introduit pour la première fois).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32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Il est préférable de traiter une </a:t>
              </a:r>
              <a:r>
                <a:rPr lang="fr-FR" sz="3200" b="1" dirty="0">
                  <a:solidFill>
                    <a:srgbClr val="013927"/>
                  </a:solidFill>
                  <a:latin typeface="Crimson Pro" panose="020B0604020202020204" charset="0"/>
                </a:rPr>
                <a:t>limite</a:t>
              </a: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 (par exemple, l'âge) comme un </a:t>
              </a:r>
              <a:r>
                <a:rPr lang="fr-FR" sz="3200" b="1" dirty="0">
                  <a:solidFill>
                    <a:srgbClr val="013927"/>
                  </a:solidFill>
                  <a:latin typeface="Crimson Pro" panose="020B0604020202020204" charset="0"/>
                </a:rPr>
                <a:t>concept dans la stratégie </a:t>
              </a:r>
              <a:r>
                <a:rPr lang="fr-FR" sz="3200" dirty="0">
                  <a:solidFill>
                    <a:srgbClr val="013927"/>
                  </a:solidFill>
                  <a:latin typeface="Crimson Pro" panose="020B0604020202020204" charset="0"/>
                </a:rPr>
                <a:t>de recherche ou comme une partie de vos critères d'inclusion/exclusion.</a:t>
              </a:r>
              <a:endParaRPr lang="fr-FR" sz="3200" i="1" dirty="0">
                <a:solidFill>
                  <a:srgbClr val="013927"/>
                </a:solidFill>
                <a:latin typeface="Crimson Pro" panose="020B0604020202020204" charset="0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F3488B95-BBC2-68E7-0CAC-84F8E0E7D4FA}"/>
              </a:ext>
            </a:extLst>
          </p:cNvPr>
          <p:cNvSpPr/>
          <p:nvPr/>
        </p:nvSpPr>
        <p:spPr>
          <a:xfrm flipV="1">
            <a:off x="27042" y="3592237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028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A943A0-F40E-D9FD-D4BD-7B339FD3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CECAF65-07ED-4F87-FDF5-AA52F1F86CF0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00C55A4-48D8-DEE8-F7EC-FEDF72C52118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1B3BE11-29F2-AD07-20CE-17BF235DF654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4A578F5-CA0B-8C18-9E05-E93B97A9DE9E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49CECCC6-1C2C-FA2C-BCA1-1A5FB2C3906D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7527F2A-1116-0F4F-75DE-A4C1E7889457}"/>
              </a:ext>
            </a:extLst>
          </p:cNvPr>
          <p:cNvSpPr txBox="1"/>
          <p:nvPr/>
        </p:nvSpPr>
        <p:spPr>
          <a:xfrm>
            <a:off x="1981200" y="1342425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Tenir compte du choix de la langue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0D28646-41EA-5804-6AF5-587A2F13D474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6139FA-9421-EB4D-976D-7A7D8629B243}"/>
              </a:ext>
            </a:extLst>
          </p:cNvPr>
          <p:cNvGrpSpPr/>
          <p:nvPr/>
        </p:nvGrpSpPr>
        <p:grpSpPr>
          <a:xfrm>
            <a:off x="261289" y="3720367"/>
            <a:ext cx="17874311" cy="4660368"/>
            <a:chOff x="0" y="-9503"/>
            <a:chExt cx="8965897" cy="6213815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42E75AD-BA23-1D4A-CF6D-CB257BABB5F9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3849CE5-8AB5-33C3-44A5-BB8E72208DD5}"/>
                </a:ext>
              </a:extLst>
            </p:cNvPr>
            <p:cNvSpPr txBox="1"/>
            <p:nvPr/>
          </p:nvSpPr>
          <p:spPr>
            <a:xfrm>
              <a:off x="0" y="1033672"/>
              <a:ext cx="8965897" cy="5170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Identifier les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langues pertinentes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pour la revue (ex. : français, anglais, espagnol).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Inclure des synonymes ou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termes clés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dans différentes langues.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Utiliser des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filtres de langue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sur les bases de données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si disponible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Veiller à l'inclusion de littérature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locale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ou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régionale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b="1" i="1" dirty="0">
                  <a:solidFill>
                    <a:srgbClr val="013927"/>
                  </a:solidFill>
                  <a:latin typeface="Crimson Pro" panose="020B0604020202020204" charset="0"/>
                </a:rPr>
                <a:t>Exemple</a:t>
              </a: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 : Rechercher "diabète" en français et "</a:t>
              </a:r>
              <a:r>
                <a:rPr lang="fr-FR" sz="2800" i="1" dirty="0" err="1">
                  <a:solidFill>
                    <a:srgbClr val="013927"/>
                  </a:solidFill>
                  <a:latin typeface="Crimson Pro" panose="020B0604020202020204" charset="0"/>
                </a:rPr>
                <a:t>diabetes</a:t>
              </a:r>
              <a:r>
                <a:rPr lang="fr-FR" sz="2800" i="1" dirty="0">
                  <a:solidFill>
                    <a:srgbClr val="013927"/>
                  </a:solidFill>
                  <a:latin typeface="Crimson Pro" panose="020B0604020202020204" charset="0"/>
                </a:rPr>
                <a:t>" en anglais.</a:t>
              </a: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8C1A5FC9-B14D-1F63-43AD-9BCE0D77A674}"/>
              </a:ext>
            </a:extLst>
          </p:cNvPr>
          <p:cNvSpPr/>
          <p:nvPr/>
        </p:nvSpPr>
        <p:spPr>
          <a:xfrm flipV="1">
            <a:off x="261292" y="4260376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503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E0CDC-3E20-788E-2BC2-67E73C42D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88D59D4-E55D-7D3E-D60B-1FFA7F3BCD44}"/>
              </a:ext>
            </a:extLst>
          </p:cNvPr>
          <p:cNvGrpSpPr/>
          <p:nvPr/>
        </p:nvGrpSpPr>
        <p:grpSpPr>
          <a:xfrm>
            <a:off x="0" y="0"/>
            <a:ext cx="18288000" cy="2609438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45758ED-AFAD-7369-0552-47F9446C0EBA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DD76F15-03FB-0034-7BAE-F7E3AB7C7427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C50B4F75-77F0-BB1A-0EF4-330117E0C064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B7C7225-74E0-B04D-95DE-DD42EA0B5E79}"/>
              </a:ext>
            </a:extLst>
          </p:cNvPr>
          <p:cNvSpPr txBox="1"/>
          <p:nvPr/>
        </p:nvSpPr>
        <p:spPr>
          <a:xfrm>
            <a:off x="104342" y="1076108"/>
            <a:ext cx="17393518" cy="1267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2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Étapes Recommandées pour la Stratégie de Recherche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668D81F-806D-F468-AA86-45549591EF11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A382E42-F13A-15AA-371F-42AECED9B6B0}"/>
              </a:ext>
            </a:extLst>
          </p:cNvPr>
          <p:cNvGrpSpPr/>
          <p:nvPr/>
        </p:nvGrpSpPr>
        <p:grpSpPr>
          <a:xfrm>
            <a:off x="206844" y="2613126"/>
            <a:ext cx="17874311" cy="7676577"/>
            <a:chOff x="0" y="-9503"/>
            <a:chExt cx="8965897" cy="10235417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6BBDCB8-A7EE-D421-2304-4EFFC64AB5B5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ÉTAPES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3A1537E-E2B9-AEBE-B639-F67A7E43AB72}"/>
                </a:ext>
              </a:extLst>
            </p:cNvPr>
            <p:cNvSpPr txBox="1"/>
            <p:nvPr/>
          </p:nvSpPr>
          <p:spPr>
            <a:xfrm>
              <a:off x="0" y="1033671"/>
              <a:ext cx="8965897" cy="9192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Utilisez un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modèle/document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pour la stratégie de recherche (comme celui que nous allons partager).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Identifiez les principales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« concepts »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de votre étude en fonction de vos objectifs.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Sélectionnez les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bases de données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que vous allez consulter.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Identifiez la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syntaxe propre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aux bases de données (ex : PubMed).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Identifiez les termes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MeSH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 et les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mots-clés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Notez une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chaîne de recherche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dans votre modèle de stratégie de recherche: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Exemple d’une </a:t>
              </a:r>
              <a:r>
                <a:rPr lang="fr-FR" sz="2800" b="1" dirty="0">
                  <a:solidFill>
                    <a:srgbClr val="013927"/>
                  </a:solidFill>
                  <a:latin typeface="Crimson Pro" panose="020B0604020202020204" charset="0"/>
                </a:rPr>
                <a:t>chaîne de recherche </a:t>
              </a:r>
              <a:r>
                <a:rPr lang="fr-FR" sz="2800" dirty="0">
                  <a:solidFill>
                    <a:srgbClr val="013927"/>
                  </a:solidFill>
                  <a:latin typeface="Crimson Pro" panose="020B0604020202020204" charset="0"/>
                </a:rPr>
                <a:t>avec le concept de « diabète » :</a:t>
              </a:r>
            </a:p>
            <a:p>
              <a:pPr lvl="5"/>
              <a:r>
                <a:rPr lang="fr-FR" sz="2800" dirty="0">
                  <a:solidFill>
                    <a:schemeClr val="tx2"/>
                  </a:solidFill>
                  <a:latin typeface="Crimson Pro" panose="020B0604020202020204" charset="0"/>
                </a:rPr>
                <a:t>PubMed: "</a:t>
              </a:r>
              <a:r>
                <a:rPr lang="fr-FR" sz="2800" dirty="0" err="1">
                  <a:solidFill>
                    <a:schemeClr val="tx2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chemeClr val="tx2"/>
                  </a:solidFill>
                  <a:latin typeface="Crimson Pro" panose="020B0604020202020204" charset="0"/>
                </a:rPr>
                <a:t> </a:t>
              </a:r>
              <a:r>
                <a:rPr lang="fr-FR" sz="2800" dirty="0" err="1">
                  <a:solidFill>
                    <a:schemeClr val="tx2"/>
                  </a:solidFill>
                  <a:latin typeface="Crimson Pro" panose="020B0604020202020204" charset="0"/>
                </a:rPr>
                <a:t>Mellitus</a:t>
              </a:r>
              <a:r>
                <a:rPr lang="fr-FR" sz="2800" dirty="0">
                  <a:solidFill>
                    <a:schemeClr val="tx2"/>
                  </a:solidFill>
                  <a:latin typeface="Crimson Pro" panose="020B0604020202020204" charset="0"/>
                </a:rPr>
                <a:t>, Type 2"[MeSH] OR "Type 2 </a:t>
              </a:r>
              <a:r>
                <a:rPr lang="fr-FR" sz="2800" dirty="0" err="1">
                  <a:solidFill>
                    <a:schemeClr val="tx2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chemeClr val="tx2"/>
                  </a:solidFill>
                  <a:latin typeface="Crimson Pro" panose="020B0604020202020204" charset="0"/>
                </a:rPr>
                <a:t>" OR "</a:t>
              </a:r>
              <a:r>
                <a:rPr lang="fr-FR" sz="2800" dirty="0" err="1">
                  <a:solidFill>
                    <a:schemeClr val="tx2"/>
                  </a:solidFill>
                  <a:latin typeface="Crimson Pro" panose="020B0604020202020204" charset="0"/>
                </a:rPr>
                <a:t>Diabetes</a:t>
              </a:r>
              <a:r>
                <a:rPr lang="fr-FR" sz="2800" dirty="0">
                  <a:solidFill>
                    <a:schemeClr val="tx2"/>
                  </a:solidFill>
                  <a:latin typeface="Crimson Pro" panose="020B0604020202020204" charset="0"/>
                </a:rPr>
                <a:t> </a:t>
              </a:r>
              <a:r>
                <a:rPr lang="fr-FR" sz="2800" dirty="0" err="1">
                  <a:solidFill>
                    <a:schemeClr val="tx2"/>
                  </a:solidFill>
                  <a:latin typeface="Crimson Pro" panose="020B0604020202020204" charset="0"/>
                </a:rPr>
                <a:t>Mellitus</a:t>
              </a:r>
              <a:r>
                <a:rPr lang="fr-FR" sz="2800" dirty="0">
                  <a:solidFill>
                    <a:schemeClr val="tx2"/>
                  </a:solidFill>
                  <a:latin typeface="Crimson Pro" panose="020B0604020202020204" charset="0"/>
                </a:rPr>
                <a:t> Type 2" </a:t>
              </a:r>
            </a:p>
            <a:p>
              <a:pPr lvl="5"/>
              <a:r>
                <a:rPr lang="fr-FR" sz="2800" dirty="0">
                  <a:solidFill>
                    <a:schemeClr val="tx2"/>
                  </a:solidFill>
                  <a:latin typeface="Crimson Pro" panose="020B0604020202020204" charset="0"/>
                </a:rPr>
                <a:t>OR "T2DM" OR "Diabète de type 2" OR "Diabète sucré de type 2"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fr-FR" sz="2800" i="1" dirty="0">
                <a:solidFill>
                  <a:srgbClr val="013927"/>
                </a:solidFill>
                <a:latin typeface="Crimson Pro" panose="020B0604020202020204" charset="0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2F8C8E44-A94C-12C6-092B-2F3CAB0C20BC}"/>
              </a:ext>
            </a:extLst>
          </p:cNvPr>
          <p:cNvSpPr/>
          <p:nvPr/>
        </p:nvSpPr>
        <p:spPr>
          <a:xfrm flipV="1">
            <a:off x="206847" y="3153135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647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3F8A5-2261-FDAC-7A12-C4B4E1F8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036832B-06D1-50FB-2A81-741F1207D0E5}"/>
              </a:ext>
            </a:extLst>
          </p:cNvPr>
          <p:cNvGrpSpPr/>
          <p:nvPr/>
        </p:nvGrpSpPr>
        <p:grpSpPr>
          <a:xfrm>
            <a:off x="340870" y="2270696"/>
            <a:ext cx="10347669" cy="5034849"/>
            <a:chOff x="-814744" y="583241"/>
            <a:chExt cx="9113363" cy="671313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347298-FFE7-BAA0-B555-82C02F66A331}"/>
                </a:ext>
              </a:extLst>
            </p:cNvPr>
            <p:cNvSpPr txBox="1"/>
            <p:nvPr/>
          </p:nvSpPr>
          <p:spPr>
            <a:xfrm>
              <a:off x="-814744" y="583241"/>
              <a:ext cx="9070942" cy="6463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DEMO – PUBMED</a:t>
              </a:r>
            </a:p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499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«DIABÈTE/DIABETES»</a:t>
              </a:r>
              <a:endParaRPr kumimoji="0" lang="en-US" sz="10500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25862D1-A913-A469-D87D-714642A8D705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7857E0C0-C923-7F09-9145-6F0017677AD5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93E9708-7782-3220-A287-56905746A924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E31FC-B6BC-45D0-1DEE-F20D4BFD0AB7}"/>
              </a:ext>
            </a:extLst>
          </p:cNvPr>
          <p:cNvSpPr txBox="1"/>
          <p:nvPr/>
        </p:nvSpPr>
        <p:spPr>
          <a:xfrm>
            <a:off x="10688539" y="1866900"/>
            <a:ext cx="7010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Crimson Pro" panose="020B0604020202020204" charset="0"/>
              </a:rPr>
              <a:t>Chez les adultes vivant en Afrique subsaharienne, comment les programmes de gestion du </a:t>
            </a:r>
            <a:r>
              <a:rPr lang="fr-FR" sz="4400" b="1" u="sng" dirty="0">
                <a:solidFill>
                  <a:schemeClr val="bg1"/>
                </a:solidFill>
                <a:latin typeface="Crimson Pro" panose="020B0604020202020204" charset="0"/>
              </a:rPr>
              <a:t>diabète de type 2 </a:t>
            </a:r>
            <a:r>
              <a:rPr lang="fr-FR" sz="4400" dirty="0">
                <a:solidFill>
                  <a:schemeClr val="bg1"/>
                </a:solidFill>
                <a:latin typeface="Crimson Pro" panose="020B0604020202020204" charset="0"/>
              </a:rPr>
              <a:t>basés sur l'alimentation et l'exercice influencent-ils le contrôle de la glycémie et la réduction des complications par rapport aux soins standards ?</a:t>
            </a:r>
            <a:endParaRPr lang="en-US" sz="44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B9A498F9-1B09-54B3-8F16-C3B9A0F3D493}"/>
              </a:ext>
            </a:extLst>
          </p:cNvPr>
          <p:cNvSpPr txBox="1"/>
          <p:nvPr/>
        </p:nvSpPr>
        <p:spPr>
          <a:xfrm>
            <a:off x="3276600" y="226049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solidFill>
                <a:srgbClr val="FCFEF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84AD-9DC8-10F0-26EE-A474045BCEA1}"/>
              </a:ext>
            </a:extLst>
          </p:cNvPr>
          <p:cNvSpPr txBox="1"/>
          <p:nvPr/>
        </p:nvSpPr>
        <p:spPr>
          <a:xfrm>
            <a:off x="118521" y="7890812"/>
            <a:ext cx="1074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rimson Pro" panose="020B0604020202020204" charset="0"/>
              </a:rPr>
              <a:t>PUBMED NORMAL</a:t>
            </a:r>
            <a:r>
              <a:rPr lang="en-US" sz="2800" dirty="0">
                <a:solidFill>
                  <a:schemeClr val="bg1"/>
                </a:solidFill>
                <a:latin typeface="Crimson Pro" panose="020B0604020202020204" charset="0"/>
              </a:rPr>
              <a:t>: 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</a:t>
            </a:r>
            <a:endParaRPr lang="en-US" sz="2800" dirty="0">
              <a:solidFill>
                <a:srgbClr val="FFFF00"/>
              </a:solidFill>
              <a:latin typeface="Crimson Pro" panose="020B060402020202020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rimson Pro" panose="020B0604020202020204" charset="0"/>
              </a:rPr>
              <a:t>PUBMMED ADVANCED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: 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https://pubmed.ncbi.nlm.nih.gov/advanced/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   </a:t>
            </a:r>
          </a:p>
          <a:p>
            <a:r>
              <a:rPr lang="en-US" sz="2800" b="1" dirty="0">
                <a:solidFill>
                  <a:schemeClr val="bg1"/>
                </a:solidFill>
                <a:latin typeface="Crimson Pro" panose="020B0604020202020204" charset="0"/>
              </a:rPr>
              <a:t>PUBMED MESH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: 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https://www.ncbi.nlm.nih.gov/mesh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 </a:t>
            </a:r>
          </a:p>
          <a:p>
            <a:endParaRPr lang="en-US" sz="28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19469"/>
              </p:ext>
            </p:extLst>
          </p:nvPr>
        </p:nvGraphicFramePr>
        <p:xfrm>
          <a:off x="11277600" y="2114125"/>
          <a:ext cx="6757112" cy="6880923"/>
        </p:xfrm>
        <a:graphic>
          <a:graphicData uri="http://schemas.openxmlformats.org/drawingml/2006/table">
            <a:tbl>
              <a:tblPr/>
              <a:tblGrid>
                <a:gridCol w="67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9523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  <a:hlinkClick r:id="rId3" action="ppaction://hlinksldjump"/>
                        </a:rPr>
                        <a:t>A</a:t>
                      </a: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perçu de </a:t>
                      </a:r>
                      <a:r>
                        <a:rPr lang="en-US" sz="3600" spc="-107" dirty="0" err="1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l’Agenda</a:t>
                      </a: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:</a:t>
                      </a: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523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  <a:hlinkClick r:id="rId4" action="ppaction://hlinksldjump"/>
                        </a:rPr>
                        <a:t>J</a:t>
                      </a: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our 1: Concepts </a:t>
                      </a:r>
                      <a:r>
                        <a:rPr lang="en-US" sz="3600" spc="-107" dirty="0" err="1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fondamentaux</a:t>
                      </a: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  <a:hlinkClick r:id="rId5" action="ppaction://hlinksldjump"/>
                        </a:rPr>
                        <a:t>J</a:t>
                      </a: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our 2: </a:t>
                      </a:r>
                      <a:r>
                        <a:rPr lang="fr-FR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Outils et mise en œuvre</a:t>
                      </a: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  <a:hlinkClick r:id="" action="ppaction://noaction"/>
                        </a:rPr>
                        <a:t>J</a:t>
                      </a:r>
                      <a:r>
                        <a:rPr lang="en-US" sz="3600" spc="-107" dirty="0">
                          <a:solidFill>
                            <a:srgbClr val="013927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our 3: Application et conclusion</a:t>
                      </a: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783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523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9523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9523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744793" y="2114125"/>
            <a:ext cx="6910589" cy="2075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fr-FR" sz="7400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Bienvenue et Aperçu de l’Atelier</a:t>
            </a:r>
            <a:endParaRPr lang="en-US" sz="7400" spc="-259" dirty="0">
              <a:solidFill>
                <a:srgbClr val="013927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457200" y="4588322"/>
            <a:ext cx="10515602" cy="4441373"/>
            <a:chOff x="0" y="-66675"/>
            <a:chExt cx="1656337" cy="11405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56337" cy="1073874"/>
            </a:xfrm>
            <a:custGeom>
              <a:avLst/>
              <a:gdLst/>
              <a:ahLst/>
              <a:cxnLst/>
              <a:rect l="l" t="t" r="r" b="b"/>
              <a:pathLst>
                <a:path w="1416288" h="898586">
                  <a:moveTo>
                    <a:pt x="0" y="0"/>
                  </a:moveTo>
                  <a:lnTo>
                    <a:pt x="1416288" y="0"/>
                  </a:lnTo>
                  <a:lnTo>
                    <a:pt x="1416288" y="898586"/>
                  </a:lnTo>
                  <a:lnTo>
                    <a:pt x="0" y="898586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608327" cy="114054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Objectifs</a:t>
              </a: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</a:t>
              </a:r>
            </a:p>
            <a:p>
              <a:pPr algn="ctr">
                <a:lnSpc>
                  <a:spcPts val="4759"/>
                </a:lnSpc>
              </a:pP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Présenter les revues systématiques et </a:t>
              </a:r>
              <a:r>
                <a:rPr lang="fr-FR" sz="3399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scoping</a:t>
              </a: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marL="457200" indent="-457200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endParaRPr lang="fr-FR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Fournir des compétences pratiques pour les processus de revue.</a:t>
              </a: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9" name="TextBox 11">
            <a:extLst>
              <a:ext uri="{FF2B5EF4-FFF2-40B4-BE49-F238E27FC236}">
                <a16:creationId xmlns:a16="http://schemas.microsoft.com/office/drawing/2014/main" id="{4EC169F2-781A-1623-EDEC-70347AB61BA3}"/>
              </a:ext>
            </a:extLst>
          </p:cNvPr>
          <p:cNvSpPr txBox="1"/>
          <p:nvPr/>
        </p:nvSpPr>
        <p:spPr>
          <a:xfrm>
            <a:off x="3276600" y="226049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2144974"/>
            <a:ext cx="12357674" cy="6248734"/>
            <a:chOff x="0" y="0"/>
            <a:chExt cx="16476898" cy="833164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476898" cy="8331645"/>
              <a:chOff x="0" y="0"/>
              <a:chExt cx="3254696" cy="164575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54696" cy="1645757"/>
              </a:xfrm>
              <a:custGeom>
                <a:avLst/>
                <a:gdLst/>
                <a:ahLst/>
                <a:cxnLst/>
                <a:rect l="l" t="t" r="r" b="b"/>
                <a:pathLst>
                  <a:path w="3254696" h="1645757">
                    <a:moveTo>
                      <a:pt x="0" y="0"/>
                    </a:moveTo>
                    <a:lnTo>
                      <a:pt x="3254696" y="0"/>
                    </a:lnTo>
                    <a:lnTo>
                      <a:pt x="3254696" y="1645757"/>
                    </a:lnTo>
                    <a:lnTo>
                      <a:pt x="0" y="1645757"/>
                    </a:lnTo>
                    <a:close/>
                  </a:path>
                </a:pathLst>
              </a:custGeom>
              <a:solidFill>
                <a:srgbClr val="E8F6E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19050"/>
                <a:ext cx="3254696" cy="16267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789183" y="1169125"/>
              <a:ext cx="12836285" cy="4308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Q&amp;R et </a:t>
              </a:r>
            </a:p>
            <a:p>
              <a:pPr algn="l">
                <a:lnSpc>
                  <a:spcPts val="12649"/>
                </a:lnSpc>
              </a:pPr>
              <a:r>
                <a:rPr lang="en-US" sz="11499" spc="-402" dirty="0" err="1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Réflexions</a:t>
              </a:r>
              <a:endParaRPr lang="en-US" sz="11499" spc="-402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89183" y="6253382"/>
              <a:ext cx="1283628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fr-FR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Discussion et résolution des défis individuels</a:t>
              </a:r>
              <a:endParaRPr lang="en-US" sz="3499" spc="-104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E911A1-B4C3-2441-25D5-DA900CF6AB8D}"/>
              </a:ext>
            </a:extLst>
          </p:cNvPr>
          <p:cNvSpPr txBox="1"/>
          <p:nvPr/>
        </p:nvSpPr>
        <p:spPr>
          <a:xfrm>
            <a:off x="12767577" y="2793583"/>
            <a:ext cx="554932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EMAILS:</a:t>
            </a:r>
          </a:p>
          <a:p>
            <a:endParaRPr lang="en-US" sz="60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IDIATOU DIALLO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idiallo@hsph.harvard.edu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YAYA TOGO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yaya.togo@gmail.com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KANI AGATHE COULIBALY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kaniac@icermali.org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endParaRPr lang="en-US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2945074"/>
            <a:ext cx="12357674" cy="4648534"/>
            <a:chOff x="0" y="0"/>
            <a:chExt cx="16476898" cy="619804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476898" cy="6198045"/>
              <a:chOff x="0" y="0"/>
              <a:chExt cx="3254696" cy="122430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54696" cy="1224305"/>
              </a:xfrm>
              <a:custGeom>
                <a:avLst/>
                <a:gdLst/>
                <a:ahLst/>
                <a:cxnLst/>
                <a:rect l="l" t="t" r="r" b="b"/>
                <a:pathLst>
                  <a:path w="3254696" h="1224305">
                    <a:moveTo>
                      <a:pt x="0" y="0"/>
                    </a:moveTo>
                    <a:lnTo>
                      <a:pt x="3254696" y="0"/>
                    </a:lnTo>
                    <a:lnTo>
                      <a:pt x="3254696" y="1224305"/>
                    </a:lnTo>
                    <a:lnTo>
                      <a:pt x="0" y="1224305"/>
                    </a:lnTo>
                    <a:close/>
                  </a:path>
                </a:pathLst>
              </a:custGeom>
              <a:solidFill>
                <a:srgbClr val="E8F6E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19050"/>
                <a:ext cx="3254696" cy="12052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789182" y="1169125"/>
              <a:ext cx="12836285" cy="2223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DEMAIN - JOUR 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89183" y="4119782"/>
              <a:ext cx="1283628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3499" spc="-104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Dépistage</a:t>
              </a:r>
              <a:r>
                <a:rPr lang="en-US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, Extraction, et </a:t>
              </a:r>
              <a:r>
                <a:rPr lang="en-US" sz="3499" spc="-104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Évaluation</a:t>
              </a:r>
              <a:r>
                <a:rPr lang="en-US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des données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547FEB-5064-8EE3-25ED-0F45FBC42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314FEEA-8664-2F13-6010-BA2BF666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3147"/>
              </p:ext>
            </p:extLst>
          </p:nvPr>
        </p:nvGraphicFramePr>
        <p:xfrm>
          <a:off x="9131710" y="1814549"/>
          <a:ext cx="8851490" cy="6431258"/>
        </p:xfrm>
        <a:graphic>
          <a:graphicData uri="http://schemas.openxmlformats.org/drawingml/2006/table">
            <a:tbl>
              <a:tblPr/>
              <a:tblGrid>
                <a:gridCol w="8851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25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7200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REVUES</a:t>
                      </a:r>
                      <a:endParaRPr lang="en-US" sz="40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42">
                <a:tc>
                  <a:txBody>
                    <a:bodyPr/>
                    <a:lstStyle/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Une revue est une synthèse </a:t>
                      </a:r>
                      <a:r>
                        <a:rPr lang="fr-FR" sz="4000" b="1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systématique</a:t>
                      </a: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 ou </a:t>
                      </a:r>
                      <a:r>
                        <a:rPr lang="fr-FR" sz="4000" b="1" dirty="0" err="1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scoping</a:t>
                      </a: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 de la littérature scientifique existante sur un sujet spécifique. 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endParaRPr lang="fr-FR" sz="40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Elle vise à </a:t>
                      </a:r>
                      <a:r>
                        <a:rPr lang="fr-FR" sz="4000" b="1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identifier</a:t>
                      </a: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, </a:t>
                      </a:r>
                      <a:r>
                        <a:rPr lang="fr-FR" sz="4000" b="1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évaluer</a:t>
                      </a: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, et </a:t>
                      </a:r>
                      <a:r>
                        <a:rPr lang="fr-FR" sz="4000" b="1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synthétiser </a:t>
                      </a: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les études disponibles pour répondre à </a:t>
                      </a:r>
                      <a:r>
                        <a:rPr lang="fr-FR" sz="4000" b="1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une question de recherche</a:t>
                      </a: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 ou explorer un domaine de manière plus large.</a:t>
                      </a:r>
                      <a:endParaRPr lang="en-US" sz="40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FDAF1976-0E8B-7015-04B9-C7B87F3456FC}"/>
              </a:ext>
            </a:extLst>
          </p:cNvPr>
          <p:cNvGrpSpPr/>
          <p:nvPr/>
        </p:nvGrpSpPr>
        <p:grpSpPr>
          <a:xfrm>
            <a:off x="304800" y="3346324"/>
            <a:ext cx="8826910" cy="5350080"/>
            <a:chOff x="-196348" y="162934"/>
            <a:chExt cx="8494967" cy="7133439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4011BDD-2DDF-3C8B-8FAD-25638C32C154}"/>
                </a:ext>
              </a:extLst>
            </p:cNvPr>
            <p:cNvSpPr txBox="1"/>
            <p:nvPr/>
          </p:nvSpPr>
          <p:spPr>
            <a:xfrm>
              <a:off x="-196348" y="162934"/>
              <a:ext cx="8298619" cy="6532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fr-FR" sz="13800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QUE SONT LES REVUES ?</a:t>
              </a:r>
              <a:endParaRPr lang="en-US" sz="13800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81CB676-C094-B92F-C961-5D87298E486A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96FEA34F-D089-204B-05C9-1A991FCFA4B1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59D327E-B24C-EB73-15E3-4AB003C9FF8F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297BC-0AF7-16E2-0268-BA19537F3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61A9133-7CDD-C95B-AD94-26A18C8272A7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4ABF8EE-DF77-5139-425F-6A5AC6074845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2D462F2-0C1D-8636-E5FA-EA131FC66456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5189AE24-79B8-3640-9931-07ED023EE4D5}"/>
              </a:ext>
            </a:extLst>
          </p:cNvPr>
          <p:cNvSpPr txBox="1"/>
          <p:nvPr/>
        </p:nvSpPr>
        <p:spPr>
          <a:xfrm>
            <a:off x="175953" y="489287"/>
            <a:ext cx="176022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Top 3 raisons pour lesquelles les revues de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littérature sont passionnantes</a:t>
            </a:r>
            <a:endParaRPr kumimoji="0" lang="en-US" sz="66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EEC5455-8369-87F6-D11C-3A41C1466C1B}"/>
              </a:ext>
            </a:extLst>
          </p:cNvPr>
          <p:cNvSpPr txBox="1"/>
          <p:nvPr/>
        </p:nvSpPr>
        <p:spPr>
          <a:xfrm>
            <a:off x="15130756" y="212527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E6419E8E-B61D-CC9F-5A01-FCB1E19D9643}"/>
              </a:ext>
            </a:extLst>
          </p:cNvPr>
          <p:cNvGrpSpPr/>
          <p:nvPr/>
        </p:nvGrpSpPr>
        <p:grpSpPr>
          <a:xfrm>
            <a:off x="152400" y="3180100"/>
            <a:ext cx="17983193" cy="7089028"/>
            <a:chOff x="-54616" y="-9503"/>
            <a:chExt cx="9020513" cy="9452027"/>
          </a:xfrm>
        </p:grpSpPr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F876550C-E6E9-68A5-C957-CBE401E4A6DE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LE POURQUOI</a:t>
              </a:r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FB2D79DC-871A-6688-7D7E-80E5F19F9F22}"/>
                </a:ext>
              </a:extLst>
            </p:cNvPr>
            <p:cNvSpPr txBox="1"/>
            <p:nvPr/>
          </p:nvSpPr>
          <p:spPr>
            <a:xfrm>
              <a:off x="-54616" y="1103840"/>
              <a:ext cx="8965897" cy="8338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Vous devrez effectuer des revues de littérature pour presque tout article, proposition ou subvention que vous rédigez.</a:t>
              </a:r>
            </a:p>
            <a:p>
              <a:pPr marL="1685925" lvl="2" indent="-771525" defTabSz="1371600">
                <a:lnSpc>
                  <a:spcPct val="90000"/>
                </a:lnSpc>
                <a:spcBef>
                  <a:spcPts val="1500"/>
                </a:spcBef>
                <a:buFont typeface="Wingdings" panose="05000000000000000000" pitchFamily="2" charset="2"/>
                <a:buChar char="§"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Savoir les faire correctement peut vous faire gagner du temps et améliorer vos chances de succès !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Certaines subventions et revues exigent désormais une revue systématique de la littérature dans la section "contexte".</a:t>
              </a:r>
            </a:p>
            <a:p>
              <a:pPr marL="1685925" lvl="2" indent="-771525" defTabSz="1371600">
                <a:lnSpc>
                  <a:spcPct val="90000"/>
                </a:lnSpc>
                <a:spcBef>
                  <a:spcPts val="1500"/>
                </a:spcBef>
                <a:buFont typeface="Wingdings" panose="05000000000000000000" pitchFamily="2" charset="2"/>
                <a:buChar char="§"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"À partir du 1er août 2010, les auteurs soumettant des articles à </a:t>
              </a:r>
              <a:r>
                <a:rPr kumimoji="0" lang="fr-FR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Lancet </a:t>
              </a: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doivent situer leur travail dans le contexte de ce qui a été fait auparavant, en rapportant soit leur propre revue systématique à jour, soit en citant une revue systématique récente réalisée par d’autres. " </a:t>
              </a:r>
            </a:p>
            <a:p>
              <a:pPr marL="771525" marR="0" lvl="0" indent="-771525" algn="l" defTabSz="1371600" rtl="0" eaLnBrk="1" fontAlgn="auto" latinLnBrk="0" hangingPunct="1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</a:rPr>
                <a:t>Les revues de littérature sont des compétences recherchées.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</a:endParaRPr>
            </a:p>
          </p:txBody>
        </p:sp>
      </p:grpSp>
      <p:sp>
        <p:nvSpPr>
          <p:cNvPr id="22" name="AutoShape 15">
            <a:extLst>
              <a:ext uri="{FF2B5EF4-FFF2-40B4-BE49-F238E27FC236}">
                <a16:creationId xmlns:a16="http://schemas.microsoft.com/office/drawing/2014/main" id="{AED53A91-6CF6-EC14-F309-9AA2645052F5}"/>
              </a:ext>
            </a:extLst>
          </p:cNvPr>
          <p:cNvSpPr/>
          <p:nvPr/>
        </p:nvSpPr>
        <p:spPr>
          <a:xfrm flipV="1">
            <a:off x="261285" y="3720109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18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8037768" cy="1606547"/>
          </a:xfrm>
        </p:spPr>
        <p:txBody>
          <a:bodyPr/>
          <a:lstStyle/>
          <a:p>
            <a:pPr algn="ctr"/>
            <a:r>
              <a:rPr lang="fr-FR" b="1" dirty="0"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Le Sommet Des Preuves Scientifiques ?</a:t>
            </a:r>
            <a:endParaRPr lang="en-US" b="1" dirty="0">
              <a:latin typeface="Noto Serif Display ExtraCondensed" panose="020B0604020202020204"/>
              <a:ea typeface="Noto Serif Display ExtraCondensed" panose="020B0604020202020204"/>
              <a:cs typeface="Noto Serif Display ExtraCondensed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229" y="9666716"/>
            <a:ext cx="177875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00">
              <a:spcBef>
                <a:spcPct val="50000"/>
              </a:spcBef>
            </a:pPr>
            <a:r>
              <a:rPr lang="en-US" altLang="en-US" sz="2100" dirty="0" err="1">
                <a:solidFill>
                  <a:prstClr val="black"/>
                </a:solidFill>
                <a:latin typeface="Calibri" panose="020F0502020204030204"/>
              </a:rPr>
              <a:t>Pyramide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</a:rPr>
              <a:t> des </a:t>
            </a:r>
            <a:r>
              <a:rPr lang="en-US" altLang="en-US" sz="2100" dirty="0" err="1">
                <a:solidFill>
                  <a:prstClr val="black"/>
                </a:solidFill>
                <a:latin typeface="Calibri" panose="020F0502020204030204"/>
              </a:rPr>
              <a:t>preuves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en-US" sz="2100" dirty="0" err="1">
                <a:solidFill>
                  <a:prstClr val="black"/>
                </a:solidFill>
                <a:latin typeface="Calibri" panose="020F0502020204030204"/>
              </a:rPr>
              <a:t>scientifiques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</a:rPr>
              <a:t>. Disponible </a:t>
            </a:r>
            <a:r>
              <a:rPr lang="en-US" altLang="en-US" sz="2100" dirty="0" err="1">
                <a:solidFill>
                  <a:prstClr val="black"/>
                </a:solidFill>
                <a:latin typeface="Calibri" panose="020F0502020204030204"/>
              </a:rPr>
              <a:t>Ici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</a:rPr>
              <a:t>: https://speechneurolab.ca/meta-analyse/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03CDBD-46B8-172E-529E-BD4D230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C6FF5C59-6535-4DB7-B9C0-6E8D3E6B0E77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13716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38CC2-0B7A-FDE1-A083-D27215CD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1540452"/>
            <a:ext cx="14782800" cy="79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9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B8139-B6BC-EACA-CA6B-08B07EB8A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206B52-38F4-009C-E423-26646925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8164"/>
              </p:ext>
            </p:extLst>
          </p:nvPr>
        </p:nvGraphicFramePr>
        <p:xfrm>
          <a:off x="9131710" y="1585834"/>
          <a:ext cx="8851490" cy="7065388"/>
        </p:xfrm>
        <a:graphic>
          <a:graphicData uri="http://schemas.openxmlformats.org/drawingml/2006/table">
            <a:tbl>
              <a:tblPr/>
              <a:tblGrid>
                <a:gridCol w="8851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606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7200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Des </a:t>
                      </a:r>
                      <a:r>
                        <a:rPr lang="en-US" sz="7200" b="1" dirty="0" err="1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Idées</a:t>
                      </a:r>
                      <a:endParaRPr lang="en-US" sz="40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9322">
                <a:tc>
                  <a:txBody>
                    <a:bodyPr/>
                    <a:lstStyle/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Chercher des revues existantes sur votre sujet.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endParaRPr lang="fr-FR" sz="40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Réfléchir aux étapes clés d’une revue.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endParaRPr lang="fr-FR" sz="40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endParaRPr lang="fr-FR" sz="40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4000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Rédiger un protocole.</a:t>
                      </a:r>
                      <a:endParaRPr lang="en-US" sz="40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20AC9E70-1BCE-5913-844E-7D7F4CF331C9}"/>
              </a:ext>
            </a:extLst>
          </p:cNvPr>
          <p:cNvGrpSpPr/>
          <p:nvPr/>
        </p:nvGrpSpPr>
        <p:grpSpPr>
          <a:xfrm>
            <a:off x="304800" y="2693758"/>
            <a:ext cx="8826910" cy="6002646"/>
            <a:chOff x="-196348" y="-707154"/>
            <a:chExt cx="8494967" cy="800352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2F3FACC-FEAB-EF9A-4246-694DC8C285F3}"/>
                </a:ext>
              </a:extLst>
            </p:cNvPr>
            <p:cNvSpPr txBox="1"/>
            <p:nvPr/>
          </p:nvSpPr>
          <p:spPr>
            <a:xfrm>
              <a:off x="-196348" y="-707154"/>
              <a:ext cx="8298619" cy="6532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fr-FR" sz="13800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Comment Commencer Une Revue ?</a:t>
              </a:r>
              <a:endParaRPr lang="en-US" sz="13800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1D64C8F-9071-6292-1ED8-49F576CFCB57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E250A9E9-92ED-1E12-2137-F6F95F3F59D8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4A9506C-A2B4-4169-B53C-B718C8A3D2DD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C3D3-3A85-47CD-B8EB-98D15F65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2428"/>
            <a:ext cx="17144999" cy="1988345"/>
          </a:xfrm>
        </p:spPr>
        <p:txBody>
          <a:bodyPr/>
          <a:lstStyle/>
          <a:p>
            <a:pPr algn="ctr"/>
            <a:r>
              <a:rPr lang="fr-FR" dirty="0">
                <a:latin typeface="Crimson Pro" panose="020B0604020202020204" charset="0"/>
              </a:rPr>
              <a:t>Comment trouver une revue systématique pertinente pour mon projet ?</a:t>
            </a:r>
            <a:endParaRPr lang="en-US" dirty="0">
              <a:latin typeface="Crimson Pro" panose="020B060402020202020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1358C-FDC4-45BC-BD8A-34FD4806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3373" y="2738438"/>
            <a:ext cx="14961255" cy="65270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3F0F3-A4C5-41F1-BE10-20C6B8772BFE}"/>
              </a:ext>
            </a:extLst>
          </p:cNvPr>
          <p:cNvSpPr txBox="1"/>
          <p:nvPr/>
        </p:nvSpPr>
        <p:spPr>
          <a:xfrm>
            <a:off x="307195" y="9483110"/>
            <a:ext cx="17902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Conseils: </a:t>
            </a:r>
            <a:r>
              <a:rPr lang="fr-FR" sz="2700" dirty="0">
                <a:solidFill>
                  <a:prstClr val="black"/>
                </a:solidFill>
                <a:latin typeface="Calibri" panose="020F0502020204030204"/>
              </a:rPr>
              <a:t>Les articles inclus peuvent également révéler certaines des études les plus pertinentes dans votre domaine de travail.</a:t>
            </a:r>
            <a:br>
              <a:rPr lang="fr-FR" sz="27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fr-FR" sz="2700" dirty="0">
                <a:solidFill>
                  <a:prstClr val="black"/>
                </a:solidFill>
                <a:latin typeface="Calibri" panose="020F0502020204030204"/>
                <a:hlinkClick r:id="rId4"/>
              </a:rPr>
              <a:t>https://pubmed.ncbi.nlm.nih.gov/</a:t>
            </a:r>
            <a:r>
              <a:rPr lang="fr-FR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7F74-B7B0-F321-BEAB-644B5DA9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C6FF5C59-6535-4DB7-B9C0-6E8D3E6B0E77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13716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5F262-B71C-3442-E439-546A28CB7018}"/>
              </a:ext>
            </a:extLst>
          </p:cNvPr>
          <p:cNvSpPr txBox="1"/>
          <p:nvPr/>
        </p:nvSpPr>
        <p:spPr>
          <a:xfrm>
            <a:off x="6400800" y="6743700"/>
            <a:ext cx="5791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</a:t>
            </a:r>
            <a:r>
              <a:rPr lang="fr-FR" sz="2000" dirty="0"/>
              <a:t>Insérez un concept clé qui vous intéresse</a:t>
            </a:r>
            <a:r>
              <a:rPr lang="en-US" sz="2000" dirty="0"/>
              <a:t>” [</a:t>
            </a:r>
            <a:r>
              <a:rPr lang="en-US" sz="2000" dirty="0" err="1"/>
              <a:t>tiab</a:t>
            </a: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5534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4292</Words>
  <Application>Microsoft Office PowerPoint</Application>
  <PresentationFormat>Custom</PresentationFormat>
  <Paragraphs>580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Noto Serif Display ExtraCondensed</vt:lpstr>
      <vt:lpstr>Wingdings</vt:lpstr>
      <vt:lpstr>Calibri Light</vt:lpstr>
      <vt:lpstr>Cambria</vt:lpstr>
      <vt:lpstr>Calibri</vt:lpstr>
      <vt:lpstr>Arial</vt:lpstr>
      <vt:lpstr>Crimson Pro</vt:lpstr>
      <vt:lpstr>Aptos</vt:lpstr>
      <vt:lpstr>Crimson Pro Bold</vt:lpstr>
      <vt:lpstr>Office Theme</vt:lpstr>
      <vt:lpstr>1_Office Theme</vt:lpstr>
      <vt:lpstr>PowerPoint Presentation</vt:lpstr>
      <vt:lpstr>PowerPoint Presentation</vt:lpstr>
      <vt:lpstr>PROGRAMME DE L’ATELIER</vt:lpstr>
      <vt:lpstr>PowerPoint Presentation</vt:lpstr>
      <vt:lpstr>PowerPoint Presentation</vt:lpstr>
      <vt:lpstr>PowerPoint Presentation</vt:lpstr>
      <vt:lpstr>Le Sommet Des Preuves Scientifiques ?</vt:lpstr>
      <vt:lpstr>PowerPoint Presentation</vt:lpstr>
      <vt:lpstr>Comment trouver une revue systématique pertinente pour mon projet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Une Liste Non Exhaustive de Bases de Données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Scoping and Systematic Reviews Workshop</dc:title>
  <dc:creator>Idiatou Diallo</dc:creator>
  <cp:lastModifiedBy>Diallo, Idiatou</cp:lastModifiedBy>
  <cp:revision>98</cp:revision>
  <dcterms:created xsi:type="dcterms:W3CDTF">2006-08-16T00:00:00Z</dcterms:created>
  <dcterms:modified xsi:type="dcterms:W3CDTF">2024-12-12T21:49:26Z</dcterms:modified>
  <dc:identifier>DAGYuVz9G1I</dc:identifier>
</cp:coreProperties>
</file>