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81" r:id="rId8"/>
    <p:sldId id="262" r:id="rId9"/>
    <p:sldId id="282" r:id="rId10"/>
    <p:sldId id="274" r:id="rId11"/>
    <p:sldId id="284" r:id="rId12"/>
    <p:sldId id="275" r:id="rId13"/>
    <p:sldId id="276" r:id="rId14"/>
    <p:sldId id="277" r:id="rId15"/>
    <p:sldId id="278" r:id="rId16"/>
    <p:sldId id="279" r:id="rId17"/>
    <p:sldId id="283" r:id="rId18"/>
    <p:sldId id="280" r:id="rId19"/>
    <p:sldId id="286" r:id="rId20"/>
    <p:sldId id="294" r:id="rId21"/>
    <p:sldId id="287" r:id="rId22"/>
    <p:sldId id="265" r:id="rId23"/>
    <p:sldId id="293" r:id="rId24"/>
    <p:sldId id="268" r:id="rId25"/>
    <p:sldId id="290" r:id="rId26"/>
    <p:sldId id="269" r:id="rId27"/>
    <p:sldId id="263" r:id="rId28"/>
    <p:sldId id="266" r:id="rId29"/>
    <p:sldId id="285" r:id="rId30"/>
    <p:sldId id="272" r:id="rId31"/>
    <p:sldId id="273" r:id="rId32"/>
    <p:sldId id="292" r:id="rId33"/>
    <p:sldId id="270" r:id="rId34"/>
    <p:sldId id="271" r:id="rId35"/>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 y="-6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45201DC-4301-4ACE-8A1B-9E7E5A174D60}" type="datetimeFigureOut">
              <a:rPr lang="fr-FR" smtClean="0"/>
              <a:t>18/06/2022</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F1662F-4523-49DF-A797-FA7A95AB4F7F}" type="slidenum">
              <a:rPr lang="fr-FR" smtClean="0"/>
              <a:t>‹N°›</a:t>
            </a:fld>
            <a:endParaRPr lang="fr-FR"/>
          </a:p>
        </p:txBody>
      </p:sp>
    </p:spTree>
    <p:extLst>
      <p:ext uri="{BB962C8B-B14F-4D97-AF65-F5344CB8AC3E}">
        <p14:creationId xmlns:p14="http://schemas.microsoft.com/office/powerpoint/2010/main" val="300447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F1662F-4523-49DF-A797-FA7A95AB4F7F}" type="slidenum">
              <a:rPr lang="fr-FR" smtClean="0"/>
              <a:t>33</a:t>
            </a:fld>
            <a:endParaRPr lang="fr-FR"/>
          </a:p>
        </p:txBody>
      </p:sp>
    </p:spTree>
    <p:extLst>
      <p:ext uri="{BB962C8B-B14F-4D97-AF65-F5344CB8AC3E}">
        <p14:creationId xmlns:p14="http://schemas.microsoft.com/office/powerpoint/2010/main" val="278405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0487" y="71501"/>
            <a:ext cx="12020550" cy="6696075"/>
          </a:xfrm>
          <a:custGeom>
            <a:avLst/>
            <a:gdLst/>
            <a:ahLst/>
            <a:cxnLst/>
            <a:rect l="l" t="t" r="r" b="b"/>
            <a:pathLst>
              <a:path w="12020550" h="6696075">
                <a:moveTo>
                  <a:pt x="0" y="329946"/>
                </a:moveTo>
                <a:lnTo>
                  <a:pt x="3578" y="281184"/>
                </a:lnTo>
                <a:lnTo>
                  <a:pt x="13973" y="234645"/>
                </a:lnTo>
                <a:lnTo>
                  <a:pt x="30674" y="190840"/>
                </a:lnTo>
                <a:lnTo>
                  <a:pt x="53171" y="150277"/>
                </a:lnTo>
                <a:lnTo>
                  <a:pt x="80954" y="113468"/>
                </a:lnTo>
                <a:lnTo>
                  <a:pt x="113510" y="80923"/>
                </a:lnTo>
                <a:lnTo>
                  <a:pt x="150331" y="53151"/>
                </a:lnTo>
                <a:lnTo>
                  <a:pt x="190906" y="30662"/>
                </a:lnTo>
                <a:lnTo>
                  <a:pt x="234724" y="13967"/>
                </a:lnTo>
                <a:lnTo>
                  <a:pt x="281274" y="3576"/>
                </a:lnTo>
                <a:lnTo>
                  <a:pt x="330047" y="0"/>
                </a:lnTo>
                <a:lnTo>
                  <a:pt x="11690540" y="0"/>
                </a:lnTo>
                <a:lnTo>
                  <a:pt x="11739302" y="3576"/>
                </a:lnTo>
                <a:lnTo>
                  <a:pt x="11785840" y="13967"/>
                </a:lnTo>
                <a:lnTo>
                  <a:pt x="11829646" y="30662"/>
                </a:lnTo>
                <a:lnTo>
                  <a:pt x="11870208" y="53151"/>
                </a:lnTo>
                <a:lnTo>
                  <a:pt x="11907017" y="80923"/>
                </a:lnTo>
                <a:lnTo>
                  <a:pt x="11939563" y="113468"/>
                </a:lnTo>
                <a:lnTo>
                  <a:pt x="11967335" y="150277"/>
                </a:lnTo>
                <a:lnTo>
                  <a:pt x="11989823" y="190840"/>
                </a:lnTo>
                <a:lnTo>
                  <a:pt x="12006518" y="234645"/>
                </a:lnTo>
                <a:lnTo>
                  <a:pt x="12016909" y="281184"/>
                </a:lnTo>
                <a:lnTo>
                  <a:pt x="12020486" y="329946"/>
                </a:lnTo>
                <a:lnTo>
                  <a:pt x="12020486" y="6365963"/>
                </a:lnTo>
                <a:lnTo>
                  <a:pt x="12016909" y="6414736"/>
                </a:lnTo>
                <a:lnTo>
                  <a:pt x="12006518" y="6461287"/>
                </a:lnTo>
                <a:lnTo>
                  <a:pt x="11989823" y="6505104"/>
                </a:lnTo>
                <a:lnTo>
                  <a:pt x="11967335" y="6545679"/>
                </a:lnTo>
                <a:lnTo>
                  <a:pt x="11939563" y="6582500"/>
                </a:lnTo>
                <a:lnTo>
                  <a:pt x="11907017" y="6615057"/>
                </a:lnTo>
                <a:lnTo>
                  <a:pt x="11870208" y="6642839"/>
                </a:lnTo>
                <a:lnTo>
                  <a:pt x="11829646" y="6665336"/>
                </a:lnTo>
                <a:lnTo>
                  <a:pt x="11785840" y="6682037"/>
                </a:lnTo>
                <a:lnTo>
                  <a:pt x="11739302" y="6692433"/>
                </a:lnTo>
                <a:lnTo>
                  <a:pt x="11690540" y="6696011"/>
                </a:lnTo>
                <a:lnTo>
                  <a:pt x="330047" y="6696011"/>
                </a:lnTo>
                <a:lnTo>
                  <a:pt x="281274" y="6692433"/>
                </a:lnTo>
                <a:lnTo>
                  <a:pt x="234724" y="6682037"/>
                </a:lnTo>
                <a:lnTo>
                  <a:pt x="190906" y="6665336"/>
                </a:lnTo>
                <a:lnTo>
                  <a:pt x="150331" y="6642839"/>
                </a:lnTo>
                <a:lnTo>
                  <a:pt x="113510" y="6615057"/>
                </a:lnTo>
                <a:lnTo>
                  <a:pt x="80954" y="6582500"/>
                </a:lnTo>
                <a:lnTo>
                  <a:pt x="53171" y="6545679"/>
                </a:lnTo>
                <a:lnTo>
                  <a:pt x="30674" y="6505104"/>
                </a:lnTo>
                <a:lnTo>
                  <a:pt x="13973" y="6461287"/>
                </a:lnTo>
                <a:lnTo>
                  <a:pt x="3578" y="6414736"/>
                </a:lnTo>
                <a:lnTo>
                  <a:pt x="0" y="6365963"/>
                </a:lnTo>
                <a:lnTo>
                  <a:pt x="0" y="329946"/>
                </a:lnTo>
                <a:close/>
              </a:path>
            </a:pathLst>
          </a:custGeom>
          <a:ln w="6349">
            <a:solidFill>
              <a:srgbClr val="000000"/>
            </a:solidFill>
          </a:ln>
        </p:spPr>
        <p:txBody>
          <a:bodyPr wrap="square" lIns="0" tIns="0" rIns="0" bIns="0" rtlCol="0"/>
          <a:lstStyle/>
          <a:p>
            <a:endParaRPr/>
          </a:p>
        </p:txBody>
      </p:sp>
      <p:sp>
        <p:nvSpPr>
          <p:cNvPr id="17" name="bg object 17"/>
          <p:cNvSpPr/>
          <p:nvPr/>
        </p:nvSpPr>
        <p:spPr>
          <a:xfrm>
            <a:off x="85725" y="1514475"/>
            <a:ext cx="12030075" cy="1466850"/>
          </a:xfrm>
          <a:custGeom>
            <a:avLst/>
            <a:gdLst/>
            <a:ahLst/>
            <a:cxnLst/>
            <a:rect l="l" t="t" r="r" b="b"/>
            <a:pathLst>
              <a:path w="12030075" h="1466850">
                <a:moveTo>
                  <a:pt x="0" y="1466850"/>
                </a:moveTo>
                <a:lnTo>
                  <a:pt x="12030075" y="1466850"/>
                </a:lnTo>
                <a:lnTo>
                  <a:pt x="12030075" y="0"/>
                </a:lnTo>
                <a:lnTo>
                  <a:pt x="0" y="0"/>
                </a:lnTo>
                <a:lnTo>
                  <a:pt x="0" y="1466850"/>
                </a:lnTo>
                <a:close/>
              </a:path>
            </a:pathLst>
          </a:custGeom>
          <a:solidFill>
            <a:srgbClr val="D24717"/>
          </a:solidFill>
        </p:spPr>
        <p:txBody>
          <a:bodyPr wrap="square" lIns="0" tIns="0" rIns="0" bIns="0" rtlCol="0"/>
          <a:lstStyle/>
          <a:p>
            <a:endParaRPr/>
          </a:p>
        </p:txBody>
      </p:sp>
      <p:sp>
        <p:nvSpPr>
          <p:cNvPr id="18" name="bg object 18"/>
          <p:cNvSpPr/>
          <p:nvPr/>
        </p:nvSpPr>
        <p:spPr>
          <a:xfrm>
            <a:off x="85725" y="1400175"/>
            <a:ext cx="12030075" cy="114300"/>
          </a:xfrm>
          <a:custGeom>
            <a:avLst/>
            <a:gdLst/>
            <a:ahLst/>
            <a:cxnLst/>
            <a:rect l="l" t="t" r="r" b="b"/>
            <a:pathLst>
              <a:path w="12030075" h="114300">
                <a:moveTo>
                  <a:pt x="12030075" y="0"/>
                </a:moveTo>
                <a:lnTo>
                  <a:pt x="0" y="0"/>
                </a:lnTo>
                <a:lnTo>
                  <a:pt x="0" y="114300"/>
                </a:lnTo>
                <a:lnTo>
                  <a:pt x="12030075" y="114300"/>
                </a:lnTo>
                <a:lnTo>
                  <a:pt x="12030075" y="0"/>
                </a:lnTo>
                <a:close/>
              </a:path>
            </a:pathLst>
          </a:custGeom>
          <a:solidFill>
            <a:srgbClr val="E6B0AB"/>
          </a:solidFill>
        </p:spPr>
        <p:txBody>
          <a:bodyPr wrap="square" lIns="0" tIns="0" rIns="0" bIns="0" rtlCol="0"/>
          <a:lstStyle/>
          <a:p>
            <a:endParaRPr/>
          </a:p>
        </p:txBody>
      </p:sp>
      <p:sp>
        <p:nvSpPr>
          <p:cNvPr id="19" name="bg object 19"/>
          <p:cNvSpPr/>
          <p:nvPr/>
        </p:nvSpPr>
        <p:spPr>
          <a:xfrm>
            <a:off x="85725" y="2981325"/>
            <a:ext cx="12030075" cy="104775"/>
          </a:xfrm>
          <a:custGeom>
            <a:avLst/>
            <a:gdLst/>
            <a:ahLst/>
            <a:cxnLst/>
            <a:rect l="l" t="t" r="r" b="b"/>
            <a:pathLst>
              <a:path w="12030075" h="104775">
                <a:moveTo>
                  <a:pt x="12030075" y="0"/>
                </a:moveTo>
                <a:lnTo>
                  <a:pt x="0" y="0"/>
                </a:lnTo>
                <a:lnTo>
                  <a:pt x="0" y="104775"/>
                </a:lnTo>
                <a:lnTo>
                  <a:pt x="12030075" y="104775"/>
                </a:lnTo>
                <a:lnTo>
                  <a:pt x="12030075" y="0"/>
                </a:lnTo>
                <a:close/>
              </a:path>
            </a:pathLst>
          </a:custGeom>
          <a:solidFill>
            <a:srgbClr val="918485"/>
          </a:solidFill>
        </p:spPr>
        <p:txBody>
          <a:bodyPr wrap="square" lIns="0" tIns="0" rIns="0" bIns="0" rtlCol="0"/>
          <a:lstStyle/>
          <a:p>
            <a:endParaRPr/>
          </a:p>
        </p:txBody>
      </p:sp>
      <p:sp>
        <p:nvSpPr>
          <p:cNvPr id="2" name="Holder 2"/>
          <p:cNvSpPr>
            <a:spLocks noGrp="1"/>
          </p:cNvSpPr>
          <p:nvPr>
            <p:ph type="ctrTitle"/>
          </p:nvPr>
        </p:nvSpPr>
        <p:spPr>
          <a:xfrm>
            <a:off x="76200" y="1514475"/>
            <a:ext cx="12039600" cy="14668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696363"/>
                </a:solidFill>
                <a:latin typeface="Franklin Gothic Medium"/>
                <a:cs typeface="Franklin Gothic Medium"/>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696363"/>
                </a:solidFill>
                <a:latin typeface="Franklin Gothic Medium"/>
                <a:cs typeface="Franklin Gothic Medium"/>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696363"/>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0487" y="71501"/>
            <a:ext cx="12020550" cy="6696075"/>
          </a:xfrm>
          <a:custGeom>
            <a:avLst/>
            <a:gdLst/>
            <a:ahLst/>
            <a:cxnLst/>
            <a:rect l="l" t="t" r="r" b="b"/>
            <a:pathLst>
              <a:path w="12020550" h="6696075">
                <a:moveTo>
                  <a:pt x="0" y="329946"/>
                </a:moveTo>
                <a:lnTo>
                  <a:pt x="3578" y="281184"/>
                </a:lnTo>
                <a:lnTo>
                  <a:pt x="13973" y="234645"/>
                </a:lnTo>
                <a:lnTo>
                  <a:pt x="30674" y="190840"/>
                </a:lnTo>
                <a:lnTo>
                  <a:pt x="53171" y="150277"/>
                </a:lnTo>
                <a:lnTo>
                  <a:pt x="80954" y="113468"/>
                </a:lnTo>
                <a:lnTo>
                  <a:pt x="113510" y="80923"/>
                </a:lnTo>
                <a:lnTo>
                  <a:pt x="150331" y="53151"/>
                </a:lnTo>
                <a:lnTo>
                  <a:pt x="190906" y="30662"/>
                </a:lnTo>
                <a:lnTo>
                  <a:pt x="234724" y="13967"/>
                </a:lnTo>
                <a:lnTo>
                  <a:pt x="281274" y="3576"/>
                </a:lnTo>
                <a:lnTo>
                  <a:pt x="330047" y="0"/>
                </a:lnTo>
                <a:lnTo>
                  <a:pt x="11690540" y="0"/>
                </a:lnTo>
                <a:lnTo>
                  <a:pt x="11739302" y="3576"/>
                </a:lnTo>
                <a:lnTo>
                  <a:pt x="11785840" y="13967"/>
                </a:lnTo>
                <a:lnTo>
                  <a:pt x="11829646" y="30662"/>
                </a:lnTo>
                <a:lnTo>
                  <a:pt x="11870208" y="53151"/>
                </a:lnTo>
                <a:lnTo>
                  <a:pt x="11907017" y="80923"/>
                </a:lnTo>
                <a:lnTo>
                  <a:pt x="11939563" y="113468"/>
                </a:lnTo>
                <a:lnTo>
                  <a:pt x="11967335" y="150277"/>
                </a:lnTo>
                <a:lnTo>
                  <a:pt x="11989823" y="190840"/>
                </a:lnTo>
                <a:lnTo>
                  <a:pt x="12006518" y="234645"/>
                </a:lnTo>
                <a:lnTo>
                  <a:pt x="12016909" y="281184"/>
                </a:lnTo>
                <a:lnTo>
                  <a:pt x="12020486" y="329946"/>
                </a:lnTo>
                <a:lnTo>
                  <a:pt x="12020486" y="6365963"/>
                </a:lnTo>
                <a:lnTo>
                  <a:pt x="12016909" y="6414736"/>
                </a:lnTo>
                <a:lnTo>
                  <a:pt x="12006518" y="6461287"/>
                </a:lnTo>
                <a:lnTo>
                  <a:pt x="11989823" y="6505104"/>
                </a:lnTo>
                <a:lnTo>
                  <a:pt x="11967335" y="6545679"/>
                </a:lnTo>
                <a:lnTo>
                  <a:pt x="11939563" y="6582500"/>
                </a:lnTo>
                <a:lnTo>
                  <a:pt x="11907017" y="6615057"/>
                </a:lnTo>
                <a:lnTo>
                  <a:pt x="11870208" y="6642839"/>
                </a:lnTo>
                <a:lnTo>
                  <a:pt x="11829646" y="6665336"/>
                </a:lnTo>
                <a:lnTo>
                  <a:pt x="11785840" y="6682037"/>
                </a:lnTo>
                <a:lnTo>
                  <a:pt x="11739302" y="6692433"/>
                </a:lnTo>
                <a:lnTo>
                  <a:pt x="11690540" y="6696011"/>
                </a:lnTo>
                <a:lnTo>
                  <a:pt x="330047" y="6696011"/>
                </a:lnTo>
                <a:lnTo>
                  <a:pt x="281274" y="6692433"/>
                </a:lnTo>
                <a:lnTo>
                  <a:pt x="234724" y="6682037"/>
                </a:lnTo>
                <a:lnTo>
                  <a:pt x="190906" y="6665336"/>
                </a:lnTo>
                <a:lnTo>
                  <a:pt x="150331" y="6642839"/>
                </a:lnTo>
                <a:lnTo>
                  <a:pt x="113510" y="6615057"/>
                </a:lnTo>
                <a:lnTo>
                  <a:pt x="80954" y="6582500"/>
                </a:lnTo>
                <a:lnTo>
                  <a:pt x="53171" y="6545679"/>
                </a:lnTo>
                <a:lnTo>
                  <a:pt x="30674" y="6505104"/>
                </a:lnTo>
                <a:lnTo>
                  <a:pt x="13973" y="6461287"/>
                </a:lnTo>
                <a:lnTo>
                  <a:pt x="3578" y="6414736"/>
                </a:lnTo>
                <a:lnTo>
                  <a:pt x="0" y="6365963"/>
                </a:lnTo>
                <a:lnTo>
                  <a:pt x="0" y="329946"/>
                </a:lnTo>
                <a:close/>
              </a:path>
            </a:pathLst>
          </a:custGeom>
          <a:ln w="6349">
            <a:solidFill>
              <a:srgbClr val="000000"/>
            </a:solidFill>
          </a:ln>
        </p:spPr>
        <p:txBody>
          <a:bodyPr wrap="square" lIns="0" tIns="0" rIns="0" bIns="0" rtlCol="0"/>
          <a:lstStyle/>
          <a:p>
            <a:endParaRPr/>
          </a:p>
        </p:txBody>
      </p:sp>
      <p:sp>
        <p:nvSpPr>
          <p:cNvPr id="2" name="Holder 2"/>
          <p:cNvSpPr>
            <a:spLocks noGrp="1"/>
          </p:cNvSpPr>
          <p:nvPr>
            <p:ph type="title"/>
          </p:nvPr>
        </p:nvSpPr>
        <p:spPr>
          <a:xfrm>
            <a:off x="1298828" y="695007"/>
            <a:ext cx="9594342" cy="632460"/>
          </a:xfrm>
          <a:prstGeom prst="rect">
            <a:avLst/>
          </a:prstGeom>
        </p:spPr>
        <p:txBody>
          <a:bodyPr wrap="square" lIns="0" tIns="0" rIns="0" bIns="0">
            <a:spAutoFit/>
          </a:bodyPr>
          <a:lstStyle>
            <a:lvl1pPr>
              <a:defRPr sz="3950" b="0" i="0">
                <a:solidFill>
                  <a:srgbClr val="696363"/>
                </a:solidFill>
                <a:latin typeface="Franklin Gothic Medium"/>
                <a:cs typeface="Franklin Gothic Medium"/>
              </a:defRPr>
            </a:lvl1pPr>
          </a:lstStyle>
          <a:p>
            <a:endParaRPr/>
          </a:p>
        </p:txBody>
      </p:sp>
      <p:sp>
        <p:nvSpPr>
          <p:cNvPr id="3" name="Holder 3"/>
          <p:cNvSpPr>
            <a:spLocks noGrp="1"/>
          </p:cNvSpPr>
          <p:nvPr>
            <p:ph type="body" idx="1"/>
          </p:nvPr>
        </p:nvSpPr>
        <p:spPr>
          <a:xfrm>
            <a:off x="1204277" y="1389570"/>
            <a:ext cx="10287000" cy="176148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1045" y="3200400"/>
            <a:ext cx="5457445" cy="1855316"/>
          </a:xfrm>
          <a:prstGeom prst="rect">
            <a:avLst/>
          </a:prstGeom>
        </p:spPr>
        <p:txBody>
          <a:bodyPr vert="horz" wrap="square" lIns="0" tIns="11430" rIns="0" bIns="0" rtlCol="0">
            <a:spAutoFit/>
          </a:bodyPr>
          <a:lstStyle/>
          <a:p>
            <a:pPr marL="12700">
              <a:lnSpc>
                <a:spcPct val="100000"/>
              </a:lnSpc>
              <a:spcBef>
                <a:spcPts val="100"/>
              </a:spcBef>
            </a:pPr>
            <a:r>
              <a:rPr lang="fr-FR" sz="3200" spc="-5" dirty="0">
                <a:solidFill>
                  <a:srgbClr val="696363"/>
                </a:solidFill>
                <a:latin typeface="Times New Roman"/>
                <a:cs typeface="Times New Roman"/>
              </a:rPr>
              <a:t>Pr</a:t>
            </a:r>
            <a:r>
              <a:rPr lang="fr-FR" sz="3200" dirty="0">
                <a:solidFill>
                  <a:srgbClr val="696363"/>
                </a:solidFill>
                <a:latin typeface="Times New Roman"/>
                <a:cs typeface="Times New Roman"/>
              </a:rPr>
              <a:t> </a:t>
            </a:r>
            <a:r>
              <a:rPr lang="fr-FR" sz="3200" spc="-5" dirty="0">
                <a:solidFill>
                  <a:srgbClr val="696363"/>
                </a:solidFill>
                <a:latin typeface="Times New Roman"/>
                <a:cs typeface="Times New Roman"/>
              </a:rPr>
              <a:t>DI</a:t>
            </a:r>
            <a:r>
              <a:rPr lang="fr-FR" sz="3200" spc="-285" dirty="0">
                <a:solidFill>
                  <a:srgbClr val="696363"/>
                </a:solidFill>
                <a:latin typeface="Times New Roman"/>
                <a:cs typeface="Times New Roman"/>
              </a:rPr>
              <a:t>A</a:t>
            </a:r>
            <a:r>
              <a:rPr lang="fr-FR" sz="3200" dirty="0">
                <a:solidFill>
                  <a:srgbClr val="696363"/>
                </a:solidFill>
                <a:latin typeface="Times New Roman"/>
                <a:cs typeface="Times New Roman"/>
              </a:rPr>
              <a:t>T</a:t>
            </a:r>
            <a:r>
              <a:rPr lang="fr-FR" sz="3200" spc="-210" dirty="0">
                <a:solidFill>
                  <a:srgbClr val="696363"/>
                </a:solidFill>
                <a:latin typeface="Times New Roman"/>
                <a:cs typeface="Times New Roman"/>
              </a:rPr>
              <a:t>T</a:t>
            </a:r>
            <a:r>
              <a:rPr lang="fr-FR" sz="3200" spc="-5" dirty="0">
                <a:solidFill>
                  <a:srgbClr val="696363"/>
                </a:solidFill>
                <a:latin typeface="Times New Roman"/>
                <a:cs typeface="Times New Roman"/>
              </a:rPr>
              <a:t>AR</a:t>
            </a:r>
            <a:r>
              <a:rPr lang="fr-FR" sz="3200" dirty="0">
                <a:solidFill>
                  <a:srgbClr val="696363"/>
                </a:solidFill>
                <a:latin typeface="Times New Roman"/>
                <a:cs typeface="Times New Roman"/>
              </a:rPr>
              <a:t>A</a:t>
            </a:r>
            <a:r>
              <a:rPr lang="fr-FR" sz="3200" spc="-185" dirty="0">
                <a:solidFill>
                  <a:srgbClr val="696363"/>
                </a:solidFill>
                <a:latin typeface="Times New Roman"/>
                <a:cs typeface="Times New Roman"/>
              </a:rPr>
              <a:t> </a:t>
            </a:r>
            <a:r>
              <a:rPr lang="fr-FR" sz="3200" dirty="0">
                <a:solidFill>
                  <a:srgbClr val="696363"/>
                </a:solidFill>
                <a:latin typeface="Times New Roman"/>
                <a:cs typeface="Times New Roman"/>
              </a:rPr>
              <a:t>Ibrahi</a:t>
            </a:r>
            <a:r>
              <a:rPr lang="fr-FR" sz="3200" spc="-15" dirty="0">
                <a:solidFill>
                  <a:srgbClr val="696363"/>
                </a:solidFill>
                <a:latin typeface="Times New Roman"/>
                <a:cs typeface="Times New Roman"/>
              </a:rPr>
              <a:t>m</a:t>
            </a:r>
            <a:r>
              <a:rPr lang="fr-FR" sz="3200" dirty="0">
                <a:solidFill>
                  <a:srgbClr val="696363"/>
                </a:solidFill>
                <a:latin typeface="Times New Roman"/>
                <a:cs typeface="Times New Roman"/>
              </a:rPr>
              <a:t>a</a:t>
            </a:r>
          </a:p>
          <a:p>
            <a:pPr marL="12700">
              <a:spcBef>
                <a:spcPts val="100"/>
              </a:spcBef>
            </a:pPr>
            <a:r>
              <a:rPr lang="fr-FR" sz="1400" spc="10" dirty="0">
                <a:solidFill>
                  <a:srgbClr val="696363"/>
                </a:solidFill>
                <a:latin typeface="Times New Roman"/>
                <a:cs typeface="Times New Roman"/>
              </a:rPr>
              <a:t>Consultant  Senior Big Data</a:t>
            </a:r>
          </a:p>
          <a:p>
            <a:pPr marL="12700">
              <a:spcBef>
                <a:spcPts val="100"/>
              </a:spcBef>
            </a:pPr>
            <a:r>
              <a:rPr lang="fr-FR" sz="1400" spc="10" dirty="0">
                <a:solidFill>
                  <a:srgbClr val="696363"/>
                </a:solidFill>
                <a:latin typeface="Times New Roman"/>
                <a:cs typeface="Times New Roman"/>
              </a:rPr>
              <a:t>Professeur  Cloud Data  </a:t>
            </a:r>
            <a:r>
              <a:rPr lang="fr-FR" sz="1400" spc="10" dirty="0" err="1">
                <a:solidFill>
                  <a:srgbClr val="696363"/>
                </a:solidFill>
                <a:latin typeface="Times New Roman"/>
                <a:cs typeface="Times New Roman"/>
              </a:rPr>
              <a:t>Engineer</a:t>
            </a:r>
            <a:r>
              <a:rPr lang="fr-FR" sz="1400" spc="10" dirty="0">
                <a:solidFill>
                  <a:srgbClr val="696363"/>
                </a:solidFill>
                <a:latin typeface="Times New Roman"/>
                <a:cs typeface="Times New Roman"/>
              </a:rPr>
              <a:t> à l’Université Paris Sorbonne</a:t>
            </a:r>
          </a:p>
          <a:p>
            <a:pPr marL="12700">
              <a:spcBef>
                <a:spcPts val="100"/>
              </a:spcBef>
            </a:pPr>
            <a:r>
              <a:rPr lang="fr-FR" sz="1400" spc="10" dirty="0" err="1">
                <a:solidFill>
                  <a:srgbClr val="696363"/>
                </a:solidFill>
                <a:latin typeface="Times New Roman"/>
                <a:cs typeface="Times New Roman"/>
              </a:rPr>
              <a:t>Certified</a:t>
            </a:r>
            <a:r>
              <a:rPr lang="fr-FR" sz="1400" spc="10" dirty="0">
                <a:solidFill>
                  <a:srgbClr val="696363"/>
                </a:solidFill>
                <a:latin typeface="Times New Roman"/>
                <a:cs typeface="Times New Roman"/>
              </a:rPr>
              <a:t> </a:t>
            </a:r>
            <a:r>
              <a:rPr lang="fr-FR" sz="1400" spc="10" dirty="0" err="1">
                <a:solidFill>
                  <a:srgbClr val="696363"/>
                </a:solidFill>
                <a:latin typeface="Times New Roman"/>
                <a:cs typeface="Times New Roman"/>
              </a:rPr>
              <a:t>Databricks</a:t>
            </a:r>
            <a:r>
              <a:rPr lang="fr-FR" sz="1400" spc="10" dirty="0">
                <a:solidFill>
                  <a:srgbClr val="696363"/>
                </a:solidFill>
                <a:latin typeface="Times New Roman"/>
                <a:cs typeface="Times New Roman"/>
              </a:rPr>
              <a:t> for Apache Spark Scala| </a:t>
            </a:r>
            <a:r>
              <a:rPr lang="fr-FR" sz="1400" spc="10" dirty="0" err="1">
                <a:solidFill>
                  <a:srgbClr val="696363"/>
                </a:solidFill>
                <a:latin typeface="Times New Roman"/>
                <a:cs typeface="Times New Roman"/>
              </a:rPr>
              <a:t>Certified</a:t>
            </a:r>
            <a:r>
              <a:rPr lang="fr-FR" sz="1400" spc="10" dirty="0">
                <a:solidFill>
                  <a:srgbClr val="696363"/>
                </a:solidFill>
                <a:latin typeface="Times New Roman"/>
                <a:cs typeface="Times New Roman"/>
              </a:rPr>
              <a:t> Microsoft Azure Data </a:t>
            </a:r>
            <a:r>
              <a:rPr lang="fr-FR" sz="1400" spc="10" dirty="0" err="1">
                <a:solidFill>
                  <a:srgbClr val="696363"/>
                </a:solidFill>
                <a:latin typeface="Times New Roman"/>
                <a:cs typeface="Times New Roman"/>
              </a:rPr>
              <a:t>Engineer</a:t>
            </a:r>
            <a:r>
              <a:rPr lang="fr-FR" sz="1400" spc="10" dirty="0">
                <a:solidFill>
                  <a:srgbClr val="696363"/>
                </a:solidFill>
                <a:latin typeface="Times New Roman"/>
                <a:cs typeface="Times New Roman"/>
              </a:rPr>
              <a:t>| </a:t>
            </a:r>
            <a:r>
              <a:rPr lang="fr-FR" sz="1400" spc="10" dirty="0" err="1">
                <a:solidFill>
                  <a:srgbClr val="696363"/>
                </a:solidFill>
                <a:latin typeface="Times New Roman"/>
                <a:cs typeface="Times New Roman"/>
              </a:rPr>
              <a:t>Certified</a:t>
            </a:r>
            <a:r>
              <a:rPr lang="fr-FR" sz="1400" spc="10" dirty="0">
                <a:solidFill>
                  <a:srgbClr val="696363"/>
                </a:solidFill>
                <a:latin typeface="Times New Roman"/>
                <a:cs typeface="Times New Roman"/>
              </a:rPr>
              <a:t> Google Cloud Data </a:t>
            </a:r>
            <a:r>
              <a:rPr lang="fr-FR" sz="1400" spc="10" dirty="0" err="1">
                <a:solidFill>
                  <a:srgbClr val="696363"/>
                </a:solidFill>
                <a:latin typeface="Times New Roman"/>
                <a:cs typeface="Times New Roman"/>
              </a:rPr>
              <a:t>Engineer</a:t>
            </a:r>
            <a:r>
              <a:rPr lang="fr-FR" sz="1400" spc="10" dirty="0">
                <a:solidFill>
                  <a:srgbClr val="696363"/>
                </a:solidFill>
                <a:latin typeface="Times New Roman"/>
                <a:cs typeface="Times New Roman"/>
              </a:rPr>
              <a:t> </a:t>
            </a:r>
            <a:endParaRPr lang="fr-FR" sz="1400" dirty="0">
              <a:latin typeface="Times New Roman"/>
              <a:cs typeface="Times New Roman"/>
            </a:endParaRPr>
          </a:p>
          <a:p>
            <a:pPr marL="346075" marR="5080" indent="-334010">
              <a:lnSpc>
                <a:spcPct val="120400"/>
              </a:lnSpc>
              <a:spcBef>
                <a:spcPts val="90"/>
              </a:spcBef>
            </a:pPr>
            <a:endParaRPr sz="2600" dirty="0">
              <a:latin typeface="Times New Roman"/>
              <a:cs typeface="Times New Roman"/>
            </a:endParaRPr>
          </a:p>
        </p:txBody>
      </p:sp>
      <p:sp>
        <p:nvSpPr>
          <p:cNvPr id="3" name="object 3"/>
          <p:cNvSpPr txBox="1"/>
          <p:nvPr/>
        </p:nvSpPr>
        <p:spPr>
          <a:xfrm>
            <a:off x="85725" y="1514475"/>
            <a:ext cx="12030075" cy="1038746"/>
          </a:xfrm>
          <a:prstGeom prst="rect">
            <a:avLst/>
          </a:prstGeom>
        </p:spPr>
        <p:txBody>
          <a:bodyPr vert="horz" wrap="square" lIns="0" tIns="97155" rIns="0" bIns="0" rtlCol="0">
            <a:spAutoFit/>
          </a:bodyPr>
          <a:lstStyle/>
          <a:p>
            <a:pPr marL="4383405" marR="4644390" algn="ctr">
              <a:lnSpc>
                <a:spcPct val="102400"/>
              </a:lnSpc>
              <a:spcBef>
                <a:spcPts val="765"/>
              </a:spcBef>
              <a:tabLst>
                <a:tab pos="5966460" algn="l"/>
              </a:tabLst>
            </a:pPr>
            <a:endParaRPr lang="fr-FR" sz="2750" spc="-15" dirty="0">
              <a:solidFill>
                <a:srgbClr val="FFFFFF"/>
              </a:solidFill>
              <a:latin typeface="Times New Roman"/>
              <a:cs typeface="Times New Roman"/>
            </a:endParaRPr>
          </a:p>
          <a:p>
            <a:pPr marL="4383405" marR="4644390" algn="ctr">
              <a:lnSpc>
                <a:spcPct val="102400"/>
              </a:lnSpc>
              <a:spcBef>
                <a:spcPts val="765"/>
              </a:spcBef>
              <a:tabLst>
                <a:tab pos="5966460" algn="l"/>
              </a:tabLst>
            </a:pPr>
            <a:r>
              <a:rPr lang="fr-FR" sz="2750" dirty="0">
                <a:solidFill>
                  <a:srgbClr val="FFFFFF"/>
                </a:solidFill>
                <a:latin typeface="Times New Roman"/>
                <a:cs typeface="Times New Roman"/>
              </a:rPr>
              <a:t> </a:t>
            </a:r>
            <a:r>
              <a:rPr lang="fr-FR" sz="2750" spc="-670" dirty="0">
                <a:solidFill>
                  <a:srgbClr val="FFFFFF"/>
                </a:solidFill>
                <a:latin typeface="Times New Roman"/>
                <a:cs typeface="Times New Roman"/>
              </a:rPr>
              <a:t> </a:t>
            </a:r>
            <a:r>
              <a:rPr sz="2750" spc="-10" dirty="0" err="1">
                <a:solidFill>
                  <a:srgbClr val="FFFFFF"/>
                </a:solidFill>
                <a:latin typeface="Times New Roman"/>
                <a:cs typeface="Times New Roman"/>
              </a:rPr>
              <a:t>Chapitr</a:t>
            </a:r>
            <a:r>
              <a:rPr lang="fr-FR" sz="2750" spc="-10" dirty="0">
                <a:solidFill>
                  <a:srgbClr val="FFFFFF"/>
                </a:solidFill>
                <a:latin typeface="Times New Roman"/>
                <a:cs typeface="Times New Roman"/>
              </a:rPr>
              <a:t>e </a:t>
            </a:r>
            <a:r>
              <a:rPr lang="fr-FR" sz="2750" spc="-20" dirty="0">
                <a:solidFill>
                  <a:srgbClr val="FFFFFF"/>
                </a:solidFill>
                <a:latin typeface="Times New Roman"/>
                <a:cs typeface="Times New Roman"/>
              </a:rPr>
              <a:t>KAFKA</a:t>
            </a:r>
            <a:endParaRPr sz="2750" dirty="0">
              <a:latin typeface="Times New Roman"/>
              <a:cs typeface="Times New Roman"/>
            </a:endParaRPr>
          </a:p>
        </p:txBody>
      </p:sp>
      <p:grpSp>
        <p:nvGrpSpPr>
          <p:cNvPr id="4" name="object 4"/>
          <p:cNvGrpSpPr/>
          <p:nvPr/>
        </p:nvGrpSpPr>
        <p:grpSpPr>
          <a:xfrm>
            <a:off x="590550" y="1123950"/>
            <a:ext cx="11268075" cy="2447925"/>
            <a:chOff x="590550" y="1123950"/>
            <a:chExt cx="11268075" cy="2447925"/>
          </a:xfrm>
        </p:grpSpPr>
        <p:pic>
          <p:nvPicPr>
            <p:cNvPr id="5" name="object 5"/>
            <p:cNvPicPr/>
            <p:nvPr/>
          </p:nvPicPr>
          <p:blipFill>
            <a:blip r:embed="rId2" cstate="print"/>
            <a:stretch>
              <a:fillRect/>
            </a:stretch>
          </p:blipFill>
          <p:spPr>
            <a:xfrm>
              <a:off x="9401175" y="1200150"/>
              <a:ext cx="2457450" cy="2305050"/>
            </a:xfrm>
            <a:prstGeom prst="rect">
              <a:avLst/>
            </a:prstGeom>
          </p:spPr>
        </p:pic>
        <p:pic>
          <p:nvPicPr>
            <p:cNvPr id="6" name="object 6"/>
            <p:cNvPicPr/>
            <p:nvPr/>
          </p:nvPicPr>
          <p:blipFill>
            <a:blip r:embed="rId3" cstate="print"/>
            <a:stretch>
              <a:fillRect/>
            </a:stretch>
          </p:blipFill>
          <p:spPr>
            <a:xfrm>
              <a:off x="590550" y="1123950"/>
              <a:ext cx="2447925" cy="2447925"/>
            </a:xfrm>
            <a:prstGeom prst="rect">
              <a:avLst/>
            </a:prstGeom>
          </p:spPr>
        </p:pic>
      </p:grpSp>
      <p:pic>
        <p:nvPicPr>
          <p:cNvPr id="1026" name="Picture 2">
            <a:extLst>
              <a:ext uri="{FF2B5EF4-FFF2-40B4-BE49-F238E27FC236}">
                <a16:creationId xmlns:a16="http://schemas.microsoft.com/office/drawing/2014/main" id="{420BDB3F-EB2B-D938-B996-6C08CBC3CF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4572001"/>
            <a:ext cx="2704408" cy="1162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6544" y="695007"/>
            <a:ext cx="5223256" cy="632460"/>
          </a:xfrm>
          <a:prstGeom prst="rect">
            <a:avLst/>
          </a:prstGeom>
        </p:spPr>
        <p:txBody>
          <a:bodyPr vert="horz" wrap="square" lIns="0" tIns="16510" rIns="0" bIns="0" rtlCol="0">
            <a:spAutoFit/>
          </a:bodyPr>
          <a:lstStyle/>
          <a:p>
            <a:pPr marL="12700">
              <a:lnSpc>
                <a:spcPct val="100000"/>
              </a:lnSpc>
              <a:spcBef>
                <a:spcPts val="130"/>
              </a:spcBef>
            </a:pPr>
            <a:r>
              <a:rPr spc="-120" dirty="0"/>
              <a:t>P</a:t>
            </a:r>
            <a:r>
              <a:rPr spc="-110" dirty="0"/>
              <a:t>r</a:t>
            </a:r>
            <a:r>
              <a:rPr spc="5" dirty="0"/>
              <a:t>o</a:t>
            </a:r>
            <a:r>
              <a:rPr spc="40" dirty="0"/>
              <a:t>du</a:t>
            </a:r>
            <a:r>
              <a:rPr spc="30" dirty="0"/>
              <a:t>c</a:t>
            </a:r>
            <a:r>
              <a:rPr spc="25" dirty="0"/>
              <a:t>e</a:t>
            </a:r>
            <a:r>
              <a:rPr dirty="0"/>
              <a:t>r</a:t>
            </a:r>
            <a:r>
              <a:rPr lang="fr-FR" dirty="0"/>
              <a:t>:</a:t>
            </a:r>
            <a:r>
              <a:rPr lang="fr-FR" dirty="0" err="1"/>
              <a:t>Ack</a:t>
            </a:r>
            <a:endParaRPr dirty="0"/>
          </a:p>
        </p:txBody>
      </p:sp>
      <p:sp>
        <p:nvSpPr>
          <p:cNvPr id="3" name="object 3"/>
          <p:cNvSpPr txBox="1"/>
          <p:nvPr/>
        </p:nvSpPr>
        <p:spPr>
          <a:xfrm>
            <a:off x="1298828" y="1385506"/>
            <a:ext cx="10283572" cy="1203535"/>
          </a:xfrm>
          <a:prstGeom prst="rect">
            <a:avLst/>
          </a:prstGeom>
        </p:spPr>
        <p:txBody>
          <a:bodyPr vert="horz" wrap="square" lIns="0" tIns="84455" rIns="0" bIns="0" rtlCol="0">
            <a:spAutoFit/>
          </a:bodyPr>
          <a:lstStyle/>
          <a:p>
            <a:pPr marL="297815" indent="-285750">
              <a:lnSpc>
                <a:spcPct val="100000"/>
              </a:lnSpc>
              <a:spcBef>
                <a:spcPts val="575"/>
              </a:spcBef>
              <a:buClr>
                <a:srgbClr val="D24717"/>
              </a:buClr>
              <a:buSzPct val="85714"/>
              <a:buFont typeface="Wingdings" panose="05000000000000000000" pitchFamily="2" charset="2"/>
              <a:buChar char="q"/>
              <a:tabLst>
                <a:tab pos="288925" algn="l"/>
                <a:tab pos="289560" algn="l"/>
              </a:tabLst>
            </a:pPr>
            <a:r>
              <a:rPr sz="1400" spc="-50" dirty="0">
                <a:latin typeface="Times New Roman"/>
                <a:cs typeface="Times New Roman"/>
              </a:rPr>
              <a:t>0</a:t>
            </a:r>
            <a:r>
              <a:rPr lang="fr-FR" sz="1400" spc="-50" dirty="0">
                <a:latin typeface="Times New Roman"/>
                <a:cs typeface="Times New Roman"/>
              </a:rPr>
              <a:t> </a:t>
            </a:r>
            <a:r>
              <a:rPr sz="1400" spc="-30" dirty="0">
                <a:latin typeface="Times New Roman"/>
                <a:cs typeface="Times New Roman"/>
              </a:rPr>
              <a:t> </a:t>
            </a:r>
            <a:r>
              <a:rPr sz="1400" spc="25" dirty="0">
                <a:latin typeface="Times New Roman"/>
                <a:cs typeface="Times New Roman"/>
              </a:rPr>
              <a:t>:</a:t>
            </a:r>
            <a:r>
              <a:rPr sz="1400" spc="-90" dirty="0">
                <a:latin typeface="Times New Roman"/>
                <a:cs typeface="Times New Roman"/>
              </a:rPr>
              <a:t> </a:t>
            </a:r>
            <a:r>
              <a:rPr sz="1400" spc="-55" dirty="0">
                <a:latin typeface="Times New Roman"/>
                <a:cs typeface="Times New Roman"/>
              </a:rPr>
              <a:t>envoie</a:t>
            </a:r>
            <a:r>
              <a:rPr sz="1400" spc="-100" dirty="0">
                <a:latin typeface="Times New Roman"/>
                <a:cs typeface="Times New Roman"/>
              </a:rPr>
              <a:t> </a:t>
            </a:r>
            <a:r>
              <a:rPr sz="1400" spc="-30" dirty="0">
                <a:latin typeface="Times New Roman"/>
                <a:cs typeface="Times New Roman"/>
              </a:rPr>
              <a:t>le</a:t>
            </a:r>
            <a:r>
              <a:rPr sz="1400" spc="-100" dirty="0">
                <a:latin typeface="Times New Roman"/>
                <a:cs typeface="Times New Roman"/>
              </a:rPr>
              <a:t> </a:t>
            </a:r>
            <a:r>
              <a:rPr sz="1400" spc="-75" dirty="0">
                <a:latin typeface="Times New Roman"/>
                <a:cs typeface="Times New Roman"/>
              </a:rPr>
              <a:t>message</a:t>
            </a:r>
            <a:r>
              <a:rPr sz="1400" spc="-180" dirty="0">
                <a:latin typeface="Times New Roman"/>
                <a:cs typeface="Times New Roman"/>
              </a:rPr>
              <a:t> </a:t>
            </a:r>
            <a:r>
              <a:rPr sz="1400" spc="-85" dirty="0">
                <a:latin typeface="Times New Roman"/>
                <a:cs typeface="Times New Roman"/>
              </a:rPr>
              <a:t>sans</a:t>
            </a:r>
            <a:r>
              <a:rPr sz="1400" spc="-120" dirty="0">
                <a:latin typeface="Times New Roman"/>
                <a:cs typeface="Times New Roman"/>
              </a:rPr>
              <a:t> </a:t>
            </a:r>
            <a:r>
              <a:rPr sz="1400" spc="-75" dirty="0">
                <a:latin typeface="Times New Roman"/>
                <a:cs typeface="Times New Roman"/>
              </a:rPr>
              <a:t>se</a:t>
            </a:r>
            <a:r>
              <a:rPr sz="1400" spc="-105" dirty="0">
                <a:latin typeface="Times New Roman"/>
                <a:cs typeface="Times New Roman"/>
              </a:rPr>
              <a:t> </a:t>
            </a:r>
            <a:r>
              <a:rPr sz="1400" spc="-50" dirty="0">
                <a:latin typeface="Times New Roman"/>
                <a:cs typeface="Times New Roman"/>
              </a:rPr>
              <a:t>soucier</a:t>
            </a:r>
            <a:r>
              <a:rPr sz="1400" spc="-90" dirty="0">
                <a:latin typeface="Times New Roman"/>
                <a:cs typeface="Times New Roman"/>
              </a:rPr>
              <a:t> </a:t>
            </a:r>
            <a:r>
              <a:rPr sz="1400" spc="-40" dirty="0">
                <a:latin typeface="Times New Roman"/>
                <a:cs typeface="Times New Roman"/>
              </a:rPr>
              <a:t>de</a:t>
            </a:r>
            <a:r>
              <a:rPr sz="1400" spc="-100" dirty="0">
                <a:latin typeface="Times New Roman"/>
                <a:cs typeface="Times New Roman"/>
              </a:rPr>
              <a:t> </a:t>
            </a:r>
            <a:r>
              <a:rPr sz="1400" spc="-45" dirty="0">
                <a:latin typeface="Times New Roman"/>
                <a:cs typeface="Times New Roman"/>
              </a:rPr>
              <a:t>l’acquittement</a:t>
            </a:r>
            <a:r>
              <a:rPr sz="1400" spc="-90" dirty="0">
                <a:latin typeface="Times New Roman"/>
                <a:cs typeface="Times New Roman"/>
              </a:rPr>
              <a:t> </a:t>
            </a:r>
            <a:r>
              <a:rPr sz="1400" spc="-40" dirty="0">
                <a:latin typeface="Times New Roman"/>
                <a:cs typeface="Times New Roman"/>
              </a:rPr>
              <a:t>du</a:t>
            </a:r>
            <a:r>
              <a:rPr sz="1400" spc="-105" dirty="0">
                <a:latin typeface="Times New Roman"/>
                <a:cs typeface="Times New Roman"/>
              </a:rPr>
              <a:t> </a:t>
            </a:r>
            <a:r>
              <a:rPr sz="1400" spc="-45" dirty="0">
                <a:latin typeface="Times New Roman"/>
                <a:cs typeface="Times New Roman"/>
              </a:rPr>
              <a:t>broker</a:t>
            </a:r>
            <a:r>
              <a:rPr lang="fr-FR" sz="1400" spc="-45" dirty="0">
                <a:latin typeface="Times New Roman"/>
                <a:cs typeface="Times New Roman"/>
              </a:rPr>
              <a:t> </a:t>
            </a:r>
            <a:r>
              <a:rPr lang="fr-FR" sz="1400" spc="-45" dirty="0">
                <a:latin typeface="Times New Roman"/>
                <a:cs typeface="Times New Roman"/>
                <a:sym typeface="Wingdings" panose="05000000000000000000" pitchFamily="2" charset="2"/>
              </a:rPr>
              <a:t> </a:t>
            </a:r>
            <a:r>
              <a:rPr lang="fr-FR" sz="1400" b="1" spc="-45" dirty="0">
                <a:latin typeface="Times New Roman"/>
                <a:cs typeface="Times New Roman"/>
                <a:sym typeface="Wingdings" panose="05000000000000000000" pitchFamily="2" charset="2"/>
              </a:rPr>
              <a:t>Best Effort</a:t>
            </a:r>
            <a:endParaRPr sz="1400" b="1" dirty="0">
              <a:latin typeface="Times New Roman"/>
              <a:cs typeface="Times New Roman"/>
            </a:endParaRPr>
          </a:p>
          <a:p>
            <a:pPr marL="297815" indent="-285750">
              <a:lnSpc>
                <a:spcPct val="100000"/>
              </a:lnSpc>
              <a:spcBef>
                <a:spcPts val="570"/>
              </a:spcBef>
              <a:buClr>
                <a:srgbClr val="D24717"/>
              </a:buClr>
              <a:buSzPct val="85714"/>
              <a:buFont typeface="Wingdings" panose="05000000000000000000" pitchFamily="2" charset="2"/>
              <a:buChar char="q"/>
              <a:tabLst>
                <a:tab pos="288925" algn="l"/>
                <a:tab pos="289560" algn="l"/>
              </a:tabLst>
            </a:pPr>
            <a:r>
              <a:rPr sz="1400" spc="-50" dirty="0">
                <a:latin typeface="Times New Roman"/>
                <a:cs typeface="Times New Roman"/>
              </a:rPr>
              <a:t>1</a:t>
            </a:r>
            <a:r>
              <a:rPr sz="1400" spc="-30" dirty="0">
                <a:latin typeface="Times New Roman"/>
                <a:cs typeface="Times New Roman"/>
              </a:rPr>
              <a:t> </a:t>
            </a:r>
            <a:r>
              <a:rPr sz="1400" spc="25" dirty="0">
                <a:latin typeface="Times New Roman"/>
                <a:cs typeface="Times New Roman"/>
              </a:rPr>
              <a:t>:</a:t>
            </a:r>
            <a:r>
              <a:rPr sz="1400" spc="-90" dirty="0">
                <a:latin typeface="Times New Roman"/>
                <a:cs typeface="Times New Roman"/>
              </a:rPr>
              <a:t> </a:t>
            </a:r>
            <a:r>
              <a:rPr sz="1400" spc="-55" dirty="0">
                <a:latin typeface="Times New Roman"/>
                <a:cs typeface="Times New Roman"/>
              </a:rPr>
              <a:t>envoie</a:t>
            </a:r>
            <a:r>
              <a:rPr sz="1400" spc="-105" dirty="0">
                <a:latin typeface="Times New Roman"/>
                <a:cs typeface="Times New Roman"/>
              </a:rPr>
              <a:t> </a:t>
            </a:r>
            <a:r>
              <a:rPr sz="1400" spc="-30" dirty="0">
                <a:latin typeface="Times New Roman"/>
                <a:cs typeface="Times New Roman"/>
              </a:rPr>
              <a:t>le</a:t>
            </a:r>
            <a:r>
              <a:rPr sz="1400" spc="-105" dirty="0">
                <a:latin typeface="Times New Roman"/>
                <a:cs typeface="Times New Roman"/>
              </a:rPr>
              <a:t> </a:t>
            </a:r>
            <a:r>
              <a:rPr sz="1400" spc="-75" dirty="0">
                <a:latin typeface="Times New Roman"/>
                <a:cs typeface="Times New Roman"/>
              </a:rPr>
              <a:t>message</a:t>
            </a:r>
            <a:r>
              <a:rPr sz="1400" spc="-175" dirty="0">
                <a:latin typeface="Times New Roman"/>
                <a:cs typeface="Times New Roman"/>
              </a:rPr>
              <a:t> </a:t>
            </a:r>
            <a:r>
              <a:rPr sz="1400" dirty="0">
                <a:latin typeface="Times New Roman"/>
                <a:cs typeface="Times New Roman"/>
              </a:rPr>
              <a:t>et</a:t>
            </a:r>
            <a:r>
              <a:rPr sz="1400" spc="-90" dirty="0">
                <a:latin typeface="Times New Roman"/>
                <a:cs typeface="Times New Roman"/>
              </a:rPr>
              <a:t> </a:t>
            </a:r>
            <a:r>
              <a:rPr sz="1400" spc="-70" dirty="0">
                <a:latin typeface="Times New Roman"/>
                <a:cs typeface="Times New Roman"/>
              </a:rPr>
              <a:t>ce</a:t>
            </a:r>
            <a:r>
              <a:rPr sz="1400" spc="-105" dirty="0">
                <a:latin typeface="Times New Roman"/>
                <a:cs typeface="Times New Roman"/>
              </a:rPr>
              <a:t> </a:t>
            </a:r>
            <a:r>
              <a:rPr sz="1400" spc="-10" dirty="0">
                <a:latin typeface="Times New Roman"/>
                <a:cs typeface="Times New Roman"/>
              </a:rPr>
              <a:t>dernier</a:t>
            </a:r>
            <a:r>
              <a:rPr sz="1400" spc="-165" dirty="0">
                <a:latin typeface="Times New Roman"/>
                <a:cs typeface="Times New Roman"/>
              </a:rPr>
              <a:t> </a:t>
            </a:r>
            <a:r>
              <a:rPr sz="1400" spc="-35" dirty="0">
                <a:latin typeface="Times New Roman"/>
                <a:cs typeface="Times New Roman"/>
              </a:rPr>
              <a:t>est</a:t>
            </a:r>
            <a:r>
              <a:rPr sz="1400" spc="-90" dirty="0">
                <a:latin typeface="Times New Roman"/>
                <a:cs typeface="Times New Roman"/>
              </a:rPr>
              <a:t> </a:t>
            </a:r>
            <a:r>
              <a:rPr sz="1400" spc="-35" dirty="0">
                <a:latin typeface="Times New Roman"/>
                <a:cs typeface="Times New Roman"/>
              </a:rPr>
              <a:t>acquitté</a:t>
            </a:r>
            <a:r>
              <a:rPr sz="1400" spc="-175" dirty="0">
                <a:latin typeface="Times New Roman"/>
                <a:cs typeface="Times New Roman"/>
              </a:rPr>
              <a:t> </a:t>
            </a:r>
            <a:r>
              <a:rPr sz="1400" spc="-35" dirty="0">
                <a:latin typeface="Times New Roman"/>
                <a:cs typeface="Times New Roman"/>
              </a:rPr>
              <a:t>une</a:t>
            </a:r>
            <a:r>
              <a:rPr sz="1400" spc="-105" dirty="0">
                <a:latin typeface="Times New Roman"/>
                <a:cs typeface="Times New Roman"/>
              </a:rPr>
              <a:t> </a:t>
            </a:r>
            <a:r>
              <a:rPr sz="1400" spc="-80" dirty="0">
                <a:latin typeface="Times New Roman"/>
                <a:cs typeface="Times New Roman"/>
              </a:rPr>
              <a:t>fois</a:t>
            </a:r>
            <a:r>
              <a:rPr sz="1400" spc="-120" dirty="0">
                <a:latin typeface="Times New Roman"/>
                <a:cs typeface="Times New Roman"/>
              </a:rPr>
              <a:t> </a:t>
            </a:r>
            <a:r>
              <a:rPr sz="1400" spc="-45" dirty="0">
                <a:latin typeface="Times New Roman"/>
                <a:cs typeface="Times New Roman"/>
              </a:rPr>
              <a:t>qu’il</a:t>
            </a:r>
            <a:r>
              <a:rPr sz="1400" spc="-90" dirty="0">
                <a:latin typeface="Times New Roman"/>
                <a:cs typeface="Times New Roman"/>
              </a:rPr>
              <a:t> </a:t>
            </a:r>
            <a:r>
              <a:rPr sz="1400" spc="-35" dirty="0">
                <a:latin typeface="Times New Roman"/>
                <a:cs typeface="Times New Roman"/>
              </a:rPr>
              <a:t>est</a:t>
            </a:r>
            <a:r>
              <a:rPr sz="1400" spc="-90" dirty="0">
                <a:latin typeface="Times New Roman"/>
                <a:cs typeface="Times New Roman"/>
              </a:rPr>
              <a:t> </a:t>
            </a:r>
            <a:r>
              <a:rPr sz="1400" spc="-30" dirty="0">
                <a:latin typeface="Times New Roman"/>
                <a:cs typeface="Times New Roman"/>
              </a:rPr>
              <a:t>écrit</a:t>
            </a:r>
            <a:r>
              <a:rPr sz="1400" spc="-90" dirty="0">
                <a:latin typeface="Times New Roman"/>
                <a:cs typeface="Times New Roman"/>
              </a:rPr>
              <a:t> </a:t>
            </a:r>
            <a:r>
              <a:rPr sz="1400" spc="-35" dirty="0">
                <a:latin typeface="Times New Roman"/>
                <a:cs typeface="Times New Roman"/>
              </a:rPr>
              <a:t>sur</a:t>
            </a:r>
            <a:r>
              <a:rPr sz="1400" spc="-90" dirty="0">
                <a:latin typeface="Times New Roman"/>
                <a:cs typeface="Times New Roman"/>
              </a:rPr>
              <a:t> </a:t>
            </a:r>
            <a:r>
              <a:rPr sz="1400" spc="-60" dirty="0">
                <a:latin typeface="Times New Roman"/>
                <a:cs typeface="Times New Roman"/>
              </a:rPr>
              <a:t>la</a:t>
            </a:r>
            <a:r>
              <a:rPr sz="1400" spc="-120" dirty="0">
                <a:latin typeface="Times New Roman"/>
                <a:cs typeface="Times New Roman"/>
              </a:rPr>
              <a:t> </a:t>
            </a:r>
            <a:r>
              <a:rPr sz="1400" spc="-20" dirty="0">
                <a:latin typeface="Times New Roman"/>
                <a:cs typeface="Times New Roman"/>
              </a:rPr>
              <a:t>partition</a:t>
            </a:r>
            <a:r>
              <a:rPr sz="1400" spc="-175" dirty="0">
                <a:latin typeface="Times New Roman"/>
                <a:cs typeface="Times New Roman"/>
              </a:rPr>
              <a:t> </a:t>
            </a:r>
            <a:r>
              <a:rPr sz="1400" spc="-45" dirty="0">
                <a:latin typeface="Times New Roman"/>
                <a:cs typeface="Times New Roman"/>
              </a:rPr>
              <a:t>leader</a:t>
            </a:r>
            <a:r>
              <a:rPr lang="fr-FR" sz="1400" spc="-45" dirty="0">
                <a:latin typeface="Times New Roman"/>
                <a:cs typeface="Times New Roman"/>
              </a:rPr>
              <a:t> </a:t>
            </a:r>
            <a:r>
              <a:rPr lang="fr-FR" sz="1400" spc="-45" dirty="0">
                <a:latin typeface="Times New Roman"/>
                <a:cs typeface="Times New Roman"/>
                <a:sym typeface="Wingdings" panose="05000000000000000000" pitchFamily="2" charset="2"/>
              </a:rPr>
              <a:t> </a:t>
            </a:r>
            <a:r>
              <a:rPr lang="fr-FR" sz="1400" b="1" spc="-45" dirty="0" err="1">
                <a:latin typeface="Times New Roman"/>
                <a:cs typeface="Times New Roman"/>
                <a:sym typeface="Wingdings" panose="05000000000000000000" pitchFamily="2" charset="2"/>
              </a:rPr>
              <a:t>Guarantee</a:t>
            </a:r>
            <a:r>
              <a:rPr lang="fr-FR" sz="1400" b="1" spc="-45" dirty="0">
                <a:latin typeface="Times New Roman"/>
                <a:cs typeface="Times New Roman"/>
                <a:sym typeface="Wingdings" panose="05000000000000000000" pitchFamily="2" charset="2"/>
              </a:rPr>
              <a:t> Single Node Delivery</a:t>
            </a:r>
            <a:endParaRPr sz="1400" b="1" dirty="0">
              <a:latin typeface="Times New Roman"/>
              <a:cs typeface="Times New Roman"/>
            </a:endParaRPr>
          </a:p>
          <a:p>
            <a:pPr marL="297815" indent="-285750">
              <a:lnSpc>
                <a:spcPct val="100000"/>
              </a:lnSpc>
              <a:spcBef>
                <a:spcPts val="650"/>
              </a:spcBef>
              <a:buClr>
                <a:srgbClr val="D24717"/>
              </a:buClr>
              <a:buSzPct val="85714"/>
              <a:buFont typeface="Wingdings" panose="05000000000000000000" pitchFamily="2" charset="2"/>
              <a:buChar char="q"/>
              <a:tabLst>
                <a:tab pos="288925" algn="l"/>
                <a:tab pos="289560" algn="l"/>
              </a:tabLst>
            </a:pPr>
            <a:r>
              <a:rPr sz="1400" spc="-35" dirty="0">
                <a:latin typeface="Times New Roman"/>
                <a:cs typeface="Times New Roman"/>
              </a:rPr>
              <a:t>-1</a:t>
            </a:r>
            <a:r>
              <a:rPr lang="fr-FR" sz="1400" spc="-35" dirty="0">
                <a:latin typeface="Times New Roman"/>
                <a:cs typeface="Times New Roman"/>
              </a:rPr>
              <a:t> ou all </a:t>
            </a:r>
            <a:r>
              <a:rPr sz="1400" spc="-105" dirty="0">
                <a:latin typeface="Times New Roman"/>
                <a:cs typeface="Times New Roman"/>
              </a:rPr>
              <a:t> </a:t>
            </a:r>
            <a:r>
              <a:rPr sz="1400" spc="25" dirty="0">
                <a:latin typeface="Times New Roman"/>
                <a:cs typeface="Times New Roman"/>
              </a:rPr>
              <a:t>:</a:t>
            </a:r>
            <a:r>
              <a:rPr sz="1400" spc="-90" dirty="0">
                <a:latin typeface="Times New Roman"/>
                <a:cs typeface="Times New Roman"/>
              </a:rPr>
              <a:t> </a:t>
            </a:r>
            <a:r>
              <a:rPr sz="1400" spc="-55" dirty="0">
                <a:latin typeface="Times New Roman"/>
                <a:cs typeface="Times New Roman"/>
              </a:rPr>
              <a:t>envoie</a:t>
            </a:r>
            <a:r>
              <a:rPr sz="1400" spc="-110" dirty="0">
                <a:latin typeface="Times New Roman"/>
                <a:cs typeface="Times New Roman"/>
              </a:rPr>
              <a:t> </a:t>
            </a:r>
            <a:r>
              <a:rPr sz="1400" spc="-30" dirty="0">
                <a:latin typeface="Times New Roman"/>
                <a:cs typeface="Times New Roman"/>
              </a:rPr>
              <a:t>le</a:t>
            </a:r>
            <a:r>
              <a:rPr sz="1400" spc="-105" dirty="0">
                <a:latin typeface="Times New Roman"/>
                <a:cs typeface="Times New Roman"/>
              </a:rPr>
              <a:t> </a:t>
            </a:r>
            <a:r>
              <a:rPr sz="1400" spc="-75" dirty="0">
                <a:latin typeface="Times New Roman"/>
                <a:cs typeface="Times New Roman"/>
              </a:rPr>
              <a:t>message</a:t>
            </a:r>
            <a:r>
              <a:rPr sz="1400" spc="-105" dirty="0">
                <a:latin typeface="Times New Roman"/>
                <a:cs typeface="Times New Roman"/>
              </a:rPr>
              <a:t> </a:t>
            </a:r>
            <a:r>
              <a:rPr sz="1400" dirty="0">
                <a:latin typeface="Times New Roman"/>
                <a:cs typeface="Times New Roman"/>
              </a:rPr>
              <a:t>et</a:t>
            </a:r>
            <a:r>
              <a:rPr sz="1400" spc="-95" dirty="0">
                <a:latin typeface="Times New Roman"/>
                <a:cs typeface="Times New Roman"/>
              </a:rPr>
              <a:t> </a:t>
            </a:r>
            <a:r>
              <a:rPr sz="1400" spc="-70" dirty="0">
                <a:latin typeface="Times New Roman"/>
                <a:cs typeface="Times New Roman"/>
              </a:rPr>
              <a:t>ce</a:t>
            </a:r>
            <a:r>
              <a:rPr sz="1400" spc="-105" dirty="0">
                <a:latin typeface="Times New Roman"/>
                <a:cs typeface="Times New Roman"/>
              </a:rPr>
              <a:t> </a:t>
            </a:r>
            <a:r>
              <a:rPr sz="1400" spc="-10" dirty="0">
                <a:latin typeface="Times New Roman"/>
                <a:cs typeface="Times New Roman"/>
              </a:rPr>
              <a:t>dernier</a:t>
            </a:r>
            <a:r>
              <a:rPr sz="1400" spc="-170" dirty="0">
                <a:latin typeface="Times New Roman"/>
                <a:cs typeface="Times New Roman"/>
              </a:rPr>
              <a:t> </a:t>
            </a:r>
            <a:r>
              <a:rPr sz="1400" spc="-35" dirty="0">
                <a:latin typeface="Times New Roman"/>
                <a:cs typeface="Times New Roman"/>
              </a:rPr>
              <a:t>est</a:t>
            </a:r>
            <a:r>
              <a:rPr sz="1400" spc="-90" dirty="0">
                <a:latin typeface="Times New Roman"/>
                <a:cs typeface="Times New Roman"/>
              </a:rPr>
              <a:t> </a:t>
            </a:r>
            <a:r>
              <a:rPr sz="1400" spc="-45" dirty="0">
                <a:latin typeface="Times New Roman"/>
                <a:cs typeface="Times New Roman"/>
              </a:rPr>
              <a:t>acquitté</a:t>
            </a:r>
            <a:r>
              <a:rPr sz="1400" spc="-105" dirty="0">
                <a:latin typeface="Times New Roman"/>
                <a:cs typeface="Times New Roman"/>
              </a:rPr>
              <a:t> </a:t>
            </a:r>
            <a:r>
              <a:rPr sz="1400" spc="-65" dirty="0">
                <a:latin typeface="Times New Roman"/>
                <a:cs typeface="Times New Roman"/>
              </a:rPr>
              <a:t>quand</a:t>
            </a:r>
            <a:r>
              <a:rPr sz="1400" spc="-105" dirty="0">
                <a:latin typeface="Times New Roman"/>
                <a:cs typeface="Times New Roman"/>
              </a:rPr>
              <a:t> </a:t>
            </a:r>
            <a:r>
              <a:rPr sz="1400" spc="-50" dirty="0">
                <a:latin typeface="Times New Roman"/>
                <a:cs typeface="Times New Roman"/>
              </a:rPr>
              <a:t>les</a:t>
            </a:r>
            <a:r>
              <a:rPr sz="1400" spc="-120" dirty="0">
                <a:latin typeface="Times New Roman"/>
                <a:cs typeface="Times New Roman"/>
              </a:rPr>
              <a:t> </a:t>
            </a:r>
            <a:r>
              <a:rPr sz="1400" spc="-40" dirty="0">
                <a:latin typeface="Times New Roman"/>
                <a:cs typeface="Times New Roman"/>
              </a:rPr>
              <a:t>partitions</a:t>
            </a:r>
            <a:r>
              <a:rPr sz="1400" spc="-120" dirty="0">
                <a:latin typeface="Times New Roman"/>
                <a:cs typeface="Times New Roman"/>
              </a:rPr>
              <a:t> ISR</a:t>
            </a:r>
            <a:r>
              <a:rPr sz="1400" spc="-150" dirty="0">
                <a:latin typeface="Times New Roman"/>
                <a:cs typeface="Times New Roman"/>
              </a:rPr>
              <a:t> </a:t>
            </a:r>
            <a:r>
              <a:rPr sz="1400" spc="-10" dirty="0">
                <a:latin typeface="Times New Roman"/>
                <a:cs typeface="Times New Roman"/>
              </a:rPr>
              <a:t>ont</a:t>
            </a:r>
            <a:r>
              <a:rPr sz="1400" spc="-90" dirty="0">
                <a:latin typeface="Times New Roman"/>
                <a:cs typeface="Times New Roman"/>
              </a:rPr>
              <a:t> </a:t>
            </a:r>
            <a:r>
              <a:rPr sz="1400" spc="-25" dirty="0">
                <a:latin typeface="Times New Roman"/>
                <a:cs typeface="Times New Roman"/>
              </a:rPr>
              <a:t>tous</a:t>
            </a:r>
            <a:r>
              <a:rPr sz="1400" spc="-125" dirty="0">
                <a:latin typeface="Times New Roman"/>
                <a:cs typeface="Times New Roman"/>
              </a:rPr>
              <a:t> </a:t>
            </a:r>
            <a:r>
              <a:rPr sz="1400" spc="-30" dirty="0">
                <a:latin typeface="Times New Roman"/>
                <a:cs typeface="Times New Roman"/>
              </a:rPr>
              <a:t>reçu</a:t>
            </a:r>
            <a:r>
              <a:rPr sz="1400" spc="-100" dirty="0">
                <a:latin typeface="Times New Roman"/>
                <a:cs typeface="Times New Roman"/>
              </a:rPr>
              <a:t> </a:t>
            </a:r>
            <a:r>
              <a:rPr sz="1400" spc="-30" dirty="0">
                <a:latin typeface="Times New Roman"/>
                <a:cs typeface="Times New Roman"/>
              </a:rPr>
              <a:t>le</a:t>
            </a:r>
            <a:r>
              <a:rPr sz="1400" dirty="0">
                <a:latin typeface="Times New Roman"/>
                <a:cs typeface="Times New Roman"/>
              </a:rPr>
              <a:t> </a:t>
            </a:r>
            <a:r>
              <a:rPr sz="1400" spc="-85" dirty="0">
                <a:latin typeface="Times New Roman"/>
                <a:cs typeface="Times New Roman"/>
              </a:rPr>
              <a:t>message</a:t>
            </a:r>
            <a:r>
              <a:rPr lang="fr-FR" sz="1400" spc="-85" dirty="0">
                <a:latin typeface="Times New Roman"/>
                <a:cs typeface="Times New Roman"/>
              </a:rPr>
              <a:t> </a:t>
            </a:r>
            <a:r>
              <a:rPr lang="fr-FR" sz="1400" spc="-85" dirty="0">
                <a:latin typeface="Times New Roman"/>
                <a:cs typeface="Times New Roman"/>
                <a:sym typeface="Wingdings" panose="05000000000000000000" pitchFamily="2" charset="2"/>
              </a:rPr>
              <a:t> </a:t>
            </a:r>
            <a:r>
              <a:rPr lang="fr-FR" sz="1400" b="1" spc="-20" dirty="0" err="1">
                <a:latin typeface="Times New Roman"/>
                <a:cs typeface="Times New Roman"/>
                <a:sym typeface="Wingdings" panose="05000000000000000000" pitchFamily="2" charset="2"/>
              </a:rPr>
              <a:t>Guarantee</a:t>
            </a:r>
            <a:r>
              <a:rPr lang="fr-FR" sz="1400" b="1" spc="-20" dirty="0">
                <a:latin typeface="Times New Roman"/>
                <a:cs typeface="Times New Roman"/>
                <a:sym typeface="Wingdings" panose="05000000000000000000" pitchFamily="2" charset="2"/>
              </a:rPr>
              <a:t> </a:t>
            </a:r>
            <a:r>
              <a:rPr lang="fr-FR" sz="1400" b="1" spc="-20" dirty="0" err="1">
                <a:latin typeface="Times New Roman"/>
                <a:cs typeface="Times New Roman"/>
                <a:sym typeface="Wingdings" panose="05000000000000000000" pitchFamily="2" charset="2"/>
              </a:rPr>
              <a:t>Replicated</a:t>
            </a:r>
            <a:r>
              <a:rPr lang="fr-FR" sz="1400" b="1" spc="-20" dirty="0">
                <a:latin typeface="Times New Roman"/>
                <a:cs typeface="Times New Roman"/>
                <a:sym typeface="Wingdings" panose="05000000000000000000" pitchFamily="2" charset="2"/>
              </a:rPr>
              <a:t> Delivery</a:t>
            </a:r>
            <a:endParaRPr lang="fr-FR" sz="1400" b="1" spc="-20" dirty="0">
              <a:latin typeface="Times New Roman"/>
              <a:cs typeface="Times New Roman"/>
            </a:endParaRPr>
          </a:p>
          <a:p>
            <a:pPr marL="297815" indent="-285750">
              <a:lnSpc>
                <a:spcPct val="100000"/>
              </a:lnSpc>
              <a:spcBef>
                <a:spcPts val="650"/>
              </a:spcBef>
              <a:buClr>
                <a:srgbClr val="D24717"/>
              </a:buClr>
              <a:buSzPct val="85714"/>
              <a:buFont typeface="Wingdings" panose="05000000000000000000" pitchFamily="2" charset="2"/>
              <a:buChar char="q"/>
              <a:tabLst>
                <a:tab pos="288925" algn="l"/>
                <a:tab pos="289560" algn="l"/>
              </a:tabLst>
            </a:pPr>
            <a:endParaRPr lang="fr-FR" sz="1400" spc="-85" dirty="0">
              <a:latin typeface="Times New Roman"/>
              <a:cs typeface="Times New Roman"/>
            </a:endParaRPr>
          </a:p>
        </p:txBody>
      </p:sp>
    </p:spTree>
    <p:extLst>
      <p:ext uri="{BB962C8B-B14F-4D97-AF65-F5344CB8AC3E}">
        <p14:creationId xmlns:p14="http://schemas.microsoft.com/office/powerpoint/2010/main" val="188882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98828" y="1385506"/>
            <a:ext cx="10283572" cy="2437206"/>
          </a:xfrm>
          <a:prstGeom prst="rect">
            <a:avLst/>
          </a:prstGeom>
        </p:spPr>
        <p:txBody>
          <a:bodyPr vert="horz" wrap="square" lIns="0" tIns="84455" rIns="0" bIns="0" rtlCol="0">
            <a:spAutoFit/>
          </a:bodyPr>
          <a:lstStyle/>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p:txBody>
      </p:sp>
      <p:pic>
        <p:nvPicPr>
          <p:cNvPr id="8" name="Image 7">
            <a:extLst>
              <a:ext uri="{FF2B5EF4-FFF2-40B4-BE49-F238E27FC236}">
                <a16:creationId xmlns:a16="http://schemas.microsoft.com/office/drawing/2014/main" id="{5F79DF70-C9C2-4E0E-825B-A22BC6D90C1E}"/>
              </a:ext>
            </a:extLst>
          </p:cNvPr>
          <p:cNvPicPr>
            <a:picLocks noChangeAspect="1"/>
          </p:cNvPicPr>
          <p:nvPr/>
        </p:nvPicPr>
        <p:blipFill>
          <a:blip r:embed="rId2"/>
          <a:stretch>
            <a:fillRect/>
          </a:stretch>
        </p:blipFill>
        <p:spPr>
          <a:xfrm>
            <a:off x="1905000" y="1524000"/>
            <a:ext cx="7834312" cy="2938826"/>
          </a:xfrm>
          <a:prstGeom prst="rect">
            <a:avLst/>
          </a:prstGeom>
        </p:spPr>
      </p:pic>
    </p:spTree>
    <p:extLst>
      <p:ext uri="{BB962C8B-B14F-4D97-AF65-F5344CB8AC3E}">
        <p14:creationId xmlns:p14="http://schemas.microsoft.com/office/powerpoint/2010/main" val="293039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393" y="213067"/>
            <a:ext cx="4613655" cy="624530"/>
          </a:xfrm>
          <a:prstGeom prst="rect">
            <a:avLst/>
          </a:prstGeom>
        </p:spPr>
        <p:txBody>
          <a:bodyPr vert="horz" wrap="square" lIns="0" tIns="16510" rIns="0" bIns="0" rtlCol="0">
            <a:spAutoFit/>
          </a:bodyPr>
          <a:lstStyle/>
          <a:p>
            <a:pPr marL="12700">
              <a:lnSpc>
                <a:spcPct val="100000"/>
              </a:lnSpc>
              <a:spcBef>
                <a:spcPts val="130"/>
              </a:spcBef>
            </a:pPr>
            <a:r>
              <a:rPr lang="fr-FR" spc="-120" dirty="0"/>
              <a:t>Kafka </a:t>
            </a:r>
            <a:r>
              <a:rPr lang="fr-FR" spc="-120" dirty="0" err="1"/>
              <a:t>Semantics</a:t>
            </a:r>
            <a:endParaRPr dirty="0"/>
          </a:p>
        </p:txBody>
      </p:sp>
      <p:sp>
        <p:nvSpPr>
          <p:cNvPr id="3" name="object 3"/>
          <p:cNvSpPr txBox="1"/>
          <p:nvPr/>
        </p:nvSpPr>
        <p:spPr>
          <a:xfrm>
            <a:off x="1298828" y="1385506"/>
            <a:ext cx="10283572" cy="2437206"/>
          </a:xfrm>
          <a:prstGeom prst="rect">
            <a:avLst/>
          </a:prstGeom>
        </p:spPr>
        <p:txBody>
          <a:bodyPr vert="horz" wrap="square" lIns="0" tIns="84455" rIns="0" bIns="0" rtlCol="0">
            <a:spAutoFit/>
          </a:bodyPr>
          <a:lstStyle/>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p:txBody>
      </p:sp>
      <p:pic>
        <p:nvPicPr>
          <p:cNvPr id="5" name="Image 4">
            <a:extLst>
              <a:ext uri="{FF2B5EF4-FFF2-40B4-BE49-F238E27FC236}">
                <a16:creationId xmlns:a16="http://schemas.microsoft.com/office/drawing/2014/main" id="{C779C4EA-E48D-4A6B-BF64-C14016DE7893}"/>
              </a:ext>
            </a:extLst>
          </p:cNvPr>
          <p:cNvPicPr>
            <a:picLocks noChangeAspect="1"/>
          </p:cNvPicPr>
          <p:nvPr/>
        </p:nvPicPr>
        <p:blipFill>
          <a:blip r:embed="rId2"/>
          <a:stretch>
            <a:fillRect/>
          </a:stretch>
        </p:blipFill>
        <p:spPr>
          <a:xfrm>
            <a:off x="923079" y="922349"/>
            <a:ext cx="4868628" cy="2900363"/>
          </a:xfrm>
          <a:prstGeom prst="rect">
            <a:avLst/>
          </a:prstGeom>
        </p:spPr>
      </p:pic>
      <p:pic>
        <p:nvPicPr>
          <p:cNvPr id="6" name="Image 5">
            <a:extLst>
              <a:ext uri="{FF2B5EF4-FFF2-40B4-BE49-F238E27FC236}">
                <a16:creationId xmlns:a16="http://schemas.microsoft.com/office/drawing/2014/main" id="{D1AED80D-4FC6-49E4-9F06-3197EE3121EA}"/>
              </a:ext>
            </a:extLst>
          </p:cNvPr>
          <p:cNvPicPr>
            <a:picLocks noChangeAspect="1"/>
          </p:cNvPicPr>
          <p:nvPr/>
        </p:nvPicPr>
        <p:blipFill>
          <a:blip r:embed="rId3"/>
          <a:stretch>
            <a:fillRect/>
          </a:stretch>
        </p:blipFill>
        <p:spPr>
          <a:xfrm>
            <a:off x="6096000" y="837597"/>
            <a:ext cx="4302403" cy="2704597"/>
          </a:xfrm>
          <a:prstGeom prst="rect">
            <a:avLst/>
          </a:prstGeom>
        </p:spPr>
      </p:pic>
      <p:pic>
        <p:nvPicPr>
          <p:cNvPr id="7" name="Image 6">
            <a:extLst>
              <a:ext uri="{FF2B5EF4-FFF2-40B4-BE49-F238E27FC236}">
                <a16:creationId xmlns:a16="http://schemas.microsoft.com/office/drawing/2014/main" id="{61E3D823-8624-45E9-92CE-2AA11CDEADCE}"/>
              </a:ext>
            </a:extLst>
          </p:cNvPr>
          <p:cNvPicPr>
            <a:picLocks noChangeAspect="1"/>
          </p:cNvPicPr>
          <p:nvPr/>
        </p:nvPicPr>
        <p:blipFill>
          <a:blip r:embed="rId4"/>
          <a:stretch>
            <a:fillRect/>
          </a:stretch>
        </p:blipFill>
        <p:spPr>
          <a:xfrm>
            <a:off x="4495800" y="3822712"/>
            <a:ext cx="4039107" cy="2679940"/>
          </a:xfrm>
          <a:prstGeom prst="rect">
            <a:avLst/>
          </a:prstGeom>
        </p:spPr>
      </p:pic>
    </p:spTree>
    <p:extLst>
      <p:ext uri="{BB962C8B-B14F-4D97-AF65-F5344CB8AC3E}">
        <p14:creationId xmlns:p14="http://schemas.microsoft.com/office/powerpoint/2010/main" val="255115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393" y="213067"/>
            <a:ext cx="4613655" cy="624530"/>
          </a:xfrm>
          <a:prstGeom prst="rect">
            <a:avLst/>
          </a:prstGeom>
        </p:spPr>
        <p:txBody>
          <a:bodyPr vert="horz" wrap="square" lIns="0" tIns="16510" rIns="0" bIns="0" rtlCol="0">
            <a:spAutoFit/>
          </a:bodyPr>
          <a:lstStyle/>
          <a:p>
            <a:pPr marL="12700">
              <a:lnSpc>
                <a:spcPct val="100000"/>
              </a:lnSpc>
              <a:spcBef>
                <a:spcPts val="130"/>
              </a:spcBef>
            </a:pPr>
            <a:r>
              <a:rPr lang="fr-FR" spc="-120" dirty="0"/>
              <a:t>Kafka </a:t>
            </a:r>
            <a:r>
              <a:rPr lang="fr-FR" spc="-120" dirty="0" err="1"/>
              <a:t>Semantics</a:t>
            </a:r>
            <a:endParaRPr dirty="0"/>
          </a:p>
        </p:txBody>
      </p:sp>
      <p:sp>
        <p:nvSpPr>
          <p:cNvPr id="3" name="object 3"/>
          <p:cNvSpPr txBox="1"/>
          <p:nvPr/>
        </p:nvSpPr>
        <p:spPr>
          <a:xfrm>
            <a:off x="1298828" y="1385506"/>
            <a:ext cx="10283572" cy="2437206"/>
          </a:xfrm>
          <a:prstGeom prst="rect">
            <a:avLst/>
          </a:prstGeom>
        </p:spPr>
        <p:txBody>
          <a:bodyPr vert="horz" wrap="square" lIns="0" tIns="84455" rIns="0" bIns="0" rtlCol="0">
            <a:spAutoFit/>
          </a:bodyPr>
          <a:lstStyle/>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a:p>
            <a:pPr marL="12065">
              <a:lnSpc>
                <a:spcPct val="100000"/>
              </a:lnSpc>
              <a:spcBef>
                <a:spcPts val="665"/>
              </a:spcBef>
              <a:buClr>
                <a:srgbClr val="D24717"/>
              </a:buClr>
              <a:buSzPct val="85714"/>
              <a:tabLst>
                <a:tab pos="288925" algn="l"/>
                <a:tab pos="289560" algn="l"/>
              </a:tabLst>
            </a:pPr>
            <a:endParaRPr lang="fr-FR" sz="1400" spc="-10" dirty="0">
              <a:latin typeface="Times New Roman"/>
              <a:cs typeface="Times New Roman"/>
            </a:endParaRPr>
          </a:p>
        </p:txBody>
      </p:sp>
      <p:pic>
        <p:nvPicPr>
          <p:cNvPr id="6" name="Image 5">
            <a:extLst>
              <a:ext uri="{FF2B5EF4-FFF2-40B4-BE49-F238E27FC236}">
                <a16:creationId xmlns:a16="http://schemas.microsoft.com/office/drawing/2014/main" id="{BBDDCEE9-E76D-486B-A6CA-2FA95DE5BD67}"/>
              </a:ext>
            </a:extLst>
          </p:cNvPr>
          <p:cNvPicPr>
            <a:picLocks noChangeAspect="1"/>
          </p:cNvPicPr>
          <p:nvPr/>
        </p:nvPicPr>
        <p:blipFill>
          <a:blip r:embed="rId2"/>
          <a:stretch>
            <a:fillRect/>
          </a:stretch>
        </p:blipFill>
        <p:spPr>
          <a:xfrm>
            <a:off x="1447800" y="2023084"/>
            <a:ext cx="9039225" cy="1162050"/>
          </a:xfrm>
          <a:prstGeom prst="rect">
            <a:avLst/>
          </a:prstGeom>
        </p:spPr>
      </p:pic>
    </p:spTree>
    <p:extLst>
      <p:ext uri="{BB962C8B-B14F-4D97-AF65-F5344CB8AC3E}">
        <p14:creationId xmlns:p14="http://schemas.microsoft.com/office/powerpoint/2010/main" val="368988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C1F10-2BA6-4324-ABE0-73087E44AF1A}"/>
              </a:ext>
            </a:extLst>
          </p:cNvPr>
          <p:cNvSpPr>
            <a:spLocks noGrp="1"/>
          </p:cNvSpPr>
          <p:nvPr>
            <p:ph type="title"/>
          </p:nvPr>
        </p:nvSpPr>
        <p:spPr>
          <a:xfrm>
            <a:off x="1143000" y="304800"/>
            <a:ext cx="9594342" cy="607859"/>
          </a:xfrm>
        </p:spPr>
        <p:txBody>
          <a:bodyPr/>
          <a:lstStyle/>
          <a:p>
            <a:r>
              <a:rPr lang="fr-FR" dirty="0"/>
              <a:t>                                 </a:t>
            </a:r>
            <a:r>
              <a:rPr lang="fr-FR" dirty="0" err="1"/>
              <a:t>Ack</a:t>
            </a:r>
            <a:endParaRPr lang="fr-FR" dirty="0"/>
          </a:p>
        </p:txBody>
      </p:sp>
      <p:pic>
        <p:nvPicPr>
          <p:cNvPr id="7" name="Image 6">
            <a:extLst>
              <a:ext uri="{FF2B5EF4-FFF2-40B4-BE49-F238E27FC236}">
                <a16:creationId xmlns:a16="http://schemas.microsoft.com/office/drawing/2014/main" id="{7A9AE2E1-0BCC-4347-AA40-B7F9E231A03A}"/>
              </a:ext>
            </a:extLst>
          </p:cNvPr>
          <p:cNvPicPr>
            <a:picLocks noChangeAspect="1"/>
          </p:cNvPicPr>
          <p:nvPr/>
        </p:nvPicPr>
        <p:blipFill>
          <a:blip r:embed="rId2"/>
          <a:stretch>
            <a:fillRect/>
          </a:stretch>
        </p:blipFill>
        <p:spPr>
          <a:xfrm>
            <a:off x="2590800" y="1066800"/>
            <a:ext cx="7010400" cy="4475274"/>
          </a:xfrm>
          <a:prstGeom prst="rect">
            <a:avLst/>
          </a:prstGeom>
        </p:spPr>
      </p:pic>
    </p:spTree>
    <p:extLst>
      <p:ext uri="{BB962C8B-B14F-4D97-AF65-F5344CB8AC3E}">
        <p14:creationId xmlns:p14="http://schemas.microsoft.com/office/powerpoint/2010/main" val="190654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C1F10-2BA6-4324-ABE0-73087E44AF1A}"/>
              </a:ext>
            </a:extLst>
          </p:cNvPr>
          <p:cNvSpPr>
            <a:spLocks noGrp="1"/>
          </p:cNvSpPr>
          <p:nvPr>
            <p:ph type="title"/>
          </p:nvPr>
        </p:nvSpPr>
        <p:spPr>
          <a:xfrm>
            <a:off x="1298829" y="370757"/>
            <a:ext cx="9594342" cy="607859"/>
          </a:xfrm>
        </p:spPr>
        <p:txBody>
          <a:bodyPr/>
          <a:lstStyle/>
          <a:p>
            <a:r>
              <a:rPr lang="fr-FR" dirty="0"/>
              <a:t>                               </a:t>
            </a:r>
            <a:r>
              <a:rPr lang="fr-FR" dirty="0" err="1"/>
              <a:t>Ack</a:t>
            </a:r>
            <a:endParaRPr lang="fr-FR" dirty="0"/>
          </a:p>
        </p:txBody>
      </p:sp>
      <p:pic>
        <p:nvPicPr>
          <p:cNvPr id="5" name="Image 4">
            <a:extLst>
              <a:ext uri="{FF2B5EF4-FFF2-40B4-BE49-F238E27FC236}">
                <a16:creationId xmlns:a16="http://schemas.microsoft.com/office/drawing/2014/main" id="{4E74F6C0-43EC-49C0-BF53-527CE93EACC8}"/>
              </a:ext>
            </a:extLst>
          </p:cNvPr>
          <p:cNvPicPr>
            <a:picLocks noChangeAspect="1"/>
          </p:cNvPicPr>
          <p:nvPr/>
        </p:nvPicPr>
        <p:blipFill>
          <a:blip r:embed="rId2"/>
          <a:stretch>
            <a:fillRect/>
          </a:stretch>
        </p:blipFill>
        <p:spPr>
          <a:xfrm>
            <a:off x="2590800" y="978616"/>
            <a:ext cx="6324599" cy="4614070"/>
          </a:xfrm>
          <a:prstGeom prst="rect">
            <a:avLst/>
          </a:prstGeom>
        </p:spPr>
      </p:pic>
      <p:sp>
        <p:nvSpPr>
          <p:cNvPr id="3" name="ZoneTexte 2">
            <a:extLst>
              <a:ext uri="{FF2B5EF4-FFF2-40B4-BE49-F238E27FC236}">
                <a16:creationId xmlns:a16="http://schemas.microsoft.com/office/drawing/2014/main" id="{B4A831CA-AEA2-4AF3-9C44-0A2D69760B36}"/>
              </a:ext>
            </a:extLst>
          </p:cNvPr>
          <p:cNvSpPr txBox="1"/>
          <p:nvPr/>
        </p:nvSpPr>
        <p:spPr>
          <a:xfrm>
            <a:off x="9067801" y="3429000"/>
            <a:ext cx="2010102" cy="369332"/>
          </a:xfrm>
          <a:prstGeom prst="rect">
            <a:avLst/>
          </a:prstGeom>
          <a:noFill/>
        </p:spPr>
        <p:txBody>
          <a:bodyPr wrap="square" rtlCol="0">
            <a:spAutoFit/>
          </a:bodyPr>
          <a:lstStyle/>
          <a:p>
            <a:r>
              <a:rPr lang="fr-FR" dirty="0"/>
              <a:t>At least once</a:t>
            </a:r>
          </a:p>
        </p:txBody>
      </p:sp>
    </p:spTree>
    <p:extLst>
      <p:ext uri="{BB962C8B-B14F-4D97-AF65-F5344CB8AC3E}">
        <p14:creationId xmlns:p14="http://schemas.microsoft.com/office/powerpoint/2010/main" val="223554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C1F10-2BA6-4324-ABE0-73087E44AF1A}"/>
              </a:ext>
            </a:extLst>
          </p:cNvPr>
          <p:cNvSpPr>
            <a:spLocks noGrp="1"/>
          </p:cNvSpPr>
          <p:nvPr>
            <p:ph type="title"/>
          </p:nvPr>
        </p:nvSpPr>
        <p:spPr>
          <a:xfrm>
            <a:off x="1066800" y="253578"/>
            <a:ext cx="9552050" cy="607859"/>
          </a:xfrm>
        </p:spPr>
        <p:txBody>
          <a:bodyPr/>
          <a:lstStyle/>
          <a:p>
            <a:r>
              <a:rPr lang="fr-FR" dirty="0"/>
              <a:t>                                 </a:t>
            </a:r>
            <a:r>
              <a:rPr lang="fr-FR" dirty="0" err="1"/>
              <a:t>Ack</a:t>
            </a:r>
            <a:r>
              <a:rPr lang="fr-FR" dirty="0"/>
              <a:t> </a:t>
            </a:r>
          </a:p>
        </p:txBody>
      </p:sp>
      <p:pic>
        <p:nvPicPr>
          <p:cNvPr id="3" name="Image 2">
            <a:extLst>
              <a:ext uri="{FF2B5EF4-FFF2-40B4-BE49-F238E27FC236}">
                <a16:creationId xmlns:a16="http://schemas.microsoft.com/office/drawing/2014/main" id="{780F453C-204A-41A6-B326-2BF32DD1B672}"/>
              </a:ext>
            </a:extLst>
          </p:cNvPr>
          <p:cNvPicPr>
            <a:picLocks noChangeAspect="1"/>
          </p:cNvPicPr>
          <p:nvPr/>
        </p:nvPicPr>
        <p:blipFill>
          <a:blip r:embed="rId2"/>
          <a:stretch>
            <a:fillRect/>
          </a:stretch>
        </p:blipFill>
        <p:spPr>
          <a:xfrm>
            <a:off x="2057400" y="762000"/>
            <a:ext cx="6464949" cy="5029622"/>
          </a:xfrm>
          <a:prstGeom prst="rect">
            <a:avLst/>
          </a:prstGeom>
        </p:spPr>
      </p:pic>
      <p:sp>
        <p:nvSpPr>
          <p:cNvPr id="4" name="ZoneTexte 3">
            <a:extLst>
              <a:ext uri="{FF2B5EF4-FFF2-40B4-BE49-F238E27FC236}">
                <a16:creationId xmlns:a16="http://schemas.microsoft.com/office/drawing/2014/main" id="{61486CC6-3D0D-4977-9F60-113BF4F92021}"/>
              </a:ext>
            </a:extLst>
          </p:cNvPr>
          <p:cNvSpPr txBox="1"/>
          <p:nvPr/>
        </p:nvSpPr>
        <p:spPr>
          <a:xfrm>
            <a:off x="8915400" y="3429000"/>
            <a:ext cx="2209800" cy="369332"/>
          </a:xfrm>
          <a:prstGeom prst="rect">
            <a:avLst/>
          </a:prstGeom>
          <a:noFill/>
        </p:spPr>
        <p:txBody>
          <a:bodyPr wrap="square" rtlCol="0">
            <a:spAutoFit/>
          </a:bodyPr>
          <a:lstStyle/>
          <a:p>
            <a:r>
              <a:rPr lang="fr-FR" dirty="0" err="1"/>
              <a:t>Exactly</a:t>
            </a:r>
            <a:r>
              <a:rPr lang="fr-FR" dirty="0"/>
              <a:t> once</a:t>
            </a:r>
          </a:p>
        </p:txBody>
      </p:sp>
    </p:spTree>
    <p:extLst>
      <p:ext uri="{BB962C8B-B14F-4D97-AF65-F5344CB8AC3E}">
        <p14:creationId xmlns:p14="http://schemas.microsoft.com/office/powerpoint/2010/main" val="334868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1" y="558954"/>
            <a:ext cx="3952240" cy="624530"/>
          </a:xfrm>
          <a:prstGeom prst="rect">
            <a:avLst/>
          </a:prstGeom>
        </p:spPr>
        <p:txBody>
          <a:bodyPr vert="horz" wrap="square" lIns="0" tIns="16510" rIns="0" bIns="0" rtlCol="0">
            <a:spAutoFit/>
          </a:bodyPr>
          <a:lstStyle/>
          <a:p>
            <a:pPr marL="12700">
              <a:lnSpc>
                <a:spcPct val="100000"/>
              </a:lnSpc>
              <a:spcBef>
                <a:spcPts val="130"/>
              </a:spcBef>
            </a:pPr>
            <a:r>
              <a:rPr lang="fr-FR" spc="15" dirty="0"/>
              <a:t>Idempotence</a:t>
            </a:r>
            <a:endParaRPr spc="15" dirty="0"/>
          </a:p>
        </p:txBody>
      </p:sp>
      <p:sp>
        <p:nvSpPr>
          <p:cNvPr id="3" name="object 3"/>
          <p:cNvSpPr txBox="1"/>
          <p:nvPr/>
        </p:nvSpPr>
        <p:spPr>
          <a:xfrm>
            <a:off x="1295400" y="1447800"/>
            <a:ext cx="10127615" cy="4470455"/>
          </a:xfrm>
          <a:prstGeom prst="rect">
            <a:avLst/>
          </a:prstGeom>
        </p:spPr>
        <p:txBody>
          <a:bodyPr vert="horz" wrap="square" lIns="0" tIns="33020" rIns="0" bIns="0" rtlCol="0">
            <a:spAutoFit/>
          </a:bodyPr>
          <a:lstStyle/>
          <a:p>
            <a:pPr marL="12700" marR="5080">
              <a:lnSpc>
                <a:spcPts val="3080"/>
              </a:lnSpc>
              <a:spcBef>
                <a:spcPts val="260"/>
              </a:spcBef>
              <a:tabLst>
                <a:tab pos="1614170" algn="l"/>
                <a:tab pos="4623435" algn="l"/>
                <a:tab pos="8020050" algn="l"/>
              </a:tabLst>
            </a:pPr>
            <a:r>
              <a:rPr lang="fr-FR" sz="1600" dirty="0">
                <a:latin typeface="Times New Roman"/>
                <a:cs typeface="Times New Roman"/>
              </a:rPr>
              <a:t>Un serveur est idempotent si, lorsqu’on lui envoie la même requête une ou plusieurs fois, il ne la traite qu’une fois. On parle aussi de </a:t>
            </a:r>
            <a:r>
              <a:rPr lang="fr-FR" sz="1600" dirty="0" err="1">
                <a:latin typeface="Times New Roman"/>
                <a:cs typeface="Times New Roman"/>
              </a:rPr>
              <a:t>dé-duplication</a:t>
            </a:r>
            <a:r>
              <a:rPr lang="fr-FR" sz="1600" dirty="0">
                <a:latin typeface="Times New Roman"/>
                <a:cs typeface="Times New Roman"/>
              </a:rPr>
              <a:t> ou de dédoublonnage. Cette propriété est très utile, notamment dans le cas des “retries”, car elle permet de s’assurer que si un </a:t>
            </a:r>
            <a:r>
              <a:rPr lang="fr-FR" sz="1600" dirty="0" err="1">
                <a:latin typeface="Times New Roman"/>
                <a:cs typeface="Times New Roman"/>
              </a:rPr>
              <a:t>retry</a:t>
            </a:r>
            <a:r>
              <a:rPr lang="fr-FR" sz="1600" dirty="0">
                <a:latin typeface="Times New Roman"/>
                <a:cs typeface="Times New Roman"/>
              </a:rPr>
              <a:t> a été joué suite à un timeout du </a:t>
            </a:r>
            <a:r>
              <a:rPr lang="fr-FR" sz="1600" dirty="0" err="1">
                <a:latin typeface="Times New Roman"/>
                <a:cs typeface="Times New Roman"/>
              </a:rPr>
              <a:t>producer</a:t>
            </a:r>
            <a:r>
              <a:rPr lang="fr-FR" sz="1600" dirty="0">
                <a:latin typeface="Times New Roman"/>
                <a:cs typeface="Times New Roman"/>
              </a:rPr>
              <a:t>, mais que le message a bien été reçu (les paquets d’acquittement du broker ont été perdus à cause d’un problème réseau, par exemple), alors lorsque le </a:t>
            </a:r>
            <a:r>
              <a:rPr lang="fr-FR" sz="1600" dirty="0" err="1">
                <a:latin typeface="Times New Roman"/>
                <a:cs typeface="Times New Roman"/>
              </a:rPr>
              <a:t>producer</a:t>
            </a:r>
            <a:r>
              <a:rPr lang="fr-FR" sz="1600" dirty="0">
                <a:latin typeface="Times New Roman"/>
                <a:cs typeface="Times New Roman"/>
              </a:rPr>
              <a:t> va réessayer, le broker leader ne va pas insérer deux fois les mêmes messages dans le commit log</a:t>
            </a:r>
          </a:p>
          <a:p>
            <a:pPr marL="12700" marR="5080">
              <a:lnSpc>
                <a:spcPts val="3080"/>
              </a:lnSpc>
              <a:spcBef>
                <a:spcPts val="260"/>
              </a:spcBef>
              <a:tabLst>
                <a:tab pos="1614170" algn="l"/>
                <a:tab pos="4623435" algn="l"/>
                <a:tab pos="8020050" algn="l"/>
              </a:tabLst>
            </a:pPr>
            <a:endParaRPr lang="fr-FR" sz="1600" dirty="0">
              <a:latin typeface="Times New Roman"/>
              <a:cs typeface="Times New Roman"/>
            </a:endParaRPr>
          </a:p>
          <a:p>
            <a:pPr marL="12700" marR="5080">
              <a:lnSpc>
                <a:spcPts val="3080"/>
              </a:lnSpc>
              <a:spcBef>
                <a:spcPts val="260"/>
              </a:spcBef>
              <a:tabLst>
                <a:tab pos="1614170" algn="l"/>
                <a:tab pos="4623435" algn="l"/>
                <a:tab pos="8020050" algn="l"/>
              </a:tabLst>
            </a:pPr>
            <a:r>
              <a:rPr lang="fr-FR" sz="1600" dirty="0">
                <a:latin typeface="Times New Roman"/>
                <a:cs typeface="Times New Roman"/>
              </a:rPr>
              <a:t>Il est possible d’activer l’idempotence en mettant un flag dans la configuration côté </a:t>
            </a:r>
            <a:r>
              <a:rPr lang="fr-FR" sz="1600" dirty="0" err="1">
                <a:latin typeface="Times New Roman"/>
                <a:cs typeface="Times New Roman"/>
              </a:rPr>
              <a:t>producer</a:t>
            </a:r>
            <a:r>
              <a:rPr lang="fr-FR" sz="1600" dirty="0">
                <a:latin typeface="Times New Roman"/>
                <a:cs typeface="Times New Roman"/>
              </a:rPr>
              <a:t> : </a:t>
            </a:r>
            <a:r>
              <a:rPr lang="fr-FR" sz="1600" dirty="0" err="1">
                <a:latin typeface="Times New Roman"/>
                <a:cs typeface="Times New Roman"/>
              </a:rPr>
              <a:t>enable.idempotence</a:t>
            </a:r>
            <a:r>
              <a:rPr lang="fr-FR" sz="1600" dirty="0">
                <a:latin typeface="Times New Roman"/>
                <a:cs typeface="Times New Roman"/>
              </a:rPr>
              <a:t>. Ce paramètre suffit pour garantir que les messages ne seront jamais reçus en double dans le broker. Par contre, comme le spécifie la documentation de cette configuration, l’idempotence s’accompagne de deux prérequis : le paramètre </a:t>
            </a:r>
            <a:r>
              <a:rPr lang="fr-FR" sz="1600" b="1" dirty="0" err="1">
                <a:latin typeface="Times New Roman"/>
                <a:cs typeface="Times New Roman"/>
              </a:rPr>
              <a:t>max.in.flight.requests.per.connection</a:t>
            </a:r>
            <a:r>
              <a:rPr lang="fr-FR" sz="1600" b="1" dirty="0">
                <a:latin typeface="Times New Roman"/>
                <a:cs typeface="Times New Roman"/>
              </a:rPr>
              <a:t> </a:t>
            </a:r>
            <a:r>
              <a:rPr lang="fr-FR" sz="1600" dirty="0">
                <a:latin typeface="Times New Roman"/>
                <a:cs typeface="Times New Roman"/>
              </a:rPr>
              <a:t>doit être &lt;= 5 (5 est la valeur défaut) et </a:t>
            </a:r>
            <a:r>
              <a:rPr lang="fr-FR" sz="1600" dirty="0" err="1">
                <a:latin typeface="Times New Roman"/>
                <a:cs typeface="Times New Roman"/>
              </a:rPr>
              <a:t>ack</a:t>
            </a:r>
            <a:r>
              <a:rPr lang="fr-FR" sz="1600" dirty="0">
                <a:latin typeface="Times New Roman"/>
                <a:cs typeface="Times New Roman"/>
              </a:rPr>
              <a:t> doit être positionné sur </a:t>
            </a:r>
            <a:r>
              <a:rPr lang="fr-FR" sz="1600" b="1" dirty="0">
                <a:latin typeface="Times New Roman"/>
                <a:cs typeface="Times New Roman"/>
              </a:rPr>
              <a:t>all</a:t>
            </a:r>
          </a:p>
          <a:p>
            <a:pPr marL="12700" marR="5080">
              <a:lnSpc>
                <a:spcPts val="3080"/>
              </a:lnSpc>
              <a:spcBef>
                <a:spcPts val="260"/>
              </a:spcBef>
              <a:tabLst>
                <a:tab pos="1614170" algn="l"/>
                <a:tab pos="4623435" algn="l"/>
                <a:tab pos="8020050" algn="l"/>
              </a:tabLst>
            </a:pPr>
            <a:endParaRPr lang="fr-FR" sz="1600" dirty="0">
              <a:solidFill>
                <a:srgbClr val="FF0000"/>
              </a:solidFill>
              <a:latin typeface="Times New Roman"/>
              <a:cs typeface="Times New Roman"/>
            </a:endParaRPr>
          </a:p>
        </p:txBody>
      </p:sp>
    </p:spTree>
    <p:extLst>
      <p:ext uri="{BB962C8B-B14F-4D97-AF65-F5344CB8AC3E}">
        <p14:creationId xmlns:p14="http://schemas.microsoft.com/office/powerpoint/2010/main" val="1551005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C1F10-2BA6-4324-ABE0-73087E44AF1A}"/>
              </a:ext>
            </a:extLst>
          </p:cNvPr>
          <p:cNvSpPr>
            <a:spLocks noGrp="1"/>
          </p:cNvSpPr>
          <p:nvPr>
            <p:ph type="title"/>
          </p:nvPr>
        </p:nvSpPr>
        <p:spPr>
          <a:xfrm>
            <a:off x="1066800" y="253578"/>
            <a:ext cx="9552050" cy="607859"/>
          </a:xfrm>
        </p:spPr>
        <p:txBody>
          <a:bodyPr/>
          <a:lstStyle/>
          <a:p>
            <a:r>
              <a:rPr lang="fr-FR" dirty="0"/>
              <a:t>                                Safe Producer </a:t>
            </a:r>
          </a:p>
        </p:txBody>
      </p:sp>
      <p:pic>
        <p:nvPicPr>
          <p:cNvPr id="4" name="Image 3">
            <a:extLst>
              <a:ext uri="{FF2B5EF4-FFF2-40B4-BE49-F238E27FC236}">
                <a16:creationId xmlns:a16="http://schemas.microsoft.com/office/drawing/2014/main" id="{F794D6B0-7FC9-4C9F-95E2-FD04C68437FD}"/>
              </a:ext>
            </a:extLst>
          </p:cNvPr>
          <p:cNvPicPr>
            <a:picLocks noChangeAspect="1"/>
          </p:cNvPicPr>
          <p:nvPr/>
        </p:nvPicPr>
        <p:blipFill>
          <a:blip r:embed="rId2"/>
          <a:stretch>
            <a:fillRect/>
          </a:stretch>
        </p:blipFill>
        <p:spPr>
          <a:xfrm>
            <a:off x="1828800" y="1447800"/>
            <a:ext cx="7398774" cy="4818529"/>
          </a:xfrm>
          <a:prstGeom prst="rect">
            <a:avLst/>
          </a:prstGeom>
        </p:spPr>
      </p:pic>
    </p:spTree>
    <p:extLst>
      <p:ext uri="{BB962C8B-B14F-4D97-AF65-F5344CB8AC3E}">
        <p14:creationId xmlns:p14="http://schemas.microsoft.com/office/powerpoint/2010/main" val="227251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80436-981B-40E4-8F55-BDB709F69E18}"/>
              </a:ext>
            </a:extLst>
          </p:cNvPr>
          <p:cNvSpPr>
            <a:spLocks noGrp="1"/>
          </p:cNvSpPr>
          <p:nvPr>
            <p:ph type="title"/>
          </p:nvPr>
        </p:nvSpPr>
        <p:spPr>
          <a:xfrm>
            <a:off x="1298828" y="695007"/>
            <a:ext cx="9594342" cy="607859"/>
          </a:xfrm>
        </p:spPr>
        <p:txBody>
          <a:bodyPr/>
          <a:lstStyle/>
          <a:p>
            <a:r>
              <a:rPr lang="fr-FR" dirty="0"/>
              <a:t>                             Compression </a:t>
            </a:r>
          </a:p>
        </p:txBody>
      </p:sp>
      <p:sp>
        <p:nvSpPr>
          <p:cNvPr id="3" name="Espace réservé du texte 2">
            <a:extLst>
              <a:ext uri="{FF2B5EF4-FFF2-40B4-BE49-F238E27FC236}">
                <a16:creationId xmlns:a16="http://schemas.microsoft.com/office/drawing/2014/main" id="{0115B9E9-603F-4B95-B5D6-12FDA0ECB64E}"/>
              </a:ext>
            </a:extLst>
          </p:cNvPr>
          <p:cNvSpPr>
            <a:spLocks noGrp="1"/>
          </p:cNvSpPr>
          <p:nvPr>
            <p:ph type="body" idx="1"/>
          </p:nvPr>
        </p:nvSpPr>
        <p:spPr>
          <a:xfrm>
            <a:off x="1204277" y="1389570"/>
            <a:ext cx="10287000" cy="3693319"/>
          </a:xfrm>
        </p:spPr>
        <p:txBody>
          <a:bodyPr/>
          <a:lstStyle/>
          <a:p>
            <a:r>
              <a:rPr lang="fr-FR" sz="2000" dirty="0"/>
              <a:t>Les </a:t>
            </a:r>
            <a:r>
              <a:rPr lang="fr-FR" sz="2000" dirty="0" err="1"/>
              <a:t>producer</a:t>
            </a:r>
            <a:r>
              <a:rPr lang="fr-FR" sz="2000" dirty="0"/>
              <a:t> peuvent compresser la data </a:t>
            </a:r>
          </a:p>
          <a:p>
            <a:r>
              <a:rPr lang="fr-FR" sz="2000" dirty="0"/>
              <a:t>La compression joue deux </a:t>
            </a:r>
            <a:r>
              <a:rPr lang="fr-FR" sz="2000" dirty="0" err="1"/>
              <a:t>roles</a:t>
            </a:r>
            <a:r>
              <a:rPr lang="fr-FR" sz="2000" dirty="0"/>
              <a:t>:</a:t>
            </a:r>
          </a:p>
          <a:p>
            <a:r>
              <a:rPr lang="en-US" sz="2000" dirty="0" err="1"/>
              <a:t>Reduire</a:t>
            </a:r>
            <a:r>
              <a:rPr lang="en-US" sz="2000" dirty="0"/>
              <a:t> le network bandwidth .</a:t>
            </a:r>
          </a:p>
          <a:p>
            <a:r>
              <a:rPr lang="en-US" sz="2000" dirty="0" err="1"/>
              <a:t>Réduire</a:t>
            </a:r>
            <a:r>
              <a:rPr lang="en-US" sz="2000" dirty="0"/>
              <a:t> </a:t>
            </a:r>
            <a:r>
              <a:rPr lang="en-US" sz="2000" dirty="0" err="1"/>
              <a:t>l’espace</a:t>
            </a:r>
            <a:r>
              <a:rPr lang="en-US" sz="2000" dirty="0"/>
              <a:t> Disk sur les  Brokers </a:t>
            </a:r>
          </a:p>
          <a:p>
            <a:r>
              <a:rPr lang="fr-FR" sz="2000" dirty="0">
                <a:solidFill>
                  <a:srgbClr val="FF0000"/>
                </a:solidFill>
              </a:rPr>
              <a:t>Le seul compromis avec ces deux avantages de la compression est une utilisation CPU légèrement plus élevée</a:t>
            </a:r>
            <a:endParaRPr lang="en-US" sz="2000" dirty="0">
              <a:solidFill>
                <a:srgbClr val="FF0000"/>
              </a:solidFill>
            </a:endParaRPr>
          </a:p>
          <a:p>
            <a:endParaRPr lang="en-US" sz="2000" dirty="0"/>
          </a:p>
          <a:p>
            <a:endParaRPr lang="en-US" sz="2000" dirty="0"/>
          </a:p>
          <a:p>
            <a:endParaRPr lang="fr-FR" sz="2000" dirty="0"/>
          </a:p>
          <a:p>
            <a:endParaRPr lang="fr-FR" sz="2000" dirty="0"/>
          </a:p>
          <a:p>
            <a:endParaRPr lang="fr-FR" sz="2000" dirty="0"/>
          </a:p>
          <a:p>
            <a:endParaRPr lang="fr-FR" sz="2000" dirty="0"/>
          </a:p>
        </p:txBody>
      </p:sp>
      <p:pic>
        <p:nvPicPr>
          <p:cNvPr id="8" name="Image 7">
            <a:extLst>
              <a:ext uri="{FF2B5EF4-FFF2-40B4-BE49-F238E27FC236}">
                <a16:creationId xmlns:a16="http://schemas.microsoft.com/office/drawing/2014/main" id="{4BF75A76-A1F4-46B4-A39C-0C54E02DB9EE}"/>
              </a:ext>
            </a:extLst>
          </p:cNvPr>
          <p:cNvPicPr>
            <a:picLocks noChangeAspect="1"/>
          </p:cNvPicPr>
          <p:nvPr/>
        </p:nvPicPr>
        <p:blipFill>
          <a:blip r:embed="rId2"/>
          <a:stretch>
            <a:fillRect/>
          </a:stretch>
        </p:blipFill>
        <p:spPr>
          <a:xfrm>
            <a:off x="1600200" y="3429000"/>
            <a:ext cx="8410576" cy="2200169"/>
          </a:xfrm>
          <a:prstGeom prst="rect">
            <a:avLst/>
          </a:prstGeom>
        </p:spPr>
      </p:pic>
    </p:spTree>
    <p:extLst>
      <p:ext uri="{BB962C8B-B14F-4D97-AF65-F5344CB8AC3E}">
        <p14:creationId xmlns:p14="http://schemas.microsoft.com/office/powerpoint/2010/main" val="259397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9350" y="695007"/>
            <a:ext cx="2089150" cy="632460"/>
          </a:xfrm>
          <a:prstGeom prst="rect">
            <a:avLst/>
          </a:prstGeom>
        </p:spPr>
        <p:txBody>
          <a:bodyPr vert="horz" wrap="square" lIns="0" tIns="16510" rIns="0" bIns="0" rtlCol="0">
            <a:spAutoFit/>
          </a:bodyPr>
          <a:lstStyle/>
          <a:p>
            <a:pPr marL="12700">
              <a:lnSpc>
                <a:spcPct val="100000"/>
              </a:lnSpc>
              <a:spcBef>
                <a:spcPts val="130"/>
              </a:spcBef>
            </a:pPr>
            <a:r>
              <a:rPr spc="-5" dirty="0">
                <a:latin typeface="Times New Roman"/>
                <a:cs typeface="Times New Roman"/>
              </a:rPr>
              <a:t>Sommaire</a:t>
            </a:r>
          </a:p>
        </p:txBody>
      </p:sp>
      <p:sp>
        <p:nvSpPr>
          <p:cNvPr id="3" name="object 3"/>
          <p:cNvSpPr txBox="1"/>
          <p:nvPr/>
        </p:nvSpPr>
        <p:spPr>
          <a:xfrm>
            <a:off x="1298828" y="1404937"/>
            <a:ext cx="2040889" cy="4591000"/>
          </a:xfrm>
          <a:prstGeom prst="rect">
            <a:avLst/>
          </a:prstGeom>
        </p:spPr>
        <p:txBody>
          <a:bodyPr vert="horz" wrap="square" lIns="0" tIns="55880" rIns="0" bIns="0" rtlCol="0">
            <a:spAutoFit/>
          </a:bodyPr>
          <a:lstStyle/>
          <a:p>
            <a:pPr marL="469900" indent="-457834">
              <a:lnSpc>
                <a:spcPct val="100000"/>
              </a:lnSpc>
              <a:spcBef>
                <a:spcPts val="440"/>
              </a:spcBef>
              <a:buClr>
                <a:srgbClr val="D24717"/>
              </a:buClr>
              <a:buSzPct val="86046"/>
              <a:buAutoNum type="arabicPeriod"/>
              <a:tabLst>
                <a:tab pos="469900" algn="l"/>
                <a:tab pos="470534" algn="l"/>
              </a:tabLst>
            </a:pPr>
            <a:r>
              <a:rPr sz="2150" spc="-10" dirty="0">
                <a:latin typeface="Times New Roman"/>
                <a:cs typeface="Times New Roman"/>
              </a:rPr>
              <a:t>Introduction</a:t>
            </a:r>
            <a:endParaRPr sz="2150" dirty="0">
              <a:latin typeface="Times New Roman"/>
              <a:cs typeface="Times New Roman"/>
            </a:endParaRPr>
          </a:p>
          <a:p>
            <a:pPr marL="469900" indent="-457834">
              <a:lnSpc>
                <a:spcPct val="100000"/>
              </a:lnSpc>
              <a:spcBef>
                <a:spcPts val="350"/>
              </a:spcBef>
              <a:buClr>
                <a:srgbClr val="D24717"/>
              </a:buClr>
              <a:buSzPct val="86046"/>
              <a:buAutoNum type="arabicPeriod"/>
              <a:tabLst>
                <a:tab pos="469900" algn="l"/>
                <a:tab pos="470534" algn="l"/>
              </a:tabLst>
            </a:pPr>
            <a:r>
              <a:rPr sz="2150" spc="-10" dirty="0">
                <a:latin typeface="Times New Roman"/>
                <a:cs typeface="Times New Roman"/>
              </a:rPr>
              <a:t>Contexte</a:t>
            </a:r>
            <a:endParaRPr sz="2150" dirty="0">
              <a:latin typeface="Times New Roman"/>
              <a:cs typeface="Times New Roman"/>
            </a:endParaRPr>
          </a:p>
          <a:p>
            <a:pPr marL="469900" indent="-457834">
              <a:lnSpc>
                <a:spcPct val="100000"/>
              </a:lnSpc>
              <a:spcBef>
                <a:spcPts val="425"/>
              </a:spcBef>
              <a:buClr>
                <a:srgbClr val="D24717"/>
              </a:buClr>
              <a:buSzPct val="86046"/>
              <a:buAutoNum type="arabicPeriod"/>
              <a:tabLst>
                <a:tab pos="469900" algn="l"/>
                <a:tab pos="470534" algn="l"/>
              </a:tabLst>
            </a:pPr>
            <a:r>
              <a:rPr sz="2150" spc="-15" dirty="0">
                <a:latin typeface="Times New Roman"/>
                <a:cs typeface="Times New Roman"/>
              </a:rPr>
              <a:t>Broker</a:t>
            </a:r>
            <a:endParaRPr sz="2150" dirty="0">
              <a:latin typeface="Times New Roman"/>
              <a:cs typeface="Times New Roman"/>
            </a:endParaRPr>
          </a:p>
          <a:p>
            <a:pPr marL="469900" indent="-457834">
              <a:lnSpc>
                <a:spcPct val="100000"/>
              </a:lnSpc>
              <a:spcBef>
                <a:spcPts val="425"/>
              </a:spcBef>
              <a:buClr>
                <a:srgbClr val="D24717"/>
              </a:buClr>
              <a:buSzPct val="86046"/>
              <a:buAutoNum type="arabicPeriod"/>
              <a:tabLst>
                <a:tab pos="469900" algn="l"/>
                <a:tab pos="470534" algn="l"/>
              </a:tabLst>
            </a:pPr>
            <a:r>
              <a:rPr sz="2150" spc="-30" dirty="0">
                <a:latin typeface="Times New Roman"/>
                <a:cs typeface="Times New Roman"/>
              </a:rPr>
              <a:t>Topic</a:t>
            </a:r>
            <a:endParaRPr sz="2150" dirty="0">
              <a:latin typeface="Times New Roman"/>
              <a:cs typeface="Times New Roman"/>
            </a:endParaRPr>
          </a:p>
          <a:p>
            <a:pPr marL="469900" indent="-457834">
              <a:lnSpc>
                <a:spcPct val="100000"/>
              </a:lnSpc>
              <a:spcBef>
                <a:spcPts val="420"/>
              </a:spcBef>
              <a:buClr>
                <a:srgbClr val="D24717"/>
              </a:buClr>
              <a:buSzPct val="86046"/>
              <a:buAutoNum type="arabicPeriod"/>
              <a:tabLst>
                <a:tab pos="469900" algn="l"/>
                <a:tab pos="470534" algn="l"/>
              </a:tabLst>
            </a:pPr>
            <a:r>
              <a:rPr sz="2150" spc="-10" dirty="0">
                <a:latin typeface="Times New Roman"/>
                <a:cs typeface="Times New Roman"/>
              </a:rPr>
              <a:t>Partition</a:t>
            </a:r>
            <a:endParaRPr sz="2150" dirty="0">
              <a:latin typeface="Times New Roman"/>
              <a:cs typeface="Times New Roman"/>
            </a:endParaRPr>
          </a:p>
          <a:p>
            <a:pPr marL="469900" indent="-457834">
              <a:lnSpc>
                <a:spcPct val="100000"/>
              </a:lnSpc>
              <a:spcBef>
                <a:spcPts val="350"/>
              </a:spcBef>
              <a:buClr>
                <a:srgbClr val="D24717"/>
              </a:buClr>
              <a:buSzPct val="86046"/>
              <a:buAutoNum type="arabicPeriod"/>
              <a:tabLst>
                <a:tab pos="469900" algn="l"/>
                <a:tab pos="470534" algn="l"/>
              </a:tabLst>
            </a:pPr>
            <a:r>
              <a:rPr sz="2150" spc="-15" dirty="0">
                <a:latin typeface="Times New Roman"/>
                <a:cs typeface="Times New Roman"/>
              </a:rPr>
              <a:t>Segment</a:t>
            </a:r>
            <a:endParaRPr sz="2150" dirty="0">
              <a:latin typeface="Times New Roman"/>
              <a:cs typeface="Times New Roman"/>
            </a:endParaRPr>
          </a:p>
          <a:p>
            <a:pPr marL="469900" indent="-457834">
              <a:lnSpc>
                <a:spcPct val="100000"/>
              </a:lnSpc>
              <a:spcBef>
                <a:spcPts val="425"/>
              </a:spcBef>
              <a:buClr>
                <a:srgbClr val="D24717"/>
              </a:buClr>
              <a:buSzPct val="86046"/>
              <a:buAutoNum type="arabicPeriod"/>
              <a:tabLst>
                <a:tab pos="469900" algn="l"/>
                <a:tab pos="470534" algn="l"/>
              </a:tabLst>
            </a:pPr>
            <a:r>
              <a:rPr sz="2150" spc="-35" dirty="0">
                <a:latin typeface="Times New Roman"/>
                <a:cs typeface="Times New Roman"/>
              </a:rPr>
              <a:t>Offset</a:t>
            </a:r>
            <a:endParaRPr sz="2150" dirty="0">
              <a:latin typeface="Times New Roman"/>
              <a:cs typeface="Times New Roman"/>
            </a:endParaRPr>
          </a:p>
          <a:p>
            <a:pPr marL="469900" indent="-457834">
              <a:lnSpc>
                <a:spcPct val="100000"/>
              </a:lnSpc>
              <a:spcBef>
                <a:spcPts val="425"/>
              </a:spcBef>
              <a:buClr>
                <a:srgbClr val="D24717"/>
              </a:buClr>
              <a:buSzPct val="86046"/>
              <a:buAutoNum type="arabicPeriod"/>
              <a:tabLst>
                <a:tab pos="469900" algn="l"/>
                <a:tab pos="470534" algn="l"/>
              </a:tabLst>
            </a:pPr>
            <a:r>
              <a:rPr sz="2150" spc="-20" dirty="0">
                <a:latin typeface="Times New Roman"/>
                <a:cs typeface="Times New Roman"/>
              </a:rPr>
              <a:t>Producer</a:t>
            </a:r>
            <a:endParaRPr sz="2150" dirty="0">
              <a:latin typeface="Times New Roman"/>
              <a:cs typeface="Times New Roman"/>
            </a:endParaRPr>
          </a:p>
          <a:p>
            <a:pPr marL="469900" indent="-457834">
              <a:lnSpc>
                <a:spcPct val="100000"/>
              </a:lnSpc>
              <a:spcBef>
                <a:spcPts val="350"/>
              </a:spcBef>
              <a:buClr>
                <a:srgbClr val="D24717"/>
              </a:buClr>
              <a:buSzPct val="86046"/>
              <a:buAutoNum type="arabicPeriod"/>
              <a:tabLst>
                <a:tab pos="469900" algn="l"/>
                <a:tab pos="470534" algn="l"/>
              </a:tabLst>
            </a:pPr>
            <a:r>
              <a:rPr sz="2150" spc="-15" dirty="0">
                <a:latin typeface="Times New Roman"/>
                <a:cs typeface="Times New Roman"/>
              </a:rPr>
              <a:t>Consumer</a:t>
            </a:r>
            <a:endParaRPr sz="2150" dirty="0">
              <a:latin typeface="Times New Roman"/>
              <a:cs typeface="Times New Roman"/>
            </a:endParaRPr>
          </a:p>
          <a:p>
            <a:pPr marL="469900" indent="-457834">
              <a:lnSpc>
                <a:spcPct val="100000"/>
              </a:lnSpc>
              <a:spcBef>
                <a:spcPts val="420"/>
              </a:spcBef>
              <a:buClr>
                <a:srgbClr val="D24717"/>
              </a:buClr>
              <a:buSzPct val="86046"/>
              <a:buAutoNum type="arabicPeriod"/>
              <a:tabLst>
                <a:tab pos="469900" algn="l"/>
                <a:tab pos="470534" algn="l"/>
              </a:tabLst>
            </a:pPr>
            <a:r>
              <a:rPr sz="2150" spc="-15" dirty="0">
                <a:latin typeface="Times New Roman"/>
                <a:cs typeface="Times New Roman"/>
              </a:rPr>
              <a:t>Autres</a:t>
            </a:r>
            <a:r>
              <a:rPr sz="2150" spc="30" dirty="0">
                <a:latin typeface="Times New Roman"/>
                <a:cs typeface="Times New Roman"/>
              </a:rPr>
              <a:t> </a:t>
            </a:r>
            <a:r>
              <a:rPr sz="2150" spc="-25" dirty="0">
                <a:latin typeface="Times New Roman"/>
                <a:cs typeface="Times New Roman"/>
              </a:rPr>
              <a:t>Agents</a:t>
            </a:r>
            <a:endParaRPr sz="2150" dirty="0">
              <a:latin typeface="Times New Roman"/>
              <a:cs typeface="Times New Roman"/>
            </a:endParaRPr>
          </a:p>
          <a:p>
            <a:pPr marL="469900" indent="-457834">
              <a:lnSpc>
                <a:spcPct val="100000"/>
              </a:lnSpc>
              <a:spcBef>
                <a:spcPts val="425"/>
              </a:spcBef>
              <a:buClr>
                <a:srgbClr val="D24717"/>
              </a:buClr>
              <a:buSzPct val="86046"/>
              <a:buAutoNum type="arabicPeriod"/>
              <a:tabLst>
                <a:tab pos="469900" algn="l"/>
                <a:tab pos="470534" algn="l"/>
              </a:tabLst>
            </a:pPr>
            <a:r>
              <a:rPr sz="2150" spc="-15" dirty="0">
                <a:latin typeface="Times New Roman"/>
                <a:cs typeface="Times New Roman"/>
              </a:rPr>
              <a:t>Application</a:t>
            </a:r>
            <a:endParaRPr sz="2150" dirty="0">
              <a:latin typeface="Times New Roman"/>
              <a:cs typeface="Times New Roman"/>
            </a:endParaRPr>
          </a:p>
          <a:p>
            <a:pPr marL="469900" indent="-457834">
              <a:lnSpc>
                <a:spcPct val="100000"/>
              </a:lnSpc>
              <a:spcBef>
                <a:spcPts val="350"/>
              </a:spcBef>
              <a:buClr>
                <a:srgbClr val="D24717"/>
              </a:buClr>
              <a:buSzPct val="86046"/>
              <a:buAutoNum type="arabicPeriod"/>
              <a:tabLst>
                <a:tab pos="469900" algn="l"/>
                <a:tab pos="470534" algn="l"/>
                <a:tab pos="1290955" algn="l"/>
              </a:tabLst>
            </a:pPr>
            <a:r>
              <a:rPr sz="2150" spc="-10" dirty="0">
                <a:latin typeface="Times New Roman"/>
                <a:cs typeface="Times New Roman"/>
              </a:rPr>
              <a:t>Cloud	HDF</a:t>
            </a:r>
            <a:endParaRPr sz="215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80436-981B-40E4-8F55-BDB709F69E18}"/>
              </a:ext>
            </a:extLst>
          </p:cNvPr>
          <p:cNvSpPr>
            <a:spLocks noGrp="1"/>
          </p:cNvSpPr>
          <p:nvPr>
            <p:ph type="title"/>
          </p:nvPr>
        </p:nvSpPr>
        <p:spPr>
          <a:xfrm>
            <a:off x="2057400" y="278704"/>
            <a:ext cx="9594342" cy="307777"/>
          </a:xfrm>
        </p:spPr>
        <p:txBody>
          <a:bodyPr/>
          <a:lstStyle/>
          <a:p>
            <a:r>
              <a:rPr lang="en-US" sz="2000" dirty="0"/>
              <a:t>Broker and Topic level compression settings</a:t>
            </a:r>
            <a:endParaRPr lang="fr-FR" sz="2000" dirty="0"/>
          </a:p>
        </p:txBody>
      </p:sp>
      <p:sp>
        <p:nvSpPr>
          <p:cNvPr id="3" name="Espace réservé du texte 2">
            <a:extLst>
              <a:ext uri="{FF2B5EF4-FFF2-40B4-BE49-F238E27FC236}">
                <a16:creationId xmlns:a16="http://schemas.microsoft.com/office/drawing/2014/main" id="{0115B9E9-603F-4B95-B5D6-12FDA0ECB64E}"/>
              </a:ext>
            </a:extLst>
          </p:cNvPr>
          <p:cNvSpPr>
            <a:spLocks noGrp="1"/>
          </p:cNvSpPr>
          <p:nvPr>
            <p:ph type="body" idx="1"/>
          </p:nvPr>
        </p:nvSpPr>
        <p:spPr>
          <a:xfrm>
            <a:off x="1167130" y="793020"/>
            <a:ext cx="10287000" cy="2339102"/>
          </a:xfrm>
        </p:spPr>
        <p:txBody>
          <a:bodyPr/>
          <a:lstStyle/>
          <a:p>
            <a:r>
              <a:rPr lang="en-US" sz="1400" dirty="0"/>
              <a:t>On </a:t>
            </a:r>
            <a:r>
              <a:rPr lang="en-US" sz="1400" dirty="0" err="1"/>
              <a:t>peut</a:t>
            </a:r>
            <a:r>
              <a:rPr lang="en-US" sz="1400" dirty="0"/>
              <a:t> </a:t>
            </a:r>
            <a:r>
              <a:rPr lang="fr-FR" sz="1400" dirty="0"/>
              <a:t> définir la propriété </a:t>
            </a:r>
            <a:r>
              <a:rPr lang="fr-FR" sz="1400" dirty="0" err="1"/>
              <a:t>compression.type</a:t>
            </a:r>
            <a:r>
              <a:rPr lang="fr-FR" sz="1400" dirty="0"/>
              <a:t> sur 3 niveaux :</a:t>
            </a:r>
          </a:p>
          <a:p>
            <a:endParaRPr lang="fr-FR" sz="1400" dirty="0"/>
          </a:p>
          <a:p>
            <a:pPr marL="285750" indent="-285750">
              <a:buFont typeface="Wingdings" panose="05000000000000000000" pitchFamily="2" charset="2"/>
              <a:buChar char="q"/>
            </a:pPr>
            <a:r>
              <a:rPr lang="fr-FR" sz="1400" dirty="0"/>
              <a:t>Broker  (</a:t>
            </a:r>
            <a:r>
              <a:rPr lang="fr-FR" sz="2000" dirty="0" err="1"/>
              <a:t>producer.properties</a:t>
            </a:r>
            <a:r>
              <a:rPr lang="fr-FR" sz="2000" dirty="0"/>
              <a:t>) </a:t>
            </a:r>
          </a:p>
          <a:p>
            <a:endParaRPr lang="fr-FR" sz="1400" dirty="0"/>
          </a:p>
          <a:p>
            <a:endParaRPr lang="fr-FR" sz="1400" dirty="0"/>
          </a:p>
          <a:p>
            <a:endParaRPr lang="fr-FR" sz="1400" dirty="0"/>
          </a:p>
          <a:p>
            <a:endParaRPr lang="fr-FR" sz="1400" dirty="0"/>
          </a:p>
          <a:p>
            <a:endParaRPr lang="fr-FR" sz="1400" dirty="0"/>
          </a:p>
          <a:p>
            <a:pPr marL="285750" indent="-285750">
              <a:buFont typeface="Wingdings" panose="05000000000000000000" pitchFamily="2" charset="2"/>
              <a:buChar char="q"/>
            </a:pPr>
            <a:r>
              <a:rPr lang="fr-FR" sz="1400" dirty="0"/>
              <a:t>Topic</a:t>
            </a:r>
          </a:p>
          <a:p>
            <a:endParaRPr lang="fr-FR" sz="2000" dirty="0"/>
          </a:p>
        </p:txBody>
      </p:sp>
      <p:sp>
        <p:nvSpPr>
          <p:cNvPr id="12" name="ZoneTexte 11">
            <a:extLst>
              <a:ext uri="{FF2B5EF4-FFF2-40B4-BE49-F238E27FC236}">
                <a16:creationId xmlns:a16="http://schemas.microsoft.com/office/drawing/2014/main" id="{E332D373-4AC7-4BF5-8615-81896C4CC35A}"/>
              </a:ext>
            </a:extLst>
          </p:cNvPr>
          <p:cNvSpPr txBox="1"/>
          <p:nvPr/>
        </p:nvSpPr>
        <p:spPr>
          <a:xfrm>
            <a:off x="978185" y="4937124"/>
            <a:ext cx="5369767" cy="584775"/>
          </a:xfrm>
          <a:prstGeom prst="rect">
            <a:avLst/>
          </a:prstGeom>
          <a:noFill/>
        </p:spPr>
        <p:txBody>
          <a:bodyPr wrap="square" rtlCol="0">
            <a:spAutoFit/>
          </a:bodyPr>
          <a:lstStyle/>
          <a:p>
            <a:pPr marL="285750" indent="-285750">
              <a:buFont typeface="Wingdings" panose="05000000000000000000" pitchFamily="2" charset="2"/>
              <a:buChar char="q"/>
            </a:pPr>
            <a:r>
              <a:rPr lang="fr-FR" sz="1400" dirty="0">
                <a:latin typeface="Times New Roman"/>
                <a:cs typeface="Times New Roman"/>
              </a:rPr>
              <a:t>Application</a:t>
            </a:r>
          </a:p>
          <a:p>
            <a:endParaRPr lang="fr-FR" dirty="0"/>
          </a:p>
        </p:txBody>
      </p:sp>
      <p:pic>
        <p:nvPicPr>
          <p:cNvPr id="8" name="Image 7">
            <a:extLst>
              <a:ext uri="{FF2B5EF4-FFF2-40B4-BE49-F238E27FC236}">
                <a16:creationId xmlns:a16="http://schemas.microsoft.com/office/drawing/2014/main" id="{A9913BFB-B35B-9E9B-6320-6BE668BD8BE6}"/>
              </a:ext>
            </a:extLst>
          </p:cNvPr>
          <p:cNvPicPr>
            <a:picLocks noChangeAspect="1"/>
          </p:cNvPicPr>
          <p:nvPr/>
        </p:nvPicPr>
        <p:blipFill>
          <a:blip r:embed="rId2"/>
          <a:stretch>
            <a:fillRect/>
          </a:stretch>
        </p:blipFill>
        <p:spPr>
          <a:xfrm>
            <a:off x="5486400" y="1319713"/>
            <a:ext cx="6400799" cy="530887"/>
          </a:xfrm>
          <a:prstGeom prst="rect">
            <a:avLst/>
          </a:prstGeom>
        </p:spPr>
      </p:pic>
      <p:pic>
        <p:nvPicPr>
          <p:cNvPr id="10" name="Image 9">
            <a:extLst>
              <a:ext uri="{FF2B5EF4-FFF2-40B4-BE49-F238E27FC236}">
                <a16:creationId xmlns:a16="http://schemas.microsoft.com/office/drawing/2014/main" id="{A0B2B5ED-F596-4C1A-216E-C780E6267AD4}"/>
              </a:ext>
            </a:extLst>
          </p:cNvPr>
          <p:cNvPicPr>
            <a:picLocks noChangeAspect="1"/>
          </p:cNvPicPr>
          <p:nvPr/>
        </p:nvPicPr>
        <p:blipFill>
          <a:blip r:embed="rId3"/>
          <a:stretch>
            <a:fillRect/>
          </a:stretch>
        </p:blipFill>
        <p:spPr>
          <a:xfrm>
            <a:off x="5898642" y="2562181"/>
            <a:ext cx="5753100" cy="1281522"/>
          </a:xfrm>
          <a:prstGeom prst="rect">
            <a:avLst/>
          </a:prstGeom>
        </p:spPr>
      </p:pic>
      <p:sp>
        <p:nvSpPr>
          <p:cNvPr id="13" name="ZoneTexte 12">
            <a:extLst>
              <a:ext uri="{FF2B5EF4-FFF2-40B4-BE49-F238E27FC236}">
                <a16:creationId xmlns:a16="http://schemas.microsoft.com/office/drawing/2014/main" id="{FD6093BE-6D31-5478-B4D8-1B60E036E689}"/>
              </a:ext>
            </a:extLst>
          </p:cNvPr>
          <p:cNvSpPr txBox="1"/>
          <p:nvPr/>
        </p:nvSpPr>
        <p:spPr>
          <a:xfrm>
            <a:off x="914400" y="4059399"/>
            <a:ext cx="11587383" cy="646331"/>
          </a:xfrm>
          <a:prstGeom prst="rect">
            <a:avLst/>
          </a:prstGeom>
          <a:noFill/>
        </p:spPr>
        <p:txBody>
          <a:bodyPr wrap="square">
            <a:spAutoFit/>
          </a:bodyPr>
          <a:lstStyle/>
          <a:p>
            <a:r>
              <a:rPr lang="fr-FR" dirty="0"/>
              <a:t>C</a:t>
            </a:r>
            <a:r>
              <a:rPr lang="fr-FR" sz="1800" dirty="0"/>
              <a:t>es deux niveaux=&gt;  tous les messages destinés à ce topic  ou à ce broker  seront compressés par défaut</a:t>
            </a:r>
            <a:r>
              <a:rPr lang="fr-FR" dirty="0"/>
              <a:t>, </a:t>
            </a:r>
            <a:endParaRPr lang="fr-FR" sz="1800" dirty="0"/>
          </a:p>
          <a:p>
            <a:r>
              <a:rPr lang="fr-FR" sz="1800" dirty="0"/>
              <a:t> </a:t>
            </a:r>
            <a:r>
              <a:rPr lang="fr-FR" dirty="0"/>
              <a:t>v</a:t>
            </a:r>
            <a:r>
              <a:rPr lang="fr-FR" sz="1800" dirty="0"/>
              <a:t>ous n'avez pas besoin de modifier vos applications</a:t>
            </a:r>
            <a:endParaRPr lang="fr-FR" dirty="0"/>
          </a:p>
        </p:txBody>
      </p:sp>
      <p:pic>
        <p:nvPicPr>
          <p:cNvPr id="14" name="Image 13">
            <a:extLst>
              <a:ext uri="{FF2B5EF4-FFF2-40B4-BE49-F238E27FC236}">
                <a16:creationId xmlns:a16="http://schemas.microsoft.com/office/drawing/2014/main" id="{0EE27513-76E8-9005-763F-FBBE3DC6671B}"/>
              </a:ext>
            </a:extLst>
          </p:cNvPr>
          <p:cNvPicPr>
            <a:picLocks noChangeAspect="1"/>
          </p:cNvPicPr>
          <p:nvPr/>
        </p:nvPicPr>
        <p:blipFill>
          <a:blip r:embed="rId4"/>
          <a:stretch>
            <a:fillRect/>
          </a:stretch>
        </p:blipFill>
        <p:spPr>
          <a:xfrm>
            <a:off x="5943600" y="4846889"/>
            <a:ext cx="4698206" cy="1365977"/>
          </a:xfrm>
          <a:prstGeom prst="rect">
            <a:avLst/>
          </a:prstGeom>
        </p:spPr>
      </p:pic>
    </p:spTree>
    <p:extLst>
      <p:ext uri="{BB962C8B-B14F-4D97-AF65-F5344CB8AC3E}">
        <p14:creationId xmlns:p14="http://schemas.microsoft.com/office/powerpoint/2010/main" val="255359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80436-981B-40E4-8F55-BDB709F69E18}"/>
              </a:ext>
            </a:extLst>
          </p:cNvPr>
          <p:cNvSpPr>
            <a:spLocks noGrp="1"/>
          </p:cNvSpPr>
          <p:nvPr>
            <p:ph type="title"/>
          </p:nvPr>
        </p:nvSpPr>
        <p:spPr>
          <a:xfrm>
            <a:off x="1298828" y="131911"/>
            <a:ext cx="9594342" cy="607859"/>
          </a:xfrm>
        </p:spPr>
        <p:txBody>
          <a:bodyPr/>
          <a:lstStyle/>
          <a:p>
            <a:r>
              <a:rPr lang="fr-FR" dirty="0"/>
              <a:t>                 </a:t>
            </a:r>
            <a:r>
              <a:rPr lang="fr-FR" sz="2000" dirty="0"/>
              <a:t>Compression type </a:t>
            </a:r>
          </a:p>
        </p:txBody>
      </p:sp>
      <p:pic>
        <p:nvPicPr>
          <p:cNvPr id="7" name="Image 6">
            <a:extLst>
              <a:ext uri="{FF2B5EF4-FFF2-40B4-BE49-F238E27FC236}">
                <a16:creationId xmlns:a16="http://schemas.microsoft.com/office/drawing/2014/main" id="{397EE087-30DD-42E4-8CFC-B6272B2452FE}"/>
              </a:ext>
            </a:extLst>
          </p:cNvPr>
          <p:cNvPicPr>
            <a:picLocks noChangeAspect="1"/>
          </p:cNvPicPr>
          <p:nvPr/>
        </p:nvPicPr>
        <p:blipFill>
          <a:blip r:embed="rId2"/>
          <a:stretch>
            <a:fillRect/>
          </a:stretch>
        </p:blipFill>
        <p:spPr>
          <a:xfrm>
            <a:off x="152400" y="990600"/>
            <a:ext cx="6775705" cy="2536814"/>
          </a:xfrm>
          <a:prstGeom prst="rect">
            <a:avLst/>
          </a:prstGeom>
        </p:spPr>
      </p:pic>
      <p:pic>
        <p:nvPicPr>
          <p:cNvPr id="10" name="Image 9">
            <a:extLst>
              <a:ext uri="{FF2B5EF4-FFF2-40B4-BE49-F238E27FC236}">
                <a16:creationId xmlns:a16="http://schemas.microsoft.com/office/drawing/2014/main" id="{985CAE53-2BC8-4E98-B041-3BE69EB59BD8}"/>
              </a:ext>
            </a:extLst>
          </p:cNvPr>
          <p:cNvPicPr>
            <a:picLocks noChangeAspect="1"/>
          </p:cNvPicPr>
          <p:nvPr/>
        </p:nvPicPr>
        <p:blipFill>
          <a:blip r:embed="rId3"/>
          <a:stretch>
            <a:fillRect/>
          </a:stretch>
        </p:blipFill>
        <p:spPr>
          <a:xfrm>
            <a:off x="4876800" y="3552814"/>
            <a:ext cx="6244970" cy="2927330"/>
          </a:xfrm>
          <a:prstGeom prst="rect">
            <a:avLst/>
          </a:prstGeom>
        </p:spPr>
      </p:pic>
    </p:spTree>
    <p:extLst>
      <p:ext uri="{BB962C8B-B14F-4D97-AF65-F5344CB8AC3E}">
        <p14:creationId xmlns:p14="http://schemas.microsoft.com/office/powerpoint/2010/main" val="216993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1654" y="695007"/>
            <a:ext cx="2218055" cy="632460"/>
          </a:xfrm>
          <a:prstGeom prst="rect">
            <a:avLst/>
          </a:prstGeom>
        </p:spPr>
        <p:txBody>
          <a:bodyPr vert="horz" wrap="square" lIns="0" tIns="16510" rIns="0" bIns="0" rtlCol="0">
            <a:spAutoFit/>
          </a:bodyPr>
          <a:lstStyle/>
          <a:p>
            <a:pPr marL="12700">
              <a:lnSpc>
                <a:spcPct val="100000"/>
              </a:lnSpc>
              <a:spcBef>
                <a:spcPts val="130"/>
              </a:spcBef>
            </a:pPr>
            <a:r>
              <a:rPr spc="-5" dirty="0"/>
              <a:t>Consumer</a:t>
            </a:r>
          </a:p>
        </p:txBody>
      </p:sp>
      <p:sp>
        <p:nvSpPr>
          <p:cNvPr id="3" name="object 3"/>
          <p:cNvSpPr txBox="1"/>
          <p:nvPr/>
        </p:nvSpPr>
        <p:spPr>
          <a:xfrm>
            <a:off x="1158557" y="1463738"/>
            <a:ext cx="10134600" cy="378950"/>
          </a:xfrm>
          <a:prstGeom prst="rect">
            <a:avLst/>
          </a:prstGeom>
        </p:spPr>
        <p:txBody>
          <a:bodyPr vert="horz" wrap="square" lIns="0" tIns="19685" rIns="0" bIns="0" rtlCol="0">
            <a:spAutoFit/>
          </a:bodyPr>
          <a:lstStyle/>
          <a:p>
            <a:pPr marL="12700" marR="5080">
              <a:lnSpc>
                <a:spcPts val="1430"/>
              </a:lnSpc>
              <a:spcBef>
                <a:spcPts val="155"/>
              </a:spcBef>
            </a:pPr>
            <a:r>
              <a:rPr sz="1200" spc="-45" dirty="0">
                <a:latin typeface="Times New Roman"/>
                <a:cs typeface="Times New Roman"/>
              </a:rPr>
              <a:t>Un </a:t>
            </a:r>
            <a:r>
              <a:rPr sz="1200" b="1" spc="5" dirty="0">
                <a:latin typeface="Times New Roman"/>
                <a:cs typeface="Times New Roman"/>
              </a:rPr>
              <a:t>consumer </a:t>
            </a:r>
            <a:r>
              <a:rPr sz="1200" spc="-30" dirty="0">
                <a:latin typeface="Times New Roman"/>
                <a:cs typeface="Times New Roman"/>
              </a:rPr>
              <a:t>est tout </a:t>
            </a:r>
            <a:r>
              <a:rPr sz="1200" spc="-45" dirty="0">
                <a:latin typeface="Times New Roman"/>
                <a:cs typeface="Times New Roman"/>
              </a:rPr>
              <a:t>système </a:t>
            </a:r>
            <a:r>
              <a:rPr sz="1200" spc="-75" dirty="0">
                <a:latin typeface="Times New Roman"/>
                <a:cs typeface="Times New Roman"/>
              </a:rPr>
              <a:t>qui </a:t>
            </a:r>
            <a:r>
              <a:rPr sz="1200" spc="-20" dirty="0">
                <a:latin typeface="Times New Roman"/>
                <a:cs typeface="Times New Roman"/>
              </a:rPr>
              <a:t>lit </a:t>
            </a:r>
            <a:r>
              <a:rPr sz="1200" spc="-60" dirty="0">
                <a:latin typeface="Times New Roman"/>
                <a:cs typeface="Times New Roman"/>
              </a:rPr>
              <a:t>des </a:t>
            </a:r>
            <a:r>
              <a:rPr sz="1200" spc="-65" dirty="0">
                <a:latin typeface="Times New Roman"/>
                <a:cs typeface="Times New Roman"/>
              </a:rPr>
              <a:t>messages </a:t>
            </a:r>
            <a:r>
              <a:rPr sz="1200" spc="-85" dirty="0">
                <a:latin typeface="Times New Roman"/>
                <a:cs typeface="Times New Roman"/>
              </a:rPr>
              <a:t>dans </a:t>
            </a:r>
            <a:r>
              <a:rPr sz="1200" spc="-50" dirty="0">
                <a:latin typeface="Times New Roman"/>
                <a:cs typeface="Times New Roman"/>
              </a:rPr>
              <a:t>les </a:t>
            </a:r>
            <a:r>
              <a:rPr sz="1200" spc="-60" dirty="0">
                <a:latin typeface="Times New Roman"/>
                <a:cs typeface="Times New Roman"/>
              </a:rPr>
              <a:t>topics </a:t>
            </a:r>
            <a:r>
              <a:rPr sz="1200" spc="-75" dirty="0">
                <a:latin typeface="Times New Roman"/>
                <a:cs typeface="Times New Roman"/>
              </a:rPr>
              <a:t>Kafka. </a:t>
            </a:r>
            <a:r>
              <a:rPr sz="1200" spc="-50" dirty="0">
                <a:latin typeface="Times New Roman"/>
                <a:cs typeface="Times New Roman"/>
              </a:rPr>
              <a:t>Plusieurs </a:t>
            </a:r>
            <a:r>
              <a:rPr sz="1200" spc="-60" dirty="0">
                <a:latin typeface="Times New Roman"/>
                <a:cs typeface="Times New Roman"/>
              </a:rPr>
              <a:t>consumers </a:t>
            </a:r>
            <a:r>
              <a:rPr sz="1200" spc="-50" dirty="0">
                <a:latin typeface="Times New Roman"/>
                <a:cs typeface="Times New Roman"/>
              </a:rPr>
              <a:t>peuvent </a:t>
            </a:r>
            <a:r>
              <a:rPr sz="1200" spc="-20" dirty="0">
                <a:latin typeface="Times New Roman"/>
                <a:cs typeface="Times New Roman"/>
              </a:rPr>
              <a:t>lire </a:t>
            </a:r>
            <a:r>
              <a:rPr sz="1200" spc="-60" dirty="0">
                <a:latin typeface="Times New Roman"/>
                <a:cs typeface="Times New Roman"/>
              </a:rPr>
              <a:t>des </a:t>
            </a:r>
            <a:r>
              <a:rPr sz="1200" spc="-65" dirty="0">
                <a:latin typeface="Times New Roman"/>
                <a:cs typeface="Times New Roman"/>
              </a:rPr>
              <a:t>messages </a:t>
            </a:r>
            <a:r>
              <a:rPr sz="1200" spc="-85" dirty="0">
                <a:latin typeface="Times New Roman"/>
                <a:cs typeface="Times New Roman"/>
              </a:rPr>
              <a:t>dans </a:t>
            </a:r>
            <a:r>
              <a:rPr sz="1200" spc="-45" dirty="0">
                <a:latin typeface="Times New Roman"/>
                <a:cs typeface="Times New Roman"/>
              </a:rPr>
              <a:t>le </a:t>
            </a:r>
            <a:r>
              <a:rPr sz="1200" spc="-35" dirty="0">
                <a:latin typeface="Times New Roman"/>
                <a:cs typeface="Times New Roman"/>
              </a:rPr>
              <a:t>même </a:t>
            </a:r>
            <a:r>
              <a:rPr sz="1200" spc="-50" dirty="0">
                <a:latin typeface="Times New Roman"/>
                <a:cs typeface="Times New Roman"/>
              </a:rPr>
              <a:t>topic </a:t>
            </a:r>
            <a:r>
              <a:rPr sz="1200" spc="-95" dirty="0">
                <a:latin typeface="Times New Roman"/>
                <a:cs typeface="Times New Roman"/>
              </a:rPr>
              <a:t>à </a:t>
            </a:r>
            <a:r>
              <a:rPr sz="1200" spc="-60" dirty="0">
                <a:latin typeface="Times New Roman"/>
                <a:cs typeface="Times New Roman"/>
              </a:rPr>
              <a:t>des </a:t>
            </a:r>
            <a:r>
              <a:rPr sz="1200" spc="-30" dirty="0">
                <a:latin typeface="Times New Roman"/>
                <a:cs typeface="Times New Roman"/>
              </a:rPr>
              <a:t>rythmes </a:t>
            </a:r>
            <a:r>
              <a:rPr sz="1200" spc="-35" dirty="0">
                <a:latin typeface="Times New Roman"/>
                <a:cs typeface="Times New Roman"/>
              </a:rPr>
              <a:t>différents.</a:t>
            </a:r>
            <a:r>
              <a:rPr sz="1200" spc="-30" dirty="0">
                <a:latin typeface="Times New Roman"/>
                <a:cs typeface="Times New Roman"/>
              </a:rPr>
              <a:t> </a:t>
            </a:r>
            <a:r>
              <a:rPr sz="1200" spc="-50" dirty="0">
                <a:latin typeface="Times New Roman"/>
                <a:cs typeface="Times New Roman"/>
              </a:rPr>
              <a:t>Un </a:t>
            </a:r>
            <a:r>
              <a:rPr sz="1200" spc="-65" dirty="0">
                <a:latin typeface="Times New Roman"/>
                <a:cs typeface="Times New Roman"/>
              </a:rPr>
              <a:t>offset </a:t>
            </a:r>
            <a:r>
              <a:rPr sz="1200" spc="-30" dirty="0">
                <a:latin typeface="Times New Roman"/>
                <a:cs typeface="Times New Roman"/>
              </a:rPr>
              <a:t>est </a:t>
            </a:r>
            <a:r>
              <a:rPr sz="1200" spc="-65" dirty="0">
                <a:latin typeface="Times New Roman"/>
                <a:cs typeface="Times New Roman"/>
              </a:rPr>
              <a:t>un </a:t>
            </a:r>
            <a:r>
              <a:rPr sz="1200" spc="-285" dirty="0">
                <a:latin typeface="Times New Roman"/>
                <a:cs typeface="Times New Roman"/>
              </a:rPr>
              <a:t> </a:t>
            </a:r>
            <a:r>
              <a:rPr sz="1200" spc="-45" dirty="0">
                <a:latin typeface="Times New Roman"/>
                <a:cs typeface="Times New Roman"/>
              </a:rPr>
              <a:t>indicateur </a:t>
            </a:r>
            <a:r>
              <a:rPr sz="1200" spc="-75" dirty="0">
                <a:latin typeface="Times New Roman"/>
                <a:cs typeface="Times New Roman"/>
              </a:rPr>
              <a:t>qui</a:t>
            </a:r>
            <a:r>
              <a:rPr sz="1200" spc="-55" dirty="0">
                <a:latin typeface="Times New Roman"/>
                <a:cs typeface="Times New Roman"/>
              </a:rPr>
              <a:t> </a:t>
            </a:r>
            <a:r>
              <a:rPr sz="1200" spc="-15" dirty="0">
                <a:latin typeface="Times New Roman"/>
                <a:cs typeface="Times New Roman"/>
              </a:rPr>
              <a:t>permet</a:t>
            </a:r>
            <a:r>
              <a:rPr sz="1200" spc="-55" dirty="0">
                <a:latin typeface="Times New Roman"/>
                <a:cs typeface="Times New Roman"/>
              </a:rPr>
              <a:t> </a:t>
            </a:r>
            <a:r>
              <a:rPr sz="1200" spc="-65" dirty="0">
                <a:latin typeface="Times New Roman"/>
                <a:cs typeface="Times New Roman"/>
              </a:rPr>
              <a:t>de</a:t>
            </a:r>
            <a:r>
              <a:rPr sz="1200" spc="-40" dirty="0">
                <a:latin typeface="Times New Roman"/>
                <a:cs typeface="Times New Roman"/>
              </a:rPr>
              <a:t> </a:t>
            </a:r>
            <a:r>
              <a:rPr sz="1200" spc="-15" dirty="0">
                <a:latin typeface="Times New Roman"/>
                <a:cs typeface="Times New Roman"/>
              </a:rPr>
              <a:t>retrouver</a:t>
            </a:r>
            <a:r>
              <a:rPr sz="1200" spc="-45" dirty="0">
                <a:latin typeface="Times New Roman"/>
                <a:cs typeface="Times New Roman"/>
              </a:rPr>
              <a:t> le</a:t>
            </a:r>
            <a:r>
              <a:rPr sz="1200" spc="-40" dirty="0">
                <a:latin typeface="Times New Roman"/>
                <a:cs typeface="Times New Roman"/>
              </a:rPr>
              <a:t> premier</a:t>
            </a:r>
            <a:r>
              <a:rPr sz="1200" spc="-45" dirty="0">
                <a:latin typeface="Times New Roman"/>
                <a:cs typeface="Times New Roman"/>
              </a:rPr>
              <a:t> </a:t>
            </a:r>
            <a:r>
              <a:rPr sz="1200" spc="-75" dirty="0">
                <a:latin typeface="Times New Roman"/>
                <a:cs typeface="Times New Roman"/>
              </a:rPr>
              <a:t>message</a:t>
            </a:r>
            <a:r>
              <a:rPr sz="1200" spc="-40" dirty="0">
                <a:latin typeface="Times New Roman"/>
                <a:cs typeface="Times New Roman"/>
              </a:rPr>
              <a:t> </a:t>
            </a:r>
            <a:r>
              <a:rPr sz="1200" spc="-70" dirty="0">
                <a:latin typeface="Times New Roman"/>
                <a:cs typeface="Times New Roman"/>
              </a:rPr>
              <a:t>non</a:t>
            </a:r>
            <a:r>
              <a:rPr sz="1200" spc="-105" dirty="0">
                <a:latin typeface="Times New Roman"/>
                <a:cs typeface="Times New Roman"/>
              </a:rPr>
              <a:t> </a:t>
            </a:r>
            <a:r>
              <a:rPr sz="1200" spc="-45" dirty="0">
                <a:latin typeface="Times New Roman"/>
                <a:cs typeface="Times New Roman"/>
              </a:rPr>
              <a:t>lu</a:t>
            </a:r>
            <a:r>
              <a:rPr sz="1200" spc="-105" dirty="0">
                <a:latin typeface="Times New Roman"/>
                <a:cs typeface="Times New Roman"/>
              </a:rPr>
              <a:t> </a:t>
            </a:r>
            <a:r>
              <a:rPr sz="1200" spc="-60" dirty="0">
                <a:latin typeface="Times New Roman"/>
                <a:cs typeface="Times New Roman"/>
              </a:rPr>
              <a:t>pour</a:t>
            </a:r>
            <a:r>
              <a:rPr sz="1200" spc="30" dirty="0">
                <a:latin typeface="Times New Roman"/>
                <a:cs typeface="Times New Roman"/>
              </a:rPr>
              <a:t> </a:t>
            </a:r>
            <a:r>
              <a:rPr sz="1200" spc="-75" dirty="0">
                <a:latin typeface="Times New Roman"/>
                <a:cs typeface="Times New Roman"/>
              </a:rPr>
              <a:t>chaque</a:t>
            </a:r>
            <a:r>
              <a:rPr sz="1200" spc="30" dirty="0">
                <a:latin typeface="Times New Roman"/>
                <a:cs typeface="Times New Roman"/>
              </a:rPr>
              <a:t> </a:t>
            </a:r>
            <a:r>
              <a:rPr sz="1200" spc="-50" dirty="0">
                <a:latin typeface="Times New Roman"/>
                <a:cs typeface="Times New Roman"/>
              </a:rPr>
              <a:t>consumer.</a:t>
            </a:r>
            <a:endParaRPr sz="1200" dirty="0">
              <a:latin typeface="Times New Roman"/>
              <a:cs typeface="Times New Roman"/>
            </a:endParaRPr>
          </a:p>
        </p:txBody>
      </p:sp>
      <p:sp>
        <p:nvSpPr>
          <p:cNvPr id="4" name="object 4"/>
          <p:cNvSpPr txBox="1"/>
          <p:nvPr/>
        </p:nvSpPr>
        <p:spPr>
          <a:xfrm>
            <a:off x="1158557" y="3649916"/>
            <a:ext cx="8068309" cy="541020"/>
          </a:xfrm>
          <a:prstGeom prst="rect">
            <a:avLst/>
          </a:prstGeom>
        </p:spPr>
        <p:txBody>
          <a:bodyPr vert="horz" wrap="square" lIns="0" tIns="12700" rIns="0" bIns="0" rtlCol="0">
            <a:spAutoFit/>
          </a:bodyPr>
          <a:lstStyle/>
          <a:p>
            <a:pPr marL="50800" marR="5080" indent="-38100">
              <a:lnSpc>
                <a:spcPct val="140800"/>
              </a:lnSpc>
              <a:spcBef>
                <a:spcPts val="100"/>
              </a:spcBef>
            </a:pPr>
            <a:r>
              <a:rPr sz="1200" spc="-10" dirty="0">
                <a:latin typeface="Times New Roman"/>
                <a:cs typeface="Times New Roman"/>
              </a:rPr>
              <a:t>On</a:t>
            </a:r>
            <a:r>
              <a:rPr sz="1200" spc="-20" dirty="0">
                <a:latin typeface="Times New Roman"/>
                <a:cs typeface="Times New Roman"/>
              </a:rPr>
              <a:t> </a:t>
            </a:r>
            <a:r>
              <a:rPr sz="1200" spc="-45" dirty="0">
                <a:latin typeface="Times New Roman"/>
                <a:cs typeface="Times New Roman"/>
              </a:rPr>
              <a:t>doit </a:t>
            </a:r>
            <a:r>
              <a:rPr sz="1200" spc="-30" dirty="0">
                <a:latin typeface="Times New Roman"/>
                <a:cs typeface="Times New Roman"/>
              </a:rPr>
              <a:t>regrouper</a:t>
            </a:r>
            <a:r>
              <a:rPr sz="1200" spc="-35" dirty="0">
                <a:latin typeface="Times New Roman"/>
                <a:cs typeface="Times New Roman"/>
              </a:rPr>
              <a:t> </a:t>
            </a:r>
            <a:r>
              <a:rPr sz="1200" spc="-50" dirty="0">
                <a:latin typeface="Times New Roman"/>
                <a:cs typeface="Times New Roman"/>
              </a:rPr>
              <a:t>les </a:t>
            </a:r>
            <a:r>
              <a:rPr sz="1200" spc="-55" dirty="0">
                <a:latin typeface="Times New Roman"/>
                <a:cs typeface="Times New Roman"/>
              </a:rPr>
              <a:t>consumers</a:t>
            </a:r>
            <a:r>
              <a:rPr sz="1200" spc="-80" dirty="0">
                <a:latin typeface="Times New Roman"/>
                <a:cs typeface="Times New Roman"/>
              </a:rPr>
              <a:t> </a:t>
            </a:r>
            <a:r>
              <a:rPr sz="1200" spc="-85" dirty="0">
                <a:latin typeface="Times New Roman"/>
                <a:cs typeface="Times New Roman"/>
              </a:rPr>
              <a:t>dans</a:t>
            </a:r>
            <a:r>
              <a:rPr sz="1200" spc="5" dirty="0">
                <a:latin typeface="Times New Roman"/>
                <a:cs typeface="Times New Roman"/>
              </a:rPr>
              <a:t> </a:t>
            </a:r>
            <a:r>
              <a:rPr sz="1200" spc="-60" dirty="0">
                <a:latin typeface="Times New Roman"/>
                <a:cs typeface="Times New Roman"/>
              </a:rPr>
              <a:t>des</a:t>
            </a:r>
            <a:r>
              <a:rPr sz="1200" spc="-70" dirty="0">
                <a:latin typeface="Times New Roman"/>
                <a:cs typeface="Times New Roman"/>
              </a:rPr>
              <a:t> </a:t>
            </a:r>
            <a:r>
              <a:rPr sz="1200" spc="-55" dirty="0">
                <a:latin typeface="Times New Roman"/>
                <a:cs typeface="Times New Roman"/>
              </a:rPr>
              <a:t>groupes</a:t>
            </a:r>
            <a:r>
              <a:rPr sz="1200" spc="10" dirty="0">
                <a:latin typeface="Times New Roman"/>
                <a:cs typeface="Times New Roman"/>
              </a:rPr>
              <a:t> </a:t>
            </a:r>
            <a:r>
              <a:rPr sz="1200" spc="-60" dirty="0">
                <a:latin typeface="Times New Roman"/>
                <a:cs typeface="Times New Roman"/>
              </a:rPr>
              <a:t>appelés</a:t>
            </a:r>
            <a:r>
              <a:rPr sz="1200" spc="-50" dirty="0">
                <a:latin typeface="Times New Roman"/>
                <a:cs typeface="Times New Roman"/>
              </a:rPr>
              <a:t> </a:t>
            </a:r>
            <a:r>
              <a:rPr sz="1200" spc="-55" dirty="0">
                <a:latin typeface="Times New Roman"/>
                <a:cs typeface="Times New Roman"/>
              </a:rPr>
              <a:t>consumer</a:t>
            </a:r>
            <a:r>
              <a:rPr sz="1200" spc="-30" dirty="0">
                <a:latin typeface="Times New Roman"/>
                <a:cs typeface="Times New Roman"/>
              </a:rPr>
              <a:t> </a:t>
            </a:r>
            <a:r>
              <a:rPr sz="1200" spc="-50" dirty="0">
                <a:latin typeface="Times New Roman"/>
                <a:cs typeface="Times New Roman"/>
              </a:rPr>
              <a:t>group.</a:t>
            </a:r>
            <a:r>
              <a:rPr sz="1200" spc="35" dirty="0">
                <a:latin typeface="Times New Roman"/>
                <a:cs typeface="Times New Roman"/>
              </a:rPr>
              <a:t> </a:t>
            </a:r>
            <a:r>
              <a:rPr sz="1200" spc="-50" dirty="0">
                <a:latin typeface="Times New Roman"/>
                <a:cs typeface="Times New Roman"/>
              </a:rPr>
              <a:t>Ce</a:t>
            </a:r>
            <a:r>
              <a:rPr sz="1200" spc="-30" dirty="0">
                <a:latin typeface="Times New Roman"/>
                <a:cs typeface="Times New Roman"/>
              </a:rPr>
              <a:t> regroupement</a:t>
            </a:r>
            <a:r>
              <a:rPr sz="1200" spc="-45" dirty="0">
                <a:latin typeface="Times New Roman"/>
                <a:cs typeface="Times New Roman"/>
              </a:rPr>
              <a:t> </a:t>
            </a:r>
            <a:r>
              <a:rPr sz="1200" spc="-70" dirty="0">
                <a:latin typeface="Times New Roman"/>
                <a:cs typeface="Times New Roman"/>
              </a:rPr>
              <a:t>se</a:t>
            </a:r>
            <a:r>
              <a:rPr sz="1200" spc="-30" dirty="0">
                <a:latin typeface="Times New Roman"/>
                <a:cs typeface="Times New Roman"/>
              </a:rPr>
              <a:t> </a:t>
            </a:r>
            <a:r>
              <a:rPr sz="1200" spc="-55" dirty="0">
                <a:latin typeface="Times New Roman"/>
                <a:cs typeface="Times New Roman"/>
              </a:rPr>
              <a:t>fait</a:t>
            </a:r>
            <a:r>
              <a:rPr sz="1200" spc="-45" dirty="0">
                <a:latin typeface="Times New Roman"/>
                <a:cs typeface="Times New Roman"/>
              </a:rPr>
              <a:t> </a:t>
            </a:r>
            <a:r>
              <a:rPr sz="1200" spc="-75" dirty="0">
                <a:latin typeface="Times New Roman"/>
                <a:cs typeface="Times New Roman"/>
              </a:rPr>
              <a:t>quand</a:t>
            </a:r>
            <a:r>
              <a:rPr sz="1200" spc="-90" dirty="0">
                <a:latin typeface="Times New Roman"/>
                <a:cs typeface="Times New Roman"/>
              </a:rPr>
              <a:t> </a:t>
            </a:r>
            <a:r>
              <a:rPr sz="1200" spc="-50" dirty="0">
                <a:latin typeface="Times New Roman"/>
                <a:cs typeface="Times New Roman"/>
              </a:rPr>
              <a:t>les</a:t>
            </a:r>
            <a:r>
              <a:rPr sz="1200" spc="-110" dirty="0">
                <a:latin typeface="Times New Roman"/>
                <a:cs typeface="Times New Roman"/>
              </a:rPr>
              <a:t> </a:t>
            </a:r>
            <a:r>
              <a:rPr sz="1200" spc="-60" dirty="0">
                <a:latin typeface="Times New Roman"/>
                <a:cs typeface="Times New Roman"/>
              </a:rPr>
              <a:t>consumers</a:t>
            </a:r>
            <a:r>
              <a:rPr sz="1200" spc="-65" dirty="0">
                <a:latin typeface="Times New Roman"/>
                <a:cs typeface="Times New Roman"/>
              </a:rPr>
              <a:t> </a:t>
            </a:r>
            <a:r>
              <a:rPr sz="1200" spc="-50" dirty="0">
                <a:latin typeface="Times New Roman"/>
                <a:cs typeface="Times New Roman"/>
              </a:rPr>
              <a:t>ont</a:t>
            </a:r>
            <a:r>
              <a:rPr sz="1200" spc="30" dirty="0">
                <a:latin typeface="Times New Roman"/>
                <a:cs typeface="Times New Roman"/>
              </a:rPr>
              <a:t> </a:t>
            </a:r>
            <a:r>
              <a:rPr sz="1200" spc="-45" dirty="0">
                <a:latin typeface="Times New Roman"/>
                <a:cs typeface="Times New Roman"/>
              </a:rPr>
              <a:t>le</a:t>
            </a:r>
            <a:r>
              <a:rPr sz="1200" spc="-25" dirty="0">
                <a:latin typeface="Times New Roman"/>
                <a:cs typeface="Times New Roman"/>
              </a:rPr>
              <a:t> </a:t>
            </a:r>
            <a:r>
              <a:rPr sz="1200" spc="-35" dirty="0">
                <a:latin typeface="Times New Roman"/>
                <a:cs typeface="Times New Roman"/>
              </a:rPr>
              <a:t>même</a:t>
            </a:r>
            <a:r>
              <a:rPr sz="1200" spc="-15" dirty="0">
                <a:latin typeface="Times New Roman"/>
                <a:cs typeface="Times New Roman"/>
              </a:rPr>
              <a:t> </a:t>
            </a:r>
            <a:r>
              <a:rPr sz="1200" spc="-45" dirty="0">
                <a:latin typeface="Times New Roman"/>
                <a:cs typeface="Times New Roman"/>
              </a:rPr>
              <a:t>group-id. </a:t>
            </a:r>
            <a:r>
              <a:rPr sz="1200" spc="-40" dirty="0">
                <a:latin typeface="Times New Roman"/>
                <a:cs typeface="Times New Roman"/>
              </a:rPr>
              <a:t> </a:t>
            </a:r>
            <a:r>
              <a:rPr sz="1200" spc="-80" dirty="0">
                <a:latin typeface="Times New Roman"/>
                <a:cs typeface="Times New Roman"/>
              </a:rPr>
              <a:t>Les </a:t>
            </a:r>
            <a:r>
              <a:rPr sz="1200" spc="-60" dirty="0">
                <a:latin typeface="Times New Roman"/>
                <a:cs typeface="Times New Roman"/>
              </a:rPr>
              <a:t>consumers</a:t>
            </a:r>
            <a:r>
              <a:rPr sz="1200" spc="-70" dirty="0">
                <a:latin typeface="Times New Roman"/>
                <a:cs typeface="Times New Roman"/>
              </a:rPr>
              <a:t> </a:t>
            </a:r>
            <a:r>
              <a:rPr sz="1200" spc="-60" dirty="0">
                <a:latin typeface="Times New Roman"/>
                <a:cs typeface="Times New Roman"/>
              </a:rPr>
              <a:t>d’un</a:t>
            </a:r>
            <a:r>
              <a:rPr sz="1200" spc="55" dirty="0">
                <a:latin typeface="Times New Roman"/>
                <a:cs typeface="Times New Roman"/>
              </a:rPr>
              <a:t> </a:t>
            </a:r>
            <a:r>
              <a:rPr sz="1200" spc="-35" dirty="0">
                <a:latin typeface="Times New Roman"/>
                <a:cs typeface="Times New Roman"/>
              </a:rPr>
              <a:t>même </a:t>
            </a:r>
            <a:r>
              <a:rPr sz="1200" spc="-50" dirty="0">
                <a:latin typeface="Times New Roman"/>
                <a:cs typeface="Times New Roman"/>
              </a:rPr>
              <a:t>groupe</a:t>
            </a:r>
            <a:r>
              <a:rPr sz="1200" spc="-30" dirty="0">
                <a:latin typeface="Times New Roman"/>
                <a:cs typeface="Times New Roman"/>
              </a:rPr>
              <a:t> </a:t>
            </a:r>
            <a:r>
              <a:rPr sz="1200" spc="-70" dirty="0">
                <a:latin typeface="Times New Roman"/>
                <a:cs typeface="Times New Roman"/>
              </a:rPr>
              <a:t>se</a:t>
            </a:r>
            <a:r>
              <a:rPr sz="1200" spc="-35" dirty="0">
                <a:latin typeface="Times New Roman"/>
                <a:cs typeface="Times New Roman"/>
              </a:rPr>
              <a:t> </a:t>
            </a:r>
            <a:r>
              <a:rPr sz="1200" spc="-30" dirty="0">
                <a:latin typeface="Times New Roman"/>
                <a:cs typeface="Times New Roman"/>
              </a:rPr>
              <a:t>répartissent</a:t>
            </a:r>
            <a:r>
              <a:rPr sz="1200" spc="-45" dirty="0">
                <a:latin typeface="Times New Roman"/>
                <a:cs typeface="Times New Roman"/>
              </a:rPr>
              <a:t> les</a:t>
            </a:r>
            <a:r>
              <a:rPr sz="1200" spc="-75" dirty="0">
                <a:latin typeface="Times New Roman"/>
                <a:cs typeface="Times New Roman"/>
              </a:rPr>
              <a:t> </a:t>
            </a:r>
            <a:r>
              <a:rPr sz="1200" spc="-35" dirty="0">
                <a:latin typeface="Times New Roman"/>
                <a:cs typeface="Times New Roman"/>
              </a:rPr>
              <a:t>partitions</a:t>
            </a:r>
            <a:r>
              <a:rPr sz="1200" spc="-70" dirty="0">
                <a:latin typeface="Times New Roman"/>
                <a:cs typeface="Times New Roman"/>
              </a:rPr>
              <a:t> </a:t>
            </a:r>
            <a:r>
              <a:rPr sz="1200" spc="-60" dirty="0">
                <a:latin typeface="Times New Roman"/>
                <a:cs typeface="Times New Roman"/>
              </a:rPr>
              <a:t>de</a:t>
            </a:r>
            <a:r>
              <a:rPr sz="1200" spc="-35" dirty="0">
                <a:latin typeface="Times New Roman"/>
                <a:cs typeface="Times New Roman"/>
              </a:rPr>
              <a:t> </a:t>
            </a:r>
            <a:r>
              <a:rPr sz="1200" spc="-80" dirty="0">
                <a:latin typeface="Times New Roman"/>
                <a:cs typeface="Times New Roman"/>
              </a:rPr>
              <a:t>façon</a:t>
            </a:r>
            <a:r>
              <a:rPr sz="1200" spc="-100" dirty="0">
                <a:latin typeface="Times New Roman"/>
                <a:cs typeface="Times New Roman"/>
              </a:rPr>
              <a:t> </a:t>
            </a:r>
            <a:r>
              <a:rPr sz="1200" spc="-45" dirty="0">
                <a:latin typeface="Times New Roman"/>
                <a:cs typeface="Times New Roman"/>
              </a:rPr>
              <a:t>équitable</a:t>
            </a:r>
            <a:r>
              <a:rPr sz="1200" spc="-30" dirty="0">
                <a:latin typeface="Times New Roman"/>
                <a:cs typeface="Times New Roman"/>
              </a:rPr>
              <a:t> </a:t>
            </a:r>
            <a:r>
              <a:rPr sz="1200" spc="-75" dirty="0">
                <a:latin typeface="Times New Roman"/>
                <a:cs typeface="Times New Roman"/>
              </a:rPr>
              <a:t>quand</a:t>
            </a:r>
            <a:r>
              <a:rPr sz="1200" spc="-25" dirty="0">
                <a:latin typeface="Times New Roman"/>
                <a:cs typeface="Times New Roman"/>
              </a:rPr>
              <a:t> </a:t>
            </a:r>
            <a:r>
              <a:rPr sz="1200" spc="-55" dirty="0">
                <a:latin typeface="Times New Roman"/>
                <a:cs typeface="Times New Roman"/>
              </a:rPr>
              <a:t>ils</a:t>
            </a:r>
            <a:r>
              <a:rPr sz="1200" spc="-70" dirty="0">
                <a:latin typeface="Times New Roman"/>
                <a:cs typeface="Times New Roman"/>
              </a:rPr>
              <a:t> </a:t>
            </a:r>
            <a:r>
              <a:rPr sz="1200" spc="-50" dirty="0">
                <a:latin typeface="Times New Roman"/>
                <a:cs typeface="Times New Roman"/>
              </a:rPr>
              <a:t>souscrivent </a:t>
            </a:r>
            <a:r>
              <a:rPr sz="1200" spc="-95" dirty="0">
                <a:latin typeface="Times New Roman"/>
                <a:cs typeface="Times New Roman"/>
              </a:rPr>
              <a:t>à</a:t>
            </a:r>
            <a:r>
              <a:rPr sz="1200" spc="-60" dirty="0">
                <a:latin typeface="Times New Roman"/>
                <a:cs typeface="Times New Roman"/>
              </a:rPr>
              <a:t> </a:t>
            </a:r>
            <a:r>
              <a:rPr sz="1200" spc="-65" dirty="0">
                <a:latin typeface="Times New Roman"/>
                <a:cs typeface="Times New Roman"/>
              </a:rPr>
              <a:t>un</a:t>
            </a:r>
            <a:r>
              <a:rPr sz="1200" spc="50" dirty="0">
                <a:latin typeface="Times New Roman"/>
                <a:cs typeface="Times New Roman"/>
              </a:rPr>
              <a:t> </a:t>
            </a:r>
            <a:r>
              <a:rPr sz="1200" spc="-45" dirty="0">
                <a:latin typeface="Times New Roman"/>
                <a:cs typeface="Times New Roman"/>
              </a:rPr>
              <a:t>topic</a:t>
            </a:r>
            <a:endParaRPr sz="1200">
              <a:latin typeface="Times New Roman"/>
              <a:cs typeface="Times New Roman"/>
            </a:endParaRPr>
          </a:p>
        </p:txBody>
      </p:sp>
      <p:pic>
        <p:nvPicPr>
          <p:cNvPr id="5" name="object 5"/>
          <p:cNvPicPr/>
          <p:nvPr/>
        </p:nvPicPr>
        <p:blipFill>
          <a:blip r:embed="rId2" cstate="print"/>
          <a:stretch>
            <a:fillRect/>
          </a:stretch>
        </p:blipFill>
        <p:spPr>
          <a:xfrm>
            <a:off x="5869861" y="2077061"/>
            <a:ext cx="2810838" cy="1515261"/>
          </a:xfrm>
          <a:prstGeom prst="rect">
            <a:avLst/>
          </a:prstGeom>
        </p:spPr>
      </p:pic>
      <p:pic>
        <p:nvPicPr>
          <p:cNvPr id="6" name="object 6"/>
          <p:cNvPicPr/>
          <p:nvPr/>
        </p:nvPicPr>
        <p:blipFill>
          <a:blip r:embed="rId3" cstate="print"/>
          <a:stretch>
            <a:fillRect/>
          </a:stretch>
        </p:blipFill>
        <p:spPr>
          <a:xfrm>
            <a:off x="5791200" y="4495800"/>
            <a:ext cx="1897719" cy="20885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1654" y="695007"/>
            <a:ext cx="2218055" cy="632460"/>
          </a:xfrm>
          <a:prstGeom prst="rect">
            <a:avLst/>
          </a:prstGeom>
        </p:spPr>
        <p:txBody>
          <a:bodyPr vert="horz" wrap="square" lIns="0" tIns="16510" rIns="0" bIns="0" rtlCol="0">
            <a:spAutoFit/>
          </a:bodyPr>
          <a:lstStyle/>
          <a:p>
            <a:pPr marL="12700">
              <a:lnSpc>
                <a:spcPct val="100000"/>
              </a:lnSpc>
              <a:spcBef>
                <a:spcPts val="130"/>
              </a:spcBef>
            </a:pPr>
            <a:r>
              <a:rPr spc="-5" dirty="0"/>
              <a:t>Consumer</a:t>
            </a:r>
          </a:p>
        </p:txBody>
      </p:sp>
      <p:sp>
        <p:nvSpPr>
          <p:cNvPr id="3" name="object 3"/>
          <p:cNvSpPr txBox="1"/>
          <p:nvPr/>
        </p:nvSpPr>
        <p:spPr>
          <a:xfrm>
            <a:off x="2514600" y="1600200"/>
            <a:ext cx="10134600" cy="1376787"/>
          </a:xfrm>
          <a:prstGeom prst="rect">
            <a:avLst/>
          </a:prstGeom>
        </p:spPr>
        <p:txBody>
          <a:bodyPr vert="horz" wrap="square" lIns="0" tIns="19685" rIns="0" bIns="0" rtlCol="0">
            <a:spAutoFit/>
          </a:bodyPr>
          <a:lstStyle/>
          <a:p>
            <a:pPr marL="184150" marR="5080" indent="-171450">
              <a:lnSpc>
                <a:spcPct val="250000"/>
              </a:lnSpc>
              <a:spcBef>
                <a:spcPts val="155"/>
              </a:spcBef>
              <a:buFont typeface="Wingdings" panose="05000000000000000000" pitchFamily="2" charset="2"/>
              <a:buChar char="q"/>
            </a:pPr>
            <a:r>
              <a:rPr lang="en-US" sz="1200" dirty="0">
                <a:latin typeface="Times New Roman"/>
                <a:cs typeface="Times New Roman"/>
              </a:rPr>
              <a:t>earliest Automatically reset the offset to the earliest offset</a:t>
            </a:r>
          </a:p>
          <a:p>
            <a:pPr marL="184150" marR="5080" indent="-171450">
              <a:lnSpc>
                <a:spcPct val="250000"/>
              </a:lnSpc>
              <a:spcBef>
                <a:spcPts val="155"/>
              </a:spcBef>
              <a:buFont typeface="Wingdings" panose="05000000000000000000" pitchFamily="2" charset="2"/>
              <a:buChar char="q"/>
            </a:pPr>
            <a:r>
              <a:rPr lang="en-US" sz="1200" dirty="0">
                <a:latin typeface="Times New Roman"/>
                <a:cs typeface="Times New Roman"/>
              </a:rPr>
              <a:t>latest Automatically reset the offset to the latest offset</a:t>
            </a:r>
          </a:p>
          <a:p>
            <a:pPr marL="184150" marR="5080" indent="-171450">
              <a:lnSpc>
                <a:spcPct val="250000"/>
              </a:lnSpc>
              <a:spcBef>
                <a:spcPts val="155"/>
              </a:spcBef>
              <a:buFont typeface="Wingdings" panose="05000000000000000000" pitchFamily="2" charset="2"/>
              <a:buChar char="q"/>
            </a:pPr>
            <a:r>
              <a:rPr lang="en-US" sz="1200" dirty="0">
                <a:latin typeface="Times New Roman"/>
                <a:cs typeface="Times New Roman"/>
              </a:rPr>
              <a:t>none</a:t>
            </a:r>
            <a:endParaRPr sz="1200" dirty="0">
              <a:latin typeface="Times New Roman"/>
              <a:cs typeface="Times New Roman"/>
            </a:endParaRPr>
          </a:p>
        </p:txBody>
      </p:sp>
    </p:spTree>
    <p:extLst>
      <p:ext uri="{BB962C8B-B14F-4D97-AF65-F5344CB8AC3E}">
        <p14:creationId xmlns:p14="http://schemas.microsoft.com/office/powerpoint/2010/main" val="197252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4935" y="252349"/>
            <a:ext cx="3576954" cy="575310"/>
          </a:xfrm>
          <a:prstGeom prst="rect">
            <a:avLst/>
          </a:prstGeom>
        </p:spPr>
        <p:txBody>
          <a:bodyPr vert="horz" wrap="square" lIns="0" tIns="13335" rIns="0" bIns="0" rtlCol="0">
            <a:spAutoFit/>
          </a:bodyPr>
          <a:lstStyle/>
          <a:p>
            <a:pPr marL="12700">
              <a:lnSpc>
                <a:spcPct val="100000"/>
              </a:lnSpc>
              <a:spcBef>
                <a:spcPts val="105"/>
              </a:spcBef>
            </a:pPr>
            <a:r>
              <a:rPr sz="3600" spc="-60" dirty="0"/>
              <a:t>Kafka</a:t>
            </a:r>
            <a:r>
              <a:rPr sz="3600" spc="-105" dirty="0"/>
              <a:t> </a:t>
            </a:r>
            <a:r>
              <a:rPr sz="3600" spc="-50" dirty="0"/>
              <a:t>Architecture</a:t>
            </a:r>
            <a:endParaRPr sz="3600"/>
          </a:p>
        </p:txBody>
      </p:sp>
      <p:pic>
        <p:nvPicPr>
          <p:cNvPr id="3" name="object 3"/>
          <p:cNvPicPr/>
          <p:nvPr/>
        </p:nvPicPr>
        <p:blipFill>
          <a:blip r:embed="rId2" cstate="print"/>
          <a:stretch>
            <a:fillRect/>
          </a:stretch>
        </p:blipFill>
        <p:spPr>
          <a:xfrm>
            <a:off x="1924997" y="4031745"/>
            <a:ext cx="4206502" cy="2410343"/>
          </a:xfrm>
          <a:prstGeom prst="rect">
            <a:avLst/>
          </a:prstGeom>
        </p:spPr>
      </p:pic>
      <p:pic>
        <p:nvPicPr>
          <p:cNvPr id="4" name="object 4"/>
          <p:cNvPicPr/>
          <p:nvPr/>
        </p:nvPicPr>
        <p:blipFill>
          <a:blip r:embed="rId3" cstate="print"/>
          <a:stretch>
            <a:fillRect/>
          </a:stretch>
        </p:blipFill>
        <p:spPr>
          <a:xfrm>
            <a:off x="6638925" y="1028700"/>
            <a:ext cx="5124450" cy="3067050"/>
          </a:xfrm>
          <a:prstGeom prst="rect">
            <a:avLst/>
          </a:prstGeom>
        </p:spPr>
      </p:pic>
      <p:pic>
        <p:nvPicPr>
          <p:cNvPr id="5" name="object 5"/>
          <p:cNvPicPr/>
          <p:nvPr/>
        </p:nvPicPr>
        <p:blipFill>
          <a:blip r:embed="rId4" cstate="print"/>
          <a:stretch>
            <a:fillRect/>
          </a:stretch>
        </p:blipFill>
        <p:spPr>
          <a:xfrm>
            <a:off x="381000" y="781050"/>
            <a:ext cx="5715000" cy="3200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CA119-E8EB-4524-BDC4-7B03B304555F}"/>
              </a:ext>
            </a:extLst>
          </p:cNvPr>
          <p:cNvSpPr>
            <a:spLocks noGrp="1"/>
          </p:cNvSpPr>
          <p:nvPr>
            <p:ph type="title"/>
          </p:nvPr>
        </p:nvSpPr>
        <p:spPr>
          <a:xfrm>
            <a:off x="1298828" y="695007"/>
            <a:ext cx="9594342" cy="607859"/>
          </a:xfrm>
        </p:spPr>
        <p:txBody>
          <a:bodyPr/>
          <a:lstStyle/>
          <a:p>
            <a:r>
              <a:rPr lang="fr-FR" dirty="0"/>
              <a:t>Kafka Mode Zoo</a:t>
            </a:r>
          </a:p>
        </p:txBody>
      </p:sp>
      <p:pic>
        <p:nvPicPr>
          <p:cNvPr id="4" name="Image 3">
            <a:extLst>
              <a:ext uri="{FF2B5EF4-FFF2-40B4-BE49-F238E27FC236}">
                <a16:creationId xmlns:a16="http://schemas.microsoft.com/office/drawing/2014/main" id="{9891D007-D1C8-4878-9556-45F5F8E7336C}"/>
              </a:ext>
            </a:extLst>
          </p:cNvPr>
          <p:cNvPicPr>
            <a:picLocks noChangeAspect="1"/>
          </p:cNvPicPr>
          <p:nvPr/>
        </p:nvPicPr>
        <p:blipFill>
          <a:blip r:embed="rId2"/>
          <a:stretch>
            <a:fillRect/>
          </a:stretch>
        </p:blipFill>
        <p:spPr>
          <a:xfrm>
            <a:off x="1181100" y="2557056"/>
            <a:ext cx="9791700" cy="4076700"/>
          </a:xfrm>
          <a:prstGeom prst="rect">
            <a:avLst/>
          </a:prstGeom>
        </p:spPr>
      </p:pic>
      <p:sp>
        <p:nvSpPr>
          <p:cNvPr id="6" name="ZoneTexte 5">
            <a:extLst>
              <a:ext uri="{FF2B5EF4-FFF2-40B4-BE49-F238E27FC236}">
                <a16:creationId xmlns:a16="http://schemas.microsoft.com/office/drawing/2014/main" id="{7E5EF850-5AAD-469F-B563-0CDE9171769F}"/>
              </a:ext>
            </a:extLst>
          </p:cNvPr>
          <p:cNvSpPr txBox="1"/>
          <p:nvPr/>
        </p:nvSpPr>
        <p:spPr>
          <a:xfrm>
            <a:off x="6324600" y="838200"/>
            <a:ext cx="6478904" cy="646331"/>
          </a:xfrm>
          <a:prstGeom prst="rect">
            <a:avLst/>
          </a:prstGeom>
          <a:noFill/>
        </p:spPr>
        <p:txBody>
          <a:bodyPr wrap="square">
            <a:spAutoFit/>
          </a:bodyPr>
          <a:lstStyle/>
          <a:p>
            <a:r>
              <a:rPr lang="fr-FR" b="1" i="0" dirty="0" err="1">
                <a:solidFill>
                  <a:srgbClr val="232629"/>
                </a:solidFill>
                <a:effectLst/>
                <a:latin typeface="-apple-system"/>
              </a:rPr>
              <a:t>fault-tolerance</a:t>
            </a:r>
            <a:r>
              <a:rPr lang="fr-FR" b="1" i="0" dirty="0">
                <a:solidFill>
                  <a:srgbClr val="232629"/>
                </a:solidFill>
                <a:effectLst/>
                <a:latin typeface="-apple-system"/>
              </a:rPr>
              <a:t> and </a:t>
            </a:r>
            <a:r>
              <a:rPr lang="fr-FR" b="1" i="0" dirty="0" err="1">
                <a:solidFill>
                  <a:srgbClr val="232629"/>
                </a:solidFill>
                <a:effectLst/>
                <a:latin typeface="-apple-system"/>
              </a:rPr>
              <a:t>resilience</a:t>
            </a:r>
            <a:r>
              <a:rPr lang="fr-FR" b="0" i="0" dirty="0">
                <a:solidFill>
                  <a:srgbClr val="232629"/>
                </a:solidFill>
                <a:effectLst/>
                <a:latin typeface="-apple-system"/>
              </a:rPr>
              <a:t>,</a:t>
            </a:r>
          </a:p>
          <a:p>
            <a:r>
              <a:rPr lang="fr-FR" b="1" dirty="0" err="1">
                <a:solidFill>
                  <a:srgbClr val="232629"/>
                </a:solidFill>
                <a:latin typeface="-apple-system"/>
              </a:rPr>
              <a:t>Metadata</a:t>
            </a:r>
            <a:r>
              <a:rPr lang="fr-FR" b="1" dirty="0">
                <a:solidFill>
                  <a:srgbClr val="232629"/>
                </a:solidFill>
                <a:latin typeface="-apple-system"/>
              </a:rPr>
              <a:t>(topic, partition , offset, </a:t>
            </a:r>
            <a:r>
              <a:rPr lang="fr-FR" b="1" dirty="0" err="1">
                <a:solidFill>
                  <a:srgbClr val="232629"/>
                </a:solidFill>
                <a:latin typeface="-apple-system"/>
              </a:rPr>
              <a:t>consumer_group</a:t>
            </a:r>
            <a:r>
              <a:rPr lang="fr-FR" b="1" dirty="0">
                <a:solidFill>
                  <a:srgbClr val="232629"/>
                </a:solidFill>
                <a:latin typeface="-apple-system"/>
              </a:rPr>
              <a:t>, lag, ..</a:t>
            </a:r>
          </a:p>
        </p:txBody>
      </p:sp>
    </p:spTree>
    <p:extLst>
      <p:ext uri="{BB962C8B-B14F-4D97-AF65-F5344CB8AC3E}">
        <p14:creationId xmlns:p14="http://schemas.microsoft.com/office/powerpoint/2010/main" val="599846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04800"/>
            <a:ext cx="9140572" cy="624530"/>
          </a:xfrm>
          <a:prstGeom prst="rect">
            <a:avLst/>
          </a:prstGeom>
        </p:spPr>
        <p:txBody>
          <a:bodyPr vert="horz" wrap="square" lIns="0" tIns="16510" rIns="0" bIns="0" rtlCol="0">
            <a:spAutoFit/>
          </a:bodyPr>
          <a:lstStyle/>
          <a:p>
            <a:pPr marL="12700">
              <a:lnSpc>
                <a:spcPct val="100000"/>
              </a:lnSpc>
              <a:spcBef>
                <a:spcPts val="130"/>
              </a:spcBef>
            </a:pPr>
            <a:r>
              <a:rPr lang="fr-FR" spc="-85" dirty="0"/>
              <a:t>Kafka mode Kraft</a:t>
            </a:r>
            <a:endParaRPr spc="-65" dirty="0"/>
          </a:p>
        </p:txBody>
      </p:sp>
      <p:sp>
        <p:nvSpPr>
          <p:cNvPr id="3" name="object 3"/>
          <p:cNvSpPr txBox="1"/>
          <p:nvPr/>
        </p:nvSpPr>
        <p:spPr>
          <a:xfrm>
            <a:off x="1371600" y="1066800"/>
            <a:ext cx="10588372" cy="3946593"/>
          </a:xfrm>
          <a:prstGeom prst="rect">
            <a:avLst/>
          </a:prstGeom>
        </p:spPr>
        <p:txBody>
          <a:bodyPr vert="horz" wrap="square" lIns="0" tIns="83185" rIns="0" bIns="0" rtlCol="0">
            <a:spAutoFit/>
          </a:bodyPr>
          <a:lstStyle/>
          <a:p>
            <a:pPr marL="12065">
              <a:lnSpc>
                <a:spcPct val="100000"/>
              </a:lnSpc>
              <a:spcBef>
                <a:spcPts val="655"/>
              </a:spcBef>
              <a:buClr>
                <a:srgbClr val="D24717"/>
              </a:buClr>
              <a:buSzPct val="82692"/>
              <a:tabLst>
                <a:tab pos="289560" algn="l"/>
              </a:tabLst>
            </a:pPr>
            <a:r>
              <a:rPr lang="en-US" dirty="0">
                <a:latin typeface="Times New Roman"/>
                <a:cs typeface="Times New Roman"/>
              </a:rPr>
              <a:t>Instead, Kafka can now run in Kafka Raft metadata mode (</a:t>
            </a:r>
            <a:r>
              <a:rPr lang="en-US" dirty="0" err="1">
                <a:latin typeface="Times New Roman"/>
                <a:cs typeface="Times New Roman"/>
              </a:rPr>
              <a:t>KRaft</a:t>
            </a:r>
            <a:r>
              <a:rPr lang="en-US" dirty="0">
                <a:latin typeface="Times New Roman"/>
                <a:cs typeface="Times New Roman"/>
              </a:rPr>
              <a:t> mode) which enables an internal Raft quorum. </a:t>
            </a:r>
          </a:p>
          <a:p>
            <a:pPr marL="12065">
              <a:lnSpc>
                <a:spcPct val="100000"/>
              </a:lnSpc>
              <a:spcBef>
                <a:spcPts val="655"/>
              </a:spcBef>
              <a:buClr>
                <a:srgbClr val="D24717"/>
              </a:buClr>
              <a:buSzPct val="82692"/>
              <a:tabLst>
                <a:tab pos="289560" algn="l"/>
              </a:tabLst>
            </a:pPr>
            <a:r>
              <a:rPr lang="en-US" dirty="0">
                <a:latin typeface="Times New Roman"/>
                <a:cs typeface="Times New Roman"/>
              </a:rPr>
              <a:t>When Kafka runs in </a:t>
            </a:r>
            <a:r>
              <a:rPr lang="en-US" dirty="0" err="1">
                <a:latin typeface="Times New Roman"/>
                <a:cs typeface="Times New Roman"/>
              </a:rPr>
              <a:t>KRaft</a:t>
            </a:r>
            <a:r>
              <a:rPr lang="en-US" dirty="0">
                <a:latin typeface="Times New Roman"/>
                <a:cs typeface="Times New Roman"/>
              </a:rPr>
              <a:t> mode its metadata is no longer stored on </a:t>
            </a:r>
            <a:r>
              <a:rPr lang="en-US" dirty="0" err="1">
                <a:latin typeface="Times New Roman"/>
                <a:cs typeface="Times New Roman"/>
              </a:rPr>
              <a:t>ZooKeeper</a:t>
            </a:r>
            <a:r>
              <a:rPr lang="en-US" dirty="0">
                <a:latin typeface="Times New Roman"/>
                <a:cs typeface="Times New Roman"/>
              </a:rPr>
              <a:t> but on this internal quorum of controller nodes instead.</a:t>
            </a:r>
          </a:p>
          <a:p>
            <a:pPr marL="12065">
              <a:lnSpc>
                <a:spcPct val="100000"/>
              </a:lnSpc>
              <a:spcBef>
                <a:spcPts val="655"/>
              </a:spcBef>
              <a:buClr>
                <a:srgbClr val="D24717"/>
              </a:buClr>
              <a:buSzPct val="82692"/>
              <a:tabLst>
                <a:tab pos="289560" algn="l"/>
              </a:tabLst>
            </a:pPr>
            <a:r>
              <a:rPr lang="en-US" dirty="0">
                <a:latin typeface="Times New Roman"/>
                <a:cs typeface="Times New Roman"/>
              </a:rPr>
              <a:t> This means that you don't even have to run </a:t>
            </a:r>
            <a:r>
              <a:rPr lang="en-US" dirty="0" err="1">
                <a:latin typeface="Times New Roman"/>
                <a:cs typeface="Times New Roman"/>
              </a:rPr>
              <a:t>ZooKeeper</a:t>
            </a:r>
            <a:r>
              <a:rPr lang="en-US" dirty="0">
                <a:latin typeface="Times New Roman"/>
                <a:cs typeface="Times New Roman"/>
              </a:rPr>
              <a:t> at all any longer.</a:t>
            </a:r>
          </a:p>
          <a:p>
            <a:pPr marL="12065">
              <a:lnSpc>
                <a:spcPct val="100000"/>
              </a:lnSpc>
              <a:spcBef>
                <a:spcPts val="655"/>
              </a:spcBef>
              <a:buClr>
                <a:srgbClr val="D24717"/>
              </a:buClr>
              <a:buSzPct val="82692"/>
              <a:tabLst>
                <a:tab pos="289560" algn="l"/>
              </a:tabLst>
            </a:pPr>
            <a:r>
              <a:rPr lang="en-US" dirty="0">
                <a:latin typeface="Times New Roman"/>
                <a:cs typeface="Times New Roman"/>
              </a:rPr>
              <a:t> Note however that v2.8.0 is currently early access and you should not use Zookeeper-less Kafka in production for the time being. </a:t>
            </a:r>
          </a:p>
          <a:p>
            <a:pPr marL="297815" indent="-285750">
              <a:lnSpc>
                <a:spcPct val="100000"/>
              </a:lnSpc>
              <a:spcBef>
                <a:spcPts val="655"/>
              </a:spcBef>
              <a:buClr>
                <a:srgbClr val="D24717"/>
              </a:buClr>
              <a:buSzPct val="82692"/>
              <a:buFont typeface="Wingdings" panose="05000000000000000000" pitchFamily="2" charset="2"/>
              <a:buChar char="q"/>
              <a:tabLst>
                <a:tab pos="289560" algn="l"/>
              </a:tabLst>
            </a:pPr>
            <a:r>
              <a:rPr lang="en-US" dirty="0">
                <a:latin typeface="Times New Roman"/>
                <a:cs typeface="Times New Roman"/>
              </a:rPr>
              <a:t>A few benefits of removing </a:t>
            </a:r>
            <a:r>
              <a:rPr lang="en-US" dirty="0" err="1">
                <a:latin typeface="Times New Roman"/>
                <a:cs typeface="Times New Roman"/>
              </a:rPr>
              <a:t>ZooKeeper</a:t>
            </a:r>
            <a:r>
              <a:rPr lang="en-US" dirty="0">
                <a:latin typeface="Times New Roman"/>
                <a:cs typeface="Times New Roman"/>
              </a:rPr>
              <a:t> dependency and replacing it with an internal quorum:</a:t>
            </a:r>
          </a:p>
          <a:p>
            <a:pPr marL="297815" indent="-285750">
              <a:lnSpc>
                <a:spcPct val="100000"/>
              </a:lnSpc>
              <a:spcBef>
                <a:spcPts val="655"/>
              </a:spcBef>
              <a:buClr>
                <a:srgbClr val="D24717"/>
              </a:buClr>
              <a:buSzPct val="82692"/>
              <a:buFont typeface="Wingdings" panose="05000000000000000000" pitchFamily="2" charset="2"/>
              <a:buChar char="q"/>
              <a:tabLst>
                <a:tab pos="289560" algn="l"/>
              </a:tabLst>
            </a:pPr>
            <a:r>
              <a:rPr lang="en-US" dirty="0">
                <a:latin typeface="Times New Roman"/>
                <a:cs typeface="Times New Roman"/>
              </a:rPr>
              <a:t> More efficient as controllers no longer need to communicate with </a:t>
            </a:r>
            <a:r>
              <a:rPr lang="en-US" dirty="0" err="1">
                <a:latin typeface="Times New Roman"/>
                <a:cs typeface="Times New Roman"/>
              </a:rPr>
              <a:t>ZooKeeper</a:t>
            </a:r>
            <a:r>
              <a:rPr lang="en-US" dirty="0">
                <a:latin typeface="Times New Roman"/>
                <a:cs typeface="Times New Roman"/>
              </a:rPr>
              <a:t> to fetch cluster state metadata every time the cluster is starting up or when a controller election is being made </a:t>
            </a:r>
          </a:p>
          <a:p>
            <a:pPr marL="297815" indent="-285750">
              <a:lnSpc>
                <a:spcPct val="100000"/>
              </a:lnSpc>
              <a:spcBef>
                <a:spcPts val="655"/>
              </a:spcBef>
              <a:buClr>
                <a:srgbClr val="D24717"/>
              </a:buClr>
              <a:buSzPct val="82692"/>
              <a:buFont typeface="Wingdings" panose="05000000000000000000" pitchFamily="2" charset="2"/>
              <a:buChar char="q"/>
              <a:tabLst>
                <a:tab pos="289560" algn="l"/>
              </a:tabLst>
            </a:pPr>
            <a:r>
              <a:rPr lang="en-US" dirty="0">
                <a:latin typeface="Times New Roman"/>
                <a:cs typeface="Times New Roman"/>
              </a:rPr>
              <a:t>More scalable as the new implementation will be able to support many more topics and partitions in </a:t>
            </a:r>
            <a:r>
              <a:rPr lang="en-US" dirty="0" err="1">
                <a:latin typeface="Times New Roman"/>
                <a:cs typeface="Times New Roman"/>
              </a:rPr>
              <a:t>KRaft</a:t>
            </a:r>
            <a:r>
              <a:rPr lang="en-US" dirty="0">
                <a:latin typeface="Times New Roman"/>
                <a:cs typeface="Times New Roman"/>
              </a:rPr>
              <a:t> mode Easier cluster management and configuration as you don't have to manage two distinct services any longer Single process Kafka Cluster</a:t>
            </a:r>
            <a:endParaRPr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6625" y="649287"/>
            <a:ext cx="5295900" cy="639445"/>
          </a:xfrm>
          <a:prstGeom prst="rect">
            <a:avLst/>
          </a:prstGeom>
        </p:spPr>
        <p:txBody>
          <a:bodyPr vert="horz" wrap="square" lIns="0" tIns="15875" rIns="0" bIns="0" rtlCol="0">
            <a:spAutoFit/>
          </a:bodyPr>
          <a:lstStyle/>
          <a:p>
            <a:pPr marL="12700" marR="5080" indent="2097405">
              <a:lnSpc>
                <a:spcPct val="100000"/>
              </a:lnSpc>
              <a:spcBef>
                <a:spcPts val="125"/>
              </a:spcBef>
            </a:pPr>
            <a:r>
              <a:rPr sz="2000" spc="45" dirty="0"/>
              <a:t>E</a:t>
            </a:r>
            <a:r>
              <a:rPr sz="2000" spc="-60" dirty="0"/>
              <a:t>x</a:t>
            </a:r>
            <a:r>
              <a:rPr sz="2000" spc="-5" dirty="0"/>
              <a:t>e</a:t>
            </a:r>
            <a:r>
              <a:rPr sz="2000" spc="-55" dirty="0"/>
              <a:t>m</a:t>
            </a:r>
            <a:r>
              <a:rPr sz="2000" spc="-70" dirty="0"/>
              <a:t>p</a:t>
            </a:r>
            <a:r>
              <a:rPr sz="2000" spc="-45" dirty="0"/>
              <a:t>l</a:t>
            </a:r>
            <a:r>
              <a:rPr sz="2000" spc="5" dirty="0"/>
              <a:t>e</a:t>
            </a:r>
            <a:r>
              <a:rPr sz="2000" spc="-55" dirty="0"/>
              <a:t> </a:t>
            </a:r>
            <a:r>
              <a:rPr sz="2000" spc="-30" dirty="0"/>
              <a:t>p</a:t>
            </a:r>
            <a:r>
              <a:rPr sz="2000" dirty="0"/>
              <a:t>ro</a:t>
            </a:r>
            <a:r>
              <a:rPr sz="2000" spc="35" dirty="0"/>
              <a:t>d</a:t>
            </a:r>
            <a:r>
              <a:rPr sz="2000" spc="40" dirty="0"/>
              <a:t>u</a:t>
            </a:r>
            <a:r>
              <a:rPr sz="2000" spc="35" dirty="0"/>
              <a:t>c</a:t>
            </a:r>
            <a:r>
              <a:rPr sz="2000" spc="-5" dirty="0"/>
              <a:t>e</a:t>
            </a:r>
            <a:r>
              <a:rPr sz="2000" spc="5" dirty="0"/>
              <a:t>r</a:t>
            </a:r>
            <a:r>
              <a:rPr sz="2000" spc="-185" dirty="0"/>
              <a:t> </a:t>
            </a:r>
            <a:r>
              <a:rPr sz="2000" spc="-70" dirty="0"/>
              <a:t>P</a:t>
            </a:r>
            <a:r>
              <a:rPr sz="2000" spc="-75" dirty="0"/>
              <a:t>y</a:t>
            </a:r>
            <a:r>
              <a:rPr sz="2000" spc="-50" dirty="0"/>
              <a:t>t</a:t>
            </a:r>
            <a:r>
              <a:rPr sz="2000" spc="40" dirty="0"/>
              <a:t>h</a:t>
            </a:r>
            <a:r>
              <a:rPr sz="2000" dirty="0"/>
              <a:t>on  </a:t>
            </a:r>
            <a:r>
              <a:rPr sz="2000" spc="-20" dirty="0"/>
              <a:t>https://kafka-python.readthedocs.io/en/master/</a:t>
            </a:r>
            <a:endParaRPr sz="2000"/>
          </a:p>
        </p:txBody>
      </p:sp>
      <p:sp>
        <p:nvSpPr>
          <p:cNvPr id="3" name="object 3"/>
          <p:cNvSpPr txBox="1"/>
          <p:nvPr/>
        </p:nvSpPr>
        <p:spPr>
          <a:xfrm>
            <a:off x="1327403" y="2417444"/>
            <a:ext cx="3553460" cy="426720"/>
          </a:xfrm>
          <a:prstGeom prst="rect">
            <a:avLst/>
          </a:prstGeom>
        </p:spPr>
        <p:txBody>
          <a:bodyPr vert="horz" wrap="square" lIns="0" tIns="16510" rIns="0" bIns="0" rtlCol="0">
            <a:spAutoFit/>
          </a:bodyPr>
          <a:lstStyle/>
          <a:p>
            <a:pPr marL="12700">
              <a:lnSpc>
                <a:spcPct val="100000"/>
              </a:lnSpc>
              <a:spcBef>
                <a:spcPts val="130"/>
              </a:spcBef>
            </a:pPr>
            <a:r>
              <a:rPr lang="fr-FR" sz="2600" spc="254" dirty="0">
                <a:latin typeface="Times New Roman"/>
                <a:cs typeface="Times New Roman"/>
              </a:rPr>
              <a:t>&gt;&gt;</a:t>
            </a:r>
            <a:r>
              <a:rPr lang="fr-FR" sz="2600" spc="285" dirty="0">
                <a:latin typeface="Times New Roman"/>
                <a:cs typeface="Times New Roman"/>
              </a:rPr>
              <a:t>&gt;</a:t>
            </a:r>
            <a:r>
              <a:rPr lang="fr-FR" sz="2600" spc="-80" dirty="0">
                <a:latin typeface="Times New Roman"/>
                <a:cs typeface="Times New Roman"/>
              </a:rPr>
              <a:t> </a:t>
            </a:r>
            <a:r>
              <a:rPr lang="fr-FR" sz="2600" spc="-105" dirty="0" err="1">
                <a:latin typeface="Times New Roman"/>
                <a:cs typeface="Times New Roman"/>
              </a:rPr>
              <a:t>pip</a:t>
            </a:r>
            <a:r>
              <a:rPr lang="fr-FR" sz="2600" spc="-60" dirty="0">
                <a:latin typeface="Times New Roman"/>
                <a:cs typeface="Times New Roman"/>
              </a:rPr>
              <a:t> </a:t>
            </a:r>
            <a:r>
              <a:rPr lang="fr-FR" sz="2600" spc="-135" dirty="0" err="1">
                <a:latin typeface="Times New Roman"/>
                <a:cs typeface="Times New Roman"/>
              </a:rPr>
              <a:t>in</a:t>
            </a:r>
            <a:r>
              <a:rPr lang="fr-FR" sz="2600" spc="-130" dirty="0" err="1">
                <a:latin typeface="Times New Roman"/>
                <a:cs typeface="Times New Roman"/>
              </a:rPr>
              <a:t>s</a:t>
            </a:r>
            <a:r>
              <a:rPr lang="fr-FR" sz="2600" spc="25" dirty="0" err="1">
                <a:latin typeface="Times New Roman"/>
                <a:cs typeface="Times New Roman"/>
              </a:rPr>
              <a:t>t</a:t>
            </a:r>
            <a:r>
              <a:rPr lang="fr-FR" sz="2600" spc="-180" dirty="0" err="1">
                <a:latin typeface="Times New Roman"/>
                <a:cs typeface="Times New Roman"/>
              </a:rPr>
              <a:t>a</a:t>
            </a:r>
            <a:r>
              <a:rPr lang="fr-FR" sz="2600" spc="-125" dirty="0" err="1">
                <a:latin typeface="Times New Roman"/>
                <a:cs typeface="Times New Roman"/>
              </a:rPr>
              <a:t>l</a:t>
            </a:r>
            <a:r>
              <a:rPr lang="fr-FR" sz="2600" spc="-95" dirty="0" err="1">
                <a:latin typeface="Times New Roman"/>
                <a:cs typeface="Times New Roman"/>
              </a:rPr>
              <a:t>l</a:t>
            </a:r>
            <a:r>
              <a:rPr lang="fr-FR" sz="2600" spc="-100" dirty="0">
                <a:latin typeface="Times New Roman"/>
                <a:cs typeface="Times New Roman"/>
              </a:rPr>
              <a:t> </a:t>
            </a:r>
            <a:r>
              <a:rPr lang="fr-FR" sz="2600" spc="-175" dirty="0" err="1">
                <a:latin typeface="Times New Roman"/>
                <a:cs typeface="Times New Roman"/>
              </a:rPr>
              <a:t>k</a:t>
            </a:r>
            <a:r>
              <a:rPr lang="fr-FR" sz="2600" spc="-185" dirty="0" err="1">
                <a:latin typeface="Times New Roman"/>
                <a:cs typeface="Times New Roman"/>
              </a:rPr>
              <a:t>a</a:t>
            </a:r>
            <a:r>
              <a:rPr lang="fr-FR" sz="2600" spc="-195" dirty="0" err="1">
                <a:latin typeface="Times New Roman"/>
                <a:cs typeface="Times New Roman"/>
              </a:rPr>
              <a:t>f</a:t>
            </a:r>
            <a:r>
              <a:rPr lang="fr-FR" sz="2600" spc="-175" dirty="0" err="1">
                <a:latin typeface="Times New Roman"/>
                <a:cs typeface="Times New Roman"/>
              </a:rPr>
              <a:t>k</a:t>
            </a:r>
            <a:r>
              <a:rPr lang="fr-FR" sz="2600" spc="-185" dirty="0" err="1">
                <a:latin typeface="Times New Roman"/>
                <a:cs typeface="Times New Roman"/>
              </a:rPr>
              <a:t>a</a:t>
            </a:r>
            <a:r>
              <a:rPr lang="fr-FR" sz="2600" spc="-45" dirty="0">
                <a:latin typeface="Times New Roman"/>
                <a:cs typeface="Times New Roman"/>
              </a:rPr>
              <a:t>-</a:t>
            </a:r>
            <a:r>
              <a:rPr lang="fr-FR" sz="2600" spc="-180" dirty="0">
                <a:latin typeface="Times New Roman"/>
                <a:cs typeface="Times New Roman"/>
              </a:rPr>
              <a:t>py</a:t>
            </a:r>
            <a:r>
              <a:rPr lang="fr-FR" sz="2600" spc="25" dirty="0">
                <a:latin typeface="Times New Roman"/>
                <a:cs typeface="Times New Roman"/>
              </a:rPr>
              <a:t>t</a:t>
            </a:r>
            <a:r>
              <a:rPr lang="fr-FR" sz="2600" spc="-180" dirty="0">
                <a:latin typeface="Times New Roman"/>
                <a:cs typeface="Times New Roman"/>
              </a:rPr>
              <a:t>h</a:t>
            </a:r>
            <a:r>
              <a:rPr lang="fr-FR" sz="2600" spc="-100" dirty="0">
                <a:latin typeface="Times New Roman"/>
                <a:cs typeface="Times New Roman"/>
              </a:rPr>
              <a:t>on</a:t>
            </a:r>
            <a:endParaRPr lang="fr-FR" sz="2600" dirty="0">
              <a:latin typeface="Times New Roman"/>
              <a:cs typeface="Times New Roman"/>
            </a:endParaRPr>
          </a:p>
        </p:txBody>
      </p:sp>
      <p:sp>
        <p:nvSpPr>
          <p:cNvPr id="4" name="object 4"/>
          <p:cNvSpPr txBox="1"/>
          <p:nvPr/>
        </p:nvSpPr>
        <p:spPr>
          <a:xfrm>
            <a:off x="1327403" y="3303470"/>
            <a:ext cx="7637780" cy="1188720"/>
          </a:xfrm>
          <a:prstGeom prst="rect">
            <a:avLst/>
          </a:prstGeom>
        </p:spPr>
        <p:txBody>
          <a:bodyPr vert="horz" wrap="square" lIns="0" tIns="93345" rIns="0" bIns="0" rtlCol="0">
            <a:spAutoFit/>
          </a:bodyPr>
          <a:lstStyle/>
          <a:p>
            <a:pPr marL="12700">
              <a:lnSpc>
                <a:spcPct val="100000"/>
              </a:lnSpc>
              <a:spcBef>
                <a:spcPts val="735"/>
              </a:spcBef>
            </a:pPr>
            <a:r>
              <a:rPr lang="fr-FR" sz="1400" spc="-100" dirty="0" err="1">
                <a:latin typeface="Times New Roman"/>
                <a:cs typeface="Times New Roman"/>
              </a:rPr>
              <a:t>f</a:t>
            </a:r>
            <a:r>
              <a:rPr lang="fr-FR" sz="1400" spc="50" dirty="0" err="1">
                <a:latin typeface="Times New Roman"/>
                <a:cs typeface="Times New Roman"/>
              </a:rPr>
              <a:t>r</a:t>
            </a:r>
            <a:r>
              <a:rPr lang="fr-FR" sz="1400" spc="-30" dirty="0" err="1">
                <a:latin typeface="Times New Roman"/>
                <a:cs typeface="Times New Roman"/>
              </a:rPr>
              <a:t>o</a:t>
            </a:r>
            <a:r>
              <a:rPr lang="fr-FR" sz="1400" spc="-65" dirty="0" err="1">
                <a:latin typeface="Times New Roman"/>
                <a:cs typeface="Times New Roman"/>
              </a:rPr>
              <a:t>m</a:t>
            </a:r>
            <a:r>
              <a:rPr lang="fr-FR" sz="1400" spc="-95" dirty="0">
                <a:latin typeface="Times New Roman"/>
                <a:cs typeface="Times New Roman"/>
              </a:rPr>
              <a:t> </a:t>
            </a:r>
            <a:r>
              <a:rPr lang="fr-FR" sz="1400" spc="-105" dirty="0" err="1">
                <a:latin typeface="Times New Roman"/>
                <a:cs typeface="Times New Roman"/>
              </a:rPr>
              <a:t>ka</a:t>
            </a:r>
            <a:r>
              <a:rPr lang="fr-FR" sz="1400" spc="-100" dirty="0" err="1">
                <a:latin typeface="Times New Roman"/>
                <a:cs typeface="Times New Roman"/>
              </a:rPr>
              <a:t>f</a:t>
            </a:r>
            <a:r>
              <a:rPr lang="fr-FR" sz="1400" spc="-105" dirty="0" err="1">
                <a:latin typeface="Times New Roman"/>
                <a:cs typeface="Times New Roman"/>
              </a:rPr>
              <a:t>ka</a:t>
            </a:r>
            <a:r>
              <a:rPr lang="fr-FR" sz="1400" spc="-114" dirty="0">
                <a:latin typeface="Times New Roman"/>
                <a:cs typeface="Times New Roman"/>
              </a:rPr>
              <a:t> </a:t>
            </a:r>
            <a:r>
              <a:rPr lang="fr-FR" sz="1400" spc="-95" dirty="0">
                <a:latin typeface="Times New Roman"/>
                <a:cs typeface="Times New Roman"/>
              </a:rPr>
              <a:t>i</a:t>
            </a:r>
            <a:r>
              <a:rPr lang="fr-FR" sz="1400" spc="-45" dirty="0">
                <a:latin typeface="Times New Roman"/>
                <a:cs typeface="Times New Roman"/>
              </a:rPr>
              <a:t>m</a:t>
            </a:r>
            <a:r>
              <a:rPr lang="fr-FR" sz="1400" spc="-30" dirty="0">
                <a:latin typeface="Times New Roman"/>
                <a:cs typeface="Times New Roman"/>
              </a:rPr>
              <a:t>po</a:t>
            </a:r>
            <a:r>
              <a:rPr lang="fr-FR" sz="1400" spc="125" dirty="0">
                <a:latin typeface="Times New Roman"/>
                <a:cs typeface="Times New Roman"/>
              </a:rPr>
              <a:t>r</a:t>
            </a:r>
            <a:r>
              <a:rPr lang="fr-FR" sz="1400" spc="25" dirty="0">
                <a:latin typeface="Times New Roman"/>
                <a:cs typeface="Times New Roman"/>
              </a:rPr>
              <a:t>t</a:t>
            </a:r>
            <a:r>
              <a:rPr lang="fr-FR" sz="1400" spc="-90" dirty="0">
                <a:latin typeface="Times New Roman"/>
                <a:cs typeface="Times New Roman"/>
              </a:rPr>
              <a:t> </a:t>
            </a:r>
            <a:r>
              <a:rPr lang="fr-FR" sz="1400" spc="-114" dirty="0" err="1">
                <a:latin typeface="Times New Roman"/>
                <a:cs typeface="Times New Roman"/>
              </a:rPr>
              <a:t>K</a:t>
            </a:r>
            <a:r>
              <a:rPr lang="fr-FR" sz="1400" spc="-105" dirty="0" err="1">
                <a:latin typeface="Times New Roman"/>
                <a:cs typeface="Times New Roman"/>
              </a:rPr>
              <a:t>a</a:t>
            </a:r>
            <a:r>
              <a:rPr lang="fr-FR" sz="1400" spc="-100" dirty="0" err="1">
                <a:latin typeface="Times New Roman"/>
                <a:cs typeface="Times New Roman"/>
              </a:rPr>
              <a:t>f</a:t>
            </a:r>
            <a:r>
              <a:rPr lang="fr-FR" sz="1400" spc="-105" dirty="0" err="1">
                <a:latin typeface="Times New Roman"/>
                <a:cs typeface="Times New Roman"/>
              </a:rPr>
              <a:t>ka</a:t>
            </a:r>
            <a:r>
              <a:rPr lang="fr-FR" sz="1400" spc="-35" dirty="0" err="1">
                <a:latin typeface="Times New Roman"/>
                <a:cs typeface="Times New Roman"/>
              </a:rPr>
              <a:t>P</a:t>
            </a:r>
            <a:r>
              <a:rPr lang="fr-FR" sz="1400" spc="50" dirty="0" err="1">
                <a:latin typeface="Times New Roman"/>
                <a:cs typeface="Times New Roman"/>
              </a:rPr>
              <a:t>r</a:t>
            </a:r>
            <a:r>
              <a:rPr lang="fr-FR" sz="1400" spc="-100" dirty="0" err="1">
                <a:latin typeface="Times New Roman"/>
                <a:cs typeface="Times New Roman"/>
              </a:rPr>
              <a:t>o</a:t>
            </a:r>
            <a:r>
              <a:rPr lang="fr-FR" sz="1400" spc="-30" dirty="0" err="1">
                <a:latin typeface="Times New Roman"/>
                <a:cs typeface="Times New Roman"/>
              </a:rPr>
              <a:t>d</a:t>
            </a:r>
            <a:r>
              <a:rPr lang="fr-FR" sz="1400" spc="-100" dirty="0" err="1">
                <a:latin typeface="Times New Roman"/>
                <a:cs typeface="Times New Roman"/>
              </a:rPr>
              <a:t>uc</a:t>
            </a:r>
            <a:r>
              <a:rPr lang="fr-FR" sz="1400" spc="-25" dirty="0" err="1">
                <a:latin typeface="Times New Roman"/>
                <a:cs typeface="Times New Roman"/>
              </a:rPr>
              <a:t>e</a:t>
            </a:r>
            <a:r>
              <a:rPr lang="fr-FR" sz="1400" spc="20" dirty="0" err="1">
                <a:latin typeface="Times New Roman"/>
                <a:cs typeface="Times New Roman"/>
              </a:rPr>
              <a:t>r</a:t>
            </a:r>
            <a:endParaRPr lang="fr-FR" sz="1400" dirty="0">
              <a:latin typeface="Times New Roman"/>
              <a:cs typeface="Times New Roman"/>
            </a:endParaRPr>
          </a:p>
          <a:p>
            <a:pPr marL="12700" marR="5080">
              <a:lnSpc>
                <a:spcPct val="134100"/>
              </a:lnSpc>
              <a:spcBef>
                <a:spcPts val="75"/>
              </a:spcBef>
            </a:pPr>
            <a:r>
              <a:rPr lang="fr-FR" sz="1400" spc="-20" dirty="0" err="1">
                <a:latin typeface="Times New Roman"/>
                <a:cs typeface="Times New Roman"/>
              </a:rPr>
              <a:t>producer</a:t>
            </a:r>
            <a:r>
              <a:rPr lang="fr-FR" sz="1400" spc="-20" dirty="0">
                <a:latin typeface="Times New Roman"/>
                <a:cs typeface="Times New Roman"/>
              </a:rPr>
              <a:t> </a:t>
            </a:r>
            <a:r>
              <a:rPr lang="fr-FR" sz="1400" spc="160" dirty="0">
                <a:latin typeface="Times New Roman"/>
                <a:cs typeface="Times New Roman"/>
              </a:rPr>
              <a:t>= </a:t>
            </a:r>
            <a:r>
              <a:rPr lang="fr-FR" sz="1400" spc="-55" dirty="0" err="1">
                <a:latin typeface="Times New Roman"/>
                <a:cs typeface="Times New Roman"/>
              </a:rPr>
              <a:t>KafkaProducer</a:t>
            </a:r>
            <a:r>
              <a:rPr lang="fr-FR" sz="1400" spc="-55" dirty="0">
                <a:latin typeface="Times New Roman"/>
                <a:cs typeface="Times New Roman"/>
              </a:rPr>
              <a:t>(</a:t>
            </a:r>
            <a:r>
              <a:rPr lang="fr-FR" sz="1400" spc="-55" dirty="0" err="1">
                <a:latin typeface="Times New Roman"/>
                <a:cs typeface="Times New Roman"/>
              </a:rPr>
              <a:t>bootstrap_servers</a:t>
            </a:r>
            <a:r>
              <a:rPr lang="fr-FR" sz="1400" spc="-55" dirty="0">
                <a:latin typeface="Times New Roman"/>
                <a:cs typeface="Times New Roman"/>
              </a:rPr>
              <a:t>=</a:t>
            </a:r>
            <a:r>
              <a:rPr lang="fr-FR" sz="1400" spc="-55" dirty="0">
                <a:solidFill>
                  <a:srgbClr val="6F2F9F"/>
                </a:solidFill>
                <a:latin typeface="Times New Roman"/>
                <a:cs typeface="Times New Roman"/>
              </a:rPr>
              <a:t>'mosef1.s2dsga34ntvudfh1t4tzivxsmh.ax.internal.cloudapp.net:9092</a:t>
            </a:r>
            <a:r>
              <a:rPr lang="fr-FR" sz="1400" spc="-55" dirty="0">
                <a:latin typeface="Times New Roman"/>
                <a:cs typeface="Times New Roman"/>
              </a:rPr>
              <a:t>') </a:t>
            </a:r>
            <a:r>
              <a:rPr lang="fr-FR" sz="1400" spc="-335" dirty="0">
                <a:latin typeface="Times New Roman"/>
                <a:cs typeface="Times New Roman"/>
              </a:rPr>
              <a:t> </a:t>
            </a:r>
            <a:r>
              <a:rPr lang="fr-FR" sz="1400" spc="-35" dirty="0" err="1">
                <a:latin typeface="Times New Roman"/>
                <a:cs typeface="Times New Roman"/>
              </a:rPr>
              <a:t>producer.send</a:t>
            </a:r>
            <a:r>
              <a:rPr lang="fr-FR" sz="1400" spc="-35" dirty="0">
                <a:latin typeface="Times New Roman"/>
                <a:cs typeface="Times New Roman"/>
              </a:rPr>
              <a:t>('</a:t>
            </a:r>
            <a:r>
              <a:rPr lang="fr-FR" sz="1400" spc="-35" dirty="0">
                <a:solidFill>
                  <a:srgbClr val="6F2F9F"/>
                </a:solidFill>
                <a:latin typeface="Times New Roman"/>
                <a:cs typeface="Times New Roman"/>
              </a:rPr>
              <a:t>test</a:t>
            </a:r>
            <a:r>
              <a:rPr lang="fr-FR" sz="1400" spc="-35" dirty="0">
                <a:latin typeface="Times New Roman"/>
                <a:cs typeface="Times New Roman"/>
              </a:rPr>
              <a:t>',</a:t>
            </a:r>
            <a:r>
              <a:rPr lang="fr-FR" sz="1400" spc="-170" dirty="0">
                <a:latin typeface="Times New Roman"/>
                <a:cs typeface="Times New Roman"/>
              </a:rPr>
              <a:t> </a:t>
            </a:r>
            <a:r>
              <a:rPr lang="fr-FR" sz="1400" spc="-65" dirty="0" err="1">
                <a:latin typeface="Times New Roman"/>
                <a:cs typeface="Times New Roman"/>
              </a:rPr>
              <a:t>b'some_message_bytes</a:t>
            </a:r>
            <a:r>
              <a:rPr lang="fr-FR" sz="1400" spc="-65" dirty="0">
                <a:latin typeface="Times New Roman"/>
                <a:cs typeface="Times New Roman"/>
              </a:rPr>
              <a:t>')</a:t>
            </a:r>
            <a:endParaRPr lang="fr-FR" sz="1400" dirty="0">
              <a:latin typeface="Times New Roman"/>
              <a:cs typeface="Times New Roman"/>
            </a:endParaRPr>
          </a:p>
          <a:p>
            <a:pPr marL="12700">
              <a:lnSpc>
                <a:spcPct val="100000"/>
              </a:lnSpc>
              <a:spcBef>
                <a:spcPts val="575"/>
              </a:spcBef>
            </a:pPr>
            <a:r>
              <a:rPr lang="fr-FR" sz="1400" spc="-45" dirty="0" err="1">
                <a:latin typeface="Times New Roman"/>
                <a:cs typeface="Times New Roman"/>
              </a:rPr>
              <a:t>producer.flush</a:t>
            </a:r>
            <a:r>
              <a:rPr lang="fr-FR" sz="1400" spc="-45" dirty="0">
                <a:latin typeface="Times New Roman"/>
                <a:cs typeface="Times New Roman"/>
              </a:rPr>
              <a:t>()</a:t>
            </a:r>
            <a:endParaRPr lang="fr-FR" sz="14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3510" y="176149"/>
            <a:ext cx="4938395" cy="575310"/>
          </a:xfrm>
          <a:prstGeom prst="rect">
            <a:avLst/>
          </a:prstGeom>
        </p:spPr>
        <p:txBody>
          <a:bodyPr vert="horz" wrap="square" lIns="0" tIns="13335" rIns="0" bIns="0" rtlCol="0">
            <a:spAutoFit/>
          </a:bodyPr>
          <a:lstStyle/>
          <a:p>
            <a:pPr marL="12700">
              <a:lnSpc>
                <a:spcPct val="100000"/>
              </a:lnSpc>
              <a:spcBef>
                <a:spcPts val="105"/>
              </a:spcBef>
            </a:pPr>
            <a:r>
              <a:rPr sz="3600" spc="-65" dirty="0"/>
              <a:t>Exemple</a:t>
            </a:r>
            <a:r>
              <a:rPr sz="3600" spc="-30" dirty="0"/>
              <a:t> </a:t>
            </a:r>
            <a:r>
              <a:rPr sz="3600" spc="-35" dirty="0"/>
              <a:t>Producer</a:t>
            </a:r>
            <a:r>
              <a:rPr sz="3600" spc="-30" dirty="0"/>
              <a:t> </a:t>
            </a:r>
            <a:r>
              <a:rPr sz="3600" spc="-55" dirty="0"/>
              <a:t>Python</a:t>
            </a:r>
            <a:endParaRPr sz="3600"/>
          </a:p>
        </p:txBody>
      </p:sp>
      <p:sp>
        <p:nvSpPr>
          <p:cNvPr id="3" name="object 3"/>
          <p:cNvSpPr txBox="1"/>
          <p:nvPr/>
        </p:nvSpPr>
        <p:spPr>
          <a:xfrm>
            <a:off x="1311528" y="1166304"/>
            <a:ext cx="9730105" cy="4222115"/>
          </a:xfrm>
          <a:prstGeom prst="rect">
            <a:avLst/>
          </a:prstGeom>
        </p:spPr>
        <p:txBody>
          <a:bodyPr vert="horz" wrap="square" lIns="0" tIns="13970" rIns="0" bIns="0" rtlCol="0">
            <a:spAutoFit/>
          </a:bodyPr>
          <a:lstStyle/>
          <a:p>
            <a:pPr marR="7439659">
              <a:lnSpc>
                <a:spcPct val="115100"/>
              </a:lnSpc>
              <a:spcBef>
                <a:spcPts val="110"/>
              </a:spcBef>
            </a:pPr>
            <a:r>
              <a:rPr sz="1400" spc="-40" dirty="0">
                <a:latin typeface="Times New Roman"/>
                <a:cs typeface="Times New Roman"/>
              </a:rPr>
              <a:t>f</a:t>
            </a:r>
            <a:r>
              <a:rPr sz="1400" spc="-5" dirty="0">
                <a:latin typeface="Times New Roman"/>
                <a:cs typeface="Times New Roman"/>
              </a:rPr>
              <a:t>r</a:t>
            </a:r>
            <a:r>
              <a:rPr sz="1400" spc="-30" dirty="0">
                <a:latin typeface="Times New Roman"/>
                <a:cs typeface="Times New Roman"/>
              </a:rPr>
              <a:t>o</a:t>
            </a:r>
            <a:r>
              <a:rPr sz="1400" spc="-65" dirty="0">
                <a:latin typeface="Times New Roman"/>
                <a:cs typeface="Times New Roman"/>
              </a:rPr>
              <a:t>m</a:t>
            </a:r>
            <a:r>
              <a:rPr sz="1400" spc="-100" dirty="0">
                <a:latin typeface="Times New Roman"/>
                <a:cs typeface="Times New Roman"/>
              </a:rPr>
              <a:t> </a:t>
            </a:r>
            <a:r>
              <a:rPr sz="1400" spc="-105" dirty="0">
                <a:latin typeface="Times New Roman"/>
                <a:cs typeface="Times New Roman"/>
              </a:rPr>
              <a:t>k</a:t>
            </a:r>
            <a:r>
              <a:rPr sz="1400" spc="-120" dirty="0">
                <a:latin typeface="Times New Roman"/>
                <a:cs typeface="Times New Roman"/>
              </a:rPr>
              <a:t>a</a:t>
            </a:r>
            <a:r>
              <a:rPr sz="1400" spc="-80" dirty="0">
                <a:latin typeface="Times New Roman"/>
                <a:cs typeface="Times New Roman"/>
              </a:rPr>
              <a:t>f</a:t>
            </a:r>
            <a:r>
              <a:rPr sz="1400" spc="-105" dirty="0">
                <a:latin typeface="Times New Roman"/>
                <a:cs typeface="Times New Roman"/>
              </a:rPr>
              <a:t>k</a:t>
            </a:r>
            <a:r>
              <a:rPr sz="1400" spc="-100" dirty="0">
                <a:latin typeface="Times New Roman"/>
                <a:cs typeface="Times New Roman"/>
              </a:rPr>
              <a:t>a</a:t>
            </a:r>
            <a:r>
              <a:rPr sz="1400" spc="-114" dirty="0">
                <a:latin typeface="Times New Roman"/>
                <a:cs typeface="Times New Roman"/>
              </a:rPr>
              <a:t> </a:t>
            </a:r>
            <a:r>
              <a:rPr sz="1400" spc="-95" dirty="0">
                <a:latin typeface="Times New Roman"/>
                <a:cs typeface="Times New Roman"/>
              </a:rPr>
              <a:t>i</a:t>
            </a:r>
            <a:r>
              <a:rPr sz="1400" spc="-45" dirty="0">
                <a:latin typeface="Times New Roman"/>
                <a:cs typeface="Times New Roman"/>
              </a:rPr>
              <a:t>m</a:t>
            </a:r>
            <a:r>
              <a:rPr sz="1400" spc="-30" dirty="0">
                <a:latin typeface="Times New Roman"/>
                <a:cs typeface="Times New Roman"/>
              </a:rPr>
              <a:t>po</a:t>
            </a:r>
            <a:r>
              <a:rPr sz="1400" spc="130" dirty="0">
                <a:latin typeface="Times New Roman"/>
                <a:cs typeface="Times New Roman"/>
              </a:rPr>
              <a:t>r</a:t>
            </a:r>
            <a:r>
              <a:rPr sz="1400" spc="25" dirty="0">
                <a:latin typeface="Times New Roman"/>
                <a:cs typeface="Times New Roman"/>
              </a:rPr>
              <a:t>t</a:t>
            </a:r>
            <a:r>
              <a:rPr sz="1400" spc="-85" dirty="0">
                <a:latin typeface="Times New Roman"/>
                <a:cs typeface="Times New Roman"/>
              </a:rPr>
              <a:t> </a:t>
            </a:r>
            <a:r>
              <a:rPr sz="1400" spc="-114" dirty="0">
                <a:latin typeface="Times New Roman"/>
                <a:cs typeface="Times New Roman"/>
              </a:rPr>
              <a:t>K</a:t>
            </a:r>
            <a:r>
              <a:rPr sz="1400" spc="-120" dirty="0">
                <a:latin typeface="Times New Roman"/>
                <a:cs typeface="Times New Roman"/>
              </a:rPr>
              <a:t>a</a:t>
            </a:r>
            <a:r>
              <a:rPr sz="1400" spc="-80" dirty="0">
                <a:latin typeface="Times New Roman"/>
                <a:cs typeface="Times New Roman"/>
              </a:rPr>
              <a:t>f</a:t>
            </a:r>
            <a:r>
              <a:rPr sz="1400" spc="-105" dirty="0">
                <a:latin typeface="Times New Roman"/>
                <a:cs typeface="Times New Roman"/>
              </a:rPr>
              <a:t>k</a:t>
            </a:r>
            <a:r>
              <a:rPr sz="1400" spc="-70" dirty="0">
                <a:latin typeface="Times New Roman"/>
                <a:cs typeface="Times New Roman"/>
              </a:rPr>
              <a:t>aC</a:t>
            </a:r>
            <a:r>
              <a:rPr sz="1400" spc="-30" dirty="0">
                <a:latin typeface="Times New Roman"/>
                <a:cs typeface="Times New Roman"/>
              </a:rPr>
              <a:t>on</a:t>
            </a:r>
            <a:r>
              <a:rPr sz="1400" spc="-175" dirty="0">
                <a:latin typeface="Times New Roman"/>
                <a:cs typeface="Times New Roman"/>
              </a:rPr>
              <a:t>s</a:t>
            </a:r>
            <a:r>
              <a:rPr sz="1400" spc="-30" dirty="0">
                <a:latin typeface="Times New Roman"/>
                <a:cs typeface="Times New Roman"/>
              </a:rPr>
              <a:t>u</a:t>
            </a:r>
            <a:r>
              <a:rPr sz="1400" spc="-114" dirty="0">
                <a:latin typeface="Times New Roman"/>
                <a:cs typeface="Times New Roman"/>
              </a:rPr>
              <a:t>m</a:t>
            </a:r>
            <a:r>
              <a:rPr sz="1400" spc="-30" dirty="0">
                <a:latin typeface="Times New Roman"/>
                <a:cs typeface="Times New Roman"/>
              </a:rPr>
              <a:t>e</a:t>
            </a:r>
            <a:r>
              <a:rPr sz="1400" spc="20" dirty="0">
                <a:latin typeface="Times New Roman"/>
                <a:cs typeface="Times New Roman"/>
              </a:rPr>
              <a:t>r  </a:t>
            </a:r>
            <a:r>
              <a:rPr sz="1400" spc="250" dirty="0">
                <a:latin typeface="Times New Roman"/>
                <a:cs typeface="Times New Roman"/>
              </a:rPr>
              <a:t>#</a:t>
            </a:r>
            <a:r>
              <a:rPr sz="1400" spc="-30" dirty="0">
                <a:latin typeface="Times New Roman"/>
                <a:cs typeface="Times New Roman"/>
              </a:rPr>
              <a:t> </a:t>
            </a:r>
            <a:r>
              <a:rPr sz="1400" spc="-70" dirty="0">
                <a:latin typeface="Times New Roman"/>
                <a:cs typeface="Times New Roman"/>
              </a:rPr>
              <a:t>s</a:t>
            </a:r>
            <a:r>
              <a:rPr sz="1400" spc="-55" dirty="0">
                <a:latin typeface="Times New Roman"/>
                <a:cs typeface="Times New Roman"/>
              </a:rPr>
              <a:t>e</a:t>
            </a:r>
            <a:r>
              <a:rPr sz="1400" spc="25" dirty="0">
                <a:latin typeface="Times New Roman"/>
                <a:cs typeface="Times New Roman"/>
              </a:rPr>
              <a:t>t</a:t>
            </a:r>
            <a:r>
              <a:rPr sz="1400" spc="-95" dirty="0">
                <a:latin typeface="Times New Roman"/>
                <a:cs typeface="Times New Roman"/>
              </a:rPr>
              <a:t> </a:t>
            </a:r>
            <a:r>
              <a:rPr sz="1400" spc="-105" dirty="0">
                <a:latin typeface="Times New Roman"/>
                <a:cs typeface="Times New Roman"/>
              </a:rPr>
              <a:t>y</a:t>
            </a:r>
            <a:r>
              <a:rPr sz="1400" spc="-30" dirty="0">
                <a:latin typeface="Times New Roman"/>
                <a:cs typeface="Times New Roman"/>
              </a:rPr>
              <a:t>ou</a:t>
            </a:r>
            <a:r>
              <a:rPr sz="1400" spc="25" dirty="0">
                <a:latin typeface="Times New Roman"/>
                <a:cs typeface="Times New Roman"/>
              </a:rPr>
              <a:t>r</a:t>
            </a:r>
            <a:r>
              <a:rPr sz="1400" spc="-95" dirty="0">
                <a:latin typeface="Times New Roman"/>
                <a:cs typeface="Times New Roman"/>
              </a:rPr>
              <a:t> </a:t>
            </a:r>
            <a:r>
              <a:rPr sz="1400" spc="55" dirty="0">
                <a:latin typeface="Times New Roman"/>
                <a:cs typeface="Times New Roman"/>
              </a:rPr>
              <a:t>t</a:t>
            </a:r>
            <a:r>
              <a:rPr sz="1400" spc="-30" dirty="0">
                <a:latin typeface="Times New Roman"/>
                <a:cs typeface="Times New Roman"/>
              </a:rPr>
              <a:t>op</a:t>
            </a:r>
            <a:r>
              <a:rPr sz="1400" spc="-95" dirty="0">
                <a:latin typeface="Times New Roman"/>
                <a:cs typeface="Times New Roman"/>
              </a:rPr>
              <a:t>i</a:t>
            </a:r>
            <a:r>
              <a:rPr sz="1400" spc="-75" dirty="0">
                <a:latin typeface="Times New Roman"/>
                <a:cs typeface="Times New Roman"/>
              </a:rPr>
              <a:t>c</a:t>
            </a:r>
            <a:r>
              <a:rPr sz="1400" spc="-150" dirty="0">
                <a:latin typeface="Times New Roman"/>
                <a:cs typeface="Times New Roman"/>
              </a:rPr>
              <a:t> </a:t>
            </a:r>
            <a:r>
              <a:rPr sz="1400" spc="-30" dirty="0">
                <a:latin typeface="Times New Roman"/>
                <a:cs typeface="Times New Roman"/>
              </a:rPr>
              <a:t>n</a:t>
            </a:r>
            <a:r>
              <a:rPr sz="1400" spc="-65" dirty="0">
                <a:latin typeface="Times New Roman"/>
                <a:cs typeface="Times New Roman"/>
              </a:rPr>
              <a:t>a</a:t>
            </a:r>
            <a:r>
              <a:rPr sz="1400" spc="-80" dirty="0">
                <a:latin typeface="Times New Roman"/>
                <a:cs typeface="Times New Roman"/>
              </a:rPr>
              <a:t>m</a:t>
            </a:r>
            <a:r>
              <a:rPr sz="1400" spc="-30" dirty="0">
                <a:latin typeface="Times New Roman"/>
                <a:cs typeface="Times New Roman"/>
              </a:rPr>
              <a:t>e  </a:t>
            </a:r>
            <a:r>
              <a:rPr sz="1400" spc="-114" dirty="0">
                <a:latin typeface="Times New Roman"/>
                <a:cs typeface="Times New Roman"/>
              </a:rPr>
              <a:t>m</a:t>
            </a:r>
            <a:r>
              <a:rPr sz="1400" spc="-105" dirty="0">
                <a:latin typeface="Times New Roman"/>
                <a:cs typeface="Times New Roman"/>
              </a:rPr>
              <a:t>y</a:t>
            </a:r>
            <a:r>
              <a:rPr sz="1400" spc="40" dirty="0">
                <a:latin typeface="Times New Roman"/>
                <a:cs typeface="Times New Roman"/>
              </a:rPr>
              <a:t>_</a:t>
            </a:r>
            <a:r>
              <a:rPr sz="1400" spc="55" dirty="0">
                <a:latin typeface="Times New Roman"/>
                <a:cs typeface="Times New Roman"/>
              </a:rPr>
              <a:t>t</a:t>
            </a:r>
            <a:r>
              <a:rPr sz="1400" spc="-30" dirty="0">
                <a:latin typeface="Times New Roman"/>
                <a:cs typeface="Times New Roman"/>
              </a:rPr>
              <a:t>op</a:t>
            </a:r>
            <a:r>
              <a:rPr sz="1400" spc="-95" dirty="0">
                <a:latin typeface="Times New Roman"/>
                <a:cs typeface="Times New Roman"/>
              </a:rPr>
              <a:t>i</a:t>
            </a:r>
            <a:r>
              <a:rPr sz="1400" spc="-100" dirty="0">
                <a:latin typeface="Times New Roman"/>
                <a:cs typeface="Times New Roman"/>
              </a:rPr>
              <a:t>c</a:t>
            </a:r>
            <a:r>
              <a:rPr sz="1400" spc="40" dirty="0">
                <a:latin typeface="Times New Roman"/>
                <a:cs typeface="Times New Roman"/>
              </a:rPr>
              <a:t>_</a:t>
            </a:r>
            <a:r>
              <a:rPr sz="1400" spc="-30" dirty="0">
                <a:latin typeface="Times New Roman"/>
                <a:cs typeface="Times New Roman"/>
              </a:rPr>
              <a:t>n</a:t>
            </a:r>
            <a:r>
              <a:rPr sz="1400" spc="-65" dirty="0">
                <a:latin typeface="Times New Roman"/>
                <a:cs typeface="Times New Roman"/>
              </a:rPr>
              <a:t>a</a:t>
            </a:r>
            <a:r>
              <a:rPr sz="1400" spc="-150" dirty="0">
                <a:latin typeface="Times New Roman"/>
                <a:cs typeface="Times New Roman"/>
              </a:rPr>
              <a:t>m</a:t>
            </a:r>
            <a:r>
              <a:rPr sz="1400" spc="-45" dirty="0">
                <a:latin typeface="Times New Roman"/>
                <a:cs typeface="Times New Roman"/>
              </a:rPr>
              <a:t>e</a:t>
            </a:r>
            <a:r>
              <a:rPr sz="1400" spc="-95" dirty="0">
                <a:latin typeface="Times New Roman"/>
                <a:cs typeface="Times New Roman"/>
              </a:rPr>
              <a:t> </a:t>
            </a:r>
            <a:r>
              <a:rPr sz="1400" spc="160" dirty="0">
                <a:latin typeface="Times New Roman"/>
                <a:cs typeface="Times New Roman"/>
              </a:rPr>
              <a:t>=</a:t>
            </a:r>
            <a:r>
              <a:rPr sz="1400" spc="-105" dirty="0">
                <a:latin typeface="Times New Roman"/>
                <a:cs typeface="Times New Roman"/>
              </a:rPr>
              <a:t> </a:t>
            </a:r>
            <a:r>
              <a:rPr sz="1400" spc="-30" dirty="0">
                <a:latin typeface="Times New Roman"/>
                <a:cs typeface="Times New Roman"/>
              </a:rPr>
              <a:t>'</a:t>
            </a:r>
            <a:r>
              <a:rPr sz="1400" spc="55" dirty="0">
                <a:latin typeface="Times New Roman"/>
                <a:cs typeface="Times New Roman"/>
              </a:rPr>
              <a:t>t</a:t>
            </a:r>
            <a:r>
              <a:rPr sz="1400" spc="-30" dirty="0">
                <a:latin typeface="Times New Roman"/>
                <a:cs typeface="Times New Roman"/>
              </a:rPr>
              <a:t>e</a:t>
            </a:r>
            <a:r>
              <a:rPr sz="1400" spc="-45" dirty="0">
                <a:latin typeface="Times New Roman"/>
                <a:cs typeface="Times New Roman"/>
              </a:rPr>
              <a:t>s</a:t>
            </a:r>
            <a:r>
              <a:rPr sz="1400" dirty="0">
                <a:latin typeface="Times New Roman"/>
                <a:cs typeface="Times New Roman"/>
              </a:rPr>
              <a:t>t</a:t>
            </a:r>
            <a:r>
              <a:rPr sz="1400" spc="5" dirty="0">
                <a:latin typeface="Times New Roman"/>
                <a:cs typeface="Times New Roman"/>
              </a:rPr>
              <a:t>'  </a:t>
            </a:r>
            <a:r>
              <a:rPr sz="1400" spc="-114" dirty="0">
                <a:latin typeface="Times New Roman"/>
                <a:cs typeface="Times New Roman"/>
              </a:rPr>
              <a:t>m</a:t>
            </a:r>
            <a:r>
              <a:rPr sz="1400" spc="-105" dirty="0">
                <a:latin typeface="Times New Roman"/>
                <a:cs typeface="Times New Roman"/>
              </a:rPr>
              <a:t>y</a:t>
            </a:r>
            <a:r>
              <a:rPr sz="1400" spc="40" dirty="0">
                <a:latin typeface="Times New Roman"/>
                <a:cs typeface="Times New Roman"/>
              </a:rPr>
              <a:t>_</a:t>
            </a:r>
            <a:r>
              <a:rPr sz="1400" spc="-100" dirty="0">
                <a:latin typeface="Times New Roman"/>
                <a:cs typeface="Times New Roman"/>
              </a:rPr>
              <a:t>c</a:t>
            </a:r>
            <a:r>
              <a:rPr sz="1400" spc="-30" dirty="0">
                <a:latin typeface="Times New Roman"/>
                <a:cs typeface="Times New Roman"/>
              </a:rPr>
              <a:t>on</a:t>
            </a:r>
            <a:r>
              <a:rPr sz="1400" spc="-65" dirty="0">
                <a:latin typeface="Times New Roman"/>
                <a:cs typeface="Times New Roman"/>
              </a:rPr>
              <a:t>su</a:t>
            </a:r>
            <a:r>
              <a:rPr sz="1400" spc="-45" dirty="0">
                <a:latin typeface="Times New Roman"/>
                <a:cs typeface="Times New Roman"/>
              </a:rPr>
              <a:t>m</a:t>
            </a:r>
            <a:r>
              <a:rPr sz="1400" spc="-100" dirty="0">
                <a:latin typeface="Times New Roman"/>
                <a:cs typeface="Times New Roman"/>
              </a:rPr>
              <a:t>e</a:t>
            </a:r>
            <a:r>
              <a:rPr sz="1400" spc="55" dirty="0">
                <a:latin typeface="Times New Roman"/>
                <a:cs typeface="Times New Roman"/>
              </a:rPr>
              <a:t>r</a:t>
            </a:r>
            <a:r>
              <a:rPr sz="1400" spc="-30" dirty="0">
                <a:latin typeface="Times New Roman"/>
                <a:cs typeface="Times New Roman"/>
              </a:rPr>
              <a:t>_</a:t>
            </a:r>
            <a:r>
              <a:rPr sz="1400" spc="-105" dirty="0">
                <a:latin typeface="Times New Roman"/>
                <a:cs typeface="Times New Roman"/>
              </a:rPr>
              <a:t>g</a:t>
            </a:r>
            <a:r>
              <a:rPr sz="1400" spc="55" dirty="0">
                <a:latin typeface="Times New Roman"/>
                <a:cs typeface="Times New Roman"/>
              </a:rPr>
              <a:t>r</a:t>
            </a:r>
            <a:r>
              <a:rPr sz="1400" spc="-105" dirty="0">
                <a:latin typeface="Times New Roman"/>
                <a:cs typeface="Times New Roman"/>
              </a:rPr>
              <a:t>o</a:t>
            </a:r>
            <a:r>
              <a:rPr sz="1400" spc="-30" dirty="0">
                <a:latin typeface="Times New Roman"/>
                <a:cs typeface="Times New Roman"/>
              </a:rPr>
              <a:t>u</a:t>
            </a:r>
            <a:r>
              <a:rPr sz="1400" spc="-50" dirty="0">
                <a:latin typeface="Times New Roman"/>
                <a:cs typeface="Times New Roman"/>
              </a:rPr>
              <a:t>p</a:t>
            </a:r>
            <a:r>
              <a:rPr sz="1400" spc="-160" dirty="0">
                <a:latin typeface="Times New Roman"/>
                <a:cs typeface="Times New Roman"/>
              </a:rPr>
              <a:t> </a:t>
            </a:r>
            <a:r>
              <a:rPr sz="1400" spc="160" dirty="0">
                <a:latin typeface="Times New Roman"/>
                <a:cs typeface="Times New Roman"/>
              </a:rPr>
              <a:t>=</a:t>
            </a:r>
            <a:r>
              <a:rPr sz="1400" spc="-105" dirty="0">
                <a:latin typeface="Times New Roman"/>
                <a:cs typeface="Times New Roman"/>
              </a:rPr>
              <a:t> </a:t>
            </a:r>
            <a:r>
              <a:rPr sz="1400" spc="-30" dirty="0">
                <a:latin typeface="Times New Roman"/>
                <a:cs typeface="Times New Roman"/>
              </a:rPr>
              <a:t>'</a:t>
            </a:r>
            <a:r>
              <a:rPr sz="1400" spc="-95" dirty="0">
                <a:latin typeface="Times New Roman"/>
                <a:cs typeface="Times New Roman"/>
              </a:rPr>
              <a:t>i</a:t>
            </a:r>
            <a:r>
              <a:rPr sz="1400" spc="-30" dirty="0">
                <a:latin typeface="Times New Roman"/>
                <a:cs typeface="Times New Roman"/>
              </a:rPr>
              <a:t>d</a:t>
            </a:r>
            <a:r>
              <a:rPr sz="1400" spc="-105" dirty="0">
                <a:latin typeface="Times New Roman"/>
                <a:cs typeface="Times New Roman"/>
              </a:rPr>
              <a:t>g</a:t>
            </a:r>
            <a:r>
              <a:rPr sz="1400" spc="55" dirty="0">
                <a:latin typeface="Times New Roman"/>
                <a:cs typeface="Times New Roman"/>
              </a:rPr>
              <a:t>r</a:t>
            </a:r>
            <a:r>
              <a:rPr sz="1400" spc="-30" dirty="0">
                <a:latin typeface="Times New Roman"/>
                <a:cs typeface="Times New Roman"/>
              </a:rPr>
              <a:t>ou</a:t>
            </a:r>
            <a:r>
              <a:rPr sz="1400" spc="-20" dirty="0">
                <a:latin typeface="Times New Roman"/>
                <a:cs typeface="Times New Roman"/>
              </a:rPr>
              <a:t>p</a:t>
            </a:r>
            <a:r>
              <a:rPr sz="1400" spc="5" dirty="0">
                <a:latin typeface="Times New Roman"/>
                <a:cs typeface="Times New Roman"/>
              </a:rPr>
              <a:t>'  </a:t>
            </a:r>
            <a:r>
              <a:rPr sz="1400" spc="250" dirty="0">
                <a:latin typeface="Times New Roman"/>
                <a:cs typeface="Times New Roman"/>
              </a:rPr>
              <a:t>#</a:t>
            </a:r>
            <a:r>
              <a:rPr sz="1400" spc="-30" dirty="0">
                <a:latin typeface="Times New Roman"/>
                <a:cs typeface="Times New Roman"/>
              </a:rPr>
              <a:t> </a:t>
            </a:r>
            <a:r>
              <a:rPr sz="1400" spc="-70" dirty="0">
                <a:latin typeface="Times New Roman"/>
                <a:cs typeface="Times New Roman"/>
              </a:rPr>
              <a:t>s</a:t>
            </a:r>
            <a:r>
              <a:rPr sz="1400" spc="-55" dirty="0">
                <a:latin typeface="Times New Roman"/>
                <a:cs typeface="Times New Roman"/>
              </a:rPr>
              <a:t>e</a:t>
            </a:r>
            <a:r>
              <a:rPr sz="1400" spc="25" dirty="0">
                <a:latin typeface="Times New Roman"/>
                <a:cs typeface="Times New Roman"/>
              </a:rPr>
              <a:t>t</a:t>
            </a:r>
            <a:r>
              <a:rPr sz="1400" spc="-95" dirty="0">
                <a:latin typeface="Times New Roman"/>
                <a:cs typeface="Times New Roman"/>
              </a:rPr>
              <a:t> </a:t>
            </a:r>
            <a:r>
              <a:rPr sz="1400" spc="55" dirty="0">
                <a:latin typeface="Times New Roman"/>
                <a:cs typeface="Times New Roman"/>
              </a:rPr>
              <a:t>t</a:t>
            </a:r>
            <a:r>
              <a:rPr sz="1400" spc="-105" dirty="0">
                <a:latin typeface="Times New Roman"/>
                <a:cs typeface="Times New Roman"/>
              </a:rPr>
              <a:t>h</a:t>
            </a:r>
            <a:r>
              <a:rPr sz="1400" spc="-45" dirty="0">
                <a:latin typeface="Times New Roman"/>
                <a:cs typeface="Times New Roman"/>
              </a:rPr>
              <a:t>e</a:t>
            </a:r>
            <a:r>
              <a:rPr sz="1400" spc="-95" dirty="0">
                <a:latin typeface="Times New Roman"/>
                <a:cs typeface="Times New Roman"/>
              </a:rPr>
              <a:t> </a:t>
            </a:r>
            <a:r>
              <a:rPr sz="1400" spc="-105" dirty="0">
                <a:latin typeface="Times New Roman"/>
                <a:cs typeface="Times New Roman"/>
              </a:rPr>
              <a:t>k</a:t>
            </a:r>
            <a:r>
              <a:rPr sz="1400" spc="-120" dirty="0">
                <a:latin typeface="Times New Roman"/>
                <a:cs typeface="Times New Roman"/>
              </a:rPr>
              <a:t>a</a:t>
            </a:r>
            <a:r>
              <a:rPr sz="1400" spc="-80" dirty="0">
                <a:latin typeface="Times New Roman"/>
                <a:cs typeface="Times New Roman"/>
              </a:rPr>
              <a:t>f</a:t>
            </a:r>
            <a:r>
              <a:rPr sz="1400" spc="-105" dirty="0">
                <a:latin typeface="Times New Roman"/>
                <a:cs typeface="Times New Roman"/>
              </a:rPr>
              <a:t>k</a:t>
            </a:r>
            <a:r>
              <a:rPr sz="1400" spc="-100" dirty="0">
                <a:latin typeface="Times New Roman"/>
                <a:cs typeface="Times New Roman"/>
              </a:rPr>
              <a:t>a</a:t>
            </a:r>
            <a:r>
              <a:rPr sz="1400" spc="-45" dirty="0">
                <a:latin typeface="Times New Roman"/>
                <a:cs typeface="Times New Roman"/>
              </a:rPr>
              <a:t> </a:t>
            </a:r>
            <a:r>
              <a:rPr sz="1400" spc="-70" dirty="0">
                <a:latin typeface="Times New Roman"/>
                <a:cs typeface="Times New Roman"/>
              </a:rPr>
              <a:t>s</a:t>
            </a:r>
            <a:r>
              <a:rPr sz="1400" spc="-55" dirty="0">
                <a:latin typeface="Times New Roman"/>
                <a:cs typeface="Times New Roman"/>
              </a:rPr>
              <a:t>e</a:t>
            </a:r>
            <a:r>
              <a:rPr sz="1400" spc="130" dirty="0">
                <a:latin typeface="Times New Roman"/>
                <a:cs typeface="Times New Roman"/>
              </a:rPr>
              <a:t>r</a:t>
            </a:r>
            <a:r>
              <a:rPr sz="1400" spc="-105" dirty="0">
                <a:latin typeface="Times New Roman"/>
                <a:cs typeface="Times New Roman"/>
              </a:rPr>
              <a:t>v</a:t>
            </a:r>
            <a:r>
              <a:rPr sz="1400" spc="-30" dirty="0">
                <a:latin typeface="Times New Roman"/>
                <a:cs typeface="Times New Roman"/>
              </a:rPr>
              <a:t>e</a:t>
            </a:r>
            <a:r>
              <a:rPr sz="1400" spc="55" dirty="0">
                <a:latin typeface="Times New Roman"/>
                <a:cs typeface="Times New Roman"/>
              </a:rPr>
              <a:t>r</a:t>
            </a:r>
            <a:r>
              <a:rPr sz="1400" spc="-100" dirty="0">
                <a:latin typeface="Times New Roman"/>
                <a:cs typeface="Times New Roman"/>
              </a:rPr>
              <a:t>s</a:t>
            </a:r>
            <a:endParaRPr sz="1400">
              <a:latin typeface="Times New Roman"/>
              <a:cs typeface="Times New Roman"/>
            </a:endParaRPr>
          </a:p>
          <a:p>
            <a:pPr>
              <a:lnSpc>
                <a:spcPct val="100000"/>
              </a:lnSpc>
              <a:spcBef>
                <a:spcPts val="275"/>
              </a:spcBef>
            </a:pPr>
            <a:r>
              <a:rPr sz="1400" spc="-50" dirty="0">
                <a:latin typeface="Times New Roman"/>
                <a:cs typeface="Times New Roman"/>
              </a:rPr>
              <a:t>kafka_servers</a:t>
            </a:r>
            <a:r>
              <a:rPr sz="1400" spc="-70" dirty="0">
                <a:latin typeface="Times New Roman"/>
                <a:cs typeface="Times New Roman"/>
              </a:rPr>
              <a:t> </a:t>
            </a:r>
            <a:r>
              <a:rPr sz="1400" spc="160" dirty="0">
                <a:latin typeface="Times New Roman"/>
                <a:cs typeface="Times New Roman"/>
              </a:rPr>
              <a:t>=</a:t>
            </a:r>
            <a:r>
              <a:rPr sz="1400" spc="-65" dirty="0">
                <a:latin typeface="Times New Roman"/>
                <a:cs typeface="Times New Roman"/>
              </a:rPr>
              <a:t> </a:t>
            </a:r>
            <a:r>
              <a:rPr sz="1400" spc="-55" dirty="0">
                <a:latin typeface="Times New Roman"/>
                <a:cs typeface="Times New Roman"/>
              </a:rPr>
              <a:t>("</a:t>
            </a:r>
            <a:r>
              <a:rPr sz="1400" spc="-55" dirty="0">
                <a:solidFill>
                  <a:srgbClr val="6F2F9F"/>
                </a:solidFill>
                <a:latin typeface="Times New Roman"/>
                <a:cs typeface="Times New Roman"/>
              </a:rPr>
              <a:t>mosef1.s2dsga34ntvudfh1t4tzivxsmh.ax.internal.cloudapp.net:9092</a:t>
            </a:r>
            <a:r>
              <a:rPr sz="1400" spc="-55" dirty="0">
                <a:latin typeface="Times New Roman"/>
                <a:cs typeface="Times New Roman"/>
              </a:rPr>
              <a:t>")</a:t>
            </a:r>
            <a:endParaRPr sz="1400">
              <a:latin typeface="Times New Roman"/>
              <a:cs typeface="Times New Roman"/>
            </a:endParaRPr>
          </a:p>
          <a:p>
            <a:pPr>
              <a:lnSpc>
                <a:spcPct val="100000"/>
              </a:lnSpc>
              <a:spcBef>
                <a:spcPts val="275"/>
              </a:spcBef>
            </a:pPr>
            <a:r>
              <a:rPr sz="1400" spc="250" dirty="0">
                <a:latin typeface="Times New Roman"/>
                <a:cs typeface="Times New Roman"/>
              </a:rPr>
              <a:t>#</a:t>
            </a:r>
            <a:r>
              <a:rPr sz="1400" spc="-30" dirty="0">
                <a:latin typeface="Times New Roman"/>
                <a:cs typeface="Times New Roman"/>
              </a:rPr>
              <a:t> </a:t>
            </a:r>
            <a:r>
              <a:rPr sz="1400" spc="-95" dirty="0">
                <a:latin typeface="Times New Roman"/>
                <a:cs typeface="Times New Roman"/>
              </a:rPr>
              <a:t>i</a:t>
            </a:r>
            <a:r>
              <a:rPr sz="1400" spc="-30" dirty="0">
                <a:latin typeface="Times New Roman"/>
                <a:cs typeface="Times New Roman"/>
              </a:rPr>
              <a:t>n</a:t>
            </a:r>
            <a:r>
              <a:rPr sz="1400" spc="-95" dirty="0">
                <a:latin typeface="Times New Roman"/>
                <a:cs typeface="Times New Roman"/>
              </a:rPr>
              <a:t>i</a:t>
            </a:r>
            <a:r>
              <a:rPr sz="1400" spc="55" dirty="0">
                <a:latin typeface="Times New Roman"/>
                <a:cs typeface="Times New Roman"/>
              </a:rPr>
              <a:t>t</a:t>
            </a:r>
            <a:r>
              <a:rPr sz="1400" spc="-95" dirty="0">
                <a:latin typeface="Times New Roman"/>
                <a:cs typeface="Times New Roman"/>
              </a:rPr>
              <a:t>i</a:t>
            </a:r>
            <a:r>
              <a:rPr sz="1400" spc="-105" dirty="0">
                <a:latin typeface="Times New Roman"/>
                <a:cs typeface="Times New Roman"/>
              </a:rPr>
              <a:t>a</a:t>
            </a:r>
            <a:r>
              <a:rPr sz="1400" spc="55" dirty="0">
                <a:latin typeface="Times New Roman"/>
                <a:cs typeface="Times New Roman"/>
              </a:rPr>
              <a:t>t</a:t>
            </a:r>
            <a:r>
              <a:rPr sz="1400" spc="-45" dirty="0">
                <a:latin typeface="Times New Roman"/>
                <a:cs typeface="Times New Roman"/>
              </a:rPr>
              <a:t>e</a:t>
            </a:r>
            <a:r>
              <a:rPr sz="1400" spc="-105" dirty="0">
                <a:latin typeface="Times New Roman"/>
                <a:cs typeface="Times New Roman"/>
              </a:rPr>
              <a:t> </a:t>
            </a:r>
            <a:r>
              <a:rPr sz="1400" spc="55" dirty="0">
                <a:latin typeface="Times New Roman"/>
                <a:cs typeface="Times New Roman"/>
              </a:rPr>
              <a:t>t</a:t>
            </a:r>
            <a:r>
              <a:rPr sz="1400" spc="-105" dirty="0">
                <a:latin typeface="Times New Roman"/>
                <a:cs typeface="Times New Roman"/>
              </a:rPr>
              <a:t>h</a:t>
            </a:r>
            <a:r>
              <a:rPr sz="1400" spc="-45" dirty="0">
                <a:latin typeface="Times New Roman"/>
                <a:cs typeface="Times New Roman"/>
              </a:rPr>
              <a:t>e</a:t>
            </a:r>
            <a:r>
              <a:rPr sz="1400" spc="-105" dirty="0">
                <a:latin typeface="Times New Roman"/>
                <a:cs typeface="Times New Roman"/>
              </a:rPr>
              <a:t> </a:t>
            </a:r>
            <a:r>
              <a:rPr sz="1400" spc="-100" dirty="0">
                <a:latin typeface="Times New Roman"/>
                <a:cs typeface="Times New Roman"/>
              </a:rPr>
              <a:t>c</a:t>
            </a:r>
            <a:r>
              <a:rPr sz="1400" spc="-30" dirty="0">
                <a:latin typeface="Times New Roman"/>
                <a:cs typeface="Times New Roman"/>
              </a:rPr>
              <a:t>on</a:t>
            </a:r>
            <a:r>
              <a:rPr sz="1400" spc="-65" dirty="0">
                <a:latin typeface="Times New Roman"/>
                <a:cs typeface="Times New Roman"/>
              </a:rPr>
              <a:t>su</a:t>
            </a:r>
            <a:r>
              <a:rPr sz="1400" spc="-40" dirty="0">
                <a:latin typeface="Times New Roman"/>
                <a:cs typeface="Times New Roman"/>
              </a:rPr>
              <a:t>m</a:t>
            </a:r>
            <a:r>
              <a:rPr sz="1400" spc="-25" dirty="0">
                <a:latin typeface="Times New Roman"/>
                <a:cs typeface="Times New Roman"/>
              </a:rPr>
              <a:t>e</a:t>
            </a:r>
            <a:r>
              <a:rPr sz="1400" spc="20" dirty="0">
                <a:latin typeface="Times New Roman"/>
                <a:cs typeface="Times New Roman"/>
              </a:rPr>
              <a:t>r</a:t>
            </a:r>
            <a:r>
              <a:rPr sz="1400" spc="-95" dirty="0">
                <a:latin typeface="Times New Roman"/>
                <a:cs typeface="Times New Roman"/>
              </a:rPr>
              <a:t> </a:t>
            </a:r>
            <a:r>
              <a:rPr sz="1400" spc="-30" dirty="0">
                <a:latin typeface="Times New Roman"/>
                <a:cs typeface="Times New Roman"/>
              </a:rPr>
              <a:t>ob</a:t>
            </a:r>
            <a:r>
              <a:rPr sz="1400" spc="-95" dirty="0">
                <a:latin typeface="Times New Roman"/>
                <a:cs typeface="Times New Roman"/>
              </a:rPr>
              <a:t>j</a:t>
            </a:r>
            <a:r>
              <a:rPr sz="1400" spc="-25" dirty="0">
                <a:latin typeface="Times New Roman"/>
                <a:cs typeface="Times New Roman"/>
              </a:rPr>
              <a:t>e</a:t>
            </a:r>
            <a:r>
              <a:rPr sz="1400" spc="-100" dirty="0">
                <a:latin typeface="Times New Roman"/>
                <a:cs typeface="Times New Roman"/>
              </a:rPr>
              <a:t>c</a:t>
            </a:r>
            <a:r>
              <a:rPr sz="1400" spc="25" dirty="0">
                <a:latin typeface="Times New Roman"/>
                <a:cs typeface="Times New Roman"/>
              </a:rPr>
              <a:t>t</a:t>
            </a:r>
            <a:endParaRPr sz="1400">
              <a:latin typeface="Times New Roman"/>
              <a:cs typeface="Times New Roman"/>
            </a:endParaRPr>
          </a:p>
          <a:p>
            <a:pPr marL="161925" indent="-162560">
              <a:lnSpc>
                <a:spcPct val="116199"/>
              </a:lnSpc>
            </a:pPr>
            <a:r>
              <a:rPr sz="1400" spc="-40" dirty="0">
                <a:latin typeface="Times New Roman"/>
                <a:cs typeface="Times New Roman"/>
              </a:rPr>
              <a:t>consumer</a:t>
            </a:r>
            <a:r>
              <a:rPr sz="1400" spc="-65" dirty="0">
                <a:latin typeface="Times New Roman"/>
                <a:cs typeface="Times New Roman"/>
              </a:rPr>
              <a:t> </a:t>
            </a:r>
            <a:r>
              <a:rPr sz="1400" spc="160" dirty="0">
                <a:latin typeface="Times New Roman"/>
                <a:cs typeface="Times New Roman"/>
              </a:rPr>
              <a:t>=</a:t>
            </a:r>
            <a:r>
              <a:rPr sz="1400" spc="-55" dirty="0">
                <a:latin typeface="Times New Roman"/>
                <a:cs typeface="Times New Roman"/>
              </a:rPr>
              <a:t> </a:t>
            </a:r>
            <a:r>
              <a:rPr sz="1400" spc="-70" dirty="0">
                <a:latin typeface="Times New Roman"/>
                <a:cs typeface="Times New Roman"/>
              </a:rPr>
              <a:t>KafkaConsumer(</a:t>
            </a:r>
            <a:r>
              <a:rPr sz="1400" spc="-95" dirty="0">
                <a:latin typeface="Times New Roman"/>
                <a:cs typeface="Times New Roman"/>
              </a:rPr>
              <a:t> </a:t>
            </a:r>
            <a:r>
              <a:rPr sz="1400" spc="-50" dirty="0">
                <a:solidFill>
                  <a:srgbClr val="6F2F9F"/>
                </a:solidFill>
                <a:latin typeface="Times New Roman"/>
                <a:cs typeface="Times New Roman"/>
              </a:rPr>
              <a:t>my_topic_name,group_id</a:t>
            </a:r>
            <a:r>
              <a:rPr sz="1400" spc="-50" dirty="0">
                <a:latin typeface="Times New Roman"/>
                <a:cs typeface="Times New Roman"/>
              </a:rPr>
              <a:t>=my_consumer_group,</a:t>
            </a:r>
            <a:r>
              <a:rPr sz="1400" spc="150" dirty="0">
                <a:latin typeface="Times New Roman"/>
                <a:cs typeface="Times New Roman"/>
              </a:rPr>
              <a:t> </a:t>
            </a:r>
            <a:r>
              <a:rPr sz="1400" spc="-45" dirty="0">
                <a:latin typeface="Times New Roman"/>
                <a:cs typeface="Times New Roman"/>
              </a:rPr>
              <a:t>bootstrap_servers=kafka_servers,</a:t>
            </a:r>
            <a:r>
              <a:rPr sz="1400" spc="-150" dirty="0">
                <a:latin typeface="Times New Roman"/>
                <a:cs typeface="Times New Roman"/>
              </a:rPr>
              <a:t> </a:t>
            </a:r>
            <a:r>
              <a:rPr sz="1400" spc="250" dirty="0">
                <a:latin typeface="Times New Roman"/>
                <a:cs typeface="Times New Roman"/>
              </a:rPr>
              <a:t>#</a:t>
            </a:r>
            <a:r>
              <a:rPr sz="1400" spc="-70" dirty="0">
                <a:latin typeface="Times New Roman"/>
                <a:cs typeface="Times New Roman"/>
              </a:rPr>
              <a:t> </a:t>
            </a:r>
            <a:r>
              <a:rPr sz="1400" spc="-45" dirty="0">
                <a:latin typeface="Times New Roman"/>
                <a:cs typeface="Times New Roman"/>
              </a:rPr>
              <a:t>ssl_certfile=my_ssl_certifica&gt; </a:t>
            </a:r>
            <a:r>
              <a:rPr sz="1400" spc="-40" dirty="0">
                <a:latin typeface="Times New Roman"/>
                <a:cs typeface="Times New Roman"/>
              </a:rPr>
              <a:t> </a:t>
            </a:r>
            <a:r>
              <a:rPr sz="1400" spc="-50" dirty="0">
                <a:latin typeface="Times New Roman"/>
                <a:cs typeface="Times New Roman"/>
              </a:rPr>
              <a:t>#ssl_keyfile=my_ssl_private_key_path,</a:t>
            </a:r>
            <a:endParaRPr sz="1400">
              <a:latin typeface="Times New Roman"/>
              <a:cs typeface="Times New Roman"/>
            </a:endParaRPr>
          </a:p>
          <a:p>
            <a:pPr marL="161925" marR="7099934">
              <a:lnSpc>
                <a:spcPct val="116199"/>
              </a:lnSpc>
            </a:pPr>
            <a:r>
              <a:rPr sz="1400" spc="-55" dirty="0">
                <a:latin typeface="Times New Roman"/>
                <a:cs typeface="Times New Roman"/>
              </a:rPr>
              <a:t>#ssl_cafile=my_ssl_ca_unipass_path, </a:t>
            </a:r>
            <a:r>
              <a:rPr sz="1400" spc="-335" dirty="0">
                <a:latin typeface="Times New Roman"/>
                <a:cs typeface="Times New Roman"/>
              </a:rPr>
              <a:t> </a:t>
            </a:r>
            <a:r>
              <a:rPr sz="1400" spc="-45" dirty="0">
                <a:latin typeface="Times New Roman"/>
                <a:cs typeface="Times New Roman"/>
              </a:rPr>
              <a:t>#ssl_check_hostname=False,</a:t>
            </a:r>
            <a:endParaRPr sz="1400">
              <a:latin typeface="Times New Roman"/>
              <a:cs typeface="Times New Roman"/>
            </a:endParaRPr>
          </a:p>
          <a:p>
            <a:pPr marL="161925" marR="7764145" indent="-47625">
              <a:lnSpc>
                <a:spcPct val="116199"/>
              </a:lnSpc>
            </a:pPr>
            <a:r>
              <a:rPr sz="1400" spc="250" dirty="0">
                <a:latin typeface="Times New Roman"/>
                <a:cs typeface="Times New Roman"/>
              </a:rPr>
              <a:t># </a:t>
            </a:r>
            <a:r>
              <a:rPr sz="1400" spc="-35" dirty="0">
                <a:latin typeface="Times New Roman"/>
                <a:cs typeface="Times New Roman"/>
              </a:rPr>
              <a:t>ssl_password="", </a:t>
            </a:r>
            <a:r>
              <a:rPr sz="1400" spc="-30" dirty="0">
                <a:latin typeface="Times New Roman"/>
                <a:cs typeface="Times New Roman"/>
              </a:rPr>
              <a:t> </a:t>
            </a:r>
            <a:r>
              <a:rPr sz="1400" spc="-35" dirty="0">
                <a:latin typeface="Times New Roman"/>
                <a:cs typeface="Times New Roman"/>
              </a:rPr>
              <a:t>#security_protocol="SSL"</a:t>
            </a:r>
            <a:endParaRPr sz="1400">
              <a:latin typeface="Times New Roman"/>
              <a:cs typeface="Times New Roman"/>
            </a:endParaRPr>
          </a:p>
          <a:p>
            <a:pPr>
              <a:lnSpc>
                <a:spcPct val="100000"/>
              </a:lnSpc>
              <a:spcBef>
                <a:spcPts val="270"/>
              </a:spcBef>
            </a:pPr>
            <a:r>
              <a:rPr sz="1400" spc="-20" dirty="0">
                <a:latin typeface="Times New Roman"/>
                <a:cs typeface="Times New Roman"/>
              </a:rPr>
              <a:t>)</a:t>
            </a:r>
            <a:endParaRPr sz="1400">
              <a:latin typeface="Times New Roman"/>
              <a:cs typeface="Times New Roman"/>
            </a:endParaRPr>
          </a:p>
          <a:p>
            <a:pPr marR="7726045">
              <a:lnSpc>
                <a:spcPct val="111800"/>
              </a:lnSpc>
              <a:spcBef>
                <a:spcPts val="75"/>
              </a:spcBef>
            </a:pPr>
            <a:r>
              <a:rPr sz="1400" spc="270" dirty="0">
                <a:latin typeface="Times New Roman"/>
                <a:cs typeface="Times New Roman"/>
              </a:rPr>
              <a:t>#</a:t>
            </a:r>
            <a:r>
              <a:rPr sz="1400" spc="-60" dirty="0">
                <a:latin typeface="Times New Roman"/>
                <a:cs typeface="Times New Roman"/>
              </a:rPr>
              <a:t>fe</a:t>
            </a:r>
            <a:r>
              <a:rPr sz="1400" spc="55" dirty="0">
                <a:latin typeface="Times New Roman"/>
                <a:cs typeface="Times New Roman"/>
              </a:rPr>
              <a:t>t</a:t>
            </a:r>
            <a:r>
              <a:rPr sz="1400" spc="-100" dirty="0">
                <a:latin typeface="Times New Roman"/>
                <a:cs typeface="Times New Roman"/>
              </a:rPr>
              <a:t>c</a:t>
            </a:r>
            <a:r>
              <a:rPr sz="1400" spc="-75" dirty="0">
                <a:latin typeface="Times New Roman"/>
                <a:cs typeface="Times New Roman"/>
              </a:rPr>
              <a:t>h</a:t>
            </a:r>
            <a:r>
              <a:rPr sz="1400" spc="-155" dirty="0">
                <a:latin typeface="Times New Roman"/>
                <a:cs typeface="Times New Roman"/>
              </a:rPr>
              <a:t> </a:t>
            </a:r>
            <a:r>
              <a:rPr sz="1400" spc="-30" dirty="0">
                <a:latin typeface="Times New Roman"/>
                <a:cs typeface="Times New Roman"/>
              </a:rPr>
              <a:t>d</a:t>
            </a:r>
            <a:r>
              <a:rPr sz="1400" spc="-50" dirty="0">
                <a:latin typeface="Times New Roman"/>
                <a:cs typeface="Times New Roman"/>
              </a:rPr>
              <a:t>a</a:t>
            </a:r>
            <a:r>
              <a:rPr sz="1400" spc="5" dirty="0">
                <a:latin typeface="Times New Roman"/>
                <a:cs typeface="Times New Roman"/>
              </a:rPr>
              <a:t>t</a:t>
            </a:r>
            <a:r>
              <a:rPr sz="1400" spc="-100" dirty="0">
                <a:latin typeface="Times New Roman"/>
                <a:cs typeface="Times New Roman"/>
              </a:rPr>
              <a:t>a</a:t>
            </a:r>
            <a:r>
              <a:rPr sz="1400" spc="-125" dirty="0">
                <a:latin typeface="Times New Roman"/>
                <a:cs typeface="Times New Roman"/>
              </a:rPr>
              <a:t> </a:t>
            </a:r>
            <a:r>
              <a:rPr sz="1400" spc="-70" dirty="0">
                <a:latin typeface="Times New Roman"/>
                <a:cs typeface="Times New Roman"/>
              </a:rPr>
              <a:t>s</a:t>
            </a:r>
            <a:r>
              <a:rPr sz="1400" spc="-55" dirty="0">
                <a:latin typeface="Times New Roman"/>
                <a:cs typeface="Times New Roman"/>
              </a:rPr>
              <a:t>e</a:t>
            </a:r>
            <a:r>
              <a:rPr sz="1400" spc="-30" dirty="0">
                <a:latin typeface="Times New Roman"/>
                <a:cs typeface="Times New Roman"/>
              </a:rPr>
              <a:t>n</a:t>
            </a:r>
            <a:r>
              <a:rPr sz="1400" spc="25" dirty="0">
                <a:latin typeface="Times New Roman"/>
                <a:cs typeface="Times New Roman"/>
              </a:rPr>
              <a:t>t</a:t>
            </a:r>
            <a:r>
              <a:rPr sz="1400" spc="-95" dirty="0">
                <a:latin typeface="Times New Roman"/>
                <a:cs typeface="Times New Roman"/>
              </a:rPr>
              <a:t> </a:t>
            </a:r>
            <a:r>
              <a:rPr sz="1400" spc="-30" dirty="0">
                <a:latin typeface="Times New Roman"/>
                <a:cs typeface="Times New Roman"/>
              </a:rPr>
              <a:t>o</a:t>
            </a:r>
            <a:r>
              <a:rPr sz="1400" spc="-50" dirty="0">
                <a:latin typeface="Times New Roman"/>
                <a:cs typeface="Times New Roman"/>
              </a:rPr>
              <a:t>n</a:t>
            </a:r>
            <a:r>
              <a:rPr sz="1400" spc="-90" dirty="0">
                <a:latin typeface="Times New Roman"/>
                <a:cs typeface="Times New Roman"/>
              </a:rPr>
              <a:t> </a:t>
            </a:r>
            <a:r>
              <a:rPr sz="1400" spc="-100" dirty="0">
                <a:latin typeface="Times New Roman"/>
                <a:cs typeface="Times New Roman"/>
              </a:rPr>
              <a:t>k</a:t>
            </a:r>
            <a:r>
              <a:rPr sz="1400" spc="-95" dirty="0">
                <a:latin typeface="Times New Roman"/>
                <a:cs typeface="Times New Roman"/>
              </a:rPr>
              <a:t>a</a:t>
            </a:r>
            <a:r>
              <a:rPr sz="1400" spc="-100" dirty="0">
                <a:latin typeface="Times New Roman"/>
                <a:cs typeface="Times New Roman"/>
              </a:rPr>
              <a:t>fka</a:t>
            </a:r>
            <a:r>
              <a:rPr sz="1400" spc="-55" dirty="0">
                <a:latin typeface="Times New Roman"/>
                <a:cs typeface="Times New Roman"/>
              </a:rPr>
              <a:t> </a:t>
            </a:r>
            <a:r>
              <a:rPr sz="1400" spc="55" dirty="0">
                <a:latin typeface="Times New Roman"/>
                <a:cs typeface="Times New Roman"/>
              </a:rPr>
              <a:t>t</a:t>
            </a:r>
            <a:r>
              <a:rPr sz="1400" spc="-30" dirty="0">
                <a:latin typeface="Times New Roman"/>
                <a:cs typeface="Times New Roman"/>
              </a:rPr>
              <a:t>op</a:t>
            </a:r>
            <a:r>
              <a:rPr sz="1400" spc="-95" dirty="0">
                <a:latin typeface="Times New Roman"/>
                <a:cs typeface="Times New Roman"/>
              </a:rPr>
              <a:t>i</a:t>
            </a:r>
            <a:r>
              <a:rPr sz="1400" spc="-55" dirty="0">
                <a:latin typeface="Times New Roman"/>
                <a:cs typeface="Times New Roman"/>
              </a:rPr>
              <a:t>c  </a:t>
            </a:r>
            <a:r>
              <a:rPr sz="1400" spc="-60" dirty="0">
                <a:latin typeface="Times New Roman"/>
                <a:cs typeface="Times New Roman"/>
              </a:rPr>
              <a:t>f</a:t>
            </a:r>
            <a:r>
              <a:rPr sz="1400" spc="-65" dirty="0">
                <a:latin typeface="Times New Roman"/>
                <a:cs typeface="Times New Roman"/>
              </a:rPr>
              <a:t>o</a:t>
            </a:r>
            <a:r>
              <a:rPr sz="1400" spc="25" dirty="0">
                <a:latin typeface="Times New Roman"/>
                <a:cs typeface="Times New Roman"/>
              </a:rPr>
              <a:t>r</a:t>
            </a:r>
            <a:r>
              <a:rPr sz="1400" spc="-95" dirty="0">
                <a:latin typeface="Times New Roman"/>
                <a:cs typeface="Times New Roman"/>
              </a:rPr>
              <a:t> </a:t>
            </a:r>
            <a:r>
              <a:rPr sz="1400" spc="-45" dirty="0">
                <a:latin typeface="Times New Roman"/>
                <a:cs typeface="Times New Roman"/>
              </a:rPr>
              <a:t>m</a:t>
            </a:r>
            <a:r>
              <a:rPr sz="1400" spc="-105" dirty="0">
                <a:latin typeface="Times New Roman"/>
                <a:cs typeface="Times New Roman"/>
              </a:rPr>
              <a:t>sg</a:t>
            </a:r>
            <a:r>
              <a:rPr sz="1400" spc="-120" dirty="0">
                <a:latin typeface="Times New Roman"/>
                <a:cs typeface="Times New Roman"/>
              </a:rPr>
              <a:t> </a:t>
            </a:r>
            <a:r>
              <a:rPr sz="1400" spc="-95" dirty="0">
                <a:latin typeface="Times New Roman"/>
                <a:cs typeface="Times New Roman"/>
              </a:rPr>
              <a:t>i</a:t>
            </a:r>
            <a:r>
              <a:rPr sz="1400" spc="-50" dirty="0">
                <a:latin typeface="Times New Roman"/>
                <a:cs typeface="Times New Roman"/>
              </a:rPr>
              <a:t>n</a:t>
            </a:r>
            <a:r>
              <a:rPr sz="1400" spc="-35" dirty="0">
                <a:latin typeface="Times New Roman"/>
                <a:cs typeface="Times New Roman"/>
              </a:rPr>
              <a:t> </a:t>
            </a:r>
            <a:r>
              <a:rPr sz="1400" spc="-100" dirty="0">
                <a:latin typeface="Times New Roman"/>
                <a:cs typeface="Times New Roman"/>
              </a:rPr>
              <a:t>c</a:t>
            </a:r>
            <a:r>
              <a:rPr sz="1400" spc="-30" dirty="0">
                <a:latin typeface="Times New Roman"/>
                <a:cs typeface="Times New Roman"/>
              </a:rPr>
              <a:t>on</a:t>
            </a:r>
            <a:r>
              <a:rPr sz="1400" spc="-65" dirty="0">
                <a:latin typeface="Times New Roman"/>
                <a:cs typeface="Times New Roman"/>
              </a:rPr>
              <a:t>su</a:t>
            </a:r>
            <a:r>
              <a:rPr sz="1400" spc="-45" dirty="0">
                <a:latin typeface="Times New Roman"/>
                <a:cs typeface="Times New Roman"/>
              </a:rPr>
              <a:t>m</a:t>
            </a:r>
            <a:r>
              <a:rPr sz="1400" spc="-30" dirty="0">
                <a:latin typeface="Times New Roman"/>
                <a:cs typeface="Times New Roman"/>
              </a:rPr>
              <a:t>e</a:t>
            </a:r>
            <a:r>
              <a:rPr sz="1400" spc="55" dirty="0">
                <a:latin typeface="Times New Roman"/>
                <a:cs typeface="Times New Roman"/>
              </a:rPr>
              <a:t>r</a:t>
            </a:r>
            <a:r>
              <a:rPr sz="1400" spc="25" dirty="0">
                <a:latin typeface="Times New Roman"/>
                <a:cs typeface="Times New Roman"/>
              </a:rPr>
              <a:t>:</a:t>
            </a:r>
            <a:endParaRPr sz="1400">
              <a:latin typeface="Times New Roman"/>
              <a:cs typeface="Times New Roman"/>
            </a:endParaRPr>
          </a:p>
          <a:p>
            <a:pPr marL="161925">
              <a:lnSpc>
                <a:spcPct val="100000"/>
              </a:lnSpc>
              <a:spcBef>
                <a:spcPts val="275"/>
              </a:spcBef>
            </a:pPr>
            <a:r>
              <a:rPr sz="1400" spc="-30" dirty="0">
                <a:latin typeface="Times New Roman"/>
                <a:cs typeface="Times New Roman"/>
              </a:rPr>
              <a:t>p</a:t>
            </a:r>
            <a:r>
              <a:rPr sz="1400" spc="55" dirty="0">
                <a:latin typeface="Times New Roman"/>
                <a:cs typeface="Times New Roman"/>
              </a:rPr>
              <a:t>r</a:t>
            </a:r>
            <a:r>
              <a:rPr sz="1400" spc="-95" dirty="0">
                <a:latin typeface="Times New Roman"/>
                <a:cs typeface="Times New Roman"/>
              </a:rPr>
              <a:t>i</a:t>
            </a:r>
            <a:r>
              <a:rPr sz="1400" spc="-30" dirty="0">
                <a:latin typeface="Times New Roman"/>
                <a:cs typeface="Times New Roman"/>
              </a:rPr>
              <a:t>n</a:t>
            </a:r>
            <a:r>
              <a:rPr sz="1400" spc="25" dirty="0">
                <a:latin typeface="Times New Roman"/>
                <a:cs typeface="Times New Roman"/>
              </a:rPr>
              <a:t>t</a:t>
            </a:r>
            <a:r>
              <a:rPr sz="1400" spc="-95" dirty="0">
                <a:latin typeface="Times New Roman"/>
                <a:cs typeface="Times New Roman"/>
              </a:rPr>
              <a:t> </a:t>
            </a:r>
            <a:r>
              <a:rPr sz="1400" spc="-25" dirty="0">
                <a:latin typeface="Times New Roman"/>
                <a:cs typeface="Times New Roman"/>
              </a:rPr>
              <a:t>(</a:t>
            </a:r>
            <a:r>
              <a:rPr sz="1400" spc="-35" dirty="0">
                <a:latin typeface="Times New Roman"/>
                <a:cs typeface="Times New Roman"/>
              </a:rPr>
              <a:t>m</a:t>
            </a:r>
            <a:r>
              <a:rPr sz="1400" spc="-90" dirty="0">
                <a:latin typeface="Times New Roman"/>
                <a:cs typeface="Times New Roman"/>
              </a:rPr>
              <a:t>s</a:t>
            </a:r>
            <a:r>
              <a:rPr sz="1400" spc="-110" dirty="0">
                <a:latin typeface="Times New Roman"/>
                <a:cs typeface="Times New Roman"/>
              </a:rPr>
              <a:t>g</a:t>
            </a:r>
            <a:r>
              <a:rPr sz="1400" spc="-20" dirty="0">
                <a:latin typeface="Times New Roman"/>
                <a:cs typeface="Times New Roman"/>
              </a:rPr>
              <a:t>)</a:t>
            </a:r>
            <a:endParaRPr sz="14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80436-981B-40E4-8F55-BDB709F69E18}"/>
              </a:ext>
            </a:extLst>
          </p:cNvPr>
          <p:cNvSpPr>
            <a:spLocks noGrp="1"/>
          </p:cNvSpPr>
          <p:nvPr>
            <p:ph type="title"/>
          </p:nvPr>
        </p:nvSpPr>
        <p:spPr>
          <a:xfrm>
            <a:off x="1298828" y="695007"/>
            <a:ext cx="9594342" cy="607859"/>
          </a:xfrm>
        </p:spPr>
        <p:txBody>
          <a:bodyPr/>
          <a:lstStyle/>
          <a:p>
            <a:r>
              <a:rPr lang="fr-FR" dirty="0"/>
              <a:t>                       </a:t>
            </a:r>
            <a:r>
              <a:rPr lang="fr-FR" dirty="0" err="1"/>
              <a:t>Tunning:Disk</a:t>
            </a:r>
            <a:r>
              <a:rPr lang="fr-FR" dirty="0"/>
              <a:t>  </a:t>
            </a:r>
          </a:p>
        </p:txBody>
      </p:sp>
      <p:sp>
        <p:nvSpPr>
          <p:cNvPr id="3" name="Espace réservé du texte 2">
            <a:extLst>
              <a:ext uri="{FF2B5EF4-FFF2-40B4-BE49-F238E27FC236}">
                <a16:creationId xmlns:a16="http://schemas.microsoft.com/office/drawing/2014/main" id="{0115B9E9-603F-4B95-B5D6-12FDA0ECB64E}"/>
              </a:ext>
            </a:extLst>
          </p:cNvPr>
          <p:cNvSpPr>
            <a:spLocks noGrp="1"/>
          </p:cNvSpPr>
          <p:nvPr>
            <p:ph type="body" idx="1"/>
          </p:nvPr>
        </p:nvSpPr>
        <p:spPr>
          <a:xfrm>
            <a:off x="1204277" y="1389570"/>
            <a:ext cx="10287000" cy="1538883"/>
          </a:xfrm>
        </p:spPr>
        <p:txBody>
          <a:bodyPr/>
          <a:lstStyle/>
          <a:p>
            <a:r>
              <a:rPr lang="en-US" dirty="0"/>
              <a:t>(</a:t>
            </a:r>
            <a:r>
              <a:rPr lang="en-US" sz="2000" dirty="0"/>
              <a:t>avg-msg-size) x (</a:t>
            </a:r>
            <a:r>
              <a:rPr lang="en-US" sz="2000" dirty="0" err="1"/>
              <a:t>msgs</a:t>
            </a:r>
            <a:r>
              <a:rPr lang="en-US" sz="2000" dirty="0"/>
              <a:t>-per-day) x (retention-period-days) x (replication-factor)</a:t>
            </a:r>
          </a:p>
          <a:p>
            <a:endParaRPr lang="en-US" sz="2000" dirty="0"/>
          </a:p>
          <a:p>
            <a:endParaRPr lang="en-US" sz="2000" dirty="0"/>
          </a:p>
          <a:p>
            <a:endParaRPr lang="en-US" sz="2000" dirty="0"/>
          </a:p>
          <a:p>
            <a:endParaRPr lang="fr-FR" sz="2000" dirty="0"/>
          </a:p>
        </p:txBody>
      </p:sp>
      <p:pic>
        <p:nvPicPr>
          <p:cNvPr id="5" name="Image 4">
            <a:extLst>
              <a:ext uri="{FF2B5EF4-FFF2-40B4-BE49-F238E27FC236}">
                <a16:creationId xmlns:a16="http://schemas.microsoft.com/office/drawing/2014/main" id="{C8F20454-14BF-4822-8EAE-D6775B7F97EC}"/>
              </a:ext>
            </a:extLst>
          </p:cNvPr>
          <p:cNvPicPr>
            <a:picLocks noChangeAspect="1"/>
          </p:cNvPicPr>
          <p:nvPr/>
        </p:nvPicPr>
        <p:blipFill>
          <a:blip r:embed="rId2"/>
          <a:stretch>
            <a:fillRect/>
          </a:stretch>
        </p:blipFill>
        <p:spPr>
          <a:xfrm>
            <a:off x="1066800" y="1971993"/>
            <a:ext cx="7781925" cy="4191000"/>
          </a:xfrm>
          <a:prstGeom prst="rect">
            <a:avLst/>
          </a:prstGeom>
        </p:spPr>
      </p:pic>
    </p:spTree>
    <p:extLst>
      <p:ext uri="{BB962C8B-B14F-4D97-AF65-F5344CB8AC3E}">
        <p14:creationId xmlns:p14="http://schemas.microsoft.com/office/powerpoint/2010/main" val="5470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4315" y="777811"/>
            <a:ext cx="1203325" cy="266065"/>
          </a:xfrm>
          <a:prstGeom prst="rect">
            <a:avLst/>
          </a:prstGeom>
        </p:spPr>
        <p:txBody>
          <a:bodyPr vert="horz" wrap="square" lIns="0" tIns="15875" rIns="0" bIns="0" rtlCol="0">
            <a:spAutoFit/>
          </a:bodyPr>
          <a:lstStyle/>
          <a:p>
            <a:pPr marL="12700">
              <a:lnSpc>
                <a:spcPct val="100000"/>
              </a:lnSpc>
              <a:spcBef>
                <a:spcPts val="125"/>
              </a:spcBef>
            </a:pPr>
            <a:r>
              <a:rPr sz="1550" b="1" spc="-80" dirty="0">
                <a:latin typeface="Times New Roman"/>
                <a:cs typeface="Times New Roman"/>
              </a:rPr>
              <a:t>I</a:t>
            </a:r>
            <a:r>
              <a:rPr sz="1550" b="1" spc="-40" dirty="0">
                <a:latin typeface="Times New Roman"/>
                <a:cs typeface="Times New Roman"/>
              </a:rPr>
              <a:t>n</a:t>
            </a:r>
            <a:r>
              <a:rPr sz="1550" b="1" spc="5" dirty="0">
                <a:latin typeface="Times New Roman"/>
                <a:cs typeface="Times New Roman"/>
              </a:rPr>
              <a:t>t</a:t>
            </a:r>
            <a:r>
              <a:rPr sz="1550" b="1" spc="-95" dirty="0">
                <a:latin typeface="Times New Roman"/>
                <a:cs typeface="Times New Roman"/>
              </a:rPr>
              <a:t>r</a:t>
            </a:r>
            <a:r>
              <a:rPr sz="1550" b="1" spc="40" dirty="0">
                <a:latin typeface="Times New Roman"/>
                <a:cs typeface="Times New Roman"/>
              </a:rPr>
              <a:t>o</a:t>
            </a:r>
            <a:r>
              <a:rPr sz="1550" b="1" spc="-40" dirty="0">
                <a:latin typeface="Times New Roman"/>
                <a:cs typeface="Times New Roman"/>
              </a:rPr>
              <a:t>ud</a:t>
            </a:r>
            <a:r>
              <a:rPr sz="1550" b="1" spc="55" dirty="0">
                <a:latin typeface="Times New Roman"/>
                <a:cs typeface="Times New Roman"/>
              </a:rPr>
              <a:t>c</a:t>
            </a:r>
            <a:r>
              <a:rPr sz="1550" b="1" spc="5" dirty="0">
                <a:latin typeface="Times New Roman"/>
                <a:cs typeface="Times New Roman"/>
              </a:rPr>
              <a:t>t</a:t>
            </a:r>
            <a:r>
              <a:rPr sz="1550" b="1" spc="-60" dirty="0">
                <a:latin typeface="Times New Roman"/>
                <a:cs typeface="Times New Roman"/>
              </a:rPr>
              <a:t>i</a:t>
            </a:r>
            <a:r>
              <a:rPr sz="1550" b="1" spc="120" dirty="0">
                <a:latin typeface="Times New Roman"/>
                <a:cs typeface="Times New Roman"/>
              </a:rPr>
              <a:t>o</a:t>
            </a:r>
            <a:r>
              <a:rPr sz="1550" b="1" spc="35" dirty="0">
                <a:latin typeface="Times New Roman"/>
                <a:cs typeface="Times New Roman"/>
              </a:rPr>
              <a:t>p</a:t>
            </a:r>
            <a:r>
              <a:rPr sz="1550" b="1" spc="15" dirty="0">
                <a:latin typeface="Times New Roman"/>
                <a:cs typeface="Times New Roman"/>
              </a:rPr>
              <a:t>n</a:t>
            </a:r>
            <a:endParaRPr sz="1550">
              <a:latin typeface="Times New Roman"/>
              <a:cs typeface="Times New Roman"/>
            </a:endParaRPr>
          </a:p>
        </p:txBody>
      </p:sp>
      <p:sp>
        <p:nvSpPr>
          <p:cNvPr id="3" name="object 3"/>
          <p:cNvSpPr txBox="1"/>
          <p:nvPr/>
        </p:nvSpPr>
        <p:spPr>
          <a:xfrm>
            <a:off x="2504439" y="1866201"/>
            <a:ext cx="7353934" cy="2429961"/>
          </a:xfrm>
          <a:prstGeom prst="rect">
            <a:avLst/>
          </a:prstGeom>
        </p:spPr>
        <p:txBody>
          <a:bodyPr vert="horz" wrap="square" lIns="0" tIns="12700" rIns="0" bIns="0" rtlCol="0">
            <a:spAutoFit/>
          </a:bodyPr>
          <a:lstStyle/>
          <a:p>
            <a:pPr marL="288925" indent="-276225">
              <a:lnSpc>
                <a:spcPct val="100000"/>
              </a:lnSpc>
              <a:spcBef>
                <a:spcPts val="100"/>
              </a:spcBef>
              <a:buClr>
                <a:srgbClr val="D24717"/>
              </a:buClr>
              <a:buSzPct val="87500"/>
              <a:buFont typeface="Wingdings"/>
              <a:buChar char=""/>
              <a:tabLst>
                <a:tab pos="288290" algn="l"/>
                <a:tab pos="288925" algn="l"/>
              </a:tabLst>
            </a:pPr>
            <a:r>
              <a:rPr sz="1200" spc="-25" dirty="0">
                <a:latin typeface="Times New Roman"/>
                <a:cs typeface="Times New Roman"/>
              </a:rPr>
              <a:t>Apache</a:t>
            </a:r>
            <a:r>
              <a:rPr sz="1200" spc="145" dirty="0">
                <a:latin typeface="Times New Roman"/>
                <a:cs typeface="Times New Roman"/>
              </a:rPr>
              <a:t> </a:t>
            </a:r>
            <a:r>
              <a:rPr sz="1200" spc="-20" dirty="0">
                <a:latin typeface="Times New Roman"/>
                <a:cs typeface="Times New Roman"/>
              </a:rPr>
              <a:t>Kafka</a:t>
            </a:r>
            <a:r>
              <a:rPr sz="1200" spc="65" dirty="0">
                <a:latin typeface="Times New Roman"/>
                <a:cs typeface="Times New Roman"/>
              </a:rPr>
              <a:t> </a:t>
            </a:r>
            <a:r>
              <a:rPr sz="1200" spc="-10" dirty="0">
                <a:latin typeface="Times New Roman"/>
                <a:cs typeface="Times New Roman"/>
              </a:rPr>
              <a:t>est</a:t>
            </a:r>
            <a:r>
              <a:rPr sz="1200" spc="40" dirty="0">
                <a:latin typeface="Times New Roman"/>
                <a:cs typeface="Times New Roman"/>
              </a:rPr>
              <a:t> </a:t>
            </a:r>
            <a:r>
              <a:rPr sz="1200" spc="-55" dirty="0">
                <a:latin typeface="Times New Roman"/>
                <a:cs typeface="Times New Roman"/>
              </a:rPr>
              <a:t>une</a:t>
            </a:r>
            <a:r>
              <a:rPr sz="1200" spc="150" dirty="0">
                <a:latin typeface="Times New Roman"/>
                <a:cs typeface="Times New Roman"/>
              </a:rPr>
              <a:t> </a:t>
            </a:r>
            <a:r>
              <a:rPr sz="1200" spc="-35" dirty="0">
                <a:latin typeface="Times New Roman"/>
                <a:cs typeface="Times New Roman"/>
              </a:rPr>
              <a:t>plateforme</a:t>
            </a:r>
            <a:r>
              <a:rPr sz="1200" spc="120" dirty="0">
                <a:latin typeface="Times New Roman"/>
                <a:cs typeface="Times New Roman"/>
              </a:rPr>
              <a:t> </a:t>
            </a:r>
            <a:r>
              <a:rPr sz="1200" spc="-40" dirty="0">
                <a:latin typeface="Times New Roman"/>
                <a:cs typeface="Times New Roman"/>
              </a:rPr>
              <a:t>distribuée</a:t>
            </a:r>
            <a:r>
              <a:rPr sz="1200" spc="375" dirty="0">
                <a:latin typeface="Times New Roman"/>
                <a:cs typeface="Times New Roman"/>
              </a:rPr>
              <a:t> </a:t>
            </a:r>
            <a:r>
              <a:rPr sz="1200" dirty="0">
                <a:latin typeface="Times New Roman"/>
                <a:cs typeface="Times New Roman"/>
              </a:rPr>
              <a:t>de </a:t>
            </a:r>
            <a:r>
              <a:rPr sz="1200" spc="-30" dirty="0">
                <a:latin typeface="Times New Roman"/>
                <a:cs typeface="Times New Roman"/>
              </a:rPr>
              <a:t>streaming</a:t>
            </a:r>
            <a:r>
              <a:rPr sz="1200" spc="310" dirty="0">
                <a:latin typeface="Times New Roman"/>
                <a:cs typeface="Times New Roman"/>
              </a:rPr>
              <a:t> </a:t>
            </a:r>
            <a:r>
              <a:rPr sz="1200" dirty="0">
                <a:latin typeface="Times New Roman"/>
                <a:cs typeface="Times New Roman"/>
              </a:rPr>
              <a:t>de </a:t>
            </a:r>
            <a:r>
              <a:rPr sz="1200" spc="-25" dirty="0">
                <a:latin typeface="Times New Roman"/>
                <a:cs typeface="Times New Roman"/>
              </a:rPr>
              <a:t>données</a:t>
            </a:r>
            <a:r>
              <a:rPr sz="1200" spc="445" dirty="0">
                <a:latin typeface="Times New Roman"/>
                <a:cs typeface="Times New Roman"/>
              </a:rPr>
              <a:t> </a:t>
            </a:r>
            <a:r>
              <a:rPr sz="1200" spc="-65" dirty="0">
                <a:latin typeface="Times New Roman"/>
                <a:cs typeface="Times New Roman"/>
              </a:rPr>
              <a:t>initié</a:t>
            </a:r>
            <a:r>
              <a:rPr sz="1200" spc="375" dirty="0">
                <a:latin typeface="Times New Roman"/>
                <a:cs typeface="Times New Roman"/>
              </a:rPr>
              <a:t> </a:t>
            </a:r>
            <a:r>
              <a:rPr sz="1200" spc="-5" dirty="0">
                <a:latin typeface="Times New Roman"/>
                <a:cs typeface="Times New Roman"/>
              </a:rPr>
              <a:t>en</a:t>
            </a:r>
            <a:r>
              <a:rPr sz="1200" spc="80" dirty="0">
                <a:latin typeface="Times New Roman"/>
                <a:cs typeface="Times New Roman"/>
              </a:rPr>
              <a:t> </a:t>
            </a:r>
            <a:r>
              <a:rPr sz="1200" dirty="0">
                <a:latin typeface="Times New Roman"/>
                <a:cs typeface="Times New Roman"/>
              </a:rPr>
              <a:t>2009</a:t>
            </a:r>
            <a:r>
              <a:rPr sz="1200" spc="5" dirty="0">
                <a:latin typeface="Times New Roman"/>
                <a:cs typeface="Times New Roman"/>
              </a:rPr>
              <a:t> </a:t>
            </a:r>
            <a:r>
              <a:rPr sz="1200" spc="-25" dirty="0">
                <a:latin typeface="Times New Roman"/>
                <a:cs typeface="Times New Roman"/>
              </a:rPr>
              <a:t>chez</a:t>
            </a:r>
            <a:r>
              <a:rPr sz="1200" dirty="0">
                <a:latin typeface="Times New Roman"/>
                <a:cs typeface="Times New Roman"/>
              </a:rPr>
              <a:t> </a:t>
            </a:r>
            <a:r>
              <a:rPr sz="1200" spc="-40" dirty="0">
                <a:latin typeface="Times New Roman"/>
                <a:cs typeface="Times New Roman"/>
              </a:rPr>
              <a:t>Linkedin</a:t>
            </a:r>
            <a:r>
              <a:rPr sz="1200" spc="310" dirty="0">
                <a:latin typeface="Times New Roman"/>
                <a:cs typeface="Times New Roman"/>
              </a:rPr>
              <a:t> </a:t>
            </a:r>
            <a:r>
              <a:rPr sz="1200" spc="-50" dirty="0">
                <a:latin typeface="Times New Roman"/>
                <a:cs typeface="Times New Roman"/>
              </a:rPr>
              <a:t>puis</a:t>
            </a:r>
            <a:r>
              <a:rPr sz="1200" spc="210" dirty="0">
                <a:latin typeface="Times New Roman"/>
                <a:cs typeface="Times New Roman"/>
              </a:rPr>
              <a:t> </a:t>
            </a:r>
            <a:r>
              <a:rPr sz="1200" spc="-25" dirty="0">
                <a:latin typeface="Times New Roman"/>
                <a:cs typeface="Times New Roman"/>
              </a:rPr>
              <a:t>rendu</a:t>
            </a:r>
            <a:r>
              <a:rPr sz="1200" spc="80" dirty="0">
                <a:latin typeface="Times New Roman"/>
                <a:cs typeface="Times New Roman"/>
              </a:rPr>
              <a:t> </a:t>
            </a:r>
            <a:r>
              <a:rPr sz="1200" dirty="0">
                <a:latin typeface="Times New Roman"/>
                <a:cs typeface="Times New Roman"/>
              </a:rPr>
              <a:t>à</a:t>
            </a:r>
            <a:r>
              <a:rPr sz="1200" spc="-10" dirty="0">
                <a:latin typeface="Times New Roman"/>
                <a:cs typeface="Times New Roman"/>
              </a:rPr>
              <a:t> </a:t>
            </a:r>
            <a:r>
              <a:rPr sz="1200" spc="-55" dirty="0">
                <a:latin typeface="Times New Roman"/>
                <a:cs typeface="Times New Roman"/>
              </a:rPr>
              <a:t>la</a:t>
            </a:r>
            <a:endParaRPr sz="1200" dirty="0">
              <a:latin typeface="Times New Roman"/>
              <a:cs typeface="Times New Roman"/>
            </a:endParaRPr>
          </a:p>
          <a:p>
            <a:pPr>
              <a:lnSpc>
                <a:spcPct val="100000"/>
              </a:lnSpc>
              <a:spcBef>
                <a:spcPts val="55"/>
              </a:spcBef>
              <a:buClr>
                <a:srgbClr val="D24717"/>
              </a:buClr>
              <a:buFont typeface="Wingdings"/>
              <a:buChar char=""/>
            </a:pPr>
            <a:endParaRPr sz="1250" dirty="0">
              <a:latin typeface="Times New Roman"/>
              <a:cs typeface="Times New Roman"/>
            </a:endParaRPr>
          </a:p>
          <a:p>
            <a:pPr marL="288925">
              <a:lnSpc>
                <a:spcPct val="100000"/>
              </a:lnSpc>
            </a:pPr>
            <a:r>
              <a:rPr sz="1200" spc="-40" dirty="0">
                <a:latin typeface="Times New Roman"/>
                <a:cs typeface="Times New Roman"/>
              </a:rPr>
              <a:t>fondation</a:t>
            </a:r>
            <a:r>
              <a:rPr sz="1200" spc="15" dirty="0">
                <a:latin typeface="Times New Roman"/>
                <a:cs typeface="Times New Roman"/>
              </a:rPr>
              <a:t> </a:t>
            </a:r>
            <a:r>
              <a:rPr sz="1200" spc="-25" dirty="0">
                <a:latin typeface="Times New Roman"/>
                <a:cs typeface="Times New Roman"/>
              </a:rPr>
              <a:t>Apache</a:t>
            </a:r>
            <a:r>
              <a:rPr sz="1200" spc="120" dirty="0">
                <a:latin typeface="Times New Roman"/>
                <a:cs typeface="Times New Roman"/>
              </a:rPr>
              <a:t> </a:t>
            </a:r>
            <a:r>
              <a:rPr sz="1200" spc="-5" dirty="0" err="1">
                <a:latin typeface="Times New Roman"/>
                <a:cs typeface="Times New Roman"/>
              </a:rPr>
              <a:t>en</a:t>
            </a:r>
            <a:r>
              <a:rPr sz="1200" spc="-15" dirty="0">
                <a:latin typeface="Times New Roman"/>
                <a:cs typeface="Times New Roman"/>
              </a:rPr>
              <a:t> </a:t>
            </a:r>
            <a:r>
              <a:rPr sz="1200" dirty="0">
                <a:latin typeface="Times New Roman"/>
                <a:cs typeface="Times New Roman"/>
              </a:rPr>
              <a:t>2012</a:t>
            </a:r>
          </a:p>
          <a:p>
            <a:pPr>
              <a:lnSpc>
                <a:spcPct val="100000"/>
              </a:lnSpc>
            </a:pPr>
            <a:endParaRPr sz="1750" dirty="0">
              <a:latin typeface="Times New Roman"/>
              <a:cs typeface="Times New Roman"/>
            </a:endParaRPr>
          </a:p>
          <a:p>
            <a:pPr marL="327025" indent="-314325">
              <a:lnSpc>
                <a:spcPct val="100000"/>
              </a:lnSpc>
              <a:buClr>
                <a:srgbClr val="D24717"/>
              </a:buClr>
              <a:buSzPct val="87500"/>
              <a:buFont typeface="Wingdings"/>
              <a:buChar char=""/>
              <a:tabLst>
                <a:tab pos="326390" algn="l"/>
                <a:tab pos="327025" algn="l"/>
              </a:tabLst>
            </a:pPr>
            <a:r>
              <a:rPr sz="1200" spc="-15" dirty="0">
                <a:latin typeface="Times New Roman"/>
                <a:cs typeface="Times New Roman"/>
              </a:rPr>
              <a:t>Il</a:t>
            </a:r>
            <a:r>
              <a:rPr sz="1200" spc="40" dirty="0">
                <a:latin typeface="Times New Roman"/>
                <a:cs typeface="Times New Roman"/>
              </a:rPr>
              <a:t> </a:t>
            </a:r>
            <a:r>
              <a:rPr sz="1200" spc="-10" dirty="0">
                <a:latin typeface="Times New Roman"/>
                <a:cs typeface="Times New Roman"/>
              </a:rPr>
              <a:t>est</a:t>
            </a:r>
            <a:r>
              <a:rPr sz="1200" spc="40" dirty="0">
                <a:latin typeface="Times New Roman"/>
                <a:cs typeface="Times New Roman"/>
              </a:rPr>
              <a:t> </a:t>
            </a:r>
            <a:r>
              <a:rPr sz="1200" spc="-25" dirty="0">
                <a:latin typeface="Times New Roman"/>
                <a:cs typeface="Times New Roman"/>
              </a:rPr>
              <a:t>essentiellement</a:t>
            </a:r>
            <a:r>
              <a:rPr sz="1200" spc="80" dirty="0">
                <a:latin typeface="Times New Roman"/>
                <a:cs typeface="Times New Roman"/>
              </a:rPr>
              <a:t> </a:t>
            </a:r>
            <a:r>
              <a:rPr sz="1200" spc="-55" dirty="0">
                <a:latin typeface="Times New Roman"/>
                <a:cs typeface="Times New Roman"/>
              </a:rPr>
              <a:t>utilisé</a:t>
            </a:r>
            <a:r>
              <a:rPr sz="1200" spc="370" dirty="0">
                <a:latin typeface="Times New Roman"/>
                <a:cs typeface="Times New Roman"/>
              </a:rPr>
              <a:t> </a:t>
            </a:r>
            <a:r>
              <a:rPr sz="1200" spc="-45" dirty="0">
                <a:latin typeface="Times New Roman"/>
                <a:cs typeface="Times New Roman"/>
              </a:rPr>
              <a:t>comme</a:t>
            </a:r>
            <a:r>
              <a:rPr sz="1200" spc="225" dirty="0">
                <a:latin typeface="Times New Roman"/>
                <a:cs typeface="Times New Roman"/>
              </a:rPr>
              <a:t> </a:t>
            </a:r>
            <a:r>
              <a:rPr sz="1200" spc="-40" dirty="0">
                <a:latin typeface="Times New Roman"/>
                <a:cs typeface="Times New Roman"/>
              </a:rPr>
              <a:t>un</a:t>
            </a:r>
            <a:r>
              <a:rPr sz="1200" spc="75" dirty="0">
                <a:latin typeface="Times New Roman"/>
                <a:cs typeface="Times New Roman"/>
              </a:rPr>
              <a:t> </a:t>
            </a:r>
            <a:r>
              <a:rPr sz="1200" spc="-5" dirty="0">
                <a:latin typeface="Times New Roman"/>
                <a:cs typeface="Times New Roman"/>
              </a:rPr>
              <a:t>broker</a:t>
            </a:r>
            <a:r>
              <a:rPr sz="1200" spc="45" dirty="0">
                <a:latin typeface="Times New Roman"/>
                <a:cs typeface="Times New Roman"/>
              </a:rPr>
              <a:t> </a:t>
            </a:r>
            <a:r>
              <a:rPr sz="1200" dirty="0">
                <a:latin typeface="Times New Roman"/>
                <a:cs typeface="Times New Roman"/>
              </a:rPr>
              <a:t>de </a:t>
            </a:r>
            <a:r>
              <a:rPr sz="1200" spc="-30" dirty="0">
                <a:latin typeface="Times New Roman"/>
                <a:cs typeface="Times New Roman"/>
              </a:rPr>
              <a:t>messages</a:t>
            </a:r>
            <a:r>
              <a:rPr sz="1200" spc="290" dirty="0">
                <a:latin typeface="Times New Roman"/>
                <a:cs typeface="Times New Roman"/>
              </a:rPr>
              <a:t> </a:t>
            </a:r>
            <a:r>
              <a:rPr sz="1200" spc="-25" dirty="0">
                <a:latin typeface="Times New Roman"/>
                <a:cs typeface="Times New Roman"/>
              </a:rPr>
              <a:t>(bus</a:t>
            </a:r>
            <a:r>
              <a:rPr sz="1200" spc="60" dirty="0">
                <a:latin typeface="Times New Roman"/>
                <a:cs typeface="Times New Roman"/>
              </a:rPr>
              <a:t> </a:t>
            </a:r>
            <a:r>
              <a:rPr sz="1200" dirty="0">
                <a:latin typeface="Times New Roman"/>
                <a:cs typeface="Times New Roman"/>
              </a:rPr>
              <a:t>de</a:t>
            </a:r>
            <a:r>
              <a:rPr sz="1200" spc="70" dirty="0">
                <a:latin typeface="Times New Roman"/>
                <a:cs typeface="Times New Roman"/>
              </a:rPr>
              <a:t> </a:t>
            </a:r>
            <a:r>
              <a:rPr sz="1200" spc="-30" dirty="0">
                <a:latin typeface="Times New Roman"/>
                <a:cs typeface="Times New Roman"/>
              </a:rPr>
              <a:t>messages).</a:t>
            </a:r>
            <a:endParaRPr sz="1200" dirty="0">
              <a:latin typeface="Times New Roman"/>
              <a:cs typeface="Times New Roman"/>
            </a:endParaRPr>
          </a:p>
          <a:p>
            <a:pPr marL="288925" marR="5080" indent="-276225">
              <a:lnSpc>
                <a:spcPct val="203500"/>
              </a:lnSpc>
              <a:spcBef>
                <a:spcPts val="525"/>
              </a:spcBef>
              <a:buClr>
                <a:srgbClr val="D24717"/>
              </a:buClr>
              <a:buSzPct val="87500"/>
              <a:buFont typeface="Wingdings"/>
              <a:buChar char=""/>
              <a:tabLst>
                <a:tab pos="326390" algn="l"/>
                <a:tab pos="327025" algn="l"/>
              </a:tabLst>
            </a:pPr>
            <a:r>
              <a:rPr dirty="0"/>
              <a:t>	</a:t>
            </a:r>
            <a:r>
              <a:rPr sz="1200" spc="-15" dirty="0">
                <a:latin typeface="Times New Roman"/>
                <a:cs typeface="Times New Roman"/>
              </a:rPr>
              <a:t>Il </a:t>
            </a:r>
            <a:r>
              <a:rPr sz="1200" dirty="0">
                <a:latin typeface="Times New Roman"/>
                <a:cs typeface="Times New Roman"/>
              </a:rPr>
              <a:t>a </a:t>
            </a:r>
            <a:r>
              <a:rPr sz="1200" spc="-15" dirty="0">
                <a:latin typeface="Times New Roman"/>
                <a:cs typeface="Times New Roman"/>
              </a:rPr>
              <a:t>été </a:t>
            </a:r>
            <a:r>
              <a:rPr sz="1200" spc="-20" dirty="0">
                <a:latin typeface="Times New Roman"/>
                <a:cs typeface="Times New Roman"/>
              </a:rPr>
              <a:t>conçu</a:t>
            </a:r>
            <a:r>
              <a:rPr sz="1200" spc="-15" dirty="0">
                <a:latin typeface="Times New Roman"/>
                <a:cs typeface="Times New Roman"/>
              </a:rPr>
              <a:t> </a:t>
            </a:r>
            <a:r>
              <a:rPr sz="1200" spc="-20" dirty="0">
                <a:latin typeface="Times New Roman"/>
                <a:cs typeface="Times New Roman"/>
              </a:rPr>
              <a:t>pour </a:t>
            </a:r>
            <a:r>
              <a:rPr sz="1200" spc="-5" dirty="0">
                <a:latin typeface="Times New Roman"/>
                <a:cs typeface="Times New Roman"/>
              </a:rPr>
              <a:t>des </a:t>
            </a:r>
            <a:r>
              <a:rPr sz="1200" spc="-35" dirty="0">
                <a:latin typeface="Times New Roman"/>
                <a:cs typeface="Times New Roman"/>
              </a:rPr>
              <a:t>objectifs</a:t>
            </a:r>
            <a:r>
              <a:rPr sz="1200" spc="-30" dirty="0">
                <a:latin typeface="Times New Roman"/>
                <a:cs typeface="Times New Roman"/>
              </a:rPr>
              <a:t> </a:t>
            </a:r>
            <a:r>
              <a:rPr sz="1200" dirty="0">
                <a:latin typeface="Times New Roman"/>
                <a:cs typeface="Times New Roman"/>
              </a:rPr>
              <a:t>de </a:t>
            </a:r>
            <a:r>
              <a:rPr sz="1200" spc="-35" dirty="0">
                <a:latin typeface="Times New Roman"/>
                <a:cs typeface="Times New Roman"/>
              </a:rPr>
              <a:t>performance</a:t>
            </a:r>
            <a:r>
              <a:rPr sz="1200" spc="-30" dirty="0">
                <a:latin typeface="Times New Roman"/>
                <a:cs typeface="Times New Roman"/>
              </a:rPr>
              <a:t> </a:t>
            </a:r>
            <a:r>
              <a:rPr sz="1200" spc="-40" dirty="0">
                <a:latin typeface="Times New Roman"/>
                <a:cs typeface="Times New Roman"/>
              </a:rPr>
              <a:t>(millions</a:t>
            </a:r>
            <a:r>
              <a:rPr sz="1200" spc="-35" dirty="0">
                <a:latin typeface="Times New Roman"/>
                <a:cs typeface="Times New Roman"/>
              </a:rPr>
              <a:t> </a:t>
            </a:r>
            <a:r>
              <a:rPr sz="1200" dirty="0">
                <a:latin typeface="Times New Roman"/>
                <a:cs typeface="Times New Roman"/>
              </a:rPr>
              <a:t>de </a:t>
            </a:r>
            <a:r>
              <a:rPr sz="1200" spc="-35" dirty="0">
                <a:latin typeface="Times New Roman"/>
                <a:cs typeface="Times New Roman"/>
              </a:rPr>
              <a:t>messages</a:t>
            </a:r>
            <a:r>
              <a:rPr sz="1200" spc="-30" dirty="0">
                <a:latin typeface="Times New Roman"/>
                <a:cs typeface="Times New Roman"/>
              </a:rPr>
              <a:t> </a:t>
            </a:r>
            <a:r>
              <a:rPr sz="1200" spc="-5" dirty="0">
                <a:latin typeface="Times New Roman"/>
                <a:cs typeface="Times New Roman"/>
              </a:rPr>
              <a:t>par </a:t>
            </a:r>
            <a:r>
              <a:rPr sz="1200" spc="-15" dirty="0">
                <a:latin typeface="Times New Roman"/>
                <a:cs typeface="Times New Roman"/>
              </a:rPr>
              <a:t>seconde)</a:t>
            </a:r>
            <a:r>
              <a:rPr sz="1200" spc="-10" dirty="0">
                <a:latin typeface="Times New Roman"/>
                <a:cs typeface="Times New Roman"/>
              </a:rPr>
              <a:t> </a:t>
            </a:r>
            <a:r>
              <a:rPr sz="1200" spc="-5" dirty="0">
                <a:latin typeface="Times New Roman"/>
                <a:cs typeface="Times New Roman"/>
              </a:rPr>
              <a:t>et </a:t>
            </a:r>
            <a:r>
              <a:rPr sz="1200" dirty="0">
                <a:latin typeface="Times New Roman"/>
                <a:cs typeface="Times New Roman"/>
              </a:rPr>
              <a:t>de </a:t>
            </a:r>
            <a:r>
              <a:rPr sz="1200" spc="-35" dirty="0">
                <a:latin typeface="Times New Roman"/>
                <a:cs typeface="Times New Roman"/>
              </a:rPr>
              <a:t>résilience</a:t>
            </a:r>
            <a:r>
              <a:rPr sz="1200" spc="-30" dirty="0">
                <a:latin typeface="Times New Roman"/>
                <a:cs typeface="Times New Roman"/>
              </a:rPr>
              <a:t> (tolérance</a:t>
            </a:r>
            <a:r>
              <a:rPr sz="1200" spc="240" dirty="0">
                <a:latin typeface="Times New Roman"/>
                <a:cs typeface="Times New Roman"/>
              </a:rPr>
              <a:t> </a:t>
            </a:r>
            <a:r>
              <a:rPr sz="1200" dirty="0">
                <a:latin typeface="Times New Roman"/>
                <a:cs typeface="Times New Roman"/>
              </a:rPr>
              <a:t>à </a:t>
            </a:r>
            <a:r>
              <a:rPr sz="1200" spc="-55" dirty="0">
                <a:latin typeface="Times New Roman"/>
                <a:cs typeface="Times New Roman"/>
              </a:rPr>
              <a:t>la </a:t>
            </a:r>
            <a:r>
              <a:rPr sz="1200" spc="-285" dirty="0">
                <a:latin typeface="Times New Roman"/>
                <a:cs typeface="Times New Roman"/>
              </a:rPr>
              <a:t> </a:t>
            </a:r>
            <a:r>
              <a:rPr sz="1200" spc="-30" dirty="0" err="1">
                <a:latin typeface="Times New Roman"/>
                <a:cs typeface="Times New Roman"/>
              </a:rPr>
              <a:t>panne</a:t>
            </a:r>
            <a:r>
              <a:rPr sz="1200" spc="-30" dirty="0">
                <a:latin typeface="Times New Roman"/>
                <a:cs typeface="Times New Roman"/>
              </a:rPr>
              <a:t>)</a:t>
            </a:r>
            <a:endParaRPr lang="fr-FR" sz="1200" spc="-30" dirty="0">
              <a:latin typeface="Times New Roman"/>
              <a:cs typeface="Times New Roman"/>
            </a:endParaRPr>
          </a:p>
          <a:p>
            <a:pPr marL="288925" marR="5080" indent="-276225">
              <a:lnSpc>
                <a:spcPct val="203500"/>
              </a:lnSpc>
              <a:spcBef>
                <a:spcPts val="525"/>
              </a:spcBef>
              <a:buClr>
                <a:srgbClr val="D24717"/>
              </a:buClr>
              <a:buSzPct val="87500"/>
              <a:buFont typeface="Wingdings"/>
              <a:buChar char=""/>
              <a:tabLst>
                <a:tab pos="326390" algn="l"/>
                <a:tab pos="327025" algn="l"/>
              </a:tabLst>
            </a:pPr>
            <a:r>
              <a:rPr lang="fr-FR" sz="1200" spc="-30" dirty="0">
                <a:latin typeface="Times New Roman"/>
                <a:cs typeface="Times New Roman"/>
              </a:rPr>
              <a:t>Il es codé en Scala </a:t>
            </a:r>
            <a:endParaRPr sz="1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8787A-368F-49A8-8D78-2C0B9AF05363}"/>
              </a:ext>
            </a:extLst>
          </p:cNvPr>
          <p:cNvSpPr>
            <a:spLocks noGrp="1"/>
          </p:cNvSpPr>
          <p:nvPr>
            <p:ph type="title"/>
          </p:nvPr>
        </p:nvSpPr>
        <p:spPr>
          <a:xfrm>
            <a:off x="1298828" y="695007"/>
            <a:ext cx="9594342" cy="369332"/>
          </a:xfrm>
        </p:spPr>
        <p:txBody>
          <a:bodyPr/>
          <a:lstStyle/>
          <a:p>
            <a:r>
              <a:rPr lang="fr-FR" sz="2400" dirty="0" err="1"/>
              <a:t>Tunning</a:t>
            </a:r>
            <a:r>
              <a:rPr lang="fr-FR" sz="2400" dirty="0"/>
              <a:t> :</a:t>
            </a:r>
            <a:r>
              <a:rPr lang="en-US" sz="2400" dirty="0"/>
              <a:t>Choosing the number of partitions for a topic(avoid hot spots)? </a:t>
            </a:r>
            <a:endParaRPr lang="fr-FR" sz="2400" dirty="0"/>
          </a:p>
        </p:txBody>
      </p:sp>
      <p:pic>
        <p:nvPicPr>
          <p:cNvPr id="4" name="Image 3">
            <a:extLst>
              <a:ext uri="{FF2B5EF4-FFF2-40B4-BE49-F238E27FC236}">
                <a16:creationId xmlns:a16="http://schemas.microsoft.com/office/drawing/2014/main" id="{C798CF0B-B848-4D23-AAE4-6FBCF7F100C1}"/>
              </a:ext>
            </a:extLst>
          </p:cNvPr>
          <p:cNvPicPr>
            <a:picLocks noChangeAspect="1"/>
          </p:cNvPicPr>
          <p:nvPr/>
        </p:nvPicPr>
        <p:blipFill>
          <a:blip r:embed="rId2"/>
          <a:stretch>
            <a:fillRect/>
          </a:stretch>
        </p:blipFill>
        <p:spPr>
          <a:xfrm>
            <a:off x="1371600" y="1401900"/>
            <a:ext cx="6400800" cy="2530199"/>
          </a:xfrm>
          <a:prstGeom prst="rect">
            <a:avLst/>
          </a:prstGeom>
        </p:spPr>
      </p:pic>
      <p:pic>
        <p:nvPicPr>
          <p:cNvPr id="5" name="Image 4">
            <a:extLst>
              <a:ext uri="{FF2B5EF4-FFF2-40B4-BE49-F238E27FC236}">
                <a16:creationId xmlns:a16="http://schemas.microsoft.com/office/drawing/2014/main" id="{5A58A94D-3D12-47BA-90B3-E46FD0D25030}"/>
              </a:ext>
            </a:extLst>
          </p:cNvPr>
          <p:cNvPicPr>
            <a:picLocks noChangeAspect="1"/>
          </p:cNvPicPr>
          <p:nvPr/>
        </p:nvPicPr>
        <p:blipFill>
          <a:blip r:embed="rId3"/>
          <a:stretch>
            <a:fillRect/>
          </a:stretch>
        </p:blipFill>
        <p:spPr>
          <a:xfrm>
            <a:off x="2971800" y="4191000"/>
            <a:ext cx="5491480" cy="2149689"/>
          </a:xfrm>
          <a:prstGeom prst="rect">
            <a:avLst/>
          </a:prstGeom>
        </p:spPr>
      </p:pic>
    </p:spTree>
    <p:extLst>
      <p:ext uri="{BB962C8B-B14F-4D97-AF65-F5344CB8AC3E}">
        <p14:creationId xmlns:p14="http://schemas.microsoft.com/office/powerpoint/2010/main" val="4230447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AFE16-837E-4FF5-990E-A6BB19FE4E83}"/>
              </a:ext>
            </a:extLst>
          </p:cNvPr>
          <p:cNvSpPr>
            <a:spLocks noGrp="1"/>
          </p:cNvSpPr>
          <p:nvPr>
            <p:ph type="title"/>
          </p:nvPr>
        </p:nvSpPr>
        <p:spPr>
          <a:xfrm>
            <a:off x="1298828" y="695007"/>
            <a:ext cx="9594342" cy="276999"/>
          </a:xfrm>
        </p:spPr>
        <p:txBody>
          <a:bodyPr/>
          <a:lstStyle/>
          <a:p>
            <a:r>
              <a:rPr lang="en-US" sz="1800" dirty="0"/>
              <a:t>Choosing the number of partitions for a topic(avoid hot spots)? </a:t>
            </a:r>
            <a:endParaRPr lang="fr-FR" sz="1800" dirty="0"/>
          </a:p>
        </p:txBody>
      </p:sp>
      <p:sp>
        <p:nvSpPr>
          <p:cNvPr id="4" name="Rectangle 1">
            <a:extLst>
              <a:ext uri="{FF2B5EF4-FFF2-40B4-BE49-F238E27FC236}">
                <a16:creationId xmlns:a16="http://schemas.microsoft.com/office/drawing/2014/main" id="{4D6A6166-78E1-4D4A-8D73-55CDEE608EBA}"/>
              </a:ext>
            </a:extLst>
          </p:cNvPr>
          <p:cNvSpPr>
            <a:spLocks noGrp="1" noChangeArrowheads="1"/>
          </p:cNvSpPr>
          <p:nvPr>
            <p:ph type="body" idx="1"/>
          </p:nvPr>
        </p:nvSpPr>
        <p:spPr bwMode="auto">
          <a:xfrm>
            <a:off x="1447800" y="1828800"/>
            <a:ext cx="7924800" cy="223651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a:solidFill>
                  <a:srgbClr val="202124"/>
                </a:solidFill>
                <a:latin typeface="inherit"/>
              </a:rPr>
              <a:t>On </a:t>
            </a:r>
            <a:r>
              <a:rPr kumimoji="0" lang="fr-FR" altLang="fr-FR" sz="2100" b="0" i="0" u="none" strike="noStrike" cap="none" normalizeH="0" baseline="0" dirty="0">
                <a:ln>
                  <a:noFill/>
                </a:ln>
                <a:solidFill>
                  <a:srgbClr val="202124"/>
                </a:solidFill>
                <a:effectLst/>
                <a:latin typeface="inherit"/>
              </a:rPr>
              <a:t>souhaite  lire 1 Go/s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a:solidFill>
                  <a:srgbClr val="202124"/>
                </a:solidFill>
                <a:latin typeface="inherit"/>
              </a:rPr>
              <a:t>Un </a:t>
            </a:r>
            <a:r>
              <a:rPr kumimoji="0" lang="fr-FR" altLang="fr-FR" sz="2100" b="0" i="0" u="none" strike="noStrike" cap="none" normalizeH="0" baseline="0" dirty="0">
                <a:ln>
                  <a:noFill/>
                </a:ln>
                <a:solidFill>
                  <a:srgbClr val="202124"/>
                </a:solidFill>
                <a:effectLst/>
                <a:latin typeface="inherit"/>
              </a:rPr>
              <a:t>consommateur ne peut traiter que 50 Mo/s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a:solidFill>
                  <a:srgbClr val="202124"/>
                </a:solidFill>
                <a:latin typeface="inherit"/>
              </a:rPr>
              <a:t>Un </a:t>
            </a:r>
            <a:r>
              <a:rPr kumimoji="0" lang="fr-FR" altLang="fr-FR" sz="2100" b="0" i="0" u="none" strike="noStrike" cap="none" normalizeH="0" baseline="0" dirty="0">
                <a:ln>
                  <a:noFill/>
                </a:ln>
                <a:solidFill>
                  <a:srgbClr val="202124"/>
                </a:solidFill>
                <a:effectLst/>
                <a:latin typeface="inherit"/>
              </a:rPr>
              <a:t> producteur ne peut écrire qu'à 100 Mo/s</a:t>
            </a:r>
            <a:endParaRPr lang="fr-FR" altLang="fr-FR" sz="2100" dirty="0">
              <a:solidFill>
                <a:srgbClr val="202124"/>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err="1">
                <a:solidFill>
                  <a:srgbClr val="202124"/>
                </a:solidFill>
                <a:latin typeface="inherit"/>
              </a:rPr>
              <a:t>Number</a:t>
            </a:r>
            <a:r>
              <a:rPr lang="fr-FR" altLang="fr-FR" sz="2100" dirty="0">
                <a:solidFill>
                  <a:srgbClr val="202124"/>
                </a:solidFill>
                <a:latin typeface="inherit"/>
              </a:rPr>
              <a:t> Partition=Max(</a:t>
            </a:r>
            <a:r>
              <a:rPr lang="fr-FR" altLang="fr-FR" sz="2100" dirty="0" err="1">
                <a:solidFill>
                  <a:srgbClr val="202124"/>
                </a:solidFill>
                <a:latin typeface="inherit"/>
              </a:rPr>
              <a:t>Nc</a:t>
            </a:r>
            <a:r>
              <a:rPr lang="fr-FR" altLang="fr-FR" sz="2100" dirty="0">
                <a:solidFill>
                  <a:srgbClr val="202124"/>
                </a:solidFill>
                <a:latin typeface="inherit"/>
              </a:rPr>
              <a:t>, </a:t>
            </a:r>
            <a:r>
              <a:rPr lang="fr-FR" altLang="fr-FR" sz="2100" dirty="0" err="1">
                <a:solidFill>
                  <a:srgbClr val="202124"/>
                </a:solidFill>
                <a:latin typeface="inherit"/>
              </a:rPr>
              <a:t>Np</a:t>
            </a:r>
            <a:r>
              <a:rPr lang="fr-FR" altLang="fr-FR" sz="2100" dirty="0">
                <a:solidFill>
                  <a:srgbClr val="202124"/>
                </a:solidFill>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err="1">
                <a:ln>
                  <a:noFill/>
                </a:ln>
                <a:solidFill>
                  <a:srgbClr val="202124"/>
                </a:solidFill>
                <a:effectLst/>
                <a:latin typeface="inherit"/>
              </a:rPr>
              <a:t>Nc</a:t>
            </a:r>
            <a:r>
              <a:rPr kumimoji="0" lang="fr-FR" altLang="fr-FR" sz="2100" b="0" i="0" u="none" strike="noStrike" cap="none" normalizeH="0" baseline="0" dirty="0">
                <a:ln>
                  <a:noFill/>
                </a:ln>
                <a:solidFill>
                  <a:srgbClr val="202124"/>
                </a:solidFill>
                <a:effectLst/>
                <a:latin typeface="inherit"/>
              </a:rPr>
              <a:t>=1024/50=&gt; 20 partitions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100" dirty="0" err="1">
                <a:solidFill>
                  <a:srgbClr val="202124"/>
                </a:solidFill>
                <a:latin typeface="inherit"/>
              </a:rPr>
              <a:t>Np</a:t>
            </a:r>
            <a:r>
              <a:rPr lang="fr-FR" altLang="fr-FR" sz="2100" dirty="0">
                <a:solidFill>
                  <a:srgbClr val="202124"/>
                </a:solidFill>
                <a:latin typeface="inherit"/>
              </a:rPr>
              <a:t>=1024/100=&gt;  10 partitions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202124"/>
                </a:solidFill>
                <a:effectLst/>
                <a:latin typeface="inherit"/>
              </a:rPr>
              <a:t>Max(20, 10) = </a:t>
            </a:r>
            <a:r>
              <a:rPr lang="fr-FR" altLang="fr-FR" sz="2100" dirty="0">
                <a:solidFill>
                  <a:srgbClr val="202124"/>
                </a:solidFill>
                <a:latin typeface="inherit"/>
              </a:rPr>
              <a:t>20 partitions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591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828" y="695007"/>
            <a:ext cx="6930772" cy="624530"/>
          </a:xfrm>
          <a:prstGeom prst="rect">
            <a:avLst/>
          </a:prstGeom>
        </p:spPr>
        <p:txBody>
          <a:bodyPr vert="horz" wrap="square" lIns="0" tIns="16510" rIns="0" bIns="0" rtlCol="0">
            <a:spAutoFit/>
          </a:bodyPr>
          <a:lstStyle/>
          <a:p>
            <a:pPr marL="12700">
              <a:lnSpc>
                <a:spcPct val="100000"/>
              </a:lnSpc>
              <a:spcBef>
                <a:spcPts val="130"/>
              </a:spcBef>
            </a:pPr>
            <a:r>
              <a:rPr spc="-85" dirty="0" err="1"/>
              <a:t>Autre</a:t>
            </a:r>
            <a:r>
              <a:rPr spc="20" dirty="0"/>
              <a:t> </a:t>
            </a:r>
            <a:r>
              <a:rPr spc="-65" dirty="0"/>
              <a:t>Agent</a:t>
            </a:r>
            <a:r>
              <a:rPr lang="fr-FR" spc="-65" dirty="0"/>
              <a:t> Monitore </a:t>
            </a:r>
            <a:r>
              <a:rPr lang="fr-FR" spc="-65" dirty="0" err="1"/>
              <a:t>kafka</a:t>
            </a:r>
            <a:endParaRPr spc="-65" dirty="0"/>
          </a:p>
        </p:txBody>
      </p:sp>
      <p:sp>
        <p:nvSpPr>
          <p:cNvPr id="3" name="object 3"/>
          <p:cNvSpPr txBox="1"/>
          <p:nvPr/>
        </p:nvSpPr>
        <p:spPr>
          <a:xfrm>
            <a:off x="1298828" y="1368488"/>
            <a:ext cx="10588372" cy="1438214"/>
          </a:xfrm>
          <a:prstGeom prst="rect">
            <a:avLst/>
          </a:prstGeom>
        </p:spPr>
        <p:txBody>
          <a:bodyPr vert="horz" wrap="square" lIns="0" tIns="83185" rIns="0" bIns="0" rtlCol="0">
            <a:spAutoFit/>
          </a:bodyPr>
          <a:lstStyle/>
          <a:p>
            <a:pPr marL="12065">
              <a:lnSpc>
                <a:spcPct val="100000"/>
              </a:lnSpc>
              <a:spcBef>
                <a:spcPts val="655"/>
              </a:spcBef>
              <a:buClr>
                <a:srgbClr val="D24717"/>
              </a:buClr>
              <a:buSzPct val="82692"/>
              <a:tabLst>
                <a:tab pos="289560" algn="l"/>
              </a:tabLst>
            </a:pPr>
            <a:endParaRPr sz="2600" dirty="0">
              <a:latin typeface="Times New Roman"/>
              <a:cs typeface="Times New Roman"/>
            </a:endParaRPr>
          </a:p>
          <a:p>
            <a:pPr marL="288925" indent="-276860">
              <a:lnSpc>
                <a:spcPct val="100000"/>
              </a:lnSpc>
              <a:spcBef>
                <a:spcPts val="635"/>
              </a:spcBef>
              <a:buClr>
                <a:srgbClr val="D24717"/>
              </a:buClr>
              <a:buSzPct val="82692"/>
              <a:buFont typeface="Segoe UI Symbol"/>
              <a:buChar char="⚫"/>
              <a:tabLst>
                <a:tab pos="289560" algn="l"/>
              </a:tabLst>
            </a:pPr>
            <a:r>
              <a:rPr sz="2600" spc="-110" dirty="0">
                <a:latin typeface="Times New Roman"/>
                <a:cs typeface="Times New Roman"/>
              </a:rPr>
              <a:t>Burrow</a:t>
            </a:r>
            <a:r>
              <a:rPr lang="fr-FR" sz="2600" spc="-110" dirty="0">
                <a:latin typeface="Times New Roman"/>
                <a:cs typeface="Times New Roman"/>
              </a:rPr>
              <a:t> et  Kafka lag exporter  (</a:t>
            </a:r>
            <a:r>
              <a:rPr lang="fr-FR" sz="2600" spc="-110" dirty="0" err="1">
                <a:latin typeface="Times New Roman"/>
                <a:cs typeface="Times New Roman"/>
              </a:rPr>
              <a:t>monit</a:t>
            </a:r>
            <a:r>
              <a:rPr lang="fr-FR" sz="2600" spc="-110" dirty="0">
                <a:latin typeface="Times New Roman"/>
                <a:cs typeface="Times New Roman"/>
              </a:rPr>
              <a:t> lag)</a:t>
            </a:r>
            <a:endParaRPr sz="2600" dirty="0">
              <a:latin typeface="Times New Roman"/>
              <a:cs typeface="Times New Roman"/>
            </a:endParaRPr>
          </a:p>
          <a:p>
            <a:pPr marL="288925" indent="-276860">
              <a:lnSpc>
                <a:spcPct val="100000"/>
              </a:lnSpc>
              <a:spcBef>
                <a:spcPts val="560"/>
              </a:spcBef>
              <a:buClr>
                <a:srgbClr val="D24717"/>
              </a:buClr>
              <a:buSzPct val="82692"/>
              <a:buFont typeface="Segoe UI Symbol"/>
              <a:buChar char="⚫"/>
              <a:tabLst>
                <a:tab pos="289560" algn="l"/>
              </a:tabLst>
            </a:pPr>
            <a:r>
              <a:rPr sz="2600" spc="-155" dirty="0">
                <a:latin typeface="Times New Roman"/>
                <a:cs typeface="Times New Roman"/>
              </a:rPr>
              <a:t>Jolokia</a:t>
            </a:r>
            <a:r>
              <a:rPr lang="fr-FR" sz="2600" spc="-155" dirty="0">
                <a:latin typeface="Times New Roman"/>
                <a:cs typeface="Times New Roman"/>
              </a:rPr>
              <a:t>(</a:t>
            </a:r>
            <a:r>
              <a:rPr lang="fr-FR" sz="2600" spc="-155" dirty="0" err="1">
                <a:latin typeface="Times New Roman"/>
                <a:cs typeface="Times New Roman"/>
              </a:rPr>
              <a:t>Monit</a:t>
            </a:r>
            <a:r>
              <a:rPr lang="fr-FR" sz="2600" spc="-155" dirty="0">
                <a:latin typeface="Times New Roman"/>
                <a:cs typeface="Times New Roman"/>
              </a:rPr>
              <a:t> </a:t>
            </a:r>
            <a:r>
              <a:rPr lang="fr-FR" sz="2600" spc="-155" dirty="0" err="1">
                <a:latin typeface="Times New Roman"/>
                <a:cs typeface="Times New Roman"/>
              </a:rPr>
              <a:t>metrics</a:t>
            </a:r>
            <a:r>
              <a:rPr lang="fr-FR" sz="2600" spc="-155" dirty="0">
                <a:latin typeface="Times New Roman"/>
                <a:cs typeface="Times New Roman"/>
              </a:rPr>
              <a:t> </a:t>
            </a:r>
            <a:r>
              <a:rPr lang="fr-FR" sz="2600" spc="-155" dirty="0" err="1">
                <a:latin typeface="Times New Roman"/>
                <a:cs typeface="Times New Roman"/>
              </a:rPr>
              <a:t>garbage</a:t>
            </a:r>
            <a:r>
              <a:rPr lang="fr-FR" sz="2600" spc="-155" dirty="0">
                <a:latin typeface="Times New Roman"/>
                <a:cs typeface="Times New Roman"/>
              </a:rPr>
              <a:t> </a:t>
            </a:r>
            <a:r>
              <a:rPr lang="fr-FR" sz="2600" spc="-155" dirty="0" err="1">
                <a:latin typeface="Times New Roman"/>
                <a:cs typeface="Times New Roman"/>
              </a:rPr>
              <a:t>collectore</a:t>
            </a:r>
            <a:r>
              <a:rPr lang="fr-FR" sz="2600" spc="-155" dirty="0">
                <a:latin typeface="Times New Roman"/>
                <a:cs typeface="Times New Roman"/>
              </a:rPr>
              <a:t>, nb message </a:t>
            </a:r>
            <a:r>
              <a:rPr lang="fr-FR" sz="2600" spc="-155" dirty="0" err="1">
                <a:latin typeface="Times New Roman"/>
                <a:cs typeface="Times New Roman"/>
              </a:rPr>
              <a:t>perSec</a:t>
            </a:r>
            <a:r>
              <a:rPr lang="fr-FR" sz="2600" spc="-155" dirty="0">
                <a:latin typeface="Times New Roman"/>
                <a:cs typeface="Times New Roman"/>
              </a:rPr>
              <a:t>, ..)</a:t>
            </a:r>
            <a:endParaRPr sz="2600" dirty="0">
              <a:latin typeface="Times New Roman"/>
              <a:cs typeface="Times New Roman"/>
            </a:endParaRPr>
          </a:p>
        </p:txBody>
      </p:sp>
    </p:spTree>
    <p:extLst>
      <p:ext uri="{BB962C8B-B14F-4D97-AF65-F5344CB8AC3E}">
        <p14:creationId xmlns:p14="http://schemas.microsoft.com/office/powerpoint/2010/main" val="2372833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685" y="695007"/>
            <a:ext cx="2367915" cy="632460"/>
          </a:xfrm>
          <a:prstGeom prst="rect">
            <a:avLst/>
          </a:prstGeom>
        </p:spPr>
        <p:txBody>
          <a:bodyPr vert="horz" wrap="square" lIns="0" tIns="16510" rIns="0" bIns="0" rtlCol="0">
            <a:spAutoFit/>
          </a:bodyPr>
          <a:lstStyle/>
          <a:p>
            <a:pPr marL="12700">
              <a:lnSpc>
                <a:spcPct val="100000"/>
              </a:lnSpc>
              <a:spcBef>
                <a:spcPts val="130"/>
              </a:spcBef>
            </a:pPr>
            <a:r>
              <a:rPr spc="-285" dirty="0"/>
              <a:t>A</a:t>
            </a:r>
            <a:r>
              <a:rPr spc="-25" dirty="0"/>
              <a:t>pp</a:t>
            </a:r>
            <a:r>
              <a:rPr spc="-75" dirty="0"/>
              <a:t>l</a:t>
            </a:r>
            <a:r>
              <a:rPr spc="-70" dirty="0"/>
              <a:t>i</a:t>
            </a:r>
            <a:r>
              <a:rPr spc="30" dirty="0"/>
              <a:t>c</a:t>
            </a:r>
            <a:r>
              <a:rPr spc="-50" dirty="0"/>
              <a:t>a</a:t>
            </a:r>
            <a:r>
              <a:rPr spc="-60" dirty="0"/>
              <a:t>t</a:t>
            </a:r>
            <a:r>
              <a:rPr spc="-70" dirty="0"/>
              <a:t>i</a:t>
            </a:r>
            <a:r>
              <a:rPr spc="5" dirty="0"/>
              <a:t>o</a:t>
            </a:r>
            <a:r>
              <a:rPr spc="15" dirty="0"/>
              <a:t>n</a:t>
            </a:r>
          </a:p>
        </p:txBody>
      </p:sp>
      <p:sp>
        <p:nvSpPr>
          <p:cNvPr id="3" name="object 3"/>
          <p:cNvSpPr txBox="1"/>
          <p:nvPr/>
        </p:nvSpPr>
        <p:spPr>
          <a:xfrm>
            <a:off x="1298828" y="1435417"/>
            <a:ext cx="10127615" cy="2246769"/>
          </a:xfrm>
          <a:prstGeom prst="rect">
            <a:avLst/>
          </a:prstGeom>
        </p:spPr>
        <p:txBody>
          <a:bodyPr vert="horz" wrap="square" lIns="0" tIns="33020" rIns="0" bIns="0" rtlCol="0">
            <a:spAutoFit/>
          </a:bodyPr>
          <a:lstStyle/>
          <a:p>
            <a:pPr marL="12700" marR="5080">
              <a:lnSpc>
                <a:spcPts val="3080"/>
              </a:lnSpc>
              <a:spcBef>
                <a:spcPts val="260"/>
              </a:spcBef>
              <a:tabLst>
                <a:tab pos="1614170" algn="l"/>
                <a:tab pos="4623435" algn="l"/>
                <a:tab pos="8020050" algn="l"/>
              </a:tabLst>
            </a:pPr>
            <a:r>
              <a:rPr sz="2600" spc="-240" dirty="0">
                <a:latin typeface="Times New Roman"/>
                <a:cs typeface="Times New Roman"/>
              </a:rPr>
              <a:t>L</a:t>
            </a:r>
            <a:r>
              <a:rPr sz="2600" spc="-195" dirty="0">
                <a:latin typeface="Times New Roman"/>
                <a:cs typeface="Times New Roman"/>
              </a:rPr>
              <a:t>a</a:t>
            </a:r>
            <a:r>
              <a:rPr sz="2600" spc="-110" dirty="0">
                <a:latin typeface="Times New Roman"/>
                <a:cs typeface="Times New Roman"/>
              </a:rPr>
              <a:t> </a:t>
            </a:r>
            <a:r>
              <a:rPr sz="2600" spc="-145" dirty="0">
                <a:latin typeface="Times New Roman"/>
                <a:cs typeface="Times New Roman"/>
              </a:rPr>
              <a:t>so</a:t>
            </a:r>
            <a:r>
              <a:rPr sz="2600" spc="-175" dirty="0">
                <a:latin typeface="Times New Roman"/>
                <a:cs typeface="Times New Roman"/>
              </a:rPr>
              <a:t>c</a:t>
            </a:r>
            <a:r>
              <a:rPr sz="2600" spc="-85" dirty="0">
                <a:latin typeface="Times New Roman"/>
                <a:cs typeface="Times New Roman"/>
              </a:rPr>
              <a:t>i</a:t>
            </a:r>
            <a:r>
              <a:rPr sz="2600" spc="-150" dirty="0">
                <a:latin typeface="Times New Roman"/>
                <a:cs typeface="Times New Roman"/>
              </a:rPr>
              <a:t>é</a:t>
            </a:r>
            <a:r>
              <a:rPr sz="2600" spc="20" dirty="0">
                <a:latin typeface="Times New Roman"/>
                <a:cs typeface="Times New Roman"/>
              </a:rPr>
              <a:t>t</a:t>
            </a:r>
            <a:r>
              <a:rPr sz="2600" spc="-90" dirty="0">
                <a:latin typeface="Times New Roman"/>
                <a:cs typeface="Times New Roman"/>
              </a:rPr>
              <a:t>é</a:t>
            </a:r>
            <a:r>
              <a:rPr sz="2600" spc="-70" dirty="0">
                <a:latin typeface="Times New Roman"/>
                <a:cs typeface="Times New Roman"/>
              </a:rPr>
              <a:t> </a:t>
            </a:r>
            <a:r>
              <a:rPr sz="2600" spc="-330" dirty="0">
                <a:latin typeface="Times New Roman"/>
                <a:cs typeface="Times New Roman"/>
              </a:rPr>
              <a:t>S</a:t>
            </a:r>
            <a:r>
              <a:rPr sz="2600" spc="-175" dirty="0">
                <a:latin typeface="Times New Roman"/>
                <a:cs typeface="Times New Roman"/>
              </a:rPr>
              <a:t>k</a:t>
            </a:r>
            <a:r>
              <a:rPr sz="2600" spc="-110" dirty="0">
                <a:latin typeface="Times New Roman"/>
                <a:cs typeface="Times New Roman"/>
              </a:rPr>
              <a:t>i</a:t>
            </a:r>
            <a:r>
              <a:rPr sz="2600" spc="-140" dirty="0">
                <a:latin typeface="Times New Roman"/>
                <a:cs typeface="Times New Roman"/>
              </a:rPr>
              <a:t>l</a:t>
            </a:r>
            <a:r>
              <a:rPr sz="2600" spc="-95" dirty="0">
                <a:latin typeface="Times New Roman"/>
                <a:cs typeface="Times New Roman"/>
              </a:rPr>
              <a:t>l</a:t>
            </a:r>
            <a:r>
              <a:rPr sz="2600" spc="-85" dirty="0">
                <a:latin typeface="Times New Roman"/>
                <a:cs typeface="Times New Roman"/>
              </a:rPr>
              <a:t> </a:t>
            </a:r>
            <a:r>
              <a:rPr sz="2600" spc="-160" dirty="0">
                <a:latin typeface="Times New Roman"/>
                <a:cs typeface="Times New Roman"/>
              </a:rPr>
              <a:t>D</a:t>
            </a:r>
            <a:r>
              <a:rPr sz="2600" spc="-185" dirty="0">
                <a:latin typeface="Times New Roman"/>
                <a:cs typeface="Times New Roman"/>
              </a:rPr>
              <a:t>a</a:t>
            </a:r>
            <a:r>
              <a:rPr sz="2600" spc="20" dirty="0">
                <a:latin typeface="Times New Roman"/>
                <a:cs typeface="Times New Roman"/>
              </a:rPr>
              <a:t>t</a:t>
            </a:r>
            <a:r>
              <a:rPr sz="2600" spc="-195" dirty="0">
                <a:latin typeface="Times New Roman"/>
                <a:cs typeface="Times New Roman"/>
              </a:rPr>
              <a:t>a</a:t>
            </a:r>
            <a:r>
              <a:rPr sz="2600" spc="-114" dirty="0">
                <a:latin typeface="Times New Roman"/>
                <a:cs typeface="Times New Roman"/>
              </a:rPr>
              <a:t> </a:t>
            </a:r>
            <a:r>
              <a:rPr sz="2600" spc="-135" dirty="0">
                <a:latin typeface="Times New Roman"/>
                <a:cs typeface="Times New Roman"/>
              </a:rPr>
              <a:t>sou</a:t>
            </a:r>
            <a:r>
              <a:rPr sz="2600" spc="-175" dirty="0">
                <a:latin typeface="Times New Roman"/>
                <a:cs typeface="Times New Roman"/>
              </a:rPr>
              <a:t>h</a:t>
            </a:r>
            <a:r>
              <a:rPr sz="2600" spc="-185" dirty="0">
                <a:latin typeface="Times New Roman"/>
                <a:cs typeface="Times New Roman"/>
              </a:rPr>
              <a:t>a</a:t>
            </a:r>
            <a:r>
              <a:rPr sz="2600" spc="-40" dirty="0">
                <a:latin typeface="Times New Roman"/>
                <a:cs typeface="Times New Roman"/>
              </a:rPr>
              <a:t>i</a:t>
            </a:r>
            <a:r>
              <a:rPr sz="2600" spc="-60" dirty="0">
                <a:latin typeface="Times New Roman"/>
                <a:cs typeface="Times New Roman"/>
              </a:rPr>
              <a:t>t</a:t>
            </a:r>
            <a:r>
              <a:rPr sz="2600" spc="-90" dirty="0">
                <a:latin typeface="Times New Roman"/>
                <a:cs typeface="Times New Roman"/>
              </a:rPr>
              <a:t>e</a:t>
            </a:r>
            <a:r>
              <a:rPr sz="2600" spc="-140" dirty="0">
                <a:latin typeface="Times New Roman"/>
                <a:cs typeface="Times New Roman"/>
              </a:rPr>
              <a:t> </a:t>
            </a:r>
            <a:r>
              <a:rPr sz="2600" spc="-110" dirty="0">
                <a:latin typeface="Times New Roman"/>
                <a:cs typeface="Times New Roman"/>
              </a:rPr>
              <a:t>e</a:t>
            </a:r>
            <a:r>
              <a:rPr sz="2600" spc="-100" dirty="0">
                <a:latin typeface="Times New Roman"/>
                <a:cs typeface="Times New Roman"/>
              </a:rPr>
              <a:t>xp</a:t>
            </a:r>
            <a:r>
              <a:rPr sz="2600" spc="-114" dirty="0">
                <a:latin typeface="Times New Roman"/>
                <a:cs typeface="Times New Roman"/>
              </a:rPr>
              <a:t>o</a:t>
            </a:r>
            <a:r>
              <a:rPr sz="2600" spc="-130" dirty="0">
                <a:latin typeface="Times New Roman"/>
                <a:cs typeface="Times New Roman"/>
              </a:rPr>
              <a:t>s</a:t>
            </a:r>
            <a:r>
              <a:rPr sz="2600" spc="-165" dirty="0">
                <a:latin typeface="Times New Roman"/>
                <a:cs typeface="Times New Roman"/>
              </a:rPr>
              <a:t>e</a:t>
            </a:r>
            <a:r>
              <a:rPr sz="2600" spc="35" dirty="0">
                <a:latin typeface="Times New Roman"/>
                <a:cs typeface="Times New Roman"/>
              </a:rPr>
              <a:t>r</a:t>
            </a:r>
            <a:r>
              <a:rPr sz="2600" dirty="0">
                <a:latin typeface="Times New Roman"/>
                <a:cs typeface="Times New Roman"/>
              </a:rPr>
              <a:t>	</a:t>
            </a:r>
            <a:r>
              <a:rPr sz="2600" spc="-130" dirty="0">
                <a:latin typeface="Times New Roman"/>
                <a:cs typeface="Times New Roman"/>
              </a:rPr>
              <a:t>l</a:t>
            </a:r>
            <a:r>
              <a:rPr sz="2600" spc="-110" dirty="0">
                <a:latin typeface="Times New Roman"/>
                <a:cs typeface="Times New Roman"/>
              </a:rPr>
              <a:t>e</a:t>
            </a:r>
            <a:r>
              <a:rPr sz="2600" spc="-190" dirty="0">
                <a:latin typeface="Times New Roman"/>
                <a:cs typeface="Times New Roman"/>
              </a:rPr>
              <a:t>s</a:t>
            </a:r>
            <a:r>
              <a:rPr sz="2600" spc="-25" dirty="0">
                <a:latin typeface="Times New Roman"/>
                <a:cs typeface="Times New Roman"/>
              </a:rPr>
              <a:t> </a:t>
            </a:r>
            <a:r>
              <a:rPr sz="2600" b="1" spc="10" dirty="0">
                <a:solidFill>
                  <a:srgbClr val="006FC0"/>
                </a:solidFill>
                <a:latin typeface="Times New Roman"/>
                <a:cs typeface="Times New Roman"/>
              </a:rPr>
              <a:t>m</a:t>
            </a:r>
            <a:r>
              <a:rPr sz="2600" b="1" spc="-35" dirty="0">
                <a:solidFill>
                  <a:srgbClr val="006FC0"/>
                </a:solidFill>
                <a:latin typeface="Times New Roman"/>
                <a:cs typeface="Times New Roman"/>
              </a:rPr>
              <a:t>e</a:t>
            </a:r>
            <a:r>
              <a:rPr sz="2600" b="1" spc="-30" dirty="0">
                <a:solidFill>
                  <a:srgbClr val="006FC0"/>
                </a:solidFill>
                <a:latin typeface="Times New Roman"/>
                <a:cs typeface="Times New Roman"/>
              </a:rPr>
              <a:t>t</a:t>
            </a:r>
            <a:r>
              <a:rPr sz="2600" b="1" spc="20" dirty="0">
                <a:solidFill>
                  <a:srgbClr val="006FC0"/>
                </a:solidFill>
                <a:latin typeface="Times New Roman"/>
                <a:cs typeface="Times New Roman"/>
              </a:rPr>
              <a:t>ri</a:t>
            </a:r>
            <a:r>
              <a:rPr sz="2600" b="1" spc="40" dirty="0">
                <a:solidFill>
                  <a:srgbClr val="006FC0"/>
                </a:solidFill>
                <a:latin typeface="Times New Roman"/>
                <a:cs typeface="Times New Roman"/>
              </a:rPr>
              <a:t>c</a:t>
            </a:r>
            <a:r>
              <a:rPr sz="2600" b="1" spc="-35" dirty="0">
                <a:solidFill>
                  <a:srgbClr val="006FC0"/>
                </a:solidFill>
                <a:latin typeface="Times New Roman"/>
                <a:cs typeface="Times New Roman"/>
              </a:rPr>
              <a:t>s</a:t>
            </a:r>
            <a:r>
              <a:rPr sz="2600" spc="-75" dirty="0">
                <a:latin typeface="Times New Roman"/>
                <a:cs typeface="Times New Roman"/>
              </a:rPr>
              <a:t>(</a:t>
            </a:r>
            <a:r>
              <a:rPr sz="2600" spc="-130" dirty="0">
                <a:latin typeface="Times New Roman"/>
                <a:cs typeface="Times New Roman"/>
              </a:rPr>
              <a:t>R</a:t>
            </a:r>
            <a:r>
              <a:rPr sz="2600" spc="-310" dirty="0">
                <a:latin typeface="Times New Roman"/>
                <a:cs typeface="Times New Roman"/>
              </a:rPr>
              <a:t>A</a:t>
            </a:r>
            <a:r>
              <a:rPr sz="2600" spc="-85" dirty="0">
                <a:latin typeface="Times New Roman"/>
                <a:cs typeface="Times New Roman"/>
              </a:rPr>
              <a:t>M,</a:t>
            </a:r>
            <a:r>
              <a:rPr sz="2600" spc="-215" dirty="0">
                <a:latin typeface="Times New Roman"/>
                <a:cs typeface="Times New Roman"/>
              </a:rPr>
              <a:t> </a:t>
            </a:r>
            <a:r>
              <a:rPr sz="2600" spc="-90" dirty="0">
                <a:latin typeface="Times New Roman"/>
                <a:cs typeface="Times New Roman"/>
              </a:rPr>
              <a:t>C</a:t>
            </a:r>
            <a:r>
              <a:rPr sz="2600" spc="-100" dirty="0">
                <a:latin typeface="Times New Roman"/>
                <a:cs typeface="Times New Roman"/>
              </a:rPr>
              <a:t>P</a:t>
            </a:r>
            <a:r>
              <a:rPr sz="2600" spc="-130" dirty="0">
                <a:latin typeface="Times New Roman"/>
                <a:cs typeface="Times New Roman"/>
              </a:rPr>
              <a:t>U</a:t>
            </a:r>
            <a:r>
              <a:rPr sz="2600" spc="-150" dirty="0">
                <a:latin typeface="Times New Roman"/>
                <a:cs typeface="Times New Roman"/>
              </a:rPr>
              <a:t> </a:t>
            </a:r>
            <a:r>
              <a:rPr sz="2600" spc="-105" dirty="0">
                <a:latin typeface="Times New Roman"/>
                <a:cs typeface="Times New Roman"/>
              </a:rPr>
              <a:t>e</a:t>
            </a:r>
            <a:r>
              <a:rPr sz="2600" spc="40" dirty="0">
                <a:latin typeface="Times New Roman"/>
                <a:cs typeface="Times New Roman"/>
              </a:rPr>
              <a:t>t</a:t>
            </a:r>
            <a:r>
              <a:rPr sz="2600" dirty="0">
                <a:latin typeface="Times New Roman"/>
                <a:cs typeface="Times New Roman"/>
              </a:rPr>
              <a:t>	</a:t>
            </a:r>
            <a:r>
              <a:rPr sz="2600" spc="-160" dirty="0">
                <a:latin typeface="Times New Roman"/>
                <a:cs typeface="Times New Roman"/>
              </a:rPr>
              <a:t>D</a:t>
            </a:r>
            <a:r>
              <a:rPr sz="2600" spc="-200" dirty="0">
                <a:latin typeface="Times New Roman"/>
                <a:cs typeface="Times New Roman"/>
              </a:rPr>
              <a:t>I</a:t>
            </a:r>
            <a:r>
              <a:rPr sz="2600" spc="-315" dirty="0">
                <a:latin typeface="Times New Roman"/>
                <a:cs typeface="Times New Roman"/>
              </a:rPr>
              <a:t>S</a:t>
            </a:r>
            <a:r>
              <a:rPr sz="2600" spc="-235" dirty="0">
                <a:latin typeface="Times New Roman"/>
                <a:cs typeface="Times New Roman"/>
              </a:rPr>
              <a:t>K</a:t>
            </a:r>
            <a:r>
              <a:rPr sz="2600" spc="-45" dirty="0">
                <a:latin typeface="Times New Roman"/>
                <a:cs typeface="Times New Roman"/>
              </a:rPr>
              <a:t>)</a:t>
            </a:r>
            <a:r>
              <a:rPr sz="2600" spc="-120" dirty="0">
                <a:latin typeface="Times New Roman"/>
                <a:cs typeface="Times New Roman"/>
              </a:rPr>
              <a:t> </a:t>
            </a:r>
            <a:r>
              <a:rPr sz="2600" spc="-105" dirty="0">
                <a:latin typeface="Times New Roman"/>
                <a:cs typeface="Times New Roman"/>
              </a:rPr>
              <a:t>e</a:t>
            </a:r>
            <a:r>
              <a:rPr sz="2600" spc="40" dirty="0">
                <a:latin typeface="Times New Roman"/>
                <a:cs typeface="Times New Roman"/>
              </a:rPr>
              <a:t>t</a:t>
            </a:r>
            <a:r>
              <a:rPr sz="2600" spc="-70" dirty="0">
                <a:latin typeface="Times New Roman"/>
                <a:cs typeface="Times New Roman"/>
              </a:rPr>
              <a:t> </a:t>
            </a:r>
            <a:r>
              <a:rPr sz="2600" spc="-125" dirty="0">
                <a:latin typeface="Times New Roman"/>
                <a:cs typeface="Times New Roman"/>
              </a:rPr>
              <a:t>l</a:t>
            </a:r>
            <a:r>
              <a:rPr sz="2600" spc="-105" dirty="0">
                <a:latin typeface="Times New Roman"/>
                <a:cs typeface="Times New Roman"/>
              </a:rPr>
              <a:t>e</a:t>
            </a:r>
            <a:r>
              <a:rPr sz="2600" spc="-190" dirty="0">
                <a:latin typeface="Times New Roman"/>
                <a:cs typeface="Times New Roman"/>
              </a:rPr>
              <a:t>s</a:t>
            </a:r>
            <a:r>
              <a:rPr sz="2600" spc="-65" dirty="0">
                <a:latin typeface="Times New Roman"/>
                <a:cs typeface="Times New Roman"/>
              </a:rPr>
              <a:t> </a:t>
            </a:r>
            <a:r>
              <a:rPr sz="2600" b="1" spc="20" dirty="0">
                <a:solidFill>
                  <a:srgbClr val="006FC0"/>
                </a:solidFill>
                <a:latin typeface="Times New Roman"/>
                <a:cs typeface="Times New Roman"/>
              </a:rPr>
              <a:t>l</a:t>
            </a:r>
            <a:r>
              <a:rPr sz="2600" b="1" spc="80" dirty="0">
                <a:solidFill>
                  <a:srgbClr val="006FC0"/>
                </a:solidFill>
                <a:latin typeface="Times New Roman"/>
                <a:cs typeface="Times New Roman"/>
              </a:rPr>
              <a:t>o</a:t>
            </a:r>
            <a:r>
              <a:rPr sz="2600" b="1" spc="85" dirty="0">
                <a:solidFill>
                  <a:srgbClr val="006FC0"/>
                </a:solidFill>
                <a:latin typeface="Times New Roman"/>
                <a:cs typeface="Times New Roman"/>
              </a:rPr>
              <a:t>g</a:t>
            </a:r>
            <a:r>
              <a:rPr sz="2600" b="1" spc="-40" dirty="0">
                <a:solidFill>
                  <a:srgbClr val="006FC0"/>
                </a:solidFill>
                <a:latin typeface="Times New Roman"/>
                <a:cs typeface="Times New Roman"/>
              </a:rPr>
              <a:t>s  </a:t>
            </a:r>
            <a:r>
              <a:rPr sz="2600" b="1" spc="-10" dirty="0">
                <a:solidFill>
                  <a:srgbClr val="006FC0"/>
                </a:solidFill>
                <a:latin typeface="Times New Roman"/>
                <a:cs typeface="Times New Roman"/>
              </a:rPr>
              <a:t>applicatifs	</a:t>
            </a:r>
            <a:r>
              <a:rPr sz="2600" spc="-135" dirty="0">
                <a:latin typeface="Times New Roman"/>
                <a:cs typeface="Times New Roman"/>
              </a:rPr>
              <a:t>des</a:t>
            </a:r>
            <a:r>
              <a:rPr sz="2600" spc="175" dirty="0">
                <a:latin typeface="Times New Roman"/>
                <a:cs typeface="Times New Roman"/>
              </a:rPr>
              <a:t> </a:t>
            </a:r>
            <a:r>
              <a:rPr sz="2600" spc="-265" dirty="0">
                <a:latin typeface="Times New Roman"/>
                <a:cs typeface="Times New Roman"/>
              </a:rPr>
              <a:t>VMs</a:t>
            </a:r>
            <a:r>
              <a:rPr sz="2600" spc="-120" dirty="0">
                <a:latin typeface="Times New Roman"/>
                <a:cs typeface="Times New Roman"/>
              </a:rPr>
              <a:t> </a:t>
            </a:r>
            <a:r>
              <a:rPr sz="2600" spc="-150" dirty="0">
                <a:latin typeface="Times New Roman"/>
                <a:cs typeface="Times New Roman"/>
              </a:rPr>
              <a:t>afin</a:t>
            </a:r>
            <a:r>
              <a:rPr sz="2600" spc="-60" dirty="0">
                <a:latin typeface="Times New Roman"/>
                <a:cs typeface="Times New Roman"/>
              </a:rPr>
              <a:t> </a:t>
            </a:r>
            <a:r>
              <a:rPr sz="2600" spc="-100" dirty="0">
                <a:latin typeface="Times New Roman"/>
                <a:cs typeface="Times New Roman"/>
              </a:rPr>
              <a:t>que</a:t>
            </a:r>
            <a:r>
              <a:rPr sz="2600" spc="-150" dirty="0">
                <a:latin typeface="Times New Roman"/>
                <a:cs typeface="Times New Roman"/>
              </a:rPr>
              <a:t> </a:t>
            </a:r>
            <a:r>
              <a:rPr sz="2600" spc="-145" dirty="0">
                <a:latin typeface="Times New Roman"/>
                <a:cs typeface="Times New Roman"/>
              </a:rPr>
              <a:t>les</a:t>
            </a:r>
            <a:r>
              <a:rPr sz="2600" spc="-55" dirty="0">
                <a:latin typeface="Times New Roman"/>
                <a:cs typeface="Times New Roman"/>
              </a:rPr>
              <a:t> </a:t>
            </a:r>
            <a:r>
              <a:rPr sz="2600" spc="-125" dirty="0">
                <a:latin typeface="Times New Roman"/>
                <a:cs typeface="Times New Roman"/>
              </a:rPr>
              <a:t>applications </a:t>
            </a:r>
            <a:r>
              <a:rPr sz="2600" spc="-60" dirty="0">
                <a:latin typeface="Times New Roman"/>
                <a:cs typeface="Times New Roman"/>
              </a:rPr>
              <a:t>tiers</a:t>
            </a:r>
            <a:r>
              <a:rPr sz="2600" spc="-125" dirty="0">
                <a:latin typeface="Times New Roman"/>
                <a:cs typeface="Times New Roman"/>
              </a:rPr>
              <a:t> </a:t>
            </a:r>
            <a:r>
              <a:rPr sz="2600" spc="-110" dirty="0">
                <a:latin typeface="Times New Roman"/>
                <a:cs typeface="Times New Roman"/>
              </a:rPr>
              <a:t>puissent</a:t>
            </a:r>
            <a:r>
              <a:rPr sz="2600" spc="-150" dirty="0">
                <a:latin typeface="Times New Roman"/>
                <a:cs typeface="Times New Roman"/>
              </a:rPr>
              <a:t> </a:t>
            </a:r>
            <a:r>
              <a:rPr sz="2600" spc="-204" dirty="0">
                <a:latin typeface="Times New Roman"/>
                <a:cs typeface="Times New Roman"/>
              </a:rPr>
              <a:t>y</a:t>
            </a:r>
            <a:r>
              <a:rPr sz="2600" spc="-30" dirty="0">
                <a:latin typeface="Times New Roman"/>
                <a:cs typeface="Times New Roman"/>
              </a:rPr>
              <a:t> </a:t>
            </a:r>
            <a:r>
              <a:rPr sz="2600" spc="-120" dirty="0">
                <a:latin typeface="Times New Roman"/>
                <a:cs typeface="Times New Roman"/>
              </a:rPr>
              <a:t>accéder</a:t>
            </a:r>
            <a:endParaRPr sz="2600" dirty="0">
              <a:latin typeface="Times New Roman"/>
              <a:cs typeface="Times New Roman"/>
            </a:endParaRPr>
          </a:p>
          <a:p>
            <a:pPr marL="288925" indent="-276860">
              <a:lnSpc>
                <a:spcPct val="100000"/>
              </a:lnSpc>
              <a:spcBef>
                <a:spcPts val="540"/>
              </a:spcBef>
              <a:buClr>
                <a:srgbClr val="D24717"/>
              </a:buClr>
              <a:buSzPct val="82692"/>
              <a:buFont typeface="Wingdings"/>
              <a:buChar char=""/>
              <a:tabLst>
                <a:tab pos="289560" algn="l"/>
                <a:tab pos="1518920" algn="l"/>
              </a:tabLst>
            </a:pPr>
            <a:r>
              <a:rPr sz="2600" spc="-105" dirty="0">
                <a:latin typeface="Times New Roman"/>
                <a:cs typeface="Times New Roman"/>
              </a:rPr>
              <a:t>P</a:t>
            </a:r>
            <a:r>
              <a:rPr sz="2600" spc="-55" dirty="0">
                <a:latin typeface="Times New Roman"/>
                <a:cs typeface="Times New Roman"/>
              </a:rPr>
              <a:t>ro</a:t>
            </a:r>
            <a:r>
              <a:rPr sz="2600" spc="-75" dirty="0">
                <a:latin typeface="Times New Roman"/>
                <a:cs typeface="Times New Roman"/>
              </a:rPr>
              <a:t>p</a:t>
            </a:r>
            <a:r>
              <a:rPr sz="2600" spc="-125" dirty="0">
                <a:latin typeface="Times New Roman"/>
                <a:cs typeface="Times New Roman"/>
              </a:rPr>
              <a:t>os</a:t>
            </a:r>
            <a:r>
              <a:rPr sz="2600" spc="-145" dirty="0">
                <a:latin typeface="Times New Roman"/>
                <a:cs typeface="Times New Roman"/>
              </a:rPr>
              <a:t>e</a:t>
            </a:r>
            <a:r>
              <a:rPr sz="2600" spc="35" dirty="0">
                <a:latin typeface="Times New Roman"/>
                <a:cs typeface="Times New Roman"/>
              </a:rPr>
              <a:t>r</a:t>
            </a:r>
            <a:r>
              <a:rPr sz="2600" dirty="0">
                <a:latin typeface="Times New Roman"/>
                <a:cs typeface="Times New Roman"/>
              </a:rPr>
              <a:t>	</a:t>
            </a:r>
            <a:r>
              <a:rPr sz="2600" spc="-105" dirty="0">
                <a:latin typeface="Times New Roman"/>
                <a:cs typeface="Times New Roman"/>
              </a:rPr>
              <a:t>un</a:t>
            </a:r>
            <a:r>
              <a:rPr sz="2600" spc="-90" dirty="0">
                <a:latin typeface="Times New Roman"/>
                <a:cs typeface="Times New Roman"/>
              </a:rPr>
              <a:t>e</a:t>
            </a:r>
            <a:r>
              <a:rPr sz="2600" spc="-290" dirty="0">
                <a:latin typeface="Times New Roman"/>
                <a:cs typeface="Times New Roman"/>
              </a:rPr>
              <a:t> </a:t>
            </a:r>
            <a:r>
              <a:rPr sz="2600" spc="-310" dirty="0">
                <a:latin typeface="Times New Roman"/>
                <a:cs typeface="Times New Roman"/>
              </a:rPr>
              <a:t>A</a:t>
            </a:r>
            <a:r>
              <a:rPr sz="2600" spc="-50" dirty="0">
                <a:latin typeface="Times New Roman"/>
                <a:cs typeface="Times New Roman"/>
              </a:rPr>
              <a:t>r</a:t>
            </a:r>
            <a:r>
              <a:rPr sz="2600" spc="-30" dirty="0">
                <a:latin typeface="Times New Roman"/>
                <a:cs typeface="Times New Roman"/>
              </a:rPr>
              <a:t>c</a:t>
            </a:r>
            <a:r>
              <a:rPr sz="2600" spc="-180" dirty="0">
                <a:latin typeface="Times New Roman"/>
                <a:cs typeface="Times New Roman"/>
              </a:rPr>
              <a:t>h</a:t>
            </a:r>
            <a:r>
              <a:rPr sz="2600" spc="-40" dirty="0">
                <a:latin typeface="Times New Roman"/>
                <a:cs typeface="Times New Roman"/>
              </a:rPr>
              <a:t>i</a:t>
            </a:r>
            <a:r>
              <a:rPr sz="2600" spc="-60" dirty="0">
                <a:latin typeface="Times New Roman"/>
                <a:cs typeface="Times New Roman"/>
              </a:rPr>
              <a:t>t</a:t>
            </a:r>
            <a:r>
              <a:rPr sz="2600" spc="-110" dirty="0">
                <a:latin typeface="Times New Roman"/>
                <a:cs typeface="Times New Roman"/>
              </a:rPr>
              <a:t>e</a:t>
            </a:r>
            <a:r>
              <a:rPr sz="2600" spc="-185" dirty="0">
                <a:latin typeface="Times New Roman"/>
                <a:cs typeface="Times New Roman"/>
              </a:rPr>
              <a:t>c</a:t>
            </a:r>
            <a:r>
              <a:rPr sz="2600" spc="20" dirty="0">
                <a:latin typeface="Times New Roman"/>
                <a:cs typeface="Times New Roman"/>
              </a:rPr>
              <a:t>t</a:t>
            </a:r>
            <a:r>
              <a:rPr sz="2600" spc="-50" dirty="0">
                <a:latin typeface="Times New Roman"/>
                <a:cs typeface="Times New Roman"/>
              </a:rPr>
              <a:t>ure</a:t>
            </a:r>
            <a:endParaRPr sz="2600" dirty="0">
              <a:latin typeface="Times New Roman"/>
              <a:cs typeface="Times New Roman"/>
            </a:endParaRPr>
          </a:p>
          <a:p>
            <a:pPr marL="288925" indent="-276860">
              <a:lnSpc>
                <a:spcPct val="100000"/>
              </a:lnSpc>
              <a:spcBef>
                <a:spcPts val="635"/>
              </a:spcBef>
              <a:buClr>
                <a:srgbClr val="D24717"/>
              </a:buClr>
              <a:buSzPct val="82692"/>
              <a:buFont typeface="Wingdings"/>
              <a:buChar char=""/>
              <a:tabLst>
                <a:tab pos="289560" algn="l"/>
              </a:tabLst>
            </a:pPr>
            <a:r>
              <a:rPr sz="2600" spc="-325" dirty="0">
                <a:latin typeface="Times New Roman"/>
                <a:cs typeface="Times New Roman"/>
              </a:rPr>
              <a:t>F</a:t>
            </a:r>
            <a:r>
              <a:rPr sz="2600" spc="-185" dirty="0">
                <a:latin typeface="Times New Roman"/>
                <a:cs typeface="Times New Roman"/>
              </a:rPr>
              <a:t>a</a:t>
            </a:r>
            <a:r>
              <a:rPr sz="2600" spc="-60" dirty="0">
                <a:latin typeface="Times New Roman"/>
                <a:cs typeface="Times New Roman"/>
              </a:rPr>
              <a:t>ire</a:t>
            </a:r>
            <a:r>
              <a:rPr sz="2600" spc="-150" dirty="0">
                <a:latin typeface="Times New Roman"/>
                <a:cs typeface="Times New Roman"/>
              </a:rPr>
              <a:t> </a:t>
            </a:r>
            <a:r>
              <a:rPr sz="2600" spc="-100" dirty="0">
                <a:latin typeface="Times New Roman"/>
                <a:cs typeface="Times New Roman"/>
              </a:rPr>
              <a:t>un</a:t>
            </a:r>
            <a:r>
              <a:rPr sz="2600" spc="-60" dirty="0">
                <a:latin typeface="Times New Roman"/>
                <a:cs typeface="Times New Roman"/>
              </a:rPr>
              <a:t> </a:t>
            </a:r>
            <a:r>
              <a:rPr sz="2600" spc="-100" dirty="0">
                <a:latin typeface="Times New Roman"/>
                <a:cs typeface="Times New Roman"/>
              </a:rPr>
              <a:t>P</a:t>
            </a:r>
            <a:r>
              <a:rPr sz="2600" spc="65" dirty="0">
                <a:latin typeface="Times New Roman"/>
                <a:cs typeface="Times New Roman"/>
              </a:rPr>
              <a:t>OO</a:t>
            </a:r>
            <a:r>
              <a:rPr sz="2600" spc="-120" dirty="0">
                <a:latin typeface="Times New Roman"/>
                <a:cs typeface="Times New Roman"/>
              </a:rPr>
              <a:t>C</a:t>
            </a:r>
            <a:endParaRPr lang="fr-FR" sz="2600" spc="-120" dirty="0">
              <a:latin typeface="Times New Roman"/>
              <a:cs typeface="Times New Roman"/>
            </a:endParaRPr>
          </a:p>
          <a:p>
            <a:pPr marL="288925" indent="-276860">
              <a:lnSpc>
                <a:spcPct val="100000"/>
              </a:lnSpc>
              <a:spcBef>
                <a:spcPts val="635"/>
              </a:spcBef>
              <a:buClr>
                <a:srgbClr val="D24717"/>
              </a:buClr>
              <a:buSzPct val="82692"/>
              <a:buFont typeface="Wingdings"/>
              <a:buChar char=""/>
              <a:tabLst>
                <a:tab pos="289560" algn="l"/>
              </a:tabLst>
            </a:pPr>
            <a:r>
              <a:rPr lang="fr-FR" sz="2600" spc="-120" dirty="0">
                <a:latin typeface="Times New Roman"/>
                <a:cs typeface="Times New Roman"/>
              </a:rPr>
              <a:t>Monitorer votre middleware(inactivité, perte de data, bande passante, ..) </a:t>
            </a:r>
            <a:endParaRPr sz="2600" dirty="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828" y="695007"/>
            <a:ext cx="5464175" cy="632460"/>
          </a:xfrm>
          <a:prstGeom prst="rect">
            <a:avLst/>
          </a:prstGeom>
        </p:spPr>
        <p:txBody>
          <a:bodyPr vert="horz" wrap="square" lIns="0" tIns="16510" rIns="0" bIns="0" rtlCol="0">
            <a:spAutoFit/>
          </a:bodyPr>
          <a:lstStyle/>
          <a:p>
            <a:pPr marL="12700">
              <a:lnSpc>
                <a:spcPct val="100000"/>
              </a:lnSpc>
              <a:spcBef>
                <a:spcPts val="130"/>
              </a:spcBef>
            </a:pPr>
            <a:r>
              <a:rPr dirty="0"/>
              <a:t>Cloudera</a:t>
            </a:r>
            <a:r>
              <a:rPr spc="-80" dirty="0"/>
              <a:t> </a:t>
            </a:r>
            <a:r>
              <a:rPr spc="-30" dirty="0"/>
              <a:t>Streaming(HDF)</a:t>
            </a:r>
          </a:p>
        </p:txBody>
      </p:sp>
      <p:sp>
        <p:nvSpPr>
          <p:cNvPr id="3" name="object 3"/>
          <p:cNvSpPr txBox="1"/>
          <p:nvPr/>
        </p:nvSpPr>
        <p:spPr>
          <a:xfrm>
            <a:off x="1298828" y="1372552"/>
            <a:ext cx="9948545" cy="1093470"/>
          </a:xfrm>
          <a:prstGeom prst="rect">
            <a:avLst/>
          </a:prstGeom>
        </p:spPr>
        <p:txBody>
          <a:bodyPr vert="horz" wrap="square" lIns="0" tIns="88265" rIns="0" bIns="0" rtlCol="0">
            <a:spAutoFit/>
          </a:bodyPr>
          <a:lstStyle/>
          <a:p>
            <a:pPr marL="12700">
              <a:lnSpc>
                <a:spcPct val="100000"/>
              </a:lnSpc>
              <a:spcBef>
                <a:spcPts val="695"/>
              </a:spcBef>
            </a:pPr>
            <a:r>
              <a:rPr sz="2000" spc="-150" dirty="0">
                <a:latin typeface="Times New Roman"/>
                <a:cs typeface="Times New Roman"/>
              </a:rPr>
              <a:t>D</a:t>
            </a:r>
            <a:r>
              <a:rPr sz="2000" spc="-90" dirty="0">
                <a:latin typeface="Times New Roman"/>
                <a:cs typeface="Times New Roman"/>
              </a:rPr>
              <a:t>a</a:t>
            </a:r>
            <a:r>
              <a:rPr sz="2000" spc="-105" dirty="0">
                <a:latin typeface="Times New Roman"/>
                <a:cs typeface="Times New Roman"/>
              </a:rPr>
              <a:t>n</a:t>
            </a:r>
            <a:r>
              <a:rPr sz="2000" spc="-145" dirty="0">
                <a:latin typeface="Times New Roman"/>
                <a:cs typeface="Times New Roman"/>
              </a:rPr>
              <a:t>s</a:t>
            </a:r>
            <a:r>
              <a:rPr sz="2000" spc="-85" dirty="0">
                <a:latin typeface="Times New Roman"/>
                <a:cs typeface="Times New Roman"/>
              </a:rPr>
              <a:t> </a:t>
            </a:r>
            <a:r>
              <a:rPr sz="2000" spc="-110" dirty="0">
                <a:latin typeface="Times New Roman"/>
                <a:cs typeface="Times New Roman"/>
              </a:rPr>
              <a:t>l</a:t>
            </a:r>
            <a:r>
              <a:rPr sz="2000" spc="-65" dirty="0">
                <a:latin typeface="Times New Roman"/>
                <a:cs typeface="Times New Roman"/>
              </a:rPr>
              <a:t>e</a:t>
            </a:r>
            <a:r>
              <a:rPr sz="2000" spc="-45" dirty="0">
                <a:latin typeface="Times New Roman"/>
                <a:cs typeface="Times New Roman"/>
              </a:rPr>
              <a:t> </a:t>
            </a:r>
            <a:r>
              <a:rPr sz="2000" spc="-295" dirty="0">
                <a:latin typeface="Times New Roman"/>
                <a:cs typeface="Times New Roman"/>
              </a:rPr>
              <a:t>B</a:t>
            </a:r>
            <a:r>
              <a:rPr sz="2000" spc="-110" dirty="0">
                <a:latin typeface="Times New Roman"/>
                <a:cs typeface="Times New Roman"/>
              </a:rPr>
              <a:t>i</a:t>
            </a:r>
            <a:r>
              <a:rPr sz="2000" spc="-155" dirty="0">
                <a:latin typeface="Times New Roman"/>
                <a:cs typeface="Times New Roman"/>
              </a:rPr>
              <a:t>g</a:t>
            </a:r>
            <a:r>
              <a:rPr sz="2000" dirty="0">
                <a:latin typeface="Times New Roman"/>
                <a:cs typeface="Times New Roman"/>
              </a:rPr>
              <a:t> </a:t>
            </a:r>
            <a:r>
              <a:rPr sz="2000" spc="-120" dirty="0">
                <a:latin typeface="Times New Roman"/>
                <a:cs typeface="Times New Roman"/>
              </a:rPr>
              <a:t> </a:t>
            </a:r>
            <a:r>
              <a:rPr sz="2000" spc="-150" dirty="0">
                <a:latin typeface="Times New Roman"/>
                <a:cs typeface="Times New Roman"/>
              </a:rPr>
              <a:t>D</a:t>
            </a:r>
            <a:r>
              <a:rPr sz="2000" spc="-90" dirty="0">
                <a:latin typeface="Times New Roman"/>
                <a:cs typeface="Times New Roman"/>
              </a:rPr>
              <a:t>a</a:t>
            </a:r>
            <a:r>
              <a:rPr sz="2000" spc="40" dirty="0">
                <a:latin typeface="Times New Roman"/>
                <a:cs typeface="Times New Roman"/>
              </a:rPr>
              <a:t>t</a:t>
            </a:r>
            <a:r>
              <a:rPr sz="2000" spc="-150" dirty="0">
                <a:latin typeface="Times New Roman"/>
                <a:cs typeface="Times New Roman"/>
              </a:rPr>
              <a:t>a</a:t>
            </a:r>
            <a:r>
              <a:rPr sz="2000" spc="-120" dirty="0">
                <a:latin typeface="Times New Roman"/>
                <a:cs typeface="Times New Roman"/>
              </a:rPr>
              <a:t> </a:t>
            </a:r>
            <a:r>
              <a:rPr sz="2000" spc="-105" dirty="0">
                <a:latin typeface="Times New Roman"/>
                <a:cs typeface="Times New Roman"/>
              </a:rPr>
              <a:t>nou</a:t>
            </a:r>
            <a:r>
              <a:rPr sz="2000" spc="-145" dirty="0">
                <a:latin typeface="Times New Roman"/>
                <a:cs typeface="Times New Roman"/>
              </a:rPr>
              <a:t>s</a:t>
            </a:r>
            <a:r>
              <a:rPr sz="2000" spc="-15" dirty="0">
                <a:latin typeface="Times New Roman"/>
                <a:cs typeface="Times New Roman"/>
              </a:rPr>
              <a:t> </a:t>
            </a:r>
            <a:r>
              <a:rPr sz="2000" spc="-220" dirty="0">
                <a:latin typeface="Times New Roman"/>
                <a:cs typeface="Times New Roman"/>
              </a:rPr>
              <a:t>a</a:t>
            </a:r>
            <a:r>
              <a:rPr sz="2000" spc="-254" dirty="0">
                <a:latin typeface="Times New Roman"/>
                <a:cs typeface="Times New Roman"/>
              </a:rPr>
              <a:t>v</a:t>
            </a:r>
            <a:r>
              <a:rPr sz="2000" spc="-105" dirty="0">
                <a:latin typeface="Times New Roman"/>
                <a:cs typeface="Times New Roman"/>
              </a:rPr>
              <a:t>on</a:t>
            </a:r>
            <a:r>
              <a:rPr sz="2000" spc="-145" dirty="0">
                <a:latin typeface="Times New Roman"/>
                <a:cs typeface="Times New Roman"/>
              </a:rPr>
              <a:t>s</a:t>
            </a:r>
            <a:r>
              <a:rPr sz="2000" spc="-15" dirty="0">
                <a:latin typeface="Times New Roman"/>
                <a:cs typeface="Times New Roman"/>
              </a:rPr>
              <a:t> </a:t>
            </a:r>
            <a:r>
              <a:rPr sz="2000" spc="-105" dirty="0">
                <a:latin typeface="Times New Roman"/>
                <a:cs typeface="Times New Roman"/>
              </a:rPr>
              <a:t>b</a:t>
            </a:r>
            <a:r>
              <a:rPr sz="2000" spc="-110" dirty="0">
                <a:latin typeface="Times New Roman"/>
                <a:cs typeface="Times New Roman"/>
              </a:rPr>
              <a:t>e</a:t>
            </a:r>
            <a:r>
              <a:rPr sz="2000" spc="-100" dirty="0">
                <a:latin typeface="Times New Roman"/>
                <a:cs typeface="Times New Roman"/>
              </a:rPr>
              <a:t>a</a:t>
            </a:r>
            <a:r>
              <a:rPr sz="2000" spc="-105" dirty="0">
                <a:latin typeface="Times New Roman"/>
                <a:cs typeface="Times New Roman"/>
              </a:rPr>
              <a:t>u</a:t>
            </a:r>
            <a:r>
              <a:rPr sz="2000" spc="-140" dirty="0">
                <a:latin typeface="Times New Roman"/>
                <a:cs typeface="Times New Roman"/>
              </a:rPr>
              <a:t>c</a:t>
            </a:r>
            <a:r>
              <a:rPr sz="2000" spc="-105" dirty="0">
                <a:latin typeface="Times New Roman"/>
                <a:cs typeface="Times New Roman"/>
              </a:rPr>
              <a:t>ou</a:t>
            </a:r>
            <a:r>
              <a:rPr sz="2000" spc="-75" dirty="0">
                <a:latin typeface="Times New Roman"/>
                <a:cs typeface="Times New Roman"/>
              </a:rPr>
              <a:t>p</a:t>
            </a:r>
            <a:r>
              <a:rPr sz="2000" spc="-80" dirty="0">
                <a:latin typeface="Times New Roman"/>
                <a:cs typeface="Times New Roman"/>
              </a:rPr>
              <a:t> </a:t>
            </a:r>
            <a:r>
              <a:rPr sz="2000" spc="-105" dirty="0">
                <a:latin typeface="Times New Roman"/>
                <a:cs typeface="Times New Roman"/>
              </a:rPr>
              <a:t>d</a:t>
            </a:r>
            <a:r>
              <a:rPr sz="2000" spc="-70" dirty="0">
                <a:latin typeface="Times New Roman"/>
                <a:cs typeface="Times New Roman"/>
              </a:rPr>
              <a:t>’</a:t>
            </a:r>
            <a:r>
              <a:rPr sz="2000" spc="-105" dirty="0">
                <a:latin typeface="Times New Roman"/>
                <a:cs typeface="Times New Roman"/>
              </a:rPr>
              <a:t>ou</a:t>
            </a:r>
            <a:r>
              <a:rPr sz="2000" spc="40" dirty="0">
                <a:latin typeface="Times New Roman"/>
                <a:cs typeface="Times New Roman"/>
              </a:rPr>
              <a:t>t</a:t>
            </a:r>
            <a:r>
              <a:rPr sz="2000" spc="-110" dirty="0">
                <a:latin typeface="Times New Roman"/>
                <a:cs typeface="Times New Roman"/>
              </a:rPr>
              <a:t>il</a:t>
            </a:r>
            <a:r>
              <a:rPr sz="2000" spc="-145" dirty="0">
                <a:latin typeface="Times New Roman"/>
                <a:cs typeface="Times New Roman"/>
              </a:rPr>
              <a:t>s</a:t>
            </a:r>
            <a:endParaRPr sz="2000">
              <a:latin typeface="Times New Roman"/>
              <a:cs typeface="Times New Roman"/>
            </a:endParaRPr>
          </a:p>
          <a:p>
            <a:pPr marL="12700" marR="5080">
              <a:lnSpc>
                <a:spcPct val="100000"/>
              </a:lnSpc>
              <a:spcBef>
                <a:spcPts val="605"/>
              </a:spcBef>
              <a:tabLst>
                <a:tab pos="8683625" algn="l"/>
              </a:tabLst>
            </a:pPr>
            <a:r>
              <a:rPr sz="2000" spc="-195" dirty="0">
                <a:latin typeface="Times New Roman"/>
                <a:cs typeface="Times New Roman"/>
              </a:rPr>
              <a:t>Af</a:t>
            </a:r>
            <a:r>
              <a:rPr sz="2000" spc="-120" dirty="0">
                <a:latin typeface="Times New Roman"/>
                <a:cs typeface="Times New Roman"/>
              </a:rPr>
              <a:t>i</a:t>
            </a:r>
            <a:r>
              <a:rPr sz="2000" spc="-75" dirty="0">
                <a:latin typeface="Times New Roman"/>
                <a:cs typeface="Times New Roman"/>
              </a:rPr>
              <a:t>n</a:t>
            </a:r>
            <a:r>
              <a:rPr sz="2000" spc="-80" dirty="0">
                <a:latin typeface="Times New Roman"/>
                <a:cs typeface="Times New Roman"/>
              </a:rPr>
              <a:t> </a:t>
            </a:r>
            <a:r>
              <a:rPr sz="2000" spc="-105" dirty="0">
                <a:latin typeface="Times New Roman"/>
                <a:cs typeface="Times New Roman"/>
              </a:rPr>
              <a:t>d</a:t>
            </a:r>
            <a:r>
              <a:rPr sz="2000" spc="-70" dirty="0">
                <a:latin typeface="Times New Roman"/>
                <a:cs typeface="Times New Roman"/>
              </a:rPr>
              <a:t>’</a:t>
            </a:r>
            <a:r>
              <a:rPr sz="2000" spc="-105" dirty="0">
                <a:latin typeface="Times New Roman"/>
                <a:cs typeface="Times New Roman"/>
              </a:rPr>
              <a:t>é</a:t>
            </a:r>
            <a:r>
              <a:rPr sz="2000" spc="-135" dirty="0">
                <a:latin typeface="Times New Roman"/>
                <a:cs typeface="Times New Roman"/>
              </a:rPr>
              <a:t>v</a:t>
            </a:r>
            <a:r>
              <a:rPr sz="2000" spc="-110" dirty="0">
                <a:latin typeface="Times New Roman"/>
                <a:cs typeface="Times New Roman"/>
              </a:rPr>
              <a:t>i</a:t>
            </a:r>
            <a:r>
              <a:rPr sz="2000" spc="40" dirty="0">
                <a:latin typeface="Times New Roman"/>
                <a:cs typeface="Times New Roman"/>
              </a:rPr>
              <a:t>t</a:t>
            </a:r>
            <a:r>
              <a:rPr sz="2000" spc="-20" dirty="0">
                <a:latin typeface="Times New Roman"/>
                <a:cs typeface="Times New Roman"/>
              </a:rPr>
              <a:t>er</a:t>
            </a:r>
            <a:r>
              <a:rPr sz="2000" spc="-70" dirty="0">
                <a:latin typeface="Times New Roman"/>
                <a:cs typeface="Times New Roman"/>
              </a:rPr>
              <a:t> </a:t>
            </a:r>
            <a:r>
              <a:rPr sz="2000" spc="-110" dirty="0">
                <a:latin typeface="Times New Roman"/>
                <a:cs typeface="Times New Roman"/>
              </a:rPr>
              <a:t>l</a:t>
            </a:r>
            <a:r>
              <a:rPr sz="2000" spc="-105" dirty="0">
                <a:latin typeface="Times New Roman"/>
                <a:cs typeface="Times New Roman"/>
              </a:rPr>
              <a:t>es</a:t>
            </a:r>
            <a:r>
              <a:rPr sz="2000" dirty="0">
                <a:latin typeface="Times New Roman"/>
                <a:cs typeface="Times New Roman"/>
              </a:rPr>
              <a:t> </a:t>
            </a:r>
            <a:r>
              <a:rPr sz="2000" spc="-60" dirty="0">
                <a:latin typeface="Times New Roman"/>
                <a:cs typeface="Times New Roman"/>
              </a:rPr>
              <a:t> </a:t>
            </a:r>
            <a:r>
              <a:rPr sz="2000" b="1" spc="-105" dirty="0">
                <a:solidFill>
                  <a:srgbClr val="FF0000"/>
                </a:solidFill>
                <a:latin typeface="Times New Roman"/>
                <a:cs typeface="Times New Roman"/>
              </a:rPr>
              <a:t>a</a:t>
            </a:r>
            <a:r>
              <a:rPr sz="2000" b="1" spc="10" dirty="0">
                <a:solidFill>
                  <a:srgbClr val="FF0000"/>
                </a:solidFill>
                <a:latin typeface="Times New Roman"/>
                <a:cs typeface="Times New Roman"/>
              </a:rPr>
              <a:t>pp</a:t>
            </a:r>
            <a:r>
              <a:rPr sz="2000" b="1" spc="40" dirty="0">
                <a:solidFill>
                  <a:srgbClr val="FF0000"/>
                </a:solidFill>
                <a:latin typeface="Times New Roman"/>
                <a:cs typeface="Times New Roman"/>
              </a:rPr>
              <a:t>li</a:t>
            </a:r>
            <a:r>
              <a:rPr sz="2000" b="1" spc="80" dirty="0">
                <a:solidFill>
                  <a:srgbClr val="FF0000"/>
                </a:solidFill>
                <a:latin typeface="Times New Roman"/>
                <a:cs typeface="Times New Roman"/>
              </a:rPr>
              <a:t>c</a:t>
            </a:r>
            <a:r>
              <a:rPr sz="2000" b="1" spc="-105" dirty="0">
                <a:solidFill>
                  <a:srgbClr val="FF0000"/>
                </a:solidFill>
                <a:latin typeface="Times New Roman"/>
                <a:cs typeface="Times New Roman"/>
              </a:rPr>
              <a:t>a</a:t>
            </a:r>
            <a:r>
              <a:rPr sz="2000" b="1" spc="5" dirty="0">
                <a:solidFill>
                  <a:srgbClr val="FF0000"/>
                </a:solidFill>
                <a:latin typeface="Times New Roman"/>
                <a:cs typeface="Times New Roman"/>
              </a:rPr>
              <a:t>t</a:t>
            </a:r>
            <a:r>
              <a:rPr sz="2000" b="1" spc="40" dirty="0">
                <a:solidFill>
                  <a:srgbClr val="FF0000"/>
                </a:solidFill>
                <a:latin typeface="Times New Roman"/>
                <a:cs typeface="Times New Roman"/>
              </a:rPr>
              <a:t>i</a:t>
            </a:r>
            <a:r>
              <a:rPr sz="2000" b="1" spc="120" dirty="0">
                <a:solidFill>
                  <a:srgbClr val="FF0000"/>
                </a:solidFill>
                <a:latin typeface="Times New Roman"/>
                <a:cs typeface="Times New Roman"/>
              </a:rPr>
              <a:t>o</a:t>
            </a:r>
            <a:r>
              <a:rPr sz="2000" b="1" spc="10" dirty="0">
                <a:solidFill>
                  <a:srgbClr val="FF0000"/>
                </a:solidFill>
                <a:latin typeface="Times New Roman"/>
                <a:cs typeface="Times New Roman"/>
              </a:rPr>
              <a:t>n</a:t>
            </a:r>
            <a:r>
              <a:rPr sz="2000" b="1" spc="-40" dirty="0">
                <a:solidFill>
                  <a:srgbClr val="FF0000"/>
                </a:solidFill>
                <a:latin typeface="Times New Roman"/>
                <a:cs typeface="Times New Roman"/>
              </a:rPr>
              <a:t>s</a:t>
            </a:r>
            <a:r>
              <a:rPr sz="2000" b="1" dirty="0">
                <a:solidFill>
                  <a:srgbClr val="FF0000"/>
                </a:solidFill>
                <a:latin typeface="Times New Roman"/>
                <a:cs typeface="Times New Roman"/>
              </a:rPr>
              <a:t> </a:t>
            </a:r>
            <a:r>
              <a:rPr sz="2000" b="1" spc="-245" dirty="0">
                <a:solidFill>
                  <a:srgbClr val="FF0000"/>
                </a:solidFill>
                <a:latin typeface="Times New Roman"/>
                <a:cs typeface="Times New Roman"/>
              </a:rPr>
              <a:t> </a:t>
            </a:r>
            <a:r>
              <a:rPr sz="2000" b="1" dirty="0">
                <a:solidFill>
                  <a:srgbClr val="FF0000"/>
                </a:solidFill>
                <a:latin typeface="Times New Roman"/>
                <a:cs typeface="Times New Roman"/>
              </a:rPr>
              <a:t>f</a:t>
            </a:r>
            <a:r>
              <a:rPr sz="2000" b="1" spc="-105" dirty="0">
                <a:solidFill>
                  <a:srgbClr val="FF0000"/>
                </a:solidFill>
                <a:latin typeface="Times New Roman"/>
                <a:cs typeface="Times New Roman"/>
              </a:rPr>
              <a:t>a</a:t>
            </a:r>
            <a:r>
              <a:rPr sz="2000" b="1" spc="40" dirty="0">
                <a:solidFill>
                  <a:srgbClr val="FF0000"/>
                </a:solidFill>
                <a:latin typeface="Times New Roman"/>
                <a:cs typeface="Times New Roman"/>
              </a:rPr>
              <a:t>i</a:t>
            </a:r>
            <a:r>
              <a:rPr sz="2000" b="1" spc="20" dirty="0">
                <a:solidFill>
                  <a:srgbClr val="FF0000"/>
                </a:solidFill>
                <a:latin typeface="Times New Roman"/>
                <a:cs typeface="Times New Roman"/>
              </a:rPr>
              <a:t>t</a:t>
            </a:r>
            <a:r>
              <a:rPr sz="2000" b="1" spc="75" dirty="0">
                <a:solidFill>
                  <a:srgbClr val="FF0000"/>
                </a:solidFill>
                <a:latin typeface="Times New Roman"/>
                <a:cs typeface="Times New Roman"/>
              </a:rPr>
              <a:t>-</a:t>
            </a:r>
            <a:r>
              <a:rPr sz="2000" b="1" spc="-25" dirty="0">
                <a:solidFill>
                  <a:srgbClr val="FF0000"/>
                </a:solidFill>
                <a:latin typeface="Times New Roman"/>
                <a:cs typeface="Times New Roman"/>
              </a:rPr>
              <a:t>m</a:t>
            </a:r>
            <a:r>
              <a:rPr sz="2000" b="1" spc="-105" dirty="0">
                <a:solidFill>
                  <a:srgbClr val="FF0000"/>
                </a:solidFill>
                <a:latin typeface="Times New Roman"/>
                <a:cs typeface="Times New Roman"/>
              </a:rPr>
              <a:t>a</a:t>
            </a:r>
            <a:r>
              <a:rPr sz="2000" b="1" spc="40" dirty="0">
                <a:solidFill>
                  <a:srgbClr val="FF0000"/>
                </a:solidFill>
                <a:latin typeface="Times New Roman"/>
                <a:cs typeface="Times New Roman"/>
              </a:rPr>
              <a:t>i</a:t>
            </a:r>
            <a:r>
              <a:rPr sz="2000" b="1" spc="-35" dirty="0">
                <a:solidFill>
                  <a:srgbClr val="FF0000"/>
                </a:solidFill>
                <a:latin typeface="Times New Roman"/>
                <a:cs typeface="Times New Roman"/>
              </a:rPr>
              <a:t>s</a:t>
            </a:r>
            <a:r>
              <a:rPr sz="2000" b="1" spc="114" dirty="0">
                <a:solidFill>
                  <a:srgbClr val="FF0000"/>
                </a:solidFill>
                <a:latin typeface="Times New Roman"/>
                <a:cs typeface="Times New Roman"/>
              </a:rPr>
              <a:t>o</a:t>
            </a:r>
            <a:r>
              <a:rPr sz="2000" b="1" spc="5" dirty="0">
                <a:solidFill>
                  <a:srgbClr val="FF0000"/>
                </a:solidFill>
                <a:latin typeface="Times New Roman"/>
                <a:cs typeface="Times New Roman"/>
              </a:rPr>
              <a:t>n</a:t>
            </a:r>
            <a:r>
              <a:rPr sz="2000" b="1" spc="-40" dirty="0">
                <a:solidFill>
                  <a:srgbClr val="FF0000"/>
                </a:solidFill>
                <a:latin typeface="Times New Roman"/>
                <a:cs typeface="Times New Roman"/>
              </a:rPr>
              <a:t>s</a:t>
            </a:r>
            <a:r>
              <a:rPr sz="2000" b="1" spc="-180" dirty="0">
                <a:solidFill>
                  <a:srgbClr val="FF0000"/>
                </a:solidFill>
                <a:latin typeface="Times New Roman"/>
                <a:cs typeface="Times New Roman"/>
              </a:rPr>
              <a:t> </a:t>
            </a:r>
            <a:r>
              <a:rPr sz="2000" spc="90" dirty="0">
                <a:latin typeface="Times New Roman"/>
                <a:cs typeface="Times New Roman"/>
              </a:rPr>
              <a:t>,</a:t>
            </a:r>
            <a:r>
              <a:rPr sz="2000" spc="-120" dirty="0">
                <a:latin typeface="Times New Roman"/>
                <a:cs typeface="Times New Roman"/>
              </a:rPr>
              <a:t> </a:t>
            </a:r>
            <a:r>
              <a:rPr sz="2000" spc="-105" dirty="0">
                <a:latin typeface="Times New Roman"/>
                <a:cs typeface="Times New Roman"/>
              </a:rPr>
              <a:t>des</a:t>
            </a:r>
            <a:r>
              <a:rPr sz="2000" spc="-85" dirty="0">
                <a:latin typeface="Times New Roman"/>
                <a:cs typeface="Times New Roman"/>
              </a:rPr>
              <a:t> </a:t>
            </a:r>
            <a:r>
              <a:rPr sz="2000" spc="-65" dirty="0">
                <a:latin typeface="Times New Roman"/>
                <a:cs typeface="Times New Roman"/>
              </a:rPr>
              <a:t>e</a:t>
            </a:r>
            <a:r>
              <a:rPr sz="2000" spc="-105" dirty="0">
                <a:latin typeface="Times New Roman"/>
                <a:cs typeface="Times New Roman"/>
              </a:rPr>
              <a:t>n</a:t>
            </a:r>
            <a:r>
              <a:rPr sz="2000" spc="40" dirty="0">
                <a:latin typeface="Times New Roman"/>
                <a:cs typeface="Times New Roman"/>
              </a:rPr>
              <a:t>t</a:t>
            </a:r>
            <a:r>
              <a:rPr sz="2000" spc="5" dirty="0">
                <a:latin typeface="Times New Roman"/>
                <a:cs typeface="Times New Roman"/>
              </a:rPr>
              <a:t>r</a:t>
            </a:r>
            <a:r>
              <a:rPr sz="2000" spc="-65" dirty="0">
                <a:latin typeface="Times New Roman"/>
                <a:cs typeface="Times New Roman"/>
              </a:rPr>
              <a:t>e</a:t>
            </a:r>
            <a:r>
              <a:rPr sz="2000" spc="-105" dirty="0">
                <a:latin typeface="Times New Roman"/>
                <a:cs typeface="Times New Roman"/>
              </a:rPr>
              <a:t>p</a:t>
            </a:r>
            <a:r>
              <a:rPr sz="2000" spc="80" dirty="0">
                <a:latin typeface="Times New Roman"/>
                <a:cs typeface="Times New Roman"/>
              </a:rPr>
              <a:t>r</a:t>
            </a:r>
            <a:r>
              <a:rPr sz="2000" spc="-110" dirty="0">
                <a:latin typeface="Times New Roman"/>
                <a:cs typeface="Times New Roman"/>
              </a:rPr>
              <a:t>i</a:t>
            </a:r>
            <a:r>
              <a:rPr sz="2000" spc="-180" dirty="0">
                <a:latin typeface="Times New Roman"/>
                <a:cs typeface="Times New Roman"/>
              </a:rPr>
              <a:t>s</a:t>
            </a:r>
            <a:r>
              <a:rPr sz="2000" spc="-105" dirty="0">
                <a:latin typeface="Times New Roman"/>
                <a:cs typeface="Times New Roman"/>
              </a:rPr>
              <a:t>es</a:t>
            </a:r>
            <a:r>
              <a:rPr sz="2000" spc="-85" dirty="0">
                <a:latin typeface="Times New Roman"/>
                <a:cs typeface="Times New Roman"/>
              </a:rPr>
              <a:t> </a:t>
            </a:r>
            <a:r>
              <a:rPr sz="2000" spc="-140" dirty="0">
                <a:latin typeface="Times New Roman"/>
                <a:cs typeface="Times New Roman"/>
              </a:rPr>
              <a:t>c</a:t>
            </a:r>
            <a:r>
              <a:rPr sz="2000" spc="-105" dirty="0">
                <a:latin typeface="Times New Roman"/>
                <a:cs typeface="Times New Roman"/>
              </a:rPr>
              <a:t>o</a:t>
            </a:r>
            <a:r>
              <a:rPr sz="2000" spc="-135" dirty="0">
                <a:latin typeface="Times New Roman"/>
                <a:cs typeface="Times New Roman"/>
              </a:rPr>
              <a:t>mm</a:t>
            </a:r>
            <a:r>
              <a:rPr sz="2000" spc="-65" dirty="0">
                <a:latin typeface="Times New Roman"/>
                <a:cs typeface="Times New Roman"/>
              </a:rPr>
              <a:t>e</a:t>
            </a:r>
            <a:r>
              <a:rPr sz="2000" spc="25" dirty="0">
                <a:latin typeface="Times New Roman"/>
                <a:cs typeface="Times New Roman"/>
              </a:rPr>
              <a:t> </a:t>
            </a:r>
            <a:r>
              <a:rPr sz="2000" spc="-65" dirty="0">
                <a:latin typeface="Times New Roman"/>
                <a:cs typeface="Times New Roman"/>
              </a:rPr>
              <a:t>C</a:t>
            </a:r>
            <a:r>
              <a:rPr sz="2000" spc="-110" dirty="0">
                <a:latin typeface="Times New Roman"/>
                <a:cs typeface="Times New Roman"/>
              </a:rPr>
              <a:t>l</a:t>
            </a:r>
            <a:r>
              <a:rPr sz="2000" spc="-105" dirty="0">
                <a:latin typeface="Times New Roman"/>
                <a:cs typeface="Times New Roman"/>
              </a:rPr>
              <a:t>oud</a:t>
            </a:r>
            <a:r>
              <a:rPr sz="2000" spc="-20" dirty="0">
                <a:latin typeface="Times New Roman"/>
                <a:cs typeface="Times New Roman"/>
              </a:rPr>
              <a:t>e</a:t>
            </a:r>
            <a:r>
              <a:rPr sz="2000" spc="-35" dirty="0">
                <a:latin typeface="Times New Roman"/>
                <a:cs typeface="Times New Roman"/>
              </a:rPr>
              <a:t>r</a:t>
            </a:r>
            <a:r>
              <a:rPr sz="2000" spc="-150" dirty="0">
                <a:latin typeface="Times New Roman"/>
                <a:cs typeface="Times New Roman"/>
              </a:rPr>
              <a:t>a</a:t>
            </a:r>
            <a:r>
              <a:rPr sz="2000" spc="-45" dirty="0">
                <a:latin typeface="Times New Roman"/>
                <a:cs typeface="Times New Roman"/>
              </a:rPr>
              <a:t> </a:t>
            </a:r>
            <a:r>
              <a:rPr sz="2000" spc="40" dirty="0">
                <a:latin typeface="Times New Roman"/>
                <a:cs typeface="Times New Roman"/>
              </a:rPr>
              <a:t>t</a:t>
            </a:r>
            <a:r>
              <a:rPr sz="2000" spc="5" dirty="0">
                <a:latin typeface="Times New Roman"/>
                <a:cs typeface="Times New Roman"/>
              </a:rPr>
              <a:t>r</a:t>
            </a:r>
            <a:r>
              <a:rPr sz="2000" spc="-220" dirty="0">
                <a:latin typeface="Times New Roman"/>
                <a:cs typeface="Times New Roman"/>
              </a:rPr>
              <a:t>a</a:t>
            </a:r>
            <a:r>
              <a:rPr sz="2000" spc="-180" dirty="0">
                <a:latin typeface="Times New Roman"/>
                <a:cs typeface="Times New Roman"/>
              </a:rPr>
              <a:t>v</a:t>
            </a:r>
            <a:r>
              <a:rPr sz="2000" spc="-145" dirty="0">
                <a:latin typeface="Times New Roman"/>
                <a:cs typeface="Times New Roman"/>
              </a:rPr>
              <a:t>a</a:t>
            </a:r>
            <a:r>
              <a:rPr sz="2000" spc="-110" dirty="0">
                <a:latin typeface="Times New Roman"/>
                <a:cs typeface="Times New Roman"/>
              </a:rPr>
              <a:t>ill</a:t>
            </a:r>
            <a:r>
              <a:rPr sz="2000" spc="-65" dirty="0">
                <a:latin typeface="Times New Roman"/>
                <a:cs typeface="Times New Roman"/>
              </a:rPr>
              <a:t>e</a:t>
            </a:r>
            <a:r>
              <a:rPr sz="2000" spc="-105" dirty="0">
                <a:latin typeface="Times New Roman"/>
                <a:cs typeface="Times New Roman"/>
              </a:rPr>
              <a:t>n</a:t>
            </a:r>
            <a:r>
              <a:rPr sz="2000" spc="35" dirty="0">
                <a:latin typeface="Times New Roman"/>
                <a:cs typeface="Times New Roman"/>
              </a:rPr>
              <a:t>t</a:t>
            </a:r>
            <a:r>
              <a:rPr sz="2000" dirty="0">
                <a:latin typeface="Times New Roman"/>
                <a:cs typeface="Times New Roman"/>
              </a:rPr>
              <a:t>	</a:t>
            </a:r>
            <a:r>
              <a:rPr sz="2000" spc="-180" dirty="0">
                <a:latin typeface="Times New Roman"/>
                <a:cs typeface="Times New Roman"/>
              </a:rPr>
              <a:t>s</a:t>
            </a:r>
            <a:r>
              <a:rPr sz="2000" spc="-105" dirty="0">
                <a:latin typeface="Times New Roman"/>
                <a:cs typeface="Times New Roman"/>
              </a:rPr>
              <a:t>u</a:t>
            </a:r>
            <a:r>
              <a:rPr sz="2000" spc="30" dirty="0">
                <a:latin typeface="Times New Roman"/>
                <a:cs typeface="Times New Roman"/>
              </a:rPr>
              <a:t>r</a:t>
            </a:r>
            <a:r>
              <a:rPr sz="2000" dirty="0">
                <a:latin typeface="Times New Roman"/>
                <a:cs typeface="Times New Roman"/>
              </a:rPr>
              <a:t> </a:t>
            </a:r>
            <a:r>
              <a:rPr sz="2000" spc="-110" dirty="0">
                <a:latin typeface="Times New Roman"/>
                <a:cs typeface="Times New Roman"/>
              </a:rPr>
              <a:t>l</a:t>
            </a:r>
            <a:r>
              <a:rPr sz="2000" spc="-150" dirty="0">
                <a:latin typeface="Times New Roman"/>
                <a:cs typeface="Times New Roman"/>
              </a:rPr>
              <a:t>a</a:t>
            </a:r>
            <a:r>
              <a:rPr sz="2000" spc="-45" dirty="0">
                <a:latin typeface="Times New Roman"/>
                <a:cs typeface="Times New Roman"/>
              </a:rPr>
              <a:t> </a:t>
            </a:r>
            <a:r>
              <a:rPr sz="2000" spc="-135" dirty="0">
                <a:latin typeface="Times New Roman"/>
                <a:cs typeface="Times New Roman"/>
              </a:rPr>
              <a:t>m</a:t>
            </a:r>
            <a:r>
              <a:rPr sz="2000" spc="-110" dirty="0">
                <a:latin typeface="Times New Roman"/>
                <a:cs typeface="Times New Roman"/>
              </a:rPr>
              <a:t>i</a:t>
            </a:r>
            <a:r>
              <a:rPr sz="2000" spc="-180" dirty="0">
                <a:latin typeface="Times New Roman"/>
                <a:cs typeface="Times New Roman"/>
              </a:rPr>
              <a:t>s</a:t>
            </a:r>
            <a:r>
              <a:rPr sz="2000" spc="-65" dirty="0">
                <a:latin typeface="Times New Roman"/>
                <a:cs typeface="Times New Roman"/>
              </a:rPr>
              <a:t>e</a:t>
            </a:r>
            <a:r>
              <a:rPr sz="2000" spc="-45" dirty="0">
                <a:latin typeface="Times New Roman"/>
                <a:cs typeface="Times New Roman"/>
              </a:rPr>
              <a:t> </a:t>
            </a:r>
            <a:r>
              <a:rPr sz="2000" spc="-55" dirty="0">
                <a:latin typeface="Times New Roman"/>
                <a:cs typeface="Times New Roman"/>
              </a:rPr>
              <a:t>en  </a:t>
            </a:r>
            <a:r>
              <a:rPr sz="2000" spc="-114" dirty="0">
                <a:latin typeface="Times New Roman"/>
                <a:cs typeface="Times New Roman"/>
              </a:rPr>
              <a:t>place</a:t>
            </a:r>
            <a:r>
              <a:rPr sz="2000" spc="-45" dirty="0">
                <a:latin typeface="Times New Roman"/>
                <a:cs typeface="Times New Roman"/>
              </a:rPr>
              <a:t> </a:t>
            </a:r>
            <a:r>
              <a:rPr sz="2000" spc="-105" dirty="0">
                <a:latin typeface="Times New Roman"/>
                <a:cs typeface="Times New Roman"/>
              </a:rPr>
              <a:t>des</a:t>
            </a:r>
            <a:r>
              <a:rPr sz="2000" spc="-10" dirty="0">
                <a:latin typeface="Times New Roman"/>
                <a:cs typeface="Times New Roman"/>
              </a:rPr>
              <a:t> </a:t>
            </a:r>
            <a:r>
              <a:rPr sz="2000" spc="-105" dirty="0">
                <a:latin typeface="Times New Roman"/>
                <a:cs typeface="Times New Roman"/>
              </a:rPr>
              <a:t>solutions</a:t>
            </a:r>
            <a:r>
              <a:rPr sz="2000" spc="45" dirty="0">
                <a:latin typeface="Times New Roman"/>
                <a:cs typeface="Times New Roman"/>
              </a:rPr>
              <a:t> </a:t>
            </a:r>
            <a:r>
              <a:rPr sz="2000" spc="-70" dirty="0">
                <a:latin typeface="Times New Roman"/>
                <a:cs typeface="Times New Roman"/>
              </a:rPr>
              <a:t>pour</a:t>
            </a:r>
            <a:r>
              <a:rPr sz="2000" spc="-5" dirty="0">
                <a:latin typeface="Times New Roman"/>
                <a:cs typeface="Times New Roman"/>
              </a:rPr>
              <a:t> </a:t>
            </a:r>
            <a:r>
              <a:rPr sz="2000" b="1" spc="40" dirty="0">
                <a:solidFill>
                  <a:srgbClr val="00AF50"/>
                </a:solidFill>
                <a:latin typeface="Times New Roman"/>
                <a:cs typeface="Times New Roman"/>
              </a:rPr>
              <a:t>consolider</a:t>
            </a:r>
            <a:r>
              <a:rPr sz="2000" b="1" spc="-200" dirty="0">
                <a:solidFill>
                  <a:srgbClr val="00AF50"/>
                </a:solidFill>
                <a:latin typeface="Times New Roman"/>
                <a:cs typeface="Times New Roman"/>
              </a:rPr>
              <a:t> </a:t>
            </a:r>
            <a:r>
              <a:rPr sz="2000" b="1" spc="25" dirty="0">
                <a:solidFill>
                  <a:srgbClr val="00AF50"/>
                </a:solidFill>
                <a:latin typeface="Times New Roman"/>
                <a:cs typeface="Times New Roman"/>
              </a:rPr>
              <a:t>les</a:t>
            </a:r>
            <a:r>
              <a:rPr sz="2000" b="1" spc="-195" dirty="0">
                <a:solidFill>
                  <a:srgbClr val="00AF50"/>
                </a:solidFill>
                <a:latin typeface="Times New Roman"/>
                <a:cs typeface="Times New Roman"/>
              </a:rPr>
              <a:t> </a:t>
            </a:r>
            <a:r>
              <a:rPr sz="2000" b="1" spc="15" dirty="0">
                <a:solidFill>
                  <a:srgbClr val="00AF50"/>
                </a:solidFill>
                <a:latin typeface="Times New Roman"/>
                <a:cs typeface="Times New Roman"/>
              </a:rPr>
              <a:t>composants</a:t>
            </a:r>
            <a:endParaRPr sz="2000">
              <a:latin typeface="Times New Roman"/>
              <a:cs typeface="Times New Roman"/>
            </a:endParaRPr>
          </a:p>
        </p:txBody>
      </p:sp>
      <p:pic>
        <p:nvPicPr>
          <p:cNvPr id="4" name="object 4"/>
          <p:cNvPicPr/>
          <p:nvPr/>
        </p:nvPicPr>
        <p:blipFill>
          <a:blip r:embed="rId2" cstate="print"/>
          <a:stretch>
            <a:fillRect/>
          </a:stretch>
        </p:blipFill>
        <p:spPr>
          <a:xfrm>
            <a:off x="1504950" y="2647950"/>
            <a:ext cx="7534275" cy="3752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4315" y="451230"/>
            <a:ext cx="1867535" cy="632460"/>
          </a:xfrm>
          <a:prstGeom prst="rect">
            <a:avLst/>
          </a:prstGeom>
        </p:spPr>
        <p:txBody>
          <a:bodyPr vert="horz" wrap="square" lIns="0" tIns="16510" rIns="0" bIns="0" rtlCol="0">
            <a:spAutoFit/>
          </a:bodyPr>
          <a:lstStyle/>
          <a:p>
            <a:pPr marL="12700">
              <a:lnSpc>
                <a:spcPct val="100000"/>
              </a:lnSpc>
              <a:spcBef>
                <a:spcPts val="130"/>
              </a:spcBef>
            </a:pPr>
            <a:r>
              <a:rPr spc="25" dirty="0">
                <a:latin typeface="Times New Roman"/>
                <a:cs typeface="Times New Roman"/>
              </a:rPr>
              <a:t>Contexte</a:t>
            </a:r>
          </a:p>
        </p:txBody>
      </p:sp>
      <p:sp>
        <p:nvSpPr>
          <p:cNvPr id="3" name="object 3"/>
          <p:cNvSpPr txBox="1"/>
          <p:nvPr/>
        </p:nvSpPr>
        <p:spPr>
          <a:xfrm>
            <a:off x="1298828" y="1403736"/>
            <a:ext cx="9591040" cy="574068"/>
          </a:xfrm>
          <a:prstGeom prst="rect">
            <a:avLst/>
          </a:prstGeom>
        </p:spPr>
        <p:txBody>
          <a:bodyPr vert="horz" wrap="square" lIns="0" tIns="85090" rIns="0" bIns="0" rtlCol="0">
            <a:spAutoFit/>
          </a:bodyPr>
          <a:lstStyle/>
          <a:p>
            <a:pPr marL="288925" indent="-276860">
              <a:lnSpc>
                <a:spcPct val="100000"/>
              </a:lnSpc>
              <a:spcBef>
                <a:spcPts val="670"/>
              </a:spcBef>
              <a:buClr>
                <a:srgbClr val="D24717"/>
              </a:buClr>
              <a:buSzPct val="85714"/>
              <a:buFont typeface="Wingdings"/>
              <a:buChar char=""/>
              <a:tabLst>
                <a:tab pos="288925" algn="l"/>
                <a:tab pos="289560" algn="l"/>
              </a:tabLst>
            </a:pPr>
            <a:r>
              <a:rPr sz="1400" spc="-20" dirty="0">
                <a:solidFill>
                  <a:srgbClr val="252525"/>
                </a:solidFill>
                <a:latin typeface="Times New Roman"/>
                <a:cs typeface="Times New Roman"/>
              </a:rPr>
              <a:t>L’architecture</a:t>
            </a:r>
            <a:r>
              <a:rPr sz="1400" spc="135" dirty="0">
                <a:solidFill>
                  <a:srgbClr val="252525"/>
                </a:solidFill>
                <a:latin typeface="Times New Roman"/>
                <a:cs typeface="Times New Roman"/>
              </a:rPr>
              <a:t> </a:t>
            </a:r>
            <a:r>
              <a:rPr sz="1400" spc="5" dirty="0">
                <a:solidFill>
                  <a:srgbClr val="252525"/>
                </a:solidFill>
                <a:latin typeface="Times New Roman"/>
                <a:cs typeface="Times New Roman"/>
              </a:rPr>
              <a:t>bus</a:t>
            </a:r>
            <a:r>
              <a:rPr sz="1400" spc="-80" dirty="0">
                <a:solidFill>
                  <a:srgbClr val="252525"/>
                </a:solidFill>
                <a:latin typeface="Times New Roman"/>
                <a:cs typeface="Times New Roman"/>
              </a:rPr>
              <a:t> </a:t>
            </a:r>
            <a:r>
              <a:rPr sz="1400" spc="10" dirty="0">
                <a:solidFill>
                  <a:srgbClr val="252525"/>
                </a:solidFill>
                <a:latin typeface="Times New Roman"/>
                <a:cs typeface="Times New Roman"/>
              </a:rPr>
              <a:t>a</a:t>
            </a:r>
            <a:r>
              <a:rPr sz="1400" spc="-5" dirty="0">
                <a:solidFill>
                  <a:srgbClr val="252525"/>
                </a:solidFill>
                <a:latin typeface="Times New Roman"/>
                <a:cs typeface="Times New Roman"/>
              </a:rPr>
              <a:t> </a:t>
            </a:r>
            <a:r>
              <a:rPr sz="1400" spc="15" dirty="0">
                <a:solidFill>
                  <a:srgbClr val="252525"/>
                </a:solidFill>
                <a:latin typeface="Times New Roman"/>
                <a:cs typeface="Times New Roman"/>
              </a:rPr>
              <a:t>pour</a:t>
            </a:r>
            <a:r>
              <a:rPr sz="1400" spc="-80" dirty="0">
                <a:solidFill>
                  <a:srgbClr val="252525"/>
                </a:solidFill>
                <a:latin typeface="Times New Roman"/>
                <a:cs typeface="Times New Roman"/>
              </a:rPr>
              <a:t> </a:t>
            </a:r>
            <a:r>
              <a:rPr sz="1400" spc="5" dirty="0">
                <a:solidFill>
                  <a:srgbClr val="252525"/>
                </a:solidFill>
                <a:latin typeface="Times New Roman"/>
                <a:cs typeface="Times New Roman"/>
              </a:rPr>
              <a:t>but </a:t>
            </a:r>
            <a:r>
              <a:rPr sz="1400" spc="-10" dirty="0">
                <a:solidFill>
                  <a:srgbClr val="252525"/>
                </a:solidFill>
                <a:latin typeface="Times New Roman"/>
                <a:cs typeface="Times New Roman"/>
              </a:rPr>
              <a:t>d’éviter</a:t>
            </a:r>
            <a:r>
              <a:rPr sz="1400" dirty="0">
                <a:solidFill>
                  <a:srgbClr val="252525"/>
                </a:solidFill>
                <a:latin typeface="Times New Roman"/>
                <a:cs typeface="Times New Roman"/>
              </a:rPr>
              <a:t> </a:t>
            </a:r>
            <a:r>
              <a:rPr sz="1400" spc="-35" dirty="0">
                <a:solidFill>
                  <a:srgbClr val="252525"/>
                </a:solidFill>
                <a:latin typeface="Times New Roman"/>
                <a:cs typeface="Times New Roman"/>
              </a:rPr>
              <a:t>les</a:t>
            </a:r>
            <a:r>
              <a:rPr sz="1400" spc="145" dirty="0">
                <a:solidFill>
                  <a:srgbClr val="252525"/>
                </a:solidFill>
                <a:latin typeface="Times New Roman"/>
                <a:cs typeface="Times New Roman"/>
              </a:rPr>
              <a:t> </a:t>
            </a:r>
            <a:r>
              <a:rPr sz="1400" spc="-30" dirty="0">
                <a:solidFill>
                  <a:srgbClr val="252525"/>
                </a:solidFill>
                <a:latin typeface="Times New Roman"/>
                <a:cs typeface="Times New Roman"/>
              </a:rPr>
              <a:t>intégrations</a:t>
            </a:r>
            <a:r>
              <a:rPr sz="1400" spc="-20" dirty="0">
                <a:solidFill>
                  <a:srgbClr val="252525"/>
                </a:solidFill>
                <a:latin typeface="Times New Roman"/>
                <a:cs typeface="Times New Roman"/>
              </a:rPr>
              <a:t> </a:t>
            </a:r>
            <a:r>
              <a:rPr sz="1400" spc="-5" dirty="0">
                <a:solidFill>
                  <a:srgbClr val="252525"/>
                </a:solidFill>
                <a:latin typeface="Times New Roman"/>
                <a:cs typeface="Times New Roman"/>
              </a:rPr>
              <a:t>point</a:t>
            </a:r>
            <a:r>
              <a:rPr sz="1400" dirty="0">
                <a:solidFill>
                  <a:srgbClr val="252525"/>
                </a:solidFill>
                <a:latin typeface="Times New Roman"/>
                <a:cs typeface="Times New Roman"/>
              </a:rPr>
              <a:t> </a:t>
            </a:r>
            <a:r>
              <a:rPr sz="1400" spc="10" dirty="0">
                <a:solidFill>
                  <a:srgbClr val="252525"/>
                </a:solidFill>
                <a:latin typeface="Times New Roman"/>
                <a:cs typeface="Times New Roman"/>
              </a:rPr>
              <a:t>à</a:t>
            </a:r>
            <a:r>
              <a:rPr sz="1400" spc="-5" dirty="0">
                <a:solidFill>
                  <a:srgbClr val="252525"/>
                </a:solidFill>
                <a:latin typeface="Times New Roman"/>
                <a:cs typeface="Times New Roman"/>
              </a:rPr>
              <a:t> point</a:t>
            </a:r>
            <a:r>
              <a:rPr sz="1400" spc="5" dirty="0">
                <a:solidFill>
                  <a:srgbClr val="252525"/>
                </a:solidFill>
                <a:latin typeface="Times New Roman"/>
                <a:cs typeface="Times New Roman"/>
              </a:rPr>
              <a:t> </a:t>
            </a:r>
            <a:r>
              <a:rPr sz="1400" spc="-15" dirty="0">
                <a:solidFill>
                  <a:srgbClr val="252525"/>
                </a:solidFill>
                <a:latin typeface="Times New Roman"/>
                <a:cs typeface="Times New Roman"/>
              </a:rPr>
              <a:t>entre</a:t>
            </a:r>
            <a:r>
              <a:rPr sz="1400" spc="65" dirty="0">
                <a:solidFill>
                  <a:srgbClr val="252525"/>
                </a:solidFill>
                <a:latin typeface="Times New Roman"/>
                <a:cs typeface="Times New Roman"/>
              </a:rPr>
              <a:t> </a:t>
            </a:r>
            <a:r>
              <a:rPr sz="1400" spc="-35" dirty="0">
                <a:solidFill>
                  <a:srgbClr val="252525"/>
                </a:solidFill>
                <a:latin typeface="Times New Roman"/>
                <a:cs typeface="Times New Roman"/>
              </a:rPr>
              <a:t>les</a:t>
            </a:r>
            <a:r>
              <a:rPr sz="1400" spc="65" dirty="0">
                <a:solidFill>
                  <a:srgbClr val="252525"/>
                </a:solidFill>
                <a:latin typeface="Times New Roman"/>
                <a:cs typeface="Times New Roman"/>
              </a:rPr>
              <a:t> </a:t>
            </a:r>
            <a:r>
              <a:rPr sz="1400" spc="-20" dirty="0">
                <a:solidFill>
                  <a:srgbClr val="252525"/>
                </a:solidFill>
                <a:latin typeface="Times New Roman"/>
                <a:cs typeface="Times New Roman"/>
              </a:rPr>
              <a:t>différentes</a:t>
            </a:r>
            <a:r>
              <a:rPr sz="1400" spc="145" dirty="0">
                <a:solidFill>
                  <a:srgbClr val="252525"/>
                </a:solidFill>
                <a:latin typeface="Times New Roman"/>
                <a:cs typeface="Times New Roman"/>
              </a:rPr>
              <a:t> </a:t>
            </a:r>
            <a:r>
              <a:rPr sz="1400" spc="-15" dirty="0">
                <a:solidFill>
                  <a:srgbClr val="252525"/>
                </a:solidFill>
                <a:latin typeface="Times New Roman"/>
                <a:cs typeface="Times New Roman"/>
              </a:rPr>
              <a:t>applications</a:t>
            </a:r>
            <a:r>
              <a:rPr sz="1400" spc="145" dirty="0">
                <a:solidFill>
                  <a:srgbClr val="252525"/>
                </a:solidFill>
                <a:latin typeface="Times New Roman"/>
                <a:cs typeface="Times New Roman"/>
              </a:rPr>
              <a:t> </a:t>
            </a:r>
            <a:r>
              <a:rPr sz="1400" spc="20" dirty="0">
                <a:solidFill>
                  <a:srgbClr val="252525"/>
                </a:solidFill>
                <a:latin typeface="Times New Roman"/>
                <a:cs typeface="Times New Roman"/>
              </a:rPr>
              <a:t>d’un</a:t>
            </a:r>
            <a:r>
              <a:rPr sz="1400" spc="-85" dirty="0">
                <a:solidFill>
                  <a:srgbClr val="252525"/>
                </a:solidFill>
                <a:latin typeface="Times New Roman"/>
                <a:cs typeface="Times New Roman"/>
              </a:rPr>
              <a:t> </a:t>
            </a:r>
            <a:r>
              <a:rPr sz="1400" dirty="0">
                <a:solidFill>
                  <a:srgbClr val="252525"/>
                </a:solidFill>
                <a:latin typeface="Times New Roman"/>
                <a:cs typeface="Times New Roman"/>
              </a:rPr>
              <a:t>système</a:t>
            </a:r>
            <a:r>
              <a:rPr sz="1400" spc="-5" dirty="0">
                <a:solidFill>
                  <a:srgbClr val="252525"/>
                </a:solidFill>
                <a:latin typeface="Times New Roman"/>
                <a:cs typeface="Times New Roman"/>
              </a:rPr>
              <a:t> d’information.</a:t>
            </a:r>
            <a:endParaRPr sz="1400" dirty="0">
              <a:latin typeface="Times New Roman"/>
              <a:cs typeface="Times New Roman"/>
            </a:endParaRPr>
          </a:p>
          <a:p>
            <a:pPr marL="288925" marR="5080" indent="-276860">
              <a:lnSpc>
                <a:spcPct val="102800"/>
              </a:lnSpc>
              <a:spcBef>
                <a:spcPts val="530"/>
              </a:spcBef>
              <a:buClr>
                <a:srgbClr val="D24717"/>
              </a:buClr>
              <a:buSzPct val="85714"/>
              <a:buFont typeface="Wingdings"/>
              <a:buChar char=""/>
              <a:tabLst>
                <a:tab pos="288925" algn="l"/>
                <a:tab pos="289560" algn="l"/>
              </a:tabLst>
            </a:pPr>
            <a:r>
              <a:rPr sz="1400" spc="-20" dirty="0">
                <a:solidFill>
                  <a:srgbClr val="252525"/>
                </a:solidFill>
                <a:latin typeface="Times New Roman"/>
                <a:cs typeface="Times New Roman"/>
              </a:rPr>
              <a:t>Les</a:t>
            </a:r>
            <a:r>
              <a:rPr sz="1400" spc="70" dirty="0">
                <a:solidFill>
                  <a:srgbClr val="252525"/>
                </a:solidFill>
                <a:latin typeface="Times New Roman"/>
                <a:cs typeface="Times New Roman"/>
              </a:rPr>
              <a:t> </a:t>
            </a:r>
            <a:r>
              <a:rPr sz="1400" spc="-15" dirty="0">
                <a:solidFill>
                  <a:srgbClr val="252525"/>
                </a:solidFill>
                <a:latin typeface="Times New Roman"/>
                <a:cs typeface="Times New Roman"/>
              </a:rPr>
              <a:t>applications</a:t>
            </a:r>
            <a:r>
              <a:rPr sz="1400" spc="155" dirty="0">
                <a:solidFill>
                  <a:srgbClr val="252525"/>
                </a:solidFill>
                <a:latin typeface="Times New Roman"/>
                <a:cs typeface="Times New Roman"/>
              </a:rPr>
              <a:t> </a:t>
            </a:r>
            <a:r>
              <a:rPr sz="1400" spc="-25" dirty="0">
                <a:solidFill>
                  <a:srgbClr val="252525"/>
                </a:solidFill>
                <a:latin typeface="Times New Roman"/>
                <a:cs typeface="Times New Roman"/>
              </a:rPr>
              <a:t>publient</a:t>
            </a:r>
            <a:r>
              <a:rPr sz="1400" spc="80" dirty="0">
                <a:solidFill>
                  <a:srgbClr val="252525"/>
                </a:solidFill>
                <a:latin typeface="Times New Roman"/>
                <a:cs typeface="Times New Roman"/>
              </a:rPr>
              <a:t> </a:t>
            </a:r>
            <a:r>
              <a:rPr sz="1400" spc="10" dirty="0">
                <a:solidFill>
                  <a:srgbClr val="252525"/>
                </a:solidFill>
                <a:latin typeface="Times New Roman"/>
                <a:cs typeface="Times New Roman"/>
              </a:rPr>
              <a:t>des</a:t>
            </a:r>
            <a:r>
              <a:rPr sz="1400" dirty="0">
                <a:solidFill>
                  <a:srgbClr val="252525"/>
                </a:solidFill>
                <a:latin typeface="Times New Roman"/>
                <a:cs typeface="Times New Roman"/>
              </a:rPr>
              <a:t> </a:t>
            </a:r>
            <a:r>
              <a:rPr sz="1400" spc="-5" dirty="0">
                <a:solidFill>
                  <a:srgbClr val="252525"/>
                </a:solidFill>
                <a:latin typeface="Times New Roman"/>
                <a:cs typeface="Times New Roman"/>
              </a:rPr>
              <a:t>messages</a:t>
            </a:r>
            <a:r>
              <a:rPr sz="1400" spc="75" dirty="0">
                <a:solidFill>
                  <a:srgbClr val="252525"/>
                </a:solidFill>
                <a:latin typeface="Times New Roman"/>
                <a:cs typeface="Times New Roman"/>
              </a:rPr>
              <a:t> </a:t>
            </a:r>
            <a:r>
              <a:rPr sz="1400" spc="-15" dirty="0">
                <a:solidFill>
                  <a:srgbClr val="252525"/>
                </a:solidFill>
                <a:latin typeface="Times New Roman"/>
                <a:cs typeface="Times New Roman"/>
              </a:rPr>
              <a:t>vers</a:t>
            </a:r>
            <a:r>
              <a:rPr sz="1400" spc="-5" dirty="0">
                <a:solidFill>
                  <a:srgbClr val="252525"/>
                </a:solidFill>
                <a:latin typeface="Times New Roman"/>
                <a:cs typeface="Times New Roman"/>
              </a:rPr>
              <a:t> </a:t>
            </a:r>
            <a:r>
              <a:rPr sz="1400" spc="-10" dirty="0">
                <a:solidFill>
                  <a:srgbClr val="252525"/>
                </a:solidFill>
                <a:latin typeface="Times New Roman"/>
                <a:cs typeface="Times New Roman"/>
              </a:rPr>
              <a:t>un</a:t>
            </a:r>
            <a:r>
              <a:rPr sz="1400" spc="70" dirty="0">
                <a:solidFill>
                  <a:srgbClr val="252525"/>
                </a:solidFill>
                <a:latin typeface="Times New Roman"/>
                <a:cs typeface="Times New Roman"/>
              </a:rPr>
              <a:t> </a:t>
            </a:r>
            <a:r>
              <a:rPr sz="1400" spc="5" dirty="0">
                <a:solidFill>
                  <a:srgbClr val="252525"/>
                </a:solidFill>
                <a:latin typeface="Times New Roman"/>
                <a:cs typeface="Times New Roman"/>
              </a:rPr>
              <a:t>bus</a:t>
            </a:r>
            <a:r>
              <a:rPr sz="1400" spc="-80" dirty="0">
                <a:solidFill>
                  <a:srgbClr val="252525"/>
                </a:solidFill>
                <a:latin typeface="Times New Roman"/>
                <a:cs typeface="Times New Roman"/>
              </a:rPr>
              <a:t> </a:t>
            </a:r>
            <a:r>
              <a:rPr sz="1400" spc="30" dirty="0">
                <a:solidFill>
                  <a:srgbClr val="252525"/>
                </a:solidFill>
                <a:latin typeface="Times New Roman"/>
                <a:cs typeface="Times New Roman"/>
              </a:rPr>
              <a:t>ou</a:t>
            </a:r>
            <a:r>
              <a:rPr sz="1400" spc="-5" dirty="0">
                <a:solidFill>
                  <a:srgbClr val="252525"/>
                </a:solidFill>
                <a:latin typeface="Times New Roman"/>
                <a:cs typeface="Times New Roman"/>
              </a:rPr>
              <a:t> </a:t>
            </a:r>
            <a:r>
              <a:rPr sz="1400" spc="5" dirty="0">
                <a:solidFill>
                  <a:srgbClr val="252525"/>
                </a:solidFill>
                <a:latin typeface="Times New Roman"/>
                <a:cs typeface="Times New Roman"/>
              </a:rPr>
              <a:t>broker</a:t>
            </a:r>
            <a:r>
              <a:rPr sz="1400" spc="-70" dirty="0">
                <a:solidFill>
                  <a:srgbClr val="252525"/>
                </a:solidFill>
                <a:latin typeface="Times New Roman"/>
                <a:cs typeface="Times New Roman"/>
              </a:rPr>
              <a:t> </a:t>
            </a:r>
            <a:r>
              <a:rPr sz="1400" spc="-10" dirty="0">
                <a:solidFill>
                  <a:srgbClr val="252525"/>
                </a:solidFill>
                <a:latin typeface="Times New Roman"/>
                <a:cs typeface="Times New Roman"/>
              </a:rPr>
              <a:t>et</a:t>
            </a:r>
            <a:r>
              <a:rPr sz="1400" spc="10" dirty="0">
                <a:solidFill>
                  <a:srgbClr val="252525"/>
                </a:solidFill>
                <a:latin typeface="Times New Roman"/>
                <a:cs typeface="Times New Roman"/>
              </a:rPr>
              <a:t> </a:t>
            </a:r>
            <a:r>
              <a:rPr sz="1400" spc="-5" dirty="0">
                <a:solidFill>
                  <a:srgbClr val="252525"/>
                </a:solidFill>
                <a:latin typeface="Times New Roman"/>
                <a:cs typeface="Times New Roman"/>
              </a:rPr>
              <a:t>toute </a:t>
            </a:r>
            <a:r>
              <a:rPr sz="1400" spc="-15" dirty="0">
                <a:solidFill>
                  <a:srgbClr val="252525"/>
                </a:solidFill>
                <a:latin typeface="Times New Roman"/>
                <a:cs typeface="Times New Roman"/>
              </a:rPr>
              <a:t>autre</a:t>
            </a:r>
            <a:r>
              <a:rPr sz="1400" spc="75" dirty="0">
                <a:solidFill>
                  <a:srgbClr val="252525"/>
                </a:solidFill>
                <a:latin typeface="Times New Roman"/>
                <a:cs typeface="Times New Roman"/>
              </a:rPr>
              <a:t> </a:t>
            </a:r>
            <a:r>
              <a:rPr sz="1400" spc="-15" dirty="0">
                <a:solidFill>
                  <a:srgbClr val="252525"/>
                </a:solidFill>
                <a:latin typeface="Times New Roman"/>
                <a:cs typeface="Times New Roman"/>
              </a:rPr>
              <a:t>application</a:t>
            </a:r>
            <a:r>
              <a:rPr sz="1400" spc="145" dirty="0">
                <a:solidFill>
                  <a:srgbClr val="252525"/>
                </a:solidFill>
                <a:latin typeface="Times New Roman"/>
                <a:cs typeface="Times New Roman"/>
              </a:rPr>
              <a:t> </a:t>
            </a:r>
            <a:r>
              <a:rPr sz="1400" dirty="0">
                <a:solidFill>
                  <a:srgbClr val="252525"/>
                </a:solidFill>
                <a:latin typeface="Times New Roman"/>
                <a:cs typeface="Times New Roman"/>
              </a:rPr>
              <a:t>peut</a:t>
            </a:r>
            <a:r>
              <a:rPr sz="1400" spc="10" dirty="0">
                <a:solidFill>
                  <a:srgbClr val="252525"/>
                </a:solidFill>
                <a:latin typeface="Times New Roman"/>
                <a:cs typeface="Times New Roman"/>
              </a:rPr>
              <a:t> </a:t>
            </a:r>
            <a:r>
              <a:rPr sz="1400" spc="30" dirty="0">
                <a:solidFill>
                  <a:srgbClr val="252525"/>
                </a:solidFill>
                <a:latin typeface="Times New Roman"/>
                <a:cs typeface="Times New Roman"/>
              </a:rPr>
              <a:t>se</a:t>
            </a:r>
            <a:r>
              <a:rPr sz="1400" spc="-80" dirty="0">
                <a:solidFill>
                  <a:srgbClr val="252525"/>
                </a:solidFill>
                <a:latin typeface="Times New Roman"/>
                <a:cs typeface="Times New Roman"/>
              </a:rPr>
              <a:t> </a:t>
            </a:r>
            <a:r>
              <a:rPr sz="1400" dirty="0">
                <a:solidFill>
                  <a:srgbClr val="252525"/>
                </a:solidFill>
                <a:latin typeface="Times New Roman"/>
                <a:cs typeface="Times New Roman"/>
              </a:rPr>
              <a:t>connecter</a:t>
            </a:r>
            <a:r>
              <a:rPr sz="1400" spc="-70" dirty="0">
                <a:solidFill>
                  <a:srgbClr val="252525"/>
                </a:solidFill>
                <a:latin typeface="Times New Roman"/>
                <a:cs typeface="Times New Roman"/>
              </a:rPr>
              <a:t> </a:t>
            </a:r>
            <a:r>
              <a:rPr sz="1400" spc="-10" dirty="0">
                <a:solidFill>
                  <a:srgbClr val="252525"/>
                </a:solidFill>
                <a:latin typeface="Times New Roman"/>
                <a:cs typeface="Times New Roman"/>
              </a:rPr>
              <a:t>au</a:t>
            </a:r>
            <a:r>
              <a:rPr sz="1400" spc="70" dirty="0">
                <a:solidFill>
                  <a:srgbClr val="252525"/>
                </a:solidFill>
                <a:latin typeface="Times New Roman"/>
                <a:cs typeface="Times New Roman"/>
              </a:rPr>
              <a:t> </a:t>
            </a:r>
            <a:r>
              <a:rPr sz="1400" spc="5" dirty="0">
                <a:solidFill>
                  <a:srgbClr val="252525"/>
                </a:solidFill>
                <a:latin typeface="Times New Roman"/>
                <a:cs typeface="Times New Roman"/>
              </a:rPr>
              <a:t>bus</a:t>
            </a:r>
            <a:r>
              <a:rPr sz="1400" spc="-80" dirty="0">
                <a:solidFill>
                  <a:srgbClr val="252525"/>
                </a:solidFill>
                <a:latin typeface="Times New Roman"/>
                <a:cs typeface="Times New Roman"/>
              </a:rPr>
              <a:t> </a:t>
            </a:r>
            <a:r>
              <a:rPr sz="1400" spc="15" dirty="0">
                <a:solidFill>
                  <a:srgbClr val="252525"/>
                </a:solidFill>
                <a:latin typeface="Times New Roman"/>
                <a:cs typeface="Times New Roman"/>
              </a:rPr>
              <a:t>pour</a:t>
            </a:r>
            <a:r>
              <a:rPr sz="1400" spc="-70" dirty="0">
                <a:solidFill>
                  <a:srgbClr val="252525"/>
                </a:solidFill>
                <a:latin typeface="Times New Roman"/>
                <a:cs typeface="Times New Roman"/>
              </a:rPr>
              <a:t> </a:t>
            </a:r>
            <a:r>
              <a:rPr lang="fr-FR" sz="1400" spc="-70" dirty="0">
                <a:solidFill>
                  <a:srgbClr val="252525"/>
                </a:solidFill>
                <a:latin typeface="Times New Roman"/>
                <a:cs typeface="Times New Roman"/>
              </a:rPr>
              <a:t>les </a:t>
            </a:r>
            <a:r>
              <a:rPr sz="1400" spc="5" dirty="0" err="1">
                <a:solidFill>
                  <a:srgbClr val="252525"/>
                </a:solidFill>
                <a:latin typeface="Times New Roman"/>
                <a:cs typeface="Times New Roman"/>
              </a:rPr>
              <a:t>récupérer</a:t>
            </a:r>
            <a:r>
              <a:rPr lang="fr-FR" sz="1400" spc="10" dirty="0">
                <a:solidFill>
                  <a:srgbClr val="252525"/>
                </a:solidFill>
                <a:latin typeface="Times New Roman"/>
                <a:cs typeface="Times New Roman"/>
              </a:rPr>
              <a:t> </a:t>
            </a:r>
            <a:endParaRPr sz="1400" dirty="0">
              <a:latin typeface="Times New Roman"/>
              <a:cs typeface="Times New Roman"/>
            </a:endParaRPr>
          </a:p>
        </p:txBody>
      </p:sp>
      <p:pic>
        <p:nvPicPr>
          <p:cNvPr id="4" name="object 4"/>
          <p:cNvPicPr/>
          <p:nvPr/>
        </p:nvPicPr>
        <p:blipFill>
          <a:blip r:embed="rId2" cstate="print"/>
          <a:stretch>
            <a:fillRect/>
          </a:stretch>
        </p:blipFill>
        <p:spPr>
          <a:xfrm>
            <a:off x="2583796" y="2428875"/>
            <a:ext cx="6608949" cy="342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8839" y="117452"/>
            <a:ext cx="2315210" cy="324448"/>
          </a:xfrm>
          <a:prstGeom prst="rect">
            <a:avLst/>
          </a:prstGeom>
        </p:spPr>
        <p:txBody>
          <a:bodyPr vert="horz" wrap="square" lIns="0" tIns="16510" rIns="0" bIns="0" rtlCol="0">
            <a:spAutoFit/>
          </a:bodyPr>
          <a:lstStyle/>
          <a:p>
            <a:pPr marL="12700">
              <a:lnSpc>
                <a:spcPct val="100000"/>
              </a:lnSpc>
              <a:spcBef>
                <a:spcPts val="130"/>
              </a:spcBef>
            </a:pPr>
            <a:r>
              <a:rPr lang="fr-FR" sz="2000" spc="-25" dirty="0"/>
              <a:t>Définitions</a:t>
            </a:r>
            <a:endParaRPr sz="2000" spc="-25" dirty="0"/>
          </a:p>
        </p:txBody>
      </p:sp>
      <p:sp>
        <p:nvSpPr>
          <p:cNvPr id="3" name="object 3"/>
          <p:cNvSpPr txBox="1">
            <a:spLocks noGrp="1"/>
          </p:cNvSpPr>
          <p:nvPr>
            <p:ph type="body" idx="1"/>
          </p:nvPr>
        </p:nvSpPr>
        <p:spPr>
          <a:xfrm>
            <a:off x="1143000" y="440596"/>
            <a:ext cx="10287000" cy="1761489"/>
          </a:xfrm>
          <a:prstGeom prst="rect">
            <a:avLst/>
          </a:prstGeom>
        </p:spPr>
        <p:txBody>
          <a:bodyPr vert="horz" wrap="square" lIns="0" tIns="86995" rIns="0" bIns="0" rtlCol="0">
            <a:spAutoFit/>
          </a:bodyPr>
          <a:lstStyle/>
          <a:p>
            <a:pPr marL="288925" indent="-276860">
              <a:lnSpc>
                <a:spcPct val="100000"/>
              </a:lnSpc>
              <a:spcBef>
                <a:spcPts val="685"/>
              </a:spcBef>
              <a:buClr>
                <a:srgbClr val="D24717"/>
              </a:buClr>
              <a:buSzPct val="87500"/>
              <a:buFont typeface="Wingdings"/>
              <a:buChar char=""/>
              <a:tabLst>
                <a:tab pos="288925" algn="l"/>
                <a:tab pos="289560" algn="l"/>
              </a:tabLst>
            </a:pPr>
            <a:r>
              <a:rPr b="1" spc="5" dirty="0">
                <a:latin typeface="Times New Roman"/>
                <a:cs typeface="Times New Roman"/>
              </a:rPr>
              <a:t>Broker(Courtier)</a:t>
            </a:r>
            <a:r>
              <a:rPr b="1" spc="195" dirty="0">
                <a:latin typeface="Times New Roman"/>
                <a:cs typeface="Times New Roman"/>
              </a:rPr>
              <a:t> </a:t>
            </a:r>
            <a:r>
              <a:rPr spc="-30" dirty="0"/>
              <a:t>est</a:t>
            </a:r>
            <a:r>
              <a:rPr spc="-40" dirty="0"/>
              <a:t> </a:t>
            </a:r>
            <a:r>
              <a:rPr spc="-45" dirty="0"/>
              <a:t>techniquement </a:t>
            </a:r>
            <a:r>
              <a:rPr spc="-70" dirty="0"/>
              <a:t>une</a:t>
            </a:r>
            <a:r>
              <a:rPr spc="-25" dirty="0"/>
              <a:t> </a:t>
            </a:r>
            <a:r>
              <a:rPr spc="-60" dirty="0"/>
              <a:t>instance</a:t>
            </a:r>
            <a:r>
              <a:rPr spc="-25" dirty="0"/>
              <a:t> </a:t>
            </a:r>
            <a:r>
              <a:rPr spc="-65" dirty="0"/>
              <a:t>de</a:t>
            </a:r>
            <a:r>
              <a:rPr spc="-30" dirty="0"/>
              <a:t> </a:t>
            </a:r>
            <a:r>
              <a:rPr spc="-25" dirty="0"/>
              <a:t>votre </a:t>
            </a:r>
            <a:r>
              <a:rPr spc="-60" dirty="0"/>
              <a:t>application</a:t>
            </a:r>
            <a:r>
              <a:rPr spc="-170" dirty="0"/>
              <a:t> </a:t>
            </a:r>
            <a:r>
              <a:rPr spc="-85" dirty="0"/>
              <a:t>Apache</a:t>
            </a:r>
            <a:r>
              <a:rPr spc="-30" dirty="0"/>
              <a:t> </a:t>
            </a:r>
            <a:r>
              <a:rPr spc="-75" dirty="0"/>
              <a:t>Kafka.</a:t>
            </a:r>
            <a:r>
              <a:rPr spc="-200" dirty="0"/>
              <a:t> </a:t>
            </a:r>
            <a:r>
              <a:rPr spc="-130" dirty="0"/>
              <a:t>Vous</a:t>
            </a:r>
            <a:r>
              <a:rPr spc="-70" dirty="0"/>
              <a:t> pouvez</a:t>
            </a:r>
            <a:r>
              <a:rPr spc="-60" dirty="0"/>
              <a:t> </a:t>
            </a:r>
            <a:r>
              <a:rPr spc="-20" dirty="0"/>
              <a:t>démarrer</a:t>
            </a:r>
            <a:r>
              <a:rPr spc="-30" dirty="0"/>
              <a:t> </a:t>
            </a:r>
            <a:r>
              <a:rPr spc="-55" dirty="0"/>
              <a:t>plusieurs</a:t>
            </a:r>
            <a:r>
              <a:rPr spc="-70" dirty="0"/>
              <a:t> </a:t>
            </a:r>
            <a:r>
              <a:rPr spc="-60" dirty="0"/>
              <a:t>instances</a:t>
            </a:r>
            <a:r>
              <a:rPr spc="-70" dirty="0"/>
              <a:t> </a:t>
            </a:r>
            <a:r>
              <a:rPr spc="-65" dirty="0"/>
              <a:t>du</a:t>
            </a:r>
            <a:r>
              <a:rPr spc="-95" dirty="0"/>
              <a:t> </a:t>
            </a:r>
            <a:r>
              <a:rPr spc="-35" dirty="0"/>
              <a:t>broker</a:t>
            </a:r>
            <a:r>
              <a:rPr spc="-30" dirty="0"/>
              <a:t> </a:t>
            </a:r>
            <a:r>
              <a:rPr spc="-60" dirty="0"/>
              <a:t>pour</a:t>
            </a:r>
            <a:r>
              <a:rPr spc="-35" dirty="0"/>
              <a:t> </a:t>
            </a:r>
            <a:r>
              <a:rPr spc="-15" dirty="0"/>
              <a:t>former</a:t>
            </a:r>
            <a:r>
              <a:rPr spc="-30" dirty="0"/>
              <a:t> </a:t>
            </a:r>
            <a:r>
              <a:rPr spc="-65" dirty="0"/>
              <a:t>un</a:t>
            </a:r>
            <a:r>
              <a:rPr spc="-15" dirty="0"/>
              <a:t> </a:t>
            </a:r>
            <a:r>
              <a:rPr spc="-40" dirty="0"/>
              <a:t>cluster</a:t>
            </a:r>
          </a:p>
          <a:p>
            <a:pPr marL="927735" indent="-915669">
              <a:lnSpc>
                <a:spcPct val="100000"/>
              </a:lnSpc>
              <a:spcBef>
                <a:spcPts val="585"/>
              </a:spcBef>
              <a:buClr>
                <a:srgbClr val="D24717"/>
              </a:buClr>
              <a:buSzPct val="87500"/>
              <a:buFont typeface="Arial MT"/>
              <a:buChar char="•"/>
              <a:tabLst>
                <a:tab pos="927735" algn="l"/>
                <a:tab pos="928369" algn="l"/>
              </a:tabLst>
            </a:pPr>
            <a:r>
              <a:rPr spc="-65" dirty="0"/>
              <a:t>Exemple</a:t>
            </a:r>
            <a:r>
              <a:rPr spc="-25" dirty="0"/>
              <a:t> </a:t>
            </a:r>
            <a:r>
              <a:rPr spc="-35" dirty="0"/>
              <a:t>Cluster</a:t>
            </a:r>
            <a:r>
              <a:rPr spc="-10" dirty="0"/>
              <a:t> </a:t>
            </a:r>
            <a:r>
              <a:rPr b="1" spc="-5" dirty="0">
                <a:solidFill>
                  <a:srgbClr val="6F2F9F"/>
                </a:solidFill>
                <a:latin typeface="Times New Roman"/>
                <a:cs typeface="Times New Roman"/>
              </a:rPr>
              <a:t>Horizontal</a:t>
            </a:r>
            <a:r>
              <a:rPr b="1" spc="290" dirty="0">
                <a:solidFill>
                  <a:srgbClr val="6F2F9F"/>
                </a:solidFill>
                <a:latin typeface="Times New Roman"/>
                <a:cs typeface="Times New Roman"/>
              </a:rPr>
              <a:t> </a:t>
            </a:r>
            <a:r>
              <a:rPr spc="-65" dirty="0"/>
              <a:t>de</a:t>
            </a:r>
            <a:r>
              <a:rPr spc="55" dirty="0"/>
              <a:t> </a:t>
            </a:r>
            <a:r>
              <a:rPr spc="-40" dirty="0"/>
              <a:t>brokers</a:t>
            </a:r>
            <a:r>
              <a:rPr spc="-55" dirty="0"/>
              <a:t> </a:t>
            </a:r>
            <a:r>
              <a:rPr b="1" spc="-55" dirty="0">
                <a:solidFill>
                  <a:srgbClr val="FF0000"/>
                </a:solidFill>
                <a:latin typeface="Times New Roman"/>
                <a:cs typeface="Times New Roman"/>
              </a:rPr>
              <a:t>20.12.15.23</a:t>
            </a:r>
            <a:r>
              <a:rPr spc="-55" dirty="0"/>
              <a:t>:</a:t>
            </a:r>
            <a:r>
              <a:rPr spc="-55" dirty="0">
                <a:solidFill>
                  <a:srgbClr val="006FC0"/>
                </a:solidFill>
              </a:rPr>
              <a:t>9092</a:t>
            </a:r>
            <a:r>
              <a:rPr spc="-55" dirty="0"/>
              <a:t>,</a:t>
            </a:r>
            <a:r>
              <a:rPr spc="200" dirty="0"/>
              <a:t> </a:t>
            </a:r>
            <a:r>
              <a:rPr b="1" spc="-55" dirty="0">
                <a:latin typeface="Times New Roman"/>
                <a:cs typeface="Times New Roman"/>
              </a:rPr>
              <a:t>22.15.10.01</a:t>
            </a:r>
            <a:r>
              <a:rPr spc="-55" dirty="0"/>
              <a:t>:</a:t>
            </a:r>
            <a:r>
              <a:rPr spc="-55" dirty="0">
                <a:solidFill>
                  <a:srgbClr val="006FC0"/>
                </a:solidFill>
              </a:rPr>
              <a:t>9092</a:t>
            </a:r>
            <a:r>
              <a:rPr spc="-55" dirty="0"/>
              <a:t>,</a:t>
            </a:r>
            <a:r>
              <a:rPr spc="280" dirty="0"/>
              <a:t> </a:t>
            </a:r>
            <a:r>
              <a:rPr b="1" spc="-60" dirty="0">
                <a:solidFill>
                  <a:srgbClr val="00AF50"/>
                </a:solidFill>
                <a:latin typeface="Times New Roman"/>
                <a:cs typeface="Times New Roman"/>
              </a:rPr>
              <a:t>28.09.15.17</a:t>
            </a:r>
            <a:r>
              <a:rPr spc="-60" dirty="0"/>
              <a:t>:</a:t>
            </a:r>
            <a:r>
              <a:rPr spc="-60" dirty="0">
                <a:solidFill>
                  <a:srgbClr val="00AFEF"/>
                </a:solidFill>
              </a:rPr>
              <a:t>9092</a:t>
            </a:r>
          </a:p>
          <a:p>
            <a:pPr marL="927735" indent="-915669">
              <a:lnSpc>
                <a:spcPct val="100000"/>
              </a:lnSpc>
              <a:spcBef>
                <a:spcPts val="590"/>
              </a:spcBef>
              <a:buClr>
                <a:srgbClr val="D24717"/>
              </a:buClr>
              <a:buSzPct val="87500"/>
              <a:buFont typeface="Arial MT"/>
              <a:buChar char="•"/>
              <a:tabLst>
                <a:tab pos="927735" algn="l"/>
                <a:tab pos="928369" algn="l"/>
              </a:tabLst>
            </a:pPr>
            <a:r>
              <a:rPr spc="-65" dirty="0"/>
              <a:t>Exemple</a:t>
            </a:r>
            <a:r>
              <a:rPr spc="-30" dirty="0"/>
              <a:t> </a:t>
            </a:r>
            <a:r>
              <a:rPr spc="-35" dirty="0"/>
              <a:t>Cluster</a:t>
            </a:r>
            <a:r>
              <a:rPr spc="-20" dirty="0"/>
              <a:t> </a:t>
            </a:r>
            <a:r>
              <a:rPr b="1" spc="-85" dirty="0">
                <a:solidFill>
                  <a:srgbClr val="6F2F9F"/>
                </a:solidFill>
                <a:latin typeface="Times New Roman"/>
                <a:cs typeface="Times New Roman"/>
              </a:rPr>
              <a:t>Ver</a:t>
            </a:r>
            <a:r>
              <a:rPr b="1" spc="-190" dirty="0">
                <a:solidFill>
                  <a:srgbClr val="6F2F9F"/>
                </a:solidFill>
                <a:latin typeface="Times New Roman"/>
                <a:cs typeface="Times New Roman"/>
              </a:rPr>
              <a:t> </a:t>
            </a:r>
            <a:r>
              <a:rPr b="1" dirty="0">
                <a:solidFill>
                  <a:srgbClr val="6F2F9F"/>
                </a:solidFill>
                <a:latin typeface="Times New Roman"/>
                <a:cs typeface="Times New Roman"/>
              </a:rPr>
              <a:t>tical</a:t>
            </a:r>
            <a:r>
              <a:rPr b="1" spc="515" dirty="0">
                <a:solidFill>
                  <a:srgbClr val="6F2F9F"/>
                </a:solidFill>
                <a:latin typeface="Times New Roman"/>
                <a:cs typeface="Times New Roman"/>
              </a:rPr>
              <a:t> </a:t>
            </a:r>
            <a:r>
              <a:rPr spc="-65" dirty="0"/>
              <a:t>de</a:t>
            </a:r>
            <a:r>
              <a:rPr spc="-30" dirty="0"/>
              <a:t> </a:t>
            </a:r>
            <a:r>
              <a:rPr spc="-40" dirty="0"/>
              <a:t>brokers</a:t>
            </a:r>
            <a:r>
              <a:rPr spc="-75" dirty="0"/>
              <a:t> </a:t>
            </a:r>
            <a:r>
              <a:rPr spc="-40" dirty="0"/>
              <a:t>20.12.15.23:</a:t>
            </a:r>
            <a:r>
              <a:rPr spc="-40" dirty="0">
                <a:solidFill>
                  <a:srgbClr val="006FC0"/>
                </a:solidFill>
              </a:rPr>
              <a:t>909</a:t>
            </a:r>
            <a:r>
              <a:rPr lang="fr-FR" spc="-40" dirty="0">
                <a:solidFill>
                  <a:srgbClr val="006FC0"/>
                </a:solidFill>
              </a:rPr>
              <a:t>1</a:t>
            </a:r>
            <a:r>
              <a:rPr spc="-40" dirty="0"/>
              <a:t>,</a:t>
            </a:r>
            <a:r>
              <a:rPr spc="-45" dirty="0"/>
              <a:t> </a:t>
            </a:r>
            <a:r>
              <a:rPr spc="-40" dirty="0"/>
              <a:t>20.12.15.23:</a:t>
            </a:r>
            <a:r>
              <a:rPr spc="-40" dirty="0">
                <a:solidFill>
                  <a:srgbClr val="006FC0"/>
                </a:solidFill>
              </a:rPr>
              <a:t>9092</a:t>
            </a:r>
            <a:r>
              <a:rPr spc="-40" dirty="0"/>
              <a:t>,</a:t>
            </a:r>
            <a:r>
              <a:rPr spc="190" dirty="0"/>
              <a:t> </a:t>
            </a:r>
            <a:r>
              <a:rPr spc="-45" dirty="0"/>
              <a:t>20.12.15.23:</a:t>
            </a:r>
            <a:r>
              <a:rPr spc="-45" dirty="0">
                <a:solidFill>
                  <a:srgbClr val="006FC0"/>
                </a:solidFill>
              </a:rPr>
              <a:t>9093</a:t>
            </a:r>
          </a:p>
          <a:p>
            <a:pPr marL="288925" indent="-276860">
              <a:lnSpc>
                <a:spcPct val="100000"/>
              </a:lnSpc>
              <a:spcBef>
                <a:spcPts val="590"/>
              </a:spcBef>
              <a:buClr>
                <a:srgbClr val="D24717"/>
              </a:buClr>
              <a:buSzPct val="87500"/>
              <a:buFont typeface="Wingdings"/>
              <a:buChar char=""/>
              <a:tabLst>
                <a:tab pos="288925" algn="l"/>
                <a:tab pos="289560" algn="l"/>
              </a:tabLst>
            </a:pPr>
            <a:r>
              <a:rPr b="1" spc="-30" dirty="0">
                <a:latin typeface="Times New Roman"/>
                <a:cs typeface="Times New Roman"/>
              </a:rPr>
              <a:t>Topic </a:t>
            </a:r>
            <a:r>
              <a:rPr spc="15" dirty="0"/>
              <a:t>:</a:t>
            </a:r>
            <a:r>
              <a:rPr spc="-50" dirty="0"/>
              <a:t> </a:t>
            </a:r>
            <a:r>
              <a:rPr spc="-70" dirty="0"/>
              <a:t>c’</a:t>
            </a:r>
            <a:r>
              <a:rPr spc="-50" dirty="0"/>
              <a:t> </a:t>
            </a:r>
            <a:r>
              <a:rPr spc="-30" dirty="0"/>
              <a:t>est</a:t>
            </a:r>
            <a:r>
              <a:rPr spc="225" dirty="0"/>
              <a:t> </a:t>
            </a:r>
            <a:r>
              <a:rPr spc="-65" dirty="0"/>
              <a:t>la</a:t>
            </a:r>
            <a:r>
              <a:rPr spc="-60" dirty="0"/>
              <a:t> </a:t>
            </a:r>
            <a:r>
              <a:rPr spc="-85" dirty="0"/>
              <a:t>façon</a:t>
            </a:r>
            <a:r>
              <a:rPr spc="55" dirty="0"/>
              <a:t> </a:t>
            </a:r>
            <a:r>
              <a:rPr spc="-65" dirty="0"/>
              <a:t>de</a:t>
            </a:r>
            <a:r>
              <a:rPr spc="-35" dirty="0"/>
              <a:t> catégoriser</a:t>
            </a:r>
            <a:r>
              <a:rPr spc="-30" dirty="0"/>
              <a:t> </a:t>
            </a:r>
            <a:r>
              <a:rPr spc="-70" dirty="0"/>
              <a:t>ou</a:t>
            </a:r>
            <a:r>
              <a:rPr spc="-95" dirty="0"/>
              <a:t> </a:t>
            </a:r>
            <a:r>
              <a:rPr spc="-65" dirty="0"/>
              <a:t>de</a:t>
            </a:r>
            <a:r>
              <a:rPr spc="-35" dirty="0"/>
              <a:t> </a:t>
            </a:r>
            <a:r>
              <a:rPr spc="-30" dirty="0"/>
              <a:t>regrouper</a:t>
            </a:r>
            <a:r>
              <a:rPr spc="-35" dirty="0"/>
              <a:t> </a:t>
            </a:r>
            <a:r>
              <a:rPr spc="-50" dirty="0"/>
              <a:t>les</a:t>
            </a:r>
            <a:r>
              <a:rPr spc="-75" dirty="0"/>
              <a:t> </a:t>
            </a:r>
            <a:r>
              <a:rPr spc="-50" dirty="0"/>
              <a:t>messages.</a:t>
            </a:r>
            <a:r>
              <a:rPr spc="-125" dirty="0"/>
              <a:t> </a:t>
            </a:r>
            <a:r>
              <a:rPr spc="-75" dirty="0"/>
              <a:t>Il</a:t>
            </a:r>
            <a:r>
              <a:rPr spc="-60" dirty="0"/>
              <a:t> </a:t>
            </a:r>
            <a:r>
              <a:rPr spc="-65" dirty="0"/>
              <a:t>faut</a:t>
            </a:r>
            <a:r>
              <a:rPr spc="-50" dirty="0"/>
              <a:t> </a:t>
            </a:r>
            <a:r>
              <a:rPr spc="-45" dirty="0"/>
              <a:t>le</a:t>
            </a:r>
            <a:r>
              <a:rPr spc="-30" dirty="0"/>
              <a:t> </a:t>
            </a:r>
            <a:r>
              <a:rPr spc="-50" dirty="0"/>
              <a:t>voir</a:t>
            </a:r>
            <a:r>
              <a:rPr spc="-35" dirty="0"/>
              <a:t> </a:t>
            </a:r>
            <a:r>
              <a:rPr spc="-60" dirty="0"/>
              <a:t>comme</a:t>
            </a:r>
            <a:r>
              <a:rPr spc="-35" dirty="0"/>
              <a:t> </a:t>
            </a:r>
            <a:r>
              <a:rPr spc="-70" dirty="0"/>
              <a:t>un</a:t>
            </a:r>
            <a:r>
              <a:rPr spc="-95" dirty="0"/>
              <a:t> </a:t>
            </a:r>
            <a:r>
              <a:rPr spc="-40" dirty="0"/>
              <a:t>rangement</a:t>
            </a:r>
            <a:r>
              <a:rPr spc="-50" dirty="0"/>
              <a:t> </a:t>
            </a:r>
            <a:r>
              <a:rPr spc="-65" dirty="0"/>
              <a:t>spécial</a:t>
            </a:r>
            <a:r>
              <a:rPr spc="-60" dirty="0"/>
              <a:t> </a:t>
            </a:r>
            <a:r>
              <a:rPr spc="-85" dirty="0"/>
              <a:t>dans</a:t>
            </a:r>
            <a:r>
              <a:rPr spc="-70" dirty="0"/>
              <a:t> </a:t>
            </a:r>
            <a:r>
              <a:rPr spc="-45" dirty="0"/>
              <a:t>le</a:t>
            </a:r>
            <a:r>
              <a:rPr spc="-35" dirty="0"/>
              <a:t> </a:t>
            </a:r>
            <a:r>
              <a:rPr spc="-85" dirty="0"/>
              <a:t>bus</a:t>
            </a:r>
          </a:p>
          <a:p>
            <a:pPr>
              <a:lnSpc>
                <a:spcPct val="100000"/>
              </a:lnSpc>
              <a:buClr>
                <a:srgbClr val="D24717"/>
              </a:buClr>
              <a:buFont typeface="Wingdings"/>
              <a:buChar char=""/>
            </a:pPr>
            <a:endParaRPr sz="1400" dirty="0"/>
          </a:p>
          <a:p>
            <a:pPr marL="288925" marR="5080" indent="-276860">
              <a:lnSpc>
                <a:spcPts val="1430"/>
              </a:lnSpc>
              <a:spcBef>
                <a:spcPts val="1135"/>
              </a:spcBef>
              <a:buClr>
                <a:srgbClr val="D24717"/>
              </a:buClr>
              <a:buSzPct val="87500"/>
              <a:buFont typeface="Wingdings"/>
              <a:buChar char=""/>
              <a:tabLst>
                <a:tab pos="288925" algn="l"/>
                <a:tab pos="289560" algn="l"/>
              </a:tabLst>
            </a:pPr>
            <a:r>
              <a:rPr b="1" spc="10" dirty="0">
                <a:latin typeface="Times New Roman"/>
                <a:cs typeface="Times New Roman"/>
              </a:rPr>
              <a:t>Partition </a:t>
            </a:r>
            <a:r>
              <a:rPr spc="15" dirty="0"/>
              <a:t>: </a:t>
            </a:r>
            <a:r>
              <a:rPr spc="-50" dirty="0"/>
              <a:t>Un topic </a:t>
            </a:r>
            <a:r>
              <a:rPr spc="-40" dirty="0"/>
              <a:t>peut </a:t>
            </a:r>
            <a:r>
              <a:rPr spc="5" dirty="0"/>
              <a:t>être </a:t>
            </a:r>
            <a:r>
              <a:rPr spc="-70" dirty="0"/>
              <a:t>découpé </a:t>
            </a:r>
            <a:r>
              <a:rPr spc="-35" dirty="0"/>
              <a:t>en </a:t>
            </a:r>
            <a:r>
              <a:rPr spc="-55" dirty="0"/>
              <a:t>plusieurs </a:t>
            </a:r>
            <a:r>
              <a:rPr spc="-25" dirty="0"/>
              <a:t>partitions. </a:t>
            </a:r>
            <a:r>
              <a:rPr spc="-60" dirty="0"/>
              <a:t>Une </a:t>
            </a:r>
            <a:r>
              <a:rPr spc="-20" dirty="0"/>
              <a:t>partition </a:t>
            </a:r>
            <a:r>
              <a:rPr spc="-30" dirty="0"/>
              <a:t>est </a:t>
            </a:r>
            <a:r>
              <a:rPr spc="-60" dirty="0"/>
              <a:t>définie comme </a:t>
            </a:r>
            <a:r>
              <a:rPr spc="-70" dirty="0"/>
              <a:t>une </a:t>
            </a:r>
            <a:r>
              <a:rPr spc="-65" dirty="0"/>
              <a:t>séquence </a:t>
            </a:r>
            <a:r>
              <a:rPr spc="-55" dirty="0"/>
              <a:t>immuable </a:t>
            </a:r>
            <a:r>
              <a:rPr dirty="0"/>
              <a:t>et </a:t>
            </a:r>
            <a:r>
              <a:rPr spc="-55" dirty="0"/>
              <a:t>ordonnée </a:t>
            </a:r>
            <a:r>
              <a:rPr spc="-95" dirty="0"/>
              <a:t>à </a:t>
            </a:r>
            <a:r>
              <a:rPr spc="-40" dirty="0"/>
              <a:t>laquelle </a:t>
            </a:r>
            <a:r>
              <a:rPr spc="-65" dirty="0"/>
              <a:t>on </a:t>
            </a:r>
            <a:r>
              <a:rPr spc="-40" dirty="0"/>
              <a:t>peut </a:t>
            </a:r>
            <a:r>
              <a:rPr spc="-35" dirty="0"/>
              <a:t>ajouter </a:t>
            </a:r>
            <a:r>
              <a:rPr spc="-40" dirty="0"/>
              <a:t>continuellement </a:t>
            </a:r>
            <a:r>
              <a:rPr spc="-60" dirty="0"/>
              <a:t>des </a:t>
            </a:r>
            <a:r>
              <a:rPr spc="-55" dirty="0"/>
              <a:t> </a:t>
            </a:r>
            <a:r>
              <a:rPr spc="-65" dirty="0"/>
              <a:t>messages</a:t>
            </a:r>
            <a:r>
              <a:rPr spc="-85" dirty="0"/>
              <a:t> </a:t>
            </a:r>
            <a:r>
              <a:rPr spc="-95" dirty="0"/>
              <a:t>à</a:t>
            </a:r>
            <a:r>
              <a:rPr spc="-65" dirty="0"/>
              <a:t> la fin</a:t>
            </a:r>
            <a:r>
              <a:rPr spc="-100" dirty="0"/>
              <a:t> </a:t>
            </a:r>
            <a:r>
              <a:rPr spc="-50" dirty="0"/>
              <a:t>(append-only).</a:t>
            </a:r>
          </a:p>
        </p:txBody>
      </p:sp>
      <p:sp>
        <p:nvSpPr>
          <p:cNvPr id="4" name="object 4"/>
          <p:cNvSpPr txBox="1"/>
          <p:nvPr/>
        </p:nvSpPr>
        <p:spPr>
          <a:xfrm>
            <a:off x="1204277" y="3476625"/>
            <a:ext cx="869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D24717"/>
                </a:solidFill>
                <a:latin typeface="Wingdings"/>
                <a:cs typeface="Wingdings"/>
              </a:rPr>
              <a:t></a:t>
            </a:r>
            <a:endParaRPr sz="1050" dirty="0">
              <a:latin typeface="Wingdings"/>
              <a:cs typeface="Wingdings"/>
            </a:endParaRPr>
          </a:p>
        </p:txBody>
      </p:sp>
      <p:sp>
        <p:nvSpPr>
          <p:cNvPr id="5" name="object 5"/>
          <p:cNvSpPr txBox="1"/>
          <p:nvPr/>
        </p:nvSpPr>
        <p:spPr>
          <a:xfrm>
            <a:off x="1271269" y="3125597"/>
            <a:ext cx="2147570" cy="540385"/>
          </a:xfrm>
          <a:prstGeom prst="rect">
            <a:avLst/>
          </a:prstGeom>
        </p:spPr>
        <p:txBody>
          <a:bodyPr vert="horz" wrap="square" lIns="0" tIns="86995" rIns="0" bIns="0" rtlCol="0">
            <a:spAutoFit/>
          </a:bodyPr>
          <a:lstStyle/>
          <a:p>
            <a:pPr marL="12700">
              <a:lnSpc>
                <a:spcPct val="100000"/>
              </a:lnSpc>
              <a:spcBef>
                <a:spcPts val="685"/>
              </a:spcBef>
            </a:pPr>
            <a:r>
              <a:rPr sz="1200" spc="-105" dirty="0">
                <a:latin typeface="Times New Roman"/>
                <a:cs typeface="Times New Roman"/>
              </a:rPr>
              <a:t>L</a:t>
            </a:r>
            <a:r>
              <a:rPr sz="1200" spc="-45" dirty="0">
                <a:latin typeface="Times New Roman"/>
                <a:cs typeface="Times New Roman"/>
              </a:rPr>
              <a:t>e</a:t>
            </a:r>
            <a:r>
              <a:rPr sz="1200" spc="-95" dirty="0">
                <a:latin typeface="Times New Roman"/>
                <a:cs typeface="Times New Roman"/>
              </a:rPr>
              <a:t>s</a:t>
            </a:r>
            <a:r>
              <a:rPr sz="1200" dirty="0">
                <a:latin typeface="Times New Roman"/>
                <a:cs typeface="Times New Roman"/>
              </a:rPr>
              <a:t> </a:t>
            </a:r>
            <a:r>
              <a:rPr sz="1200" spc="-80" dirty="0">
                <a:latin typeface="Times New Roman"/>
                <a:cs typeface="Times New Roman"/>
              </a:rPr>
              <a:t> </a:t>
            </a:r>
            <a:r>
              <a:rPr sz="1200" spc="-85" dirty="0">
                <a:latin typeface="Times New Roman"/>
                <a:cs typeface="Times New Roman"/>
              </a:rPr>
              <a:t>pa</a:t>
            </a:r>
            <a:r>
              <a:rPr sz="1200" spc="120" dirty="0">
                <a:latin typeface="Times New Roman"/>
                <a:cs typeface="Times New Roman"/>
              </a:rPr>
              <a:t>r</a:t>
            </a:r>
            <a:r>
              <a:rPr sz="1200" spc="35" dirty="0">
                <a:latin typeface="Times New Roman"/>
                <a:cs typeface="Times New Roman"/>
              </a:rPr>
              <a:t>t</a:t>
            </a:r>
            <a:r>
              <a:rPr sz="1200" spc="-40" dirty="0">
                <a:latin typeface="Times New Roman"/>
                <a:cs typeface="Times New Roman"/>
              </a:rPr>
              <a:t>i</a:t>
            </a:r>
            <a:r>
              <a:rPr sz="1200" spc="35" dirty="0">
                <a:latin typeface="Times New Roman"/>
                <a:cs typeface="Times New Roman"/>
              </a:rPr>
              <a:t>t</a:t>
            </a:r>
            <a:r>
              <a:rPr sz="1200" spc="-40" dirty="0">
                <a:latin typeface="Times New Roman"/>
                <a:cs typeface="Times New Roman"/>
              </a:rPr>
              <a:t>i</a:t>
            </a:r>
            <a:r>
              <a:rPr sz="1200" spc="-85" dirty="0">
                <a:latin typeface="Times New Roman"/>
                <a:cs typeface="Times New Roman"/>
              </a:rPr>
              <a:t>on</a:t>
            </a:r>
            <a:r>
              <a:rPr sz="1200" spc="-95" dirty="0">
                <a:latin typeface="Times New Roman"/>
                <a:cs typeface="Times New Roman"/>
              </a:rPr>
              <a:t>s</a:t>
            </a:r>
            <a:r>
              <a:rPr sz="1200" dirty="0">
                <a:latin typeface="Times New Roman"/>
                <a:cs typeface="Times New Roman"/>
              </a:rPr>
              <a:t> </a:t>
            </a:r>
            <a:r>
              <a:rPr sz="1200" spc="-60" dirty="0">
                <a:latin typeface="Times New Roman"/>
                <a:cs typeface="Times New Roman"/>
              </a:rPr>
              <a:t> </a:t>
            </a:r>
            <a:r>
              <a:rPr sz="1200" spc="-85" dirty="0">
                <a:latin typeface="Times New Roman"/>
                <a:cs typeface="Times New Roman"/>
              </a:rPr>
              <a:t>p</a:t>
            </a:r>
            <a:r>
              <a:rPr sz="1200" spc="-15" dirty="0">
                <a:latin typeface="Times New Roman"/>
                <a:cs typeface="Times New Roman"/>
              </a:rPr>
              <a:t>e</a:t>
            </a:r>
            <a:r>
              <a:rPr sz="1200" spc="45" dirty="0">
                <a:latin typeface="Times New Roman"/>
                <a:cs typeface="Times New Roman"/>
              </a:rPr>
              <a:t>r</a:t>
            </a:r>
            <a:r>
              <a:rPr sz="1200" spc="-40" dirty="0">
                <a:latin typeface="Times New Roman"/>
                <a:cs typeface="Times New Roman"/>
              </a:rPr>
              <a:t>m</a:t>
            </a:r>
            <a:r>
              <a:rPr sz="1200" spc="-15" dirty="0">
                <a:latin typeface="Times New Roman"/>
                <a:cs typeface="Times New Roman"/>
              </a:rPr>
              <a:t>e</a:t>
            </a:r>
            <a:r>
              <a:rPr sz="1200" spc="35" dirty="0">
                <a:latin typeface="Times New Roman"/>
                <a:cs typeface="Times New Roman"/>
              </a:rPr>
              <a:t>tt</a:t>
            </a:r>
            <a:r>
              <a:rPr sz="1200" spc="-15" dirty="0">
                <a:latin typeface="Times New Roman"/>
                <a:cs typeface="Times New Roman"/>
              </a:rPr>
              <a:t>e</a:t>
            </a:r>
            <a:r>
              <a:rPr sz="1200" spc="-85" dirty="0">
                <a:latin typeface="Times New Roman"/>
                <a:cs typeface="Times New Roman"/>
              </a:rPr>
              <a:t>n</a:t>
            </a:r>
            <a:r>
              <a:rPr sz="1200" spc="15" dirty="0">
                <a:latin typeface="Times New Roman"/>
                <a:cs typeface="Times New Roman"/>
              </a:rPr>
              <a:t>t</a:t>
            </a:r>
            <a:r>
              <a:rPr sz="1200" dirty="0">
                <a:latin typeface="Times New Roman"/>
                <a:cs typeface="Times New Roman"/>
              </a:rPr>
              <a:t>  </a:t>
            </a:r>
            <a:r>
              <a:rPr sz="1200" spc="-114" dirty="0">
                <a:latin typeface="Times New Roman"/>
                <a:cs typeface="Times New Roman"/>
              </a:rPr>
              <a:t> </a:t>
            </a:r>
            <a:r>
              <a:rPr sz="1200" spc="-85" dirty="0">
                <a:latin typeface="Times New Roman"/>
                <a:cs typeface="Times New Roman"/>
              </a:rPr>
              <a:t>d</a:t>
            </a:r>
            <a:r>
              <a:rPr sz="1200" spc="-50" dirty="0">
                <a:latin typeface="Times New Roman"/>
                <a:cs typeface="Times New Roman"/>
              </a:rPr>
              <a:t>e</a:t>
            </a:r>
            <a:r>
              <a:rPr sz="1200" spc="-40" dirty="0">
                <a:latin typeface="Times New Roman"/>
                <a:cs typeface="Times New Roman"/>
              </a:rPr>
              <a:t> </a:t>
            </a:r>
            <a:r>
              <a:rPr sz="1200" spc="-80" dirty="0">
                <a:latin typeface="Times New Roman"/>
                <a:cs typeface="Times New Roman"/>
              </a:rPr>
              <a:t>g</a:t>
            </a:r>
            <a:r>
              <a:rPr sz="1200" spc="-15" dirty="0">
                <a:latin typeface="Times New Roman"/>
                <a:cs typeface="Times New Roman"/>
              </a:rPr>
              <a:t>é</a:t>
            </a:r>
            <a:r>
              <a:rPr sz="1200" spc="45" dirty="0">
                <a:latin typeface="Times New Roman"/>
                <a:cs typeface="Times New Roman"/>
              </a:rPr>
              <a:t>r</a:t>
            </a:r>
            <a:r>
              <a:rPr sz="1200" spc="-90" dirty="0">
                <a:latin typeface="Times New Roman"/>
                <a:cs typeface="Times New Roman"/>
              </a:rPr>
              <a:t>e</a:t>
            </a:r>
            <a:r>
              <a:rPr sz="1200" spc="45" dirty="0">
                <a:latin typeface="Times New Roman"/>
                <a:cs typeface="Times New Roman"/>
              </a:rPr>
              <a:t>r</a:t>
            </a:r>
            <a:r>
              <a:rPr sz="1200" spc="15" dirty="0">
                <a:latin typeface="Times New Roman"/>
                <a:cs typeface="Times New Roman"/>
              </a:rPr>
              <a:t>:</a:t>
            </a:r>
            <a:endParaRPr sz="1200" dirty="0">
              <a:latin typeface="Times New Roman"/>
              <a:cs typeface="Times New Roman"/>
            </a:endParaRPr>
          </a:p>
          <a:p>
            <a:pPr marL="861060">
              <a:lnSpc>
                <a:spcPct val="100000"/>
              </a:lnSpc>
              <a:spcBef>
                <a:spcPts val="585"/>
              </a:spcBef>
            </a:pPr>
            <a:r>
              <a:rPr sz="1200" spc="-50" dirty="0" err="1">
                <a:latin typeface="Times New Roman"/>
                <a:cs typeface="Times New Roman"/>
              </a:rPr>
              <a:t>Parallélisation</a:t>
            </a:r>
            <a:endParaRPr sz="1200" dirty="0">
              <a:latin typeface="Times New Roman"/>
              <a:cs typeface="Times New Roman"/>
            </a:endParaRPr>
          </a:p>
        </p:txBody>
      </p:sp>
      <p:sp>
        <p:nvSpPr>
          <p:cNvPr id="6" name="object 6"/>
          <p:cNvSpPr txBox="1"/>
          <p:nvPr/>
        </p:nvSpPr>
        <p:spPr>
          <a:xfrm>
            <a:off x="1204277" y="3752786"/>
            <a:ext cx="1964055" cy="208915"/>
          </a:xfrm>
          <a:prstGeom prst="rect">
            <a:avLst/>
          </a:prstGeom>
        </p:spPr>
        <p:txBody>
          <a:bodyPr vert="horz" wrap="square" lIns="0" tIns="12700" rIns="0" bIns="0" rtlCol="0">
            <a:spAutoFit/>
          </a:bodyPr>
          <a:lstStyle/>
          <a:p>
            <a:pPr marL="927735" indent="-915669">
              <a:lnSpc>
                <a:spcPct val="100000"/>
              </a:lnSpc>
              <a:spcBef>
                <a:spcPts val="100"/>
              </a:spcBef>
              <a:buClr>
                <a:srgbClr val="D24717"/>
              </a:buClr>
              <a:buSzPct val="104166"/>
              <a:buFont typeface="Wingdings"/>
              <a:buChar char=""/>
              <a:tabLst>
                <a:tab pos="927735" algn="l"/>
                <a:tab pos="928369" algn="l"/>
              </a:tabLst>
            </a:pPr>
            <a:r>
              <a:rPr sz="1200" spc="-215" dirty="0">
                <a:latin typeface="Times New Roman"/>
                <a:cs typeface="Times New Roman"/>
              </a:rPr>
              <a:t>T</a:t>
            </a:r>
            <a:r>
              <a:rPr sz="1200" spc="-80" dirty="0">
                <a:latin typeface="Times New Roman"/>
                <a:cs typeface="Times New Roman"/>
              </a:rPr>
              <a:t>o</a:t>
            </a:r>
            <a:r>
              <a:rPr sz="1200" spc="-40" dirty="0">
                <a:latin typeface="Times New Roman"/>
                <a:cs typeface="Times New Roman"/>
              </a:rPr>
              <a:t>l</a:t>
            </a:r>
            <a:r>
              <a:rPr sz="1200" spc="-10" dirty="0">
                <a:latin typeface="Times New Roman"/>
                <a:cs typeface="Times New Roman"/>
              </a:rPr>
              <a:t>é</a:t>
            </a:r>
            <a:r>
              <a:rPr sz="1200" spc="40" dirty="0">
                <a:latin typeface="Times New Roman"/>
                <a:cs typeface="Times New Roman"/>
              </a:rPr>
              <a:t>r</a:t>
            </a:r>
            <a:r>
              <a:rPr sz="1200" spc="-90" dirty="0">
                <a:latin typeface="Times New Roman"/>
                <a:cs typeface="Times New Roman"/>
              </a:rPr>
              <a:t>a</a:t>
            </a:r>
            <a:r>
              <a:rPr sz="1200" spc="-80" dirty="0">
                <a:latin typeface="Times New Roman"/>
                <a:cs typeface="Times New Roman"/>
              </a:rPr>
              <a:t>n</a:t>
            </a:r>
            <a:r>
              <a:rPr sz="1200" spc="15" dirty="0">
                <a:latin typeface="Times New Roman"/>
                <a:cs typeface="Times New Roman"/>
              </a:rPr>
              <a:t>t</a:t>
            </a:r>
            <a:r>
              <a:rPr sz="1200" spc="-55" dirty="0">
                <a:latin typeface="Times New Roman"/>
                <a:cs typeface="Times New Roman"/>
              </a:rPr>
              <a:t> </a:t>
            </a:r>
            <a:r>
              <a:rPr sz="1200" spc="-95" dirty="0">
                <a:latin typeface="Times New Roman"/>
                <a:cs typeface="Times New Roman"/>
              </a:rPr>
              <a:t>à</a:t>
            </a:r>
            <a:r>
              <a:rPr sz="1200" spc="-70" dirty="0">
                <a:latin typeface="Times New Roman"/>
                <a:cs typeface="Times New Roman"/>
              </a:rPr>
              <a:t> </a:t>
            </a:r>
            <a:r>
              <a:rPr sz="1200" spc="-40" dirty="0">
                <a:latin typeface="Times New Roman"/>
                <a:cs typeface="Times New Roman"/>
              </a:rPr>
              <a:t>l</a:t>
            </a:r>
            <a:r>
              <a:rPr sz="1200" spc="-95" dirty="0">
                <a:latin typeface="Times New Roman"/>
                <a:cs typeface="Times New Roman"/>
              </a:rPr>
              <a:t>a</a:t>
            </a:r>
            <a:r>
              <a:rPr sz="1200" spc="-70" dirty="0">
                <a:latin typeface="Times New Roman"/>
                <a:cs typeface="Times New Roman"/>
              </a:rPr>
              <a:t> </a:t>
            </a:r>
            <a:r>
              <a:rPr sz="1200" spc="-80" dirty="0">
                <a:latin typeface="Times New Roman"/>
                <a:cs typeface="Times New Roman"/>
              </a:rPr>
              <a:t>p</a:t>
            </a:r>
            <a:r>
              <a:rPr sz="1200" spc="-90" dirty="0">
                <a:latin typeface="Times New Roman"/>
                <a:cs typeface="Times New Roman"/>
              </a:rPr>
              <a:t>a</a:t>
            </a:r>
            <a:r>
              <a:rPr sz="1200" spc="-80" dirty="0">
                <a:latin typeface="Times New Roman"/>
                <a:cs typeface="Times New Roman"/>
              </a:rPr>
              <a:t>nn</a:t>
            </a:r>
            <a:r>
              <a:rPr sz="1200" spc="-45" dirty="0">
                <a:latin typeface="Times New Roman"/>
                <a:cs typeface="Times New Roman"/>
              </a:rPr>
              <a:t>e</a:t>
            </a:r>
            <a:endParaRPr sz="1200" dirty="0">
              <a:latin typeface="Times New Roman"/>
              <a:cs typeface="Times New Roman"/>
            </a:endParaRPr>
          </a:p>
        </p:txBody>
      </p:sp>
      <p:sp>
        <p:nvSpPr>
          <p:cNvPr id="7" name="object 7"/>
          <p:cNvSpPr txBox="1"/>
          <p:nvPr/>
        </p:nvSpPr>
        <p:spPr>
          <a:xfrm>
            <a:off x="1199197" y="5367750"/>
            <a:ext cx="9730105" cy="483870"/>
          </a:xfrm>
          <a:prstGeom prst="rect">
            <a:avLst/>
          </a:prstGeom>
        </p:spPr>
        <p:txBody>
          <a:bodyPr vert="horz" wrap="square" lIns="0" tIns="12700" rIns="0" bIns="0" rtlCol="0">
            <a:spAutoFit/>
          </a:bodyPr>
          <a:lstStyle/>
          <a:p>
            <a:pPr marL="288925" indent="-276860">
              <a:lnSpc>
                <a:spcPct val="100000"/>
              </a:lnSpc>
              <a:spcBef>
                <a:spcPts val="100"/>
              </a:spcBef>
              <a:buClr>
                <a:srgbClr val="D24717"/>
              </a:buClr>
              <a:buSzPct val="83333"/>
              <a:buFont typeface="Wingdings"/>
              <a:buChar char=""/>
              <a:tabLst>
                <a:tab pos="288925" algn="l"/>
                <a:tab pos="289560" algn="l"/>
              </a:tabLst>
            </a:pPr>
            <a:r>
              <a:rPr sz="1500" spc="-114" dirty="0">
                <a:latin typeface="Times New Roman"/>
                <a:cs typeface="Times New Roman"/>
              </a:rPr>
              <a:t>Le</a:t>
            </a:r>
            <a:r>
              <a:rPr sz="1500" spc="-5" dirty="0">
                <a:latin typeface="Times New Roman"/>
                <a:cs typeface="Times New Roman"/>
              </a:rPr>
              <a:t> </a:t>
            </a:r>
            <a:r>
              <a:rPr sz="1500" b="1" spc="-20" dirty="0">
                <a:latin typeface="Times New Roman"/>
                <a:cs typeface="Times New Roman"/>
              </a:rPr>
              <a:t>leader</a:t>
            </a:r>
            <a:r>
              <a:rPr sz="1500" b="1" dirty="0">
                <a:latin typeface="Times New Roman"/>
                <a:cs typeface="Times New Roman"/>
              </a:rPr>
              <a:t> </a:t>
            </a:r>
            <a:r>
              <a:rPr sz="1500" spc="-85" dirty="0">
                <a:latin typeface="Times New Roman"/>
                <a:cs typeface="Times New Roman"/>
              </a:rPr>
              <a:t>garde</a:t>
            </a:r>
            <a:r>
              <a:rPr sz="1500" spc="75" dirty="0">
                <a:latin typeface="Times New Roman"/>
                <a:cs typeface="Times New Roman"/>
              </a:rPr>
              <a:t> </a:t>
            </a:r>
            <a:r>
              <a:rPr sz="1500" spc="-70" dirty="0">
                <a:latin typeface="Times New Roman"/>
                <a:cs typeface="Times New Roman"/>
              </a:rPr>
              <a:t>une</a:t>
            </a:r>
            <a:r>
              <a:rPr sz="1500" spc="-5" dirty="0">
                <a:latin typeface="Times New Roman"/>
                <a:cs typeface="Times New Roman"/>
              </a:rPr>
              <a:t> </a:t>
            </a:r>
            <a:r>
              <a:rPr sz="1500" spc="-50" dirty="0">
                <a:latin typeface="Times New Roman"/>
                <a:cs typeface="Times New Roman"/>
              </a:rPr>
              <a:t>liste</a:t>
            </a:r>
            <a:r>
              <a:rPr sz="1500" spc="-80" dirty="0">
                <a:latin typeface="Times New Roman"/>
                <a:cs typeface="Times New Roman"/>
              </a:rPr>
              <a:t> </a:t>
            </a:r>
            <a:r>
              <a:rPr sz="1500" spc="-90" dirty="0">
                <a:latin typeface="Times New Roman"/>
                <a:cs typeface="Times New Roman"/>
              </a:rPr>
              <a:t>des</a:t>
            </a:r>
            <a:r>
              <a:rPr sz="1500" spc="-15" dirty="0">
                <a:latin typeface="Times New Roman"/>
                <a:cs typeface="Times New Roman"/>
              </a:rPr>
              <a:t> </a:t>
            </a:r>
            <a:r>
              <a:rPr sz="1500" spc="-45" dirty="0">
                <a:latin typeface="Times New Roman"/>
                <a:cs typeface="Times New Roman"/>
              </a:rPr>
              <a:t>partitions</a:t>
            </a:r>
            <a:r>
              <a:rPr sz="1500" spc="-65" dirty="0">
                <a:latin typeface="Times New Roman"/>
                <a:cs typeface="Times New Roman"/>
              </a:rPr>
              <a:t> </a:t>
            </a:r>
            <a:r>
              <a:rPr sz="1500" spc="-70" dirty="0">
                <a:latin typeface="Times New Roman"/>
                <a:cs typeface="Times New Roman"/>
              </a:rPr>
              <a:t>ISR(partitions</a:t>
            </a:r>
            <a:r>
              <a:rPr sz="1500" spc="-15" dirty="0">
                <a:latin typeface="Times New Roman"/>
                <a:cs typeface="Times New Roman"/>
              </a:rPr>
              <a:t> </a:t>
            </a:r>
            <a:r>
              <a:rPr sz="1500" spc="-55" dirty="0">
                <a:latin typeface="Times New Roman"/>
                <a:cs typeface="Times New Roman"/>
              </a:rPr>
              <a:t>répliquées).</a:t>
            </a:r>
            <a:r>
              <a:rPr sz="1500" spc="-30" dirty="0">
                <a:latin typeface="Times New Roman"/>
                <a:cs typeface="Times New Roman"/>
              </a:rPr>
              <a:t> </a:t>
            </a:r>
            <a:r>
              <a:rPr sz="1500" spc="-160" dirty="0">
                <a:latin typeface="Times New Roman"/>
                <a:cs typeface="Times New Roman"/>
              </a:rPr>
              <a:t>Si</a:t>
            </a:r>
            <a:r>
              <a:rPr sz="1500" spc="-35" dirty="0">
                <a:latin typeface="Times New Roman"/>
                <a:cs typeface="Times New Roman"/>
              </a:rPr>
              <a:t> </a:t>
            </a:r>
            <a:r>
              <a:rPr sz="1500" spc="-70" dirty="0">
                <a:latin typeface="Times New Roman"/>
                <a:cs typeface="Times New Roman"/>
              </a:rPr>
              <a:t>une</a:t>
            </a:r>
            <a:r>
              <a:rPr sz="1500" spc="-5" dirty="0">
                <a:latin typeface="Times New Roman"/>
                <a:cs typeface="Times New Roman"/>
              </a:rPr>
              <a:t> </a:t>
            </a:r>
            <a:r>
              <a:rPr sz="1500" spc="-30" dirty="0">
                <a:latin typeface="Times New Roman"/>
                <a:cs typeface="Times New Roman"/>
              </a:rPr>
              <a:t>erreur</a:t>
            </a:r>
            <a:r>
              <a:rPr sz="1500" spc="10" dirty="0">
                <a:latin typeface="Times New Roman"/>
                <a:cs typeface="Times New Roman"/>
              </a:rPr>
              <a:t> </a:t>
            </a:r>
            <a:r>
              <a:rPr sz="1500" spc="-95" dirty="0">
                <a:latin typeface="Times New Roman"/>
                <a:cs typeface="Times New Roman"/>
              </a:rPr>
              <a:t>se</a:t>
            </a:r>
            <a:r>
              <a:rPr sz="1500" spc="-5" dirty="0">
                <a:latin typeface="Times New Roman"/>
                <a:cs typeface="Times New Roman"/>
              </a:rPr>
              <a:t> </a:t>
            </a:r>
            <a:r>
              <a:rPr sz="1500" spc="-45" dirty="0">
                <a:latin typeface="Times New Roman"/>
                <a:cs typeface="Times New Roman"/>
              </a:rPr>
              <a:t>produit</a:t>
            </a:r>
            <a:r>
              <a:rPr sz="1500" spc="-60" dirty="0">
                <a:latin typeface="Times New Roman"/>
                <a:cs typeface="Times New Roman"/>
              </a:rPr>
              <a:t> </a:t>
            </a:r>
            <a:r>
              <a:rPr sz="1500" spc="-65" dirty="0">
                <a:latin typeface="Times New Roman"/>
                <a:cs typeface="Times New Roman"/>
              </a:rPr>
              <a:t>sur</a:t>
            </a:r>
            <a:r>
              <a:rPr sz="1500" spc="10" dirty="0">
                <a:latin typeface="Times New Roman"/>
                <a:cs typeface="Times New Roman"/>
              </a:rPr>
              <a:t> </a:t>
            </a:r>
            <a:r>
              <a:rPr sz="1500" spc="-55" dirty="0">
                <a:latin typeface="Times New Roman"/>
                <a:cs typeface="Times New Roman"/>
              </a:rPr>
              <a:t>le</a:t>
            </a:r>
            <a:r>
              <a:rPr sz="1500" spc="-75" dirty="0">
                <a:latin typeface="Times New Roman"/>
                <a:cs typeface="Times New Roman"/>
              </a:rPr>
              <a:t> </a:t>
            </a:r>
            <a:r>
              <a:rPr sz="1500" spc="-85" dirty="0">
                <a:latin typeface="Times New Roman"/>
                <a:cs typeface="Times New Roman"/>
              </a:rPr>
              <a:t>follower,</a:t>
            </a:r>
            <a:r>
              <a:rPr sz="1500" spc="20" dirty="0">
                <a:latin typeface="Times New Roman"/>
                <a:cs typeface="Times New Roman"/>
              </a:rPr>
              <a:t> </a:t>
            </a:r>
            <a:r>
              <a:rPr sz="1500" spc="-70" dirty="0">
                <a:latin typeface="Times New Roman"/>
                <a:cs typeface="Times New Roman"/>
              </a:rPr>
              <a:t>ou</a:t>
            </a:r>
            <a:r>
              <a:rPr sz="1500" spc="-5" dirty="0">
                <a:latin typeface="Times New Roman"/>
                <a:cs typeface="Times New Roman"/>
              </a:rPr>
              <a:t> </a:t>
            </a:r>
            <a:r>
              <a:rPr sz="1500" spc="-65" dirty="0">
                <a:latin typeface="Times New Roman"/>
                <a:cs typeface="Times New Roman"/>
              </a:rPr>
              <a:t>qu’il</a:t>
            </a:r>
            <a:r>
              <a:rPr sz="1500" spc="-60" dirty="0">
                <a:latin typeface="Times New Roman"/>
                <a:cs typeface="Times New Roman"/>
              </a:rPr>
              <a:t> </a:t>
            </a:r>
            <a:r>
              <a:rPr sz="1500" spc="-65" dirty="0">
                <a:latin typeface="Times New Roman"/>
                <a:cs typeface="Times New Roman"/>
              </a:rPr>
              <a:t>est</a:t>
            </a:r>
            <a:r>
              <a:rPr sz="1500" spc="15" dirty="0">
                <a:latin typeface="Times New Roman"/>
                <a:cs typeface="Times New Roman"/>
              </a:rPr>
              <a:t> </a:t>
            </a:r>
            <a:r>
              <a:rPr sz="1500" spc="-25" dirty="0">
                <a:latin typeface="Times New Roman"/>
                <a:cs typeface="Times New Roman"/>
              </a:rPr>
              <a:t>trop</a:t>
            </a:r>
            <a:r>
              <a:rPr sz="1500" spc="-80" dirty="0">
                <a:latin typeface="Times New Roman"/>
                <a:cs typeface="Times New Roman"/>
              </a:rPr>
              <a:t> </a:t>
            </a:r>
            <a:r>
              <a:rPr sz="1500" spc="-70" dirty="0">
                <a:latin typeface="Times New Roman"/>
                <a:cs typeface="Times New Roman"/>
              </a:rPr>
              <a:t>en</a:t>
            </a:r>
            <a:r>
              <a:rPr sz="1500" spc="-5" dirty="0">
                <a:latin typeface="Times New Roman"/>
                <a:cs typeface="Times New Roman"/>
              </a:rPr>
              <a:t> </a:t>
            </a:r>
            <a:r>
              <a:rPr sz="1500" spc="-35" dirty="0">
                <a:latin typeface="Times New Roman"/>
                <a:cs typeface="Times New Roman"/>
              </a:rPr>
              <a:t>retard</a:t>
            </a:r>
            <a:r>
              <a:rPr sz="1500" spc="-85" dirty="0">
                <a:latin typeface="Times New Roman"/>
                <a:cs typeface="Times New Roman"/>
              </a:rPr>
              <a:t> </a:t>
            </a:r>
            <a:r>
              <a:rPr sz="1500" spc="-70" dirty="0">
                <a:latin typeface="Times New Roman"/>
                <a:cs typeface="Times New Roman"/>
              </a:rPr>
              <a:t>par</a:t>
            </a:r>
            <a:endParaRPr sz="1500" dirty="0">
              <a:latin typeface="Times New Roman"/>
              <a:cs typeface="Times New Roman"/>
            </a:endParaRPr>
          </a:p>
          <a:p>
            <a:pPr marL="288925">
              <a:lnSpc>
                <a:spcPct val="100000"/>
              </a:lnSpc>
              <a:spcBef>
                <a:spcPts val="5"/>
              </a:spcBef>
            </a:pPr>
            <a:r>
              <a:rPr sz="1500" spc="-35" dirty="0">
                <a:latin typeface="Times New Roman"/>
                <a:cs typeface="Times New Roman"/>
              </a:rPr>
              <a:t>rapport</a:t>
            </a:r>
            <a:r>
              <a:rPr sz="1500" spc="10" dirty="0">
                <a:latin typeface="Times New Roman"/>
                <a:cs typeface="Times New Roman"/>
              </a:rPr>
              <a:t> </a:t>
            </a:r>
            <a:r>
              <a:rPr sz="1500" spc="-105" dirty="0">
                <a:latin typeface="Times New Roman"/>
                <a:cs typeface="Times New Roman"/>
              </a:rPr>
              <a:t>au</a:t>
            </a:r>
            <a:r>
              <a:rPr sz="1500" spc="-5" dirty="0">
                <a:latin typeface="Times New Roman"/>
                <a:cs typeface="Times New Roman"/>
              </a:rPr>
              <a:t> </a:t>
            </a:r>
            <a:r>
              <a:rPr sz="1500" spc="-70" dirty="0">
                <a:latin typeface="Times New Roman"/>
                <a:cs typeface="Times New Roman"/>
              </a:rPr>
              <a:t>leader,</a:t>
            </a:r>
            <a:r>
              <a:rPr sz="1500" spc="-55" dirty="0">
                <a:latin typeface="Times New Roman"/>
                <a:cs typeface="Times New Roman"/>
              </a:rPr>
              <a:t> </a:t>
            </a:r>
            <a:r>
              <a:rPr sz="1500" spc="-50" dirty="0">
                <a:latin typeface="Times New Roman"/>
                <a:cs typeface="Times New Roman"/>
              </a:rPr>
              <a:t>il</a:t>
            </a:r>
            <a:r>
              <a:rPr sz="1500" spc="-60" dirty="0">
                <a:latin typeface="Times New Roman"/>
                <a:cs typeface="Times New Roman"/>
              </a:rPr>
              <a:t> </a:t>
            </a:r>
            <a:r>
              <a:rPr sz="1500" spc="-65" dirty="0">
                <a:latin typeface="Times New Roman"/>
                <a:cs typeface="Times New Roman"/>
              </a:rPr>
              <a:t>est</a:t>
            </a:r>
            <a:r>
              <a:rPr sz="1500" spc="-55" dirty="0">
                <a:latin typeface="Times New Roman"/>
                <a:cs typeface="Times New Roman"/>
              </a:rPr>
              <a:t> </a:t>
            </a:r>
            <a:r>
              <a:rPr sz="1500" spc="-20" dirty="0">
                <a:latin typeface="Times New Roman"/>
                <a:cs typeface="Times New Roman"/>
              </a:rPr>
              <a:t>retiré</a:t>
            </a:r>
            <a:r>
              <a:rPr sz="1500" spc="-80" dirty="0">
                <a:latin typeface="Times New Roman"/>
                <a:cs typeface="Times New Roman"/>
              </a:rPr>
              <a:t> </a:t>
            </a:r>
            <a:r>
              <a:rPr sz="1500" spc="-70" dirty="0">
                <a:latin typeface="Times New Roman"/>
                <a:cs typeface="Times New Roman"/>
              </a:rPr>
              <a:t>de</a:t>
            </a:r>
            <a:r>
              <a:rPr sz="1500" spc="-5" dirty="0">
                <a:latin typeface="Times New Roman"/>
                <a:cs typeface="Times New Roman"/>
              </a:rPr>
              <a:t> </a:t>
            </a:r>
            <a:r>
              <a:rPr sz="1500" spc="-85" dirty="0">
                <a:latin typeface="Times New Roman"/>
                <a:cs typeface="Times New Roman"/>
              </a:rPr>
              <a:t>la</a:t>
            </a:r>
            <a:r>
              <a:rPr sz="1500" spc="-25" dirty="0">
                <a:latin typeface="Times New Roman"/>
                <a:cs typeface="Times New Roman"/>
              </a:rPr>
              <a:t> </a:t>
            </a:r>
            <a:r>
              <a:rPr sz="1500" spc="-35" dirty="0">
                <a:latin typeface="Times New Roman"/>
                <a:cs typeface="Times New Roman"/>
              </a:rPr>
              <a:t>liste.</a:t>
            </a:r>
            <a:r>
              <a:rPr sz="1500" spc="-210" dirty="0">
                <a:latin typeface="Times New Roman"/>
                <a:cs typeface="Times New Roman"/>
              </a:rPr>
              <a:t> </a:t>
            </a:r>
            <a:r>
              <a:rPr sz="1500" spc="-90" dirty="0">
                <a:latin typeface="Times New Roman"/>
                <a:cs typeface="Times New Roman"/>
              </a:rPr>
              <a:t>Un</a:t>
            </a:r>
            <a:r>
              <a:rPr sz="1500" spc="-5" dirty="0">
                <a:latin typeface="Times New Roman"/>
                <a:cs typeface="Times New Roman"/>
              </a:rPr>
              <a:t> </a:t>
            </a:r>
            <a:r>
              <a:rPr sz="1500" spc="-120" dirty="0">
                <a:latin typeface="Times New Roman"/>
                <a:cs typeface="Times New Roman"/>
              </a:rPr>
              <a:t>message</a:t>
            </a:r>
            <a:r>
              <a:rPr sz="1500" spc="-100" dirty="0">
                <a:latin typeface="Times New Roman"/>
                <a:cs typeface="Times New Roman"/>
              </a:rPr>
              <a:t> </a:t>
            </a:r>
            <a:r>
              <a:rPr sz="1500" spc="-65" dirty="0">
                <a:latin typeface="Times New Roman"/>
                <a:cs typeface="Times New Roman"/>
              </a:rPr>
              <a:t>est</a:t>
            </a:r>
            <a:r>
              <a:rPr sz="1500" spc="15" dirty="0">
                <a:latin typeface="Times New Roman"/>
                <a:cs typeface="Times New Roman"/>
              </a:rPr>
              <a:t> </a:t>
            </a:r>
            <a:r>
              <a:rPr sz="1500" spc="-65" dirty="0">
                <a:latin typeface="Times New Roman"/>
                <a:cs typeface="Times New Roman"/>
              </a:rPr>
              <a:t>considéré</a:t>
            </a:r>
            <a:r>
              <a:rPr sz="1500" spc="-80" dirty="0">
                <a:latin typeface="Times New Roman"/>
                <a:cs typeface="Times New Roman"/>
              </a:rPr>
              <a:t> </a:t>
            </a:r>
            <a:r>
              <a:rPr sz="1500" spc="-90" dirty="0">
                <a:latin typeface="Times New Roman"/>
                <a:cs typeface="Times New Roman"/>
              </a:rPr>
              <a:t>comme</a:t>
            </a:r>
            <a:r>
              <a:rPr sz="1500" spc="145" dirty="0">
                <a:latin typeface="Times New Roman"/>
                <a:cs typeface="Times New Roman"/>
              </a:rPr>
              <a:t> </a:t>
            </a:r>
            <a:r>
              <a:rPr sz="1500" spc="-55" dirty="0">
                <a:latin typeface="Times New Roman"/>
                <a:cs typeface="Times New Roman"/>
              </a:rPr>
              <a:t>committé</a:t>
            </a:r>
            <a:r>
              <a:rPr sz="1500" spc="-70" dirty="0">
                <a:latin typeface="Times New Roman"/>
                <a:cs typeface="Times New Roman"/>
              </a:rPr>
              <a:t> </a:t>
            </a:r>
            <a:r>
              <a:rPr sz="1500" spc="-75" dirty="0">
                <a:latin typeface="Times New Roman"/>
                <a:cs typeface="Times New Roman"/>
              </a:rPr>
              <a:t>s’il</a:t>
            </a:r>
            <a:r>
              <a:rPr sz="1500" spc="-60" dirty="0">
                <a:latin typeface="Times New Roman"/>
                <a:cs typeface="Times New Roman"/>
              </a:rPr>
              <a:t> </a:t>
            </a:r>
            <a:r>
              <a:rPr sz="1500" spc="-65" dirty="0">
                <a:latin typeface="Times New Roman"/>
                <a:cs typeface="Times New Roman"/>
              </a:rPr>
              <a:t>est</a:t>
            </a:r>
            <a:r>
              <a:rPr sz="1500" spc="15" dirty="0">
                <a:latin typeface="Times New Roman"/>
                <a:cs typeface="Times New Roman"/>
              </a:rPr>
              <a:t> </a:t>
            </a:r>
            <a:r>
              <a:rPr sz="1500" spc="-55" dirty="0">
                <a:latin typeface="Times New Roman"/>
                <a:cs typeface="Times New Roman"/>
              </a:rPr>
              <a:t>présent</a:t>
            </a:r>
            <a:r>
              <a:rPr sz="1500" spc="15" dirty="0">
                <a:latin typeface="Times New Roman"/>
                <a:cs typeface="Times New Roman"/>
              </a:rPr>
              <a:t> </a:t>
            </a:r>
            <a:r>
              <a:rPr sz="1500" spc="-65" dirty="0">
                <a:latin typeface="Times New Roman"/>
                <a:cs typeface="Times New Roman"/>
              </a:rPr>
              <a:t>sur</a:t>
            </a:r>
            <a:r>
              <a:rPr sz="1500" spc="10" dirty="0">
                <a:latin typeface="Times New Roman"/>
                <a:cs typeface="Times New Roman"/>
              </a:rPr>
              <a:t> </a:t>
            </a:r>
            <a:r>
              <a:rPr sz="1500" spc="-50" dirty="0">
                <a:latin typeface="Times New Roman"/>
                <a:cs typeface="Times New Roman"/>
              </a:rPr>
              <a:t>toutes</a:t>
            </a:r>
            <a:r>
              <a:rPr sz="1500" spc="-20" dirty="0">
                <a:latin typeface="Times New Roman"/>
                <a:cs typeface="Times New Roman"/>
              </a:rPr>
              <a:t> </a:t>
            </a:r>
            <a:r>
              <a:rPr sz="1500" spc="-80" dirty="0">
                <a:latin typeface="Times New Roman"/>
                <a:cs typeface="Times New Roman"/>
              </a:rPr>
              <a:t>les</a:t>
            </a:r>
            <a:r>
              <a:rPr sz="1500" spc="-15" dirty="0">
                <a:latin typeface="Times New Roman"/>
                <a:cs typeface="Times New Roman"/>
              </a:rPr>
              <a:t> </a:t>
            </a:r>
            <a:r>
              <a:rPr sz="1500" spc="-45" dirty="0">
                <a:latin typeface="Times New Roman"/>
                <a:cs typeface="Times New Roman"/>
              </a:rPr>
              <a:t>partitions</a:t>
            </a:r>
            <a:r>
              <a:rPr sz="1500" spc="-130" dirty="0">
                <a:latin typeface="Times New Roman"/>
                <a:cs typeface="Times New Roman"/>
              </a:rPr>
              <a:t> </a:t>
            </a:r>
            <a:r>
              <a:rPr sz="1500" spc="-160" dirty="0">
                <a:latin typeface="Times New Roman"/>
                <a:cs typeface="Times New Roman"/>
              </a:rPr>
              <a:t>ISR</a:t>
            </a:r>
            <a:endParaRPr sz="1500" dirty="0">
              <a:latin typeface="Times New Roman"/>
              <a:cs typeface="Times New Roman"/>
            </a:endParaRPr>
          </a:p>
        </p:txBody>
      </p:sp>
      <p:grpSp>
        <p:nvGrpSpPr>
          <p:cNvPr id="8" name="object 8"/>
          <p:cNvGrpSpPr/>
          <p:nvPr/>
        </p:nvGrpSpPr>
        <p:grpSpPr>
          <a:xfrm>
            <a:off x="4144645" y="2454434"/>
            <a:ext cx="6237605" cy="2193766"/>
            <a:chOff x="4446651" y="3162300"/>
            <a:chExt cx="7136130" cy="2447925"/>
          </a:xfrm>
        </p:grpSpPr>
        <p:pic>
          <p:nvPicPr>
            <p:cNvPr id="9" name="object 9"/>
            <p:cNvPicPr/>
            <p:nvPr/>
          </p:nvPicPr>
          <p:blipFill>
            <a:blip r:embed="rId2" cstate="print"/>
            <a:stretch>
              <a:fillRect/>
            </a:stretch>
          </p:blipFill>
          <p:spPr>
            <a:xfrm>
              <a:off x="7191375" y="3162300"/>
              <a:ext cx="4391025" cy="2447925"/>
            </a:xfrm>
            <a:prstGeom prst="rect">
              <a:avLst/>
            </a:prstGeom>
          </p:spPr>
        </p:pic>
        <p:sp>
          <p:nvSpPr>
            <p:cNvPr id="10" name="object 10"/>
            <p:cNvSpPr/>
            <p:nvPr/>
          </p:nvSpPr>
          <p:spPr>
            <a:xfrm>
              <a:off x="4453001" y="3557650"/>
              <a:ext cx="2733675" cy="1743075"/>
            </a:xfrm>
            <a:custGeom>
              <a:avLst/>
              <a:gdLst/>
              <a:ahLst/>
              <a:cxnLst/>
              <a:rect l="l" t="t" r="r" b="b"/>
              <a:pathLst>
                <a:path w="2733675" h="1743075">
                  <a:moveTo>
                    <a:pt x="2297810" y="0"/>
                  </a:moveTo>
                  <a:lnTo>
                    <a:pt x="2297810" y="217805"/>
                  </a:lnTo>
                  <a:lnTo>
                    <a:pt x="762508" y="217805"/>
                  </a:lnTo>
                  <a:lnTo>
                    <a:pt x="714284" y="219305"/>
                  </a:lnTo>
                  <a:lnTo>
                    <a:pt x="666858" y="223747"/>
                  </a:lnTo>
                  <a:lnTo>
                    <a:pt x="620318" y="231042"/>
                  </a:lnTo>
                  <a:lnTo>
                    <a:pt x="574755" y="241100"/>
                  </a:lnTo>
                  <a:lnTo>
                    <a:pt x="530256" y="253831"/>
                  </a:lnTo>
                  <a:lnTo>
                    <a:pt x="486912" y="269146"/>
                  </a:lnTo>
                  <a:lnTo>
                    <a:pt x="444811" y="286956"/>
                  </a:lnTo>
                  <a:lnTo>
                    <a:pt x="404044" y="307171"/>
                  </a:lnTo>
                  <a:lnTo>
                    <a:pt x="364699" y="329702"/>
                  </a:lnTo>
                  <a:lnTo>
                    <a:pt x="326866" y="354460"/>
                  </a:lnTo>
                  <a:lnTo>
                    <a:pt x="290633" y="381354"/>
                  </a:lnTo>
                  <a:lnTo>
                    <a:pt x="256091" y="410297"/>
                  </a:lnTo>
                  <a:lnTo>
                    <a:pt x="223329" y="441198"/>
                  </a:lnTo>
                  <a:lnTo>
                    <a:pt x="192436" y="473967"/>
                  </a:lnTo>
                  <a:lnTo>
                    <a:pt x="163500" y="508516"/>
                  </a:lnTo>
                  <a:lnTo>
                    <a:pt x="136613" y="544756"/>
                  </a:lnTo>
                  <a:lnTo>
                    <a:pt x="111862" y="582596"/>
                  </a:lnTo>
                  <a:lnTo>
                    <a:pt x="89337" y="621947"/>
                  </a:lnTo>
                  <a:lnTo>
                    <a:pt x="69128" y="662721"/>
                  </a:lnTo>
                  <a:lnTo>
                    <a:pt x="51324" y="704827"/>
                  </a:lnTo>
                  <a:lnTo>
                    <a:pt x="36013" y="748176"/>
                  </a:lnTo>
                  <a:lnTo>
                    <a:pt x="23287" y="792679"/>
                  </a:lnTo>
                  <a:lnTo>
                    <a:pt x="13232" y="838246"/>
                  </a:lnTo>
                  <a:lnTo>
                    <a:pt x="5940" y="884788"/>
                  </a:lnTo>
                  <a:lnTo>
                    <a:pt x="1500" y="932216"/>
                  </a:lnTo>
                  <a:lnTo>
                    <a:pt x="0" y="980440"/>
                  </a:lnTo>
                  <a:lnTo>
                    <a:pt x="0" y="1743075"/>
                  </a:lnTo>
                  <a:lnTo>
                    <a:pt x="435737" y="1743075"/>
                  </a:lnTo>
                  <a:lnTo>
                    <a:pt x="435737" y="980440"/>
                  </a:lnTo>
                  <a:lnTo>
                    <a:pt x="439280" y="932150"/>
                  </a:lnTo>
                  <a:lnTo>
                    <a:pt x="449572" y="886054"/>
                  </a:lnTo>
                  <a:lnTo>
                    <a:pt x="466108" y="842659"/>
                  </a:lnTo>
                  <a:lnTo>
                    <a:pt x="488382" y="802473"/>
                  </a:lnTo>
                  <a:lnTo>
                    <a:pt x="515889" y="766000"/>
                  </a:lnTo>
                  <a:lnTo>
                    <a:pt x="548123" y="733749"/>
                  </a:lnTo>
                  <a:lnTo>
                    <a:pt x="584579" y="706225"/>
                  </a:lnTo>
                  <a:lnTo>
                    <a:pt x="624751" y="683936"/>
                  </a:lnTo>
                  <a:lnTo>
                    <a:pt x="668133" y="667388"/>
                  </a:lnTo>
                  <a:lnTo>
                    <a:pt x="714220" y="657088"/>
                  </a:lnTo>
                  <a:lnTo>
                    <a:pt x="762508" y="653542"/>
                  </a:lnTo>
                  <a:lnTo>
                    <a:pt x="2297810" y="653542"/>
                  </a:lnTo>
                  <a:lnTo>
                    <a:pt x="2297810" y="871474"/>
                  </a:lnTo>
                  <a:lnTo>
                    <a:pt x="2733675" y="435737"/>
                  </a:lnTo>
                  <a:lnTo>
                    <a:pt x="2297810" y="0"/>
                  </a:lnTo>
                  <a:close/>
                </a:path>
              </a:pathLst>
            </a:custGeom>
            <a:solidFill>
              <a:srgbClr val="D24717"/>
            </a:solidFill>
          </p:spPr>
          <p:txBody>
            <a:bodyPr wrap="square" lIns="0" tIns="0" rIns="0" bIns="0" rtlCol="0"/>
            <a:lstStyle/>
            <a:p>
              <a:endParaRPr/>
            </a:p>
          </p:txBody>
        </p:sp>
        <p:sp>
          <p:nvSpPr>
            <p:cNvPr id="11" name="object 11"/>
            <p:cNvSpPr/>
            <p:nvPr/>
          </p:nvSpPr>
          <p:spPr>
            <a:xfrm>
              <a:off x="4453001" y="3557650"/>
              <a:ext cx="2733675" cy="1743075"/>
            </a:xfrm>
            <a:custGeom>
              <a:avLst/>
              <a:gdLst/>
              <a:ahLst/>
              <a:cxnLst/>
              <a:rect l="l" t="t" r="r" b="b"/>
              <a:pathLst>
                <a:path w="2733675" h="1743075">
                  <a:moveTo>
                    <a:pt x="0" y="1743075"/>
                  </a:moveTo>
                  <a:lnTo>
                    <a:pt x="0" y="980440"/>
                  </a:lnTo>
                  <a:lnTo>
                    <a:pt x="1500" y="932216"/>
                  </a:lnTo>
                  <a:lnTo>
                    <a:pt x="5940" y="884788"/>
                  </a:lnTo>
                  <a:lnTo>
                    <a:pt x="13232" y="838246"/>
                  </a:lnTo>
                  <a:lnTo>
                    <a:pt x="23287" y="792679"/>
                  </a:lnTo>
                  <a:lnTo>
                    <a:pt x="36013" y="748176"/>
                  </a:lnTo>
                  <a:lnTo>
                    <a:pt x="51324" y="704827"/>
                  </a:lnTo>
                  <a:lnTo>
                    <a:pt x="69128" y="662721"/>
                  </a:lnTo>
                  <a:lnTo>
                    <a:pt x="89337" y="621947"/>
                  </a:lnTo>
                  <a:lnTo>
                    <a:pt x="111862" y="582596"/>
                  </a:lnTo>
                  <a:lnTo>
                    <a:pt x="136613" y="544756"/>
                  </a:lnTo>
                  <a:lnTo>
                    <a:pt x="163500" y="508516"/>
                  </a:lnTo>
                  <a:lnTo>
                    <a:pt x="192436" y="473967"/>
                  </a:lnTo>
                  <a:lnTo>
                    <a:pt x="223329" y="441198"/>
                  </a:lnTo>
                  <a:lnTo>
                    <a:pt x="256091" y="410297"/>
                  </a:lnTo>
                  <a:lnTo>
                    <a:pt x="290633" y="381354"/>
                  </a:lnTo>
                  <a:lnTo>
                    <a:pt x="326866" y="354460"/>
                  </a:lnTo>
                  <a:lnTo>
                    <a:pt x="364699" y="329702"/>
                  </a:lnTo>
                  <a:lnTo>
                    <a:pt x="404044" y="307171"/>
                  </a:lnTo>
                  <a:lnTo>
                    <a:pt x="444811" y="286956"/>
                  </a:lnTo>
                  <a:lnTo>
                    <a:pt x="486912" y="269146"/>
                  </a:lnTo>
                  <a:lnTo>
                    <a:pt x="530256" y="253831"/>
                  </a:lnTo>
                  <a:lnTo>
                    <a:pt x="574755" y="241100"/>
                  </a:lnTo>
                  <a:lnTo>
                    <a:pt x="620318" y="231042"/>
                  </a:lnTo>
                  <a:lnTo>
                    <a:pt x="666858" y="223747"/>
                  </a:lnTo>
                  <a:lnTo>
                    <a:pt x="714284" y="219305"/>
                  </a:lnTo>
                  <a:lnTo>
                    <a:pt x="762508" y="217805"/>
                  </a:lnTo>
                  <a:lnTo>
                    <a:pt x="2297810" y="217805"/>
                  </a:lnTo>
                  <a:lnTo>
                    <a:pt x="2297810" y="0"/>
                  </a:lnTo>
                  <a:lnTo>
                    <a:pt x="2733675" y="435737"/>
                  </a:lnTo>
                  <a:lnTo>
                    <a:pt x="2297810" y="871474"/>
                  </a:lnTo>
                  <a:lnTo>
                    <a:pt x="2297810" y="653542"/>
                  </a:lnTo>
                  <a:lnTo>
                    <a:pt x="762508" y="653542"/>
                  </a:lnTo>
                  <a:lnTo>
                    <a:pt x="714220" y="657088"/>
                  </a:lnTo>
                  <a:lnTo>
                    <a:pt x="668133" y="667388"/>
                  </a:lnTo>
                  <a:lnTo>
                    <a:pt x="624751" y="683936"/>
                  </a:lnTo>
                  <a:lnTo>
                    <a:pt x="584579" y="706225"/>
                  </a:lnTo>
                  <a:lnTo>
                    <a:pt x="548123" y="733749"/>
                  </a:lnTo>
                  <a:lnTo>
                    <a:pt x="515889" y="766000"/>
                  </a:lnTo>
                  <a:lnTo>
                    <a:pt x="488382" y="802473"/>
                  </a:lnTo>
                  <a:lnTo>
                    <a:pt x="466108" y="842659"/>
                  </a:lnTo>
                  <a:lnTo>
                    <a:pt x="449572" y="886054"/>
                  </a:lnTo>
                  <a:lnTo>
                    <a:pt x="439280" y="932150"/>
                  </a:lnTo>
                  <a:lnTo>
                    <a:pt x="435737" y="980440"/>
                  </a:lnTo>
                  <a:lnTo>
                    <a:pt x="435737" y="1743075"/>
                  </a:lnTo>
                  <a:lnTo>
                    <a:pt x="0" y="1743075"/>
                  </a:lnTo>
                  <a:close/>
                </a:path>
              </a:pathLst>
            </a:custGeom>
            <a:ln w="12700">
              <a:solidFill>
                <a:srgbClr val="9B310D"/>
              </a:solidFill>
            </a:ln>
          </p:spPr>
          <p:txBody>
            <a:bodyPr wrap="square" lIns="0" tIns="0" rIns="0" bIns="0" rtlCol="0"/>
            <a:lstStyle/>
            <a:p>
              <a:endParaRPr/>
            </a:p>
          </p:txBody>
        </p:sp>
      </p:grpSp>
      <p:sp>
        <p:nvSpPr>
          <p:cNvPr id="12" name="object 12"/>
          <p:cNvSpPr txBox="1"/>
          <p:nvPr/>
        </p:nvSpPr>
        <p:spPr>
          <a:xfrm>
            <a:off x="3810000" y="3707065"/>
            <a:ext cx="1985645" cy="300355"/>
          </a:xfrm>
          <a:prstGeom prst="rect">
            <a:avLst/>
          </a:prstGeom>
        </p:spPr>
        <p:txBody>
          <a:bodyPr vert="horz" wrap="square" lIns="0" tIns="12700" rIns="0" bIns="0" rtlCol="0">
            <a:spAutoFit/>
          </a:bodyPr>
          <a:lstStyle/>
          <a:p>
            <a:pPr marL="12700">
              <a:lnSpc>
                <a:spcPct val="100000"/>
              </a:lnSpc>
              <a:spcBef>
                <a:spcPts val="100"/>
              </a:spcBef>
            </a:pPr>
            <a:r>
              <a:rPr sz="1800" spc="-85" dirty="0">
                <a:latin typeface="Times New Roman"/>
                <a:cs typeface="Times New Roman"/>
              </a:rPr>
              <a:t>C</a:t>
            </a:r>
            <a:r>
              <a:rPr sz="1800" spc="-55" dirty="0">
                <a:latin typeface="Times New Roman"/>
                <a:cs typeface="Times New Roman"/>
              </a:rPr>
              <a:t>lie</a:t>
            </a:r>
            <a:r>
              <a:rPr sz="1800" spc="-25" dirty="0">
                <a:latin typeface="Times New Roman"/>
                <a:cs typeface="Times New Roman"/>
              </a:rPr>
              <a:t>nt</a:t>
            </a:r>
            <a:r>
              <a:rPr sz="1800" spc="-155" dirty="0">
                <a:latin typeface="Times New Roman"/>
                <a:cs typeface="Times New Roman"/>
              </a:rPr>
              <a:t> </a:t>
            </a:r>
            <a:r>
              <a:rPr sz="1800" spc="-130" dirty="0">
                <a:latin typeface="Times New Roman"/>
                <a:cs typeface="Times New Roman"/>
              </a:rPr>
              <a:t>c</a:t>
            </a:r>
            <a:r>
              <a:rPr sz="1800" spc="-75" dirty="0">
                <a:latin typeface="Times New Roman"/>
                <a:cs typeface="Times New Roman"/>
              </a:rPr>
              <a:t>onn</a:t>
            </a:r>
            <a:r>
              <a:rPr sz="1800" spc="-60" dirty="0">
                <a:latin typeface="Times New Roman"/>
                <a:cs typeface="Times New Roman"/>
              </a:rPr>
              <a:t>e</a:t>
            </a:r>
            <a:r>
              <a:rPr sz="1800" spc="-130" dirty="0">
                <a:latin typeface="Times New Roman"/>
                <a:cs typeface="Times New Roman"/>
              </a:rPr>
              <a:t>c</a:t>
            </a:r>
            <a:r>
              <a:rPr sz="1800" spc="-35" dirty="0">
                <a:latin typeface="Times New Roman"/>
                <a:cs typeface="Times New Roman"/>
              </a:rPr>
              <a:t>t</a:t>
            </a:r>
            <a:r>
              <a:rPr sz="1800" spc="-5" dirty="0">
                <a:latin typeface="Times New Roman"/>
                <a:cs typeface="Times New Roman"/>
              </a:rPr>
              <a:t>i</a:t>
            </a:r>
            <a:r>
              <a:rPr sz="1800" spc="-100" dirty="0">
                <a:latin typeface="Times New Roman"/>
                <a:cs typeface="Times New Roman"/>
              </a:rPr>
              <a:t>ons</a:t>
            </a:r>
            <a:r>
              <a:rPr sz="1800" spc="-270" dirty="0">
                <a:latin typeface="Times New Roman"/>
                <a:cs typeface="Times New Roman"/>
              </a:rPr>
              <a:t> </a:t>
            </a:r>
            <a:r>
              <a:rPr sz="1800" spc="-55" dirty="0">
                <a:latin typeface="Times New Roman"/>
                <a:cs typeface="Times New Roman"/>
              </a:rPr>
              <a:t>T</a:t>
            </a:r>
            <a:r>
              <a:rPr sz="1800" spc="-85" dirty="0">
                <a:latin typeface="Times New Roman"/>
                <a:cs typeface="Times New Roman"/>
              </a:rPr>
              <a:t>C</a:t>
            </a:r>
            <a:r>
              <a:rPr sz="1800" spc="-100" dirty="0">
                <a:latin typeface="Times New Roman"/>
                <a:cs typeface="Times New Roman"/>
              </a:rPr>
              <a:t>P</a:t>
            </a:r>
            <a:endParaRPr sz="1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8484" y="241942"/>
            <a:ext cx="2315210" cy="293670"/>
          </a:xfrm>
          <a:prstGeom prst="rect">
            <a:avLst/>
          </a:prstGeom>
        </p:spPr>
        <p:txBody>
          <a:bodyPr vert="horz" wrap="square" lIns="0" tIns="16510" rIns="0" bIns="0" rtlCol="0">
            <a:spAutoFit/>
          </a:bodyPr>
          <a:lstStyle/>
          <a:p>
            <a:pPr marL="12700">
              <a:lnSpc>
                <a:spcPct val="100000"/>
              </a:lnSpc>
              <a:spcBef>
                <a:spcPts val="130"/>
              </a:spcBef>
            </a:pPr>
            <a:r>
              <a:rPr sz="1800" spc="-25" dirty="0"/>
              <a:t>Définitions</a:t>
            </a:r>
          </a:p>
        </p:txBody>
      </p:sp>
      <p:sp>
        <p:nvSpPr>
          <p:cNvPr id="3" name="object 3"/>
          <p:cNvSpPr txBox="1"/>
          <p:nvPr/>
        </p:nvSpPr>
        <p:spPr>
          <a:xfrm>
            <a:off x="1447800" y="659475"/>
            <a:ext cx="8642985" cy="984244"/>
          </a:xfrm>
          <a:prstGeom prst="rect">
            <a:avLst/>
          </a:prstGeom>
        </p:spPr>
        <p:txBody>
          <a:bodyPr vert="horz" wrap="square" lIns="0" tIns="12065" rIns="0" bIns="0" rtlCol="0">
            <a:spAutoFit/>
          </a:bodyPr>
          <a:lstStyle/>
          <a:p>
            <a:pPr marL="50800" marR="5080" indent="-38735">
              <a:lnSpc>
                <a:spcPct val="120200"/>
              </a:lnSpc>
              <a:spcBef>
                <a:spcPts val="95"/>
              </a:spcBef>
            </a:pPr>
            <a:r>
              <a:rPr sz="1250" b="1" spc="10" dirty="0">
                <a:latin typeface="Times New Roman"/>
                <a:cs typeface="Times New Roman"/>
              </a:rPr>
              <a:t>Segments </a:t>
            </a:r>
            <a:r>
              <a:rPr sz="1250" spc="-50" dirty="0">
                <a:latin typeface="Times New Roman"/>
                <a:cs typeface="Times New Roman"/>
              </a:rPr>
              <a:t>Une </a:t>
            </a:r>
            <a:r>
              <a:rPr sz="1250" spc="-20" dirty="0">
                <a:latin typeface="Times New Roman"/>
                <a:cs typeface="Times New Roman"/>
              </a:rPr>
              <a:t>partition </a:t>
            </a:r>
            <a:r>
              <a:rPr sz="1250" spc="-40" dirty="0">
                <a:latin typeface="Times New Roman"/>
                <a:cs typeface="Times New Roman"/>
              </a:rPr>
              <a:t>est </a:t>
            </a:r>
            <a:r>
              <a:rPr sz="1250" spc="-25" dirty="0">
                <a:latin typeface="Times New Roman"/>
                <a:cs typeface="Times New Roman"/>
              </a:rPr>
              <a:t>représentée </a:t>
            </a:r>
            <a:r>
              <a:rPr sz="1250" spc="-40" dirty="0">
                <a:latin typeface="Times New Roman"/>
                <a:cs typeface="Times New Roman"/>
              </a:rPr>
              <a:t>par </a:t>
            </a:r>
            <a:r>
              <a:rPr sz="1250" spc="-35" dirty="0">
                <a:latin typeface="Times New Roman"/>
                <a:cs typeface="Times New Roman"/>
              </a:rPr>
              <a:t>un </a:t>
            </a:r>
            <a:r>
              <a:rPr sz="1250" spc="-5" dirty="0">
                <a:latin typeface="Times New Roman"/>
                <a:cs typeface="Times New Roman"/>
              </a:rPr>
              <a:t>répertoire </a:t>
            </a:r>
            <a:r>
              <a:rPr sz="1250" spc="-40" dirty="0">
                <a:latin typeface="Times New Roman"/>
                <a:cs typeface="Times New Roman"/>
              </a:rPr>
              <a:t>sur </a:t>
            </a:r>
            <a:r>
              <a:rPr sz="1250" spc="-45" dirty="0">
                <a:latin typeface="Times New Roman"/>
                <a:cs typeface="Times New Roman"/>
              </a:rPr>
              <a:t>le </a:t>
            </a:r>
            <a:r>
              <a:rPr sz="1250" spc="-65" dirty="0">
                <a:latin typeface="Times New Roman"/>
                <a:cs typeface="Times New Roman"/>
              </a:rPr>
              <a:t>système</a:t>
            </a:r>
            <a:r>
              <a:rPr sz="1250" spc="-60" dirty="0">
                <a:latin typeface="Times New Roman"/>
                <a:cs typeface="Times New Roman"/>
              </a:rPr>
              <a:t> </a:t>
            </a:r>
            <a:r>
              <a:rPr sz="1250" spc="-35" dirty="0">
                <a:latin typeface="Times New Roman"/>
                <a:cs typeface="Times New Roman"/>
              </a:rPr>
              <a:t>de</a:t>
            </a:r>
            <a:r>
              <a:rPr sz="1250" spc="-30" dirty="0">
                <a:latin typeface="Times New Roman"/>
                <a:cs typeface="Times New Roman"/>
              </a:rPr>
              <a:t> </a:t>
            </a:r>
            <a:r>
              <a:rPr sz="1250" spc="-50" dirty="0">
                <a:latin typeface="Times New Roman"/>
                <a:cs typeface="Times New Roman"/>
              </a:rPr>
              <a:t>fichiers.Ce</a:t>
            </a:r>
            <a:r>
              <a:rPr sz="1250" spc="-45" dirty="0">
                <a:latin typeface="Times New Roman"/>
                <a:cs typeface="Times New Roman"/>
              </a:rPr>
              <a:t> </a:t>
            </a:r>
            <a:r>
              <a:rPr sz="1250" spc="-5" dirty="0">
                <a:latin typeface="Times New Roman"/>
                <a:cs typeface="Times New Roman"/>
              </a:rPr>
              <a:t>répertoire </a:t>
            </a:r>
            <a:r>
              <a:rPr sz="1250" spc="-20" dirty="0">
                <a:latin typeface="Times New Roman"/>
                <a:cs typeface="Times New Roman"/>
              </a:rPr>
              <a:t>contient </a:t>
            </a:r>
            <a:r>
              <a:rPr sz="1250" spc="-50" dirty="0">
                <a:latin typeface="Times New Roman"/>
                <a:cs typeface="Times New Roman"/>
              </a:rPr>
              <a:t>des </a:t>
            </a:r>
            <a:r>
              <a:rPr sz="1250" spc="-60" dirty="0">
                <a:latin typeface="Times New Roman"/>
                <a:cs typeface="Times New Roman"/>
              </a:rPr>
              <a:t>fichiers</a:t>
            </a:r>
            <a:r>
              <a:rPr sz="1250" spc="-55" dirty="0">
                <a:latin typeface="Times New Roman"/>
                <a:cs typeface="Times New Roman"/>
              </a:rPr>
              <a:t> </a:t>
            </a:r>
            <a:r>
              <a:rPr sz="1250" spc="-30" dirty="0">
                <a:latin typeface="Times New Roman"/>
                <a:cs typeface="Times New Roman"/>
              </a:rPr>
              <a:t>.log </a:t>
            </a:r>
            <a:r>
              <a:rPr sz="1250" spc="-55" dirty="0">
                <a:latin typeface="Times New Roman"/>
                <a:cs typeface="Times New Roman"/>
              </a:rPr>
              <a:t>appelés</a:t>
            </a:r>
            <a:r>
              <a:rPr sz="1250" spc="-50" dirty="0">
                <a:latin typeface="Times New Roman"/>
                <a:cs typeface="Times New Roman"/>
              </a:rPr>
              <a:t> </a:t>
            </a:r>
            <a:r>
              <a:rPr sz="1250" b="1" spc="20" dirty="0">
                <a:latin typeface="Times New Roman"/>
                <a:cs typeface="Times New Roman"/>
              </a:rPr>
              <a:t>segments</a:t>
            </a:r>
            <a:r>
              <a:rPr sz="1250" spc="20" dirty="0">
                <a:latin typeface="Times New Roman"/>
                <a:cs typeface="Times New Roman"/>
              </a:rPr>
              <a:t>. </a:t>
            </a:r>
            <a:r>
              <a:rPr sz="1250" spc="-300" dirty="0">
                <a:latin typeface="Times New Roman"/>
                <a:cs typeface="Times New Roman"/>
              </a:rPr>
              <a:t> </a:t>
            </a:r>
            <a:r>
              <a:rPr sz="1250" spc="-75" dirty="0">
                <a:latin typeface="Times New Roman"/>
                <a:cs typeface="Times New Roman"/>
              </a:rPr>
              <a:t>Les</a:t>
            </a:r>
            <a:r>
              <a:rPr sz="1250" spc="-40" dirty="0">
                <a:latin typeface="Times New Roman"/>
                <a:cs typeface="Times New Roman"/>
              </a:rPr>
              <a:t> </a:t>
            </a:r>
            <a:r>
              <a:rPr sz="1250" spc="-60" dirty="0">
                <a:latin typeface="Times New Roman"/>
                <a:cs typeface="Times New Roman"/>
              </a:rPr>
              <a:t>segments</a:t>
            </a:r>
            <a:r>
              <a:rPr sz="1250" spc="35" dirty="0">
                <a:latin typeface="Times New Roman"/>
                <a:cs typeface="Times New Roman"/>
              </a:rPr>
              <a:t> </a:t>
            </a:r>
            <a:r>
              <a:rPr sz="1250" spc="-15" dirty="0">
                <a:latin typeface="Times New Roman"/>
                <a:cs typeface="Times New Roman"/>
              </a:rPr>
              <a:t>ont </a:t>
            </a:r>
            <a:r>
              <a:rPr sz="1250" spc="-35" dirty="0">
                <a:latin typeface="Times New Roman"/>
                <a:cs typeface="Times New Roman"/>
              </a:rPr>
              <a:t>une</a:t>
            </a:r>
            <a:r>
              <a:rPr sz="1250" spc="-10" dirty="0">
                <a:latin typeface="Times New Roman"/>
                <a:cs typeface="Times New Roman"/>
              </a:rPr>
              <a:t> </a:t>
            </a:r>
            <a:r>
              <a:rPr sz="1250" spc="-45" dirty="0">
                <a:latin typeface="Times New Roman"/>
                <a:cs typeface="Times New Roman"/>
              </a:rPr>
              <a:t>taille</a:t>
            </a:r>
            <a:r>
              <a:rPr sz="1250" spc="-10" dirty="0">
                <a:latin typeface="Times New Roman"/>
                <a:cs typeface="Times New Roman"/>
              </a:rPr>
              <a:t> </a:t>
            </a:r>
            <a:r>
              <a:rPr sz="1250" spc="-35" dirty="0">
                <a:latin typeface="Times New Roman"/>
                <a:cs typeface="Times New Roman"/>
              </a:rPr>
              <a:t>ou</a:t>
            </a:r>
            <a:r>
              <a:rPr sz="1250" dirty="0">
                <a:latin typeface="Times New Roman"/>
                <a:cs typeface="Times New Roman"/>
              </a:rPr>
              <a:t> </a:t>
            </a:r>
            <a:r>
              <a:rPr sz="1250" spc="-35" dirty="0">
                <a:latin typeface="Times New Roman"/>
                <a:cs typeface="Times New Roman"/>
              </a:rPr>
              <a:t>une</a:t>
            </a:r>
            <a:r>
              <a:rPr sz="1250" spc="-10" dirty="0">
                <a:latin typeface="Times New Roman"/>
                <a:cs typeface="Times New Roman"/>
              </a:rPr>
              <a:t> </a:t>
            </a:r>
            <a:r>
              <a:rPr sz="1250" spc="-20" dirty="0">
                <a:latin typeface="Times New Roman"/>
                <a:cs typeface="Times New Roman"/>
              </a:rPr>
              <a:t>durée</a:t>
            </a:r>
            <a:r>
              <a:rPr sz="1250" spc="-10" dirty="0">
                <a:latin typeface="Times New Roman"/>
                <a:cs typeface="Times New Roman"/>
              </a:rPr>
              <a:t> </a:t>
            </a:r>
            <a:r>
              <a:rPr sz="1250" spc="-40" dirty="0">
                <a:latin typeface="Times New Roman"/>
                <a:cs typeface="Times New Roman"/>
              </a:rPr>
              <a:t>prédéfinie</a:t>
            </a:r>
            <a:r>
              <a:rPr sz="1250" spc="-10" dirty="0">
                <a:latin typeface="Times New Roman"/>
                <a:cs typeface="Times New Roman"/>
              </a:rPr>
              <a:t> </a:t>
            </a:r>
            <a:r>
              <a:rPr sz="1250" spc="-65" dirty="0">
                <a:latin typeface="Times New Roman"/>
                <a:cs typeface="Times New Roman"/>
              </a:rPr>
              <a:t>dans</a:t>
            </a:r>
            <a:r>
              <a:rPr sz="1250" spc="40" dirty="0">
                <a:latin typeface="Times New Roman"/>
                <a:cs typeface="Times New Roman"/>
              </a:rPr>
              <a:t> </a:t>
            </a:r>
            <a:r>
              <a:rPr sz="1250" spc="-70" dirty="0">
                <a:latin typeface="Times New Roman"/>
                <a:cs typeface="Times New Roman"/>
              </a:rPr>
              <a:t>la</a:t>
            </a:r>
            <a:r>
              <a:rPr sz="1250" spc="-35" dirty="0">
                <a:latin typeface="Times New Roman"/>
                <a:cs typeface="Times New Roman"/>
              </a:rPr>
              <a:t> </a:t>
            </a:r>
            <a:r>
              <a:rPr sz="1250" spc="-45" dirty="0">
                <a:latin typeface="Times New Roman"/>
                <a:cs typeface="Times New Roman"/>
              </a:rPr>
              <a:t>configuration</a:t>
            </a:r>
            <a:r>
              <a:rPr sz="1250" spc="75" dirty="0">
                <a:latin typeface="Times New Roman"/>
                <a:cs typeface="Times New Roman"/>
              </a:rPr>
              <a:t> </a:t>
            </a:r>
            <a:r>
              <a:rPr sz="1250" spc="-40" dirty="0">
                <a:latin typeface="Times New Roman"/>
                <a:cs typeface="Times New Roman"/>
              </a:rPr>
              <a:t>(par</a:t>
            </a:r>
            <a:r>
              <a:rPr sz="1250" spc="-5" dirty="0">
                <a:latin typeface="Times New Roman"/>
                <a:cs typeface="Times New Roman"/>
              </a:rPr>
              <a:t> </a:t>
            </a:r>
            <a:r>
              <a:rPr sz="1250" spc="-50" dirty="0">
                <a:latin typeface="Times New Roman"/>
                <a:cs typeface="Times New Roman"/>
              </a:rPr>
              <a:t>défaut</a:t>
            </a:r>
            <a:r>
              <a:rPr sz="1250" spc="60" dirty="0">
                <a:latin typeface="Times New Roman"/>
                <a:cs typeface="Times New Roman"/>
              </a:rPr>
              <a:t> </a:t>
            </a:r>
            <a:r>
              <a:rPr sz="1250" spc="-40" dirty="0">
                <a:latin typeface="Times New Roman"/>
                <a:cs typeface="Times New Roman"/>
              </a:rPr>
              <a:t>1</a:t>
            </a:r>
            <a:r>
              <a:rPr sz="1250" dirty="0">
                <a:latin typeface="Times New Roman"/>
                <a:cs typeface="Times New Roman"/>
              </a:rPr>
              <a:t> </a:t>
            </a:r>
            <a:r>
              <a:rPr sz="1250" spc="-25" dirty="0">
                <a:latin typeface="Times New Roman"/>
                <a:cs typeface="Times New Roman"/>
              </a:rPr>
              <a:t>Go).</a:t>
            </a:r>
            <a:endParaRPr sz="1250" dirty="0">
              <a:latin typeface="Times New Roman"/>
              <a:cs typeface="Times New Roman"/>
            </a:endParaRPr>
          </a:p>
          <a:p>
            <a:pPr marL="12700">
              <a:lnSpc>
                <a:spcPct val="100000"/>
              </a:lnSpc>
              <a:spcBef>
                <a:spcPts val="375"/>
              </a:spcBef>
            </a:pPr>
            <a:r>
              <a:rPr sz="1250" spc="-65" dirty="0">
                <a:latin typeface="Times New Roman"/>
                <a:cs typeface="Times New Roman"/>
              </a:rPr>
              <a:t>Le</a:t>
            </a:r>
            <a:r>
              <a:rPr sz="1250" spc="-80" dirty="0">
                <a:latin typeface="Times New Roman"/>
                <a:cs typeface="Times New Roman"/>
              </a:rPr>
              <a:t> </a:t>
            </a:r>
            <a:r>
              <a:rPr sz="1250" spc="-25" dirty="0">
                <a:latin typeface="Times New Roman"/>
                <a:cs typeface="Times New Roman"/>
              </a:rPr>
              <a:t>premier</a:t>
            </a:r>
            <a:r>
              <a:rPr sz="1250" spc="75" dirty="0">
                <a:latin typeface="Times New Roman"/>
                <a:cs typeface="Times New Roman"/>
              </a:rPr>
              <a:t> </a:t>
            </a:r>
            <a:r>
              <a:rPr sz="1250" spc="-65" dirty="0">
                <a:latin typeface="Times New Roman"/>
                <a:cs typeface="Times New Roman"/>
              </a:rPr>
              <a:t>offset</a:t>
            </a:r>
            <a:r>
              <a:rPr sz="1250" spc="60" dirty="0">
                <a:latin typeface="Times New Roman"/>
                <a:cs typeface="Times New Roman"/>
              </a:rPr>
              <a:t> </a:t>
            </a:r>
            <a:r>
              <a:rPr sz="1250" spc="-35" dirty="0">
                <a:latin typeface="Times New Roman"/>
                <a:cs typeface="Times New Roman"/>
              </a:rPr>
              <a:t>du</a:t>
            </a:r>
            <a:r>
              <a:rPr sz="1250" spc="5" dirty="0">
                <a:latin typeface="Times New Roman"/>
                <a:cs typeface="Times New Roman"/>
              </a:rPr>
              <a:t> </a:t>
            </a:r>
            <a:r>
              <a:rPr sz="1250" spc="-50" dirty="0">
                <a:latin typeface="Times New Roman"/>
                <a:cs typeface="Times New Roman"/>
              </a:rPr>
              <a:t>segment</a:t>
            </a:r>
            <a:r>
              <a:rPr sz="1250" spc="65" dirty="0">
                <a:latin typeface="Times New Roman"/>
                <a:cs typeface="Times New Roman"/>
              </a:rPr>
              <a:t> </a:t>
            </a:r>
            <a:r>
              <a:rPr sz="1250" spc="-40" dirty="0">
                <a:latin typeface="Times New Roman"/>
                <a:cs typeface="Times New Roman"/>
              </a:rPr>
              <a:t>est</a:t>
            </a:r>
            <a:r>
              <a:rPr sz="1250" spc="-15" dirty="0">
                <a:latin typeface="Times New Roman"/>
                <a:cs typeface="Times New Roman"/>
              </a:rPr>
              <a:t> </a:t>
            </a:r>
            <a:r>
              <a:rPr sz="1250" spc="-50" dirty="0">
                <a:latin typeface="Times New Roman"/>
                <a:cs typeface="Times New Roman"/>
              </a:rPr>
              <a:t>appelé</a:t>
            </a:r>
            <a:r>
              <a:rPr sz="1250" spc="-5" dirty="0">
                <a:latin typeface="Times New Roman"/>
                <a:cs typeface="Times New Roman"/>
              </a:rPr>
              <a:t> </a:t>
            </a:r>
            <a:r>
              <a:rPr sz="1400" b="1" spc="-70" dirty="0">
                <a:solidFill>
                  <a:srgbClr val="FF0000"/>
                </a:solidFill>
                <a:latin typeface="Times New Roman"/>
                <a:cs typeface="Times New Roman"/>
              </a:rPr>
              <a:t>base</a:t>
            </a:r>
            <a:r>
              <a:rPr sz="1400" b="1" spc="65" dirty="0">
                <a:solidFill>
                  <a:srgbClr val="FF0000"/>
                </a:solidFill>
                <a:latin typeface="Times New Roman"/>
                <a:cs typeface="Times New Roman"/>
              </a:rPr>
              <a:t> </a:t>
            </a:r>
            <a:r>
              <a:rPr sz="1400" b="1" spc="-50" dirty="0">
                <a:solidFill>
                  <a:srgbClr val="FF0000"/>
                </a:solidFill>
                <a:latin typeface="Times New Roman"/>
                <a:cs typeface="Times New Roman"/>
              </a:rPr>
              <a:t>offset.</a:t>
            </a:r>
            <a:r>
              <a:rPr sz="1400" b="1" spc="70" dirty="0">
                <a:solidFill>
                  <a:srgbClr val="FF0000"/>
                </a:solidFill>
                <a:latin typeface="Times New Roman"/>
                <a:cs typeface="Times New Roman"/>
              </a:rPr>
              <a:t> </a:t>
            </a:r>
            <a:r>
              <a:rPr sz="1250" spc="-65" dirty="0">
                <a:latin typeface="Times New Roman"/>
                <a:cs typeface="Times New Roman"/>
              </a:rPr>
              <a:t>Le</a:t>
            </a:r>
            <a:r>
              <a:rPr sz="1250" spc="-80" dirty="0">
                <a:latin typeface="Times New Roman"/>
                <a:cs typeface="Times New Roman"/>
              </a:rPr>
              <a:t> </a:t>
            </a:r>
            <a:r>
              <a:rPr sz="1250" spc="-35" dirty="0">
                <a:latin typeface="Times New Roman"/>
                <a:cs typeface="Times New Roman"/>
              </a:rPr>
              <a:t>nom</a:t>
            </a:r>
            <a:r>
              <a:rPr sz="1250" spc="-30" dirty="0">
                <a:latin typeface="Times New Roman"/>
                <a:cs typeface="Times New Roman"/>
              </a:rPr>
              <a:t> </a:t>
            </a:r>
            <a:r>
              <a:rPr sz="1250" spc="-35" dirty="0">
                <a:latin typeface="Times New Roman"/>
                <a:cs typeface="Times New Roman"/>
              </a:rPr>
              <a:t>du</a:t>
            </a:r>
            <a:r>
              <a:rPr sz="1250" spc="5" dirty="0">
                <a:latin typeface="Times New Roman"/>
                <a:cs typeface="Times New Roman"/>
              </a:rPr>
              <a:t> </a:t>
            </a:r>
            <a:r>
              <a:rPr sz="1250" spc="-50" dirty="0">
                <a:latin typeface="Times New Roman"/>
                <a:cs typeface="Times New Roman"/>
              </a:rPr>
              <a:t>segment</a:t>
            </a:r>
            <a:r>
              <a:rPr sz="1250" spc="60" dirty="0">
                <a:latin typeface="Times New Roman"/>
                <a:cs typeface="Times New Roman"/>
              </a:rPr>
              <a:t> </a:t>
            </a:r>
            <a:r>
              <a:rPr sz="1250" spc="-40" dirty="0">
                <a:latin typeface="Times New Roman"/>
                <a:cs typeface="Times New Roman"/>
              </a:rPr>
              <a:t>est</a:t>
            </a:r>
            <a:r>
              <a:rPr sz="1250" spc="65" dirty="0">
                <a:latin typeface="Times New Roman"/>
                <a:cs typeface="Times New Roman"/>
              </a:rPr>
              <a:t> </a:t>
            </a:r>
            <a:r>
              <a:rPr sz="1250" spc="-70" dirty="0">
                <a:latin typeface="Times New Roman"/>
                <a:cs typeface="Times New Roman"/>
              </a:rPr>
              <a:t>égal</a:t>
            </a:r>
            <a:r>
              <a:rPr sz="1250" spc="-25" dirty="0">
                <a:latin typeface="Times New Roman"/>
                <a:cs typeface="Times New Roman"/>
              </a:rPr>
              <a:t> </a:t>
            </a:r>
            <a:r>
              <a:rPr sz="1250" spc="-75" dirty="0">
                <a:latin typeface="Times New Roman"/>
                <a:cs typeface="Times New Roman"/>
              </a:rPr>
              <a:t>au</a:t>
            </a:r>
            <a:r>
              <a:rPr sz="1250" spc="5" dirty="0">
                <a:latin typeface="Times New Roman"/>
                <a:cs typeface="Times New Roman"/>
              </a:rPr>
              <a:t> </a:t>
            </a:r>
            <a:r>
              <a:rPr sz="1250" spc="-70" dirty="0">
                <a:latin typeface="Times New Roman"/>
                <a:cs typeface="Times New Roman"/>
              </a:rPr>
              <a:t>base</a:t>
            </a:r>
            <a:r>
              <a:rPr sz="1250" spc="70" dirty="0">
                <a:latin typeface="Times New Roman"/>
                <a:cs typeface="Times New Roman"/>
              </a:rPr>
              <a:t> </a:t>
            </a:r>
            <a:r>
              <a:rPr sz="1250" spc="-50" dirty="0">
                <a:latin typeface="Times New Roman"/>
                <a:cs typeface="Times New Roman"/>
              </a:rPr>
              <a:t>offset.</a:t>
            </a:r>
            <a:endParaRPr sz="1250" dirty="0">
              <a:latin typeface="Times New Roman"/>
              <a:cs typeface="Times New Roman"/>
            </a:endParaRPr>
          </a:p>
          <a:p>
            <a:pPr marL="12700">
              <a:lnSpc>
                <a:spcPct val="100000"/>
              </a:lnSpc>
              <a:spcBef>
                <a:spcPts val="380"/>
              </a:spcBef>
            </a:pPr>
            <a:r>
              <a:rPr sz="1250" spc="-65" dirty="0">
                <a:latin typeface="Times New Roman"/>
                <a:cs typeface="Times New Roman"/>
              </a:rPr>
              <a:t>Le</a:t>
            </a:r>
            <a:r>
              <a:rPr sz="1250" spc="-80" dirty="0">
                <a:latin typeface="Times New Roman"/>
                <a:cs typeface="Times New Roman"/>
              </a:rPr>
              <a:t> </a:t>
            </a:r>
            <a:r>
              <a:rPr sz="1250" spc="-5" dirty="0">
                <a:latin typeface="Times New Roman"/>
                <a:cs typeface="Times New Roman"/>
              </a:rPr>
              <a:t>dernier</a:t>
            </a:r>
            <a:r>
              <a:rPr sz="1250" spc="5" dirty="0">
                <a:latin typeface="Times New Roman"/>
                <a:cs typeface="Times New Roman"/>
              </a:rPr>
              <a:t> </a:t>
            </a:r>
            <a:r>
              <a:rPr sz="1250" spc="-50" dirty="0">
                <a:latin typeface="Times New Roman"/>
                <a:cs typeface="Times New Roman"/>
              </a:rPr>
              <a:t>segment</a:t>
            </a:r>
            <a:r>
              <a:rPr sz="1250" spc="65" dirty="0">
                <a:latin typeface="Times New Roman"/>
                <a:cs typeface="Times New Roman"/>
              </a:rPr>
              <a:t> </a:t>
            </a:r>
            <a:r>
              <a:rPr sz="1250" spc="-35" dirty="0">
                <a:latin typeface="Times New Roman"/>
                <a:cs typeface="Times New Roman"/>
              </a:rPr>
              <a:t>de</a:t>
            </a:r>
            <a:r>
              <a:rPr sz="1250" spc="-5" dirty="0">
                <a:latin typeface="Times New Roman"/>
                <a:cs typeface="Times New Roman"/>
              </a:rPr>
              <a:t> </a:t>
            </a:r>
            <a:r>
              <a:rPr sz="1250" spc="-70" dirty="0">
                <a:latin typeface="Times New Roman"/>
                <a:cs typeface="Times New Roman"/>
              </a:rPr>
              <a:t>la</a:t>
            </a:r>
            <a:r>
              <a:rPr sz="1250" spc="-25" dirty="0">
                <a:latin typeface="Times New Roman"/>
                <a:cs typeface="Times New Roman"/>
              </a:rPr>
              <a:t> </a:t>
            </a:r>
            <a:r>
              <a:rPr sz="1250" spc="-15" dirty="0">
                <a:latin typeface="Times New Roman"/>
                <a:cs typeface="Times New Roman"/>
              </a:rPr>
              <a:t>partition</a:t>
            </a:r>
            <a:r>
              <a:rPr sz="1250" spc="10" dirty="0">
                <a:latin typeface="Times New Roman"/>
                <a:cs typeface="Times New Roman"/>
              </a:rPr>
              <a:t> </a:t>
            </a:r>
            <a:r>
              <a:rPr sz="1250" spc="-40" dirty="0">
                <a:latin typeface="Times New Roman"/>
                <a:cs typeface="Times New Roman"/>
              </a:rPr>
              <a:t>est</a:t>
            </a:r>
            <a:r>
              <a:rPr sz="1250" spc="-10" dirty="0">
                <a:latin typeface="Times New Roman"/>
                <a:cs typeface="Times New Roman"/>
              </a:rPr>
              <a:t> </a:t>
            </a:r>
            <a:r>
              <a:rPr sz="1250" spc="-50" dirty="0">
                <a:latin typeface="Times New Roman"/>
                <a:cs typeface="Times New Roman"/>
              </a:rPr>
              <a:t>appelé</a:t>
            </a:r>
            <a:r>
              <a:rPr sz="1250" spc="-5" dirty="0">
                <a:latin typeface="Times New Roman"/>
                <a:cs typeface="Times New Roman"/>
              </a:rPr>
              <a:t> </a:t>
            </a:r>
            <a:r>
              <a:rPr sz="1250" spc="-50" dirty="0">
                <a:latin typeface="Times New Roman"/>
                <a:cs typeface="Times New Roman"/>
              </a:rPr>
              <a:t>segment</a:t>
            </a:r>
            <a:r>
              <a:rPr sz="1250" spc="65" dirty="0">
                <a:latin typeface="Times New Roman"/>
                <a:cs typeface="Times New Roman"/>
              </a:rPr>
              <a:t> </a:t>
            </a:r>
            <a:r>
              <a:rPr sz="1250" spc="-40" dirty="0">
                <a:latin typeface="Times New Roman"/>
                <a:cs typeface="Times New Roman"/>
              </a:rPr>
              <a:t>actif.</a:t>
            </a:r>
            <a:r>
              <a:rPr sz="1250" spc="-5" dirty="0">
                <a:latin typeface="Times New Roman"/>
                <a:cs typeface="Times New Roman"/>
              </a:rPr>
              <a:t> </a:t>
            </a:r>
            <a:r>
              <a:rPr sz="1250" spc="-70" dirty="0">
                <a:latin typeface="Times New Roman"/>
                <a:cs typeface="Times New Roman"/>
              </a:rPr>
              <a:t>Seul</a:t>
            </a:r>
            <a:r>
              <a:rPr sz="1250" spc="-20" dirty="0">
                <a:latin typeface="Times New Roman"/>
                <a:cs typeface="Times New Roman"/>
              </a:rPr>
              <a:t> </a:t>
            </a:r>
            <a:r>
              <a:rPr sz="1250" spc="-35" dirty="0">
                <a:latin typeface="Times New Roman"/>
                <a:cs typeface="Times New Roman"/>
              </a:rPr>
              <a:t>ce</a:t>
            </a:r>
            <a:r>
              <a:rPr sz="1250" spc="-5" dirty="0">
                <a:latin typeface="Times New Roman"/>
                <a:cs typeface="Times New Roman"/>
              </a:rPr>
              <a:t> </a:t>
            </a:r>
            <a:r>
              <a:rPr sz="1250" spc="-50" dirty="0">
                <a:latin typeface="Times New Roman"/>
                <a:cs typeface="Times New Roman"/>
              </a:rPr>
              <a:t>segment</a:t>
            </a:r>
            <a:r>
              <a:rPr sz="1250" spc="65" dirty="0">
                <a:latin typeface="Times New Roman"/>
                <a:cs typeface="Times New Roman"/>
              </a:rPr>
              <a:t> </a:t>
            </a:r>
            <a:r>
              <a:rPr sz="1250" spc="-40" dirty="0">
                <a:latin typeface="Times New Roman"/>
                <a:cs typeface="Times New Roman"/>
              </a:rPr>
              <a:t>est</a:t>
            </a:r>
            <a:r>
              <a:rPr sz="1250" spc="-5" dirty="0">
                <a:latin typeface="Times New Roman"/>
                <a:cs typeface="Times New Roman"/>
              </a:rPr>
              <a:t> </a:t>
            </a:r>
            <a:r>
              <a:rPr sz="1250" spc="-55" dirty="0">
                <a:latin typeface="Times New Roman"/>
                <a:cs typeface="Times New Roman"/>
              </a:rPr>
              <a:t>capable</a:t>
            </a:r>
            <a:r>
              <a:rPr sz="1250" spc="-5" dirty="0">
                <a:latin typeface="Times New Roman"/>
                <a:cs typeface="Times New Roman"/>
              </a:rPr>
              <a:t> </a:t>
            </a:r>
            <a:r>
              <a:rPr sz="1250" spc="-35" dirty="0">
                <a:latin typeface="Times New Roman"/>
                <a:cs typeface="Times New Roman"/>
              </a:rPr>
              <a:t>de</a:t>
            </a:r>
            <a:r>
              <a:rPr sz="1250" spc="-5" dirty="0">
                <a:latin typeface="Times New Roman"/>
                <a:cs typeface="Times New Roman"/>
              </a:rPr>
              <a:t> </a:t>
            </a:r>
            <a:r>
              <a:rPr sz="1250" spc="-40" dirty="0">
                <a:latin typeface="Times New Roman"/>
                <a:cs typeface="Times New Roman"/>
              </a:rPr>
              <a:t>stocker</a:t>
            </a:r>
            <a:r>
              <a:rPr sz="1250" spc="75" dirty="0">
                <a:latin typeface="Times New Roman"/>
                <a:cs typeface="Times New Roman"/>
              </a:rPr>
              <a:t> </a:t>
            </a:r>
            <a:r>
              <a:rPr sz="1250" spc="-60" dirty="0">
                <a:latin typeface="Times New Roman"/>
                <a:cs typeface="Times New Roman"/>
              </a:rPr>
              <a:t>les</a:t>
            </a:r>
            <a:r>
              <a:rPr sz="1250" spc="-30" dirty="0">
                <a:latin typeface="Times New Roman"/>
                <a:cs typeface="Times New Roman"/>
              </a:rPr>
              <a:t> </a:t>
            </a:r>
            <a:r>
              <a:rPr sz="1250" spc="-50" dirty="0">
                <a:latin typeface="Times New Roman"/>
                <a:cs typeface="Times New Roman"/>
              </a:rPr>
              <a:t>nouveaux</a:t>
            </a:r>
            <a:r>
              <a:rPr sz="1250" spc="5" dirty="0">
                <a:latin typeface="Times New Roman"/>
                <a:cs typeface="Times New Roman"/>
              </a:rPr>
              <a:t> </a:t>
            </a:r>
            <a:r>
              <a:rPr sz="1250" spc="-85" dirty="0">
                <a:latin typeface="Times New Roman"/>
                <a:cs typeface="Times New Roman"/>
              </a:rPr>
              <a:t>messages</a:t>
            </a:r>
            <a:r>
              <a:rPr sz="1250" spc="114" dirty="0">
                <a:latin typeface="Times New Roman"/>
                <a:cs typeface="Times New Roman"/>
              </a:rPr>
              <a:t> </a:t>
            </a:r>
            <a:r>
              <a:rPr sz="1250" spc="-50" dirty="0">
                <a:latin typeface="Times New Roman"/>
                <a:cs typeface="Times New Roman"/>
              </a:rPr>
              <a:t>(append-only)</a:t>
            </a:r>
            <a:endParaRPr sz="1250" dirty="0">
              <a:latin typeface="Times New Roman"/>
              <a:cs typeface="Times New Roman"/>
            </a:endParaRPr>
          </a:p>
        </p:txBody>
      </p:sp>
      <p:sp>
        <p:nvSpPr>
          <p:cNvPr id="4" name="object 4"/>
          <p:cNvSpPr txBox="1"/>
          <p:nvPr/>
        </p:nvSpPr>
        <p:spPr>
          <a:xfrm>
            <a:off x="1204277" y="4691316"/>
            <a:ext cx="9666605" cy="1590040"/>
          </a:xfrm>
          <a:prstGeom prst="rect">
            <a:avLst/>
          </a:prstGeom>
        </p:spPr>
        <p:txBody>
          <a:bodyPr vert="horz" wrap="square" lIns="0" tIns="50165" rIns="0" bIns="0" rtlCol="0">
            <a:spAutoFit/>
          </a:bodyPr>
          <a:lstStyle/>
          <a:p>
            <a:pPr marL="12700">
              <a:lnSpc>
                <a:spcPct val="100000"/>
              </a:lnSpc>
              <a:spcBef>
                <a:spcPts val="395"/>
              </a:spcBef>
            </a:pPr>
            <a:r>
              <a:rPr sz="1250" spc="-60" dirty="0">
                <a:latin typeface="Times New Roman"/>
                <a:cs typeface="Times New Roman"/>
              </a:rPr>
              <a:t>Un</a:t>
            </a:r>
            <a:r>
              <a:rPr sz="1250" spc="5" dirty="0">
                <a:latin typeface="Times New Roman"/>
                <a:cs typeface="Times New Roman"/>
              </a:rPr>
              <a:t> </a:t>
            </a:r>
            <a:r>
              <a:rPr sz="1250" b="1" spc="-5" dirty="0">
                <a:latin typeface="Times New Roman"/>
                <a:cs typeface="Times New Roman"/>
              </a:rPr>
              <a:t>offse</a:t>
            </a:r>
            <a:r>
              <a:rPr sz="1250" spc="-5" dirty="0">
                <a:latin typeface="Times New Roman"/>
                <a:cs typeface="Times New Roman"/>
              </a:rPr>
              <a:t>t</a:t>
            </a:r>
            <a:r>
              <a:rPr sz="1250" spc="145" dirty="0">
                <a:latin typeface="Times New Roman"/>
                <a:cs typeface="Times New Roman"/>
              </a:rPr>
              <a:t> </a:t>
            </a:r>
            <a:r>
              <a:rPr sz="1250" spc="-40" dirty="0">
                <a:latin typeface="Times New Roman"/>
                <a:cs typeface="Times New Roman"/>
              </a:rPr>
              <a:t>est</a:t>
            </a:r>
            <a:r>
              <a:rPr sz="1250" spc="-10" dirty="0">
                <a:latin typeface="Times New Roman"/>
                <a:cs typeface="Times New Roman"/>
              </a:rPr>
              <a:t> </a:t>
            </a:r>
            <a:r>
              <a:rPr sz="1250" spc="-35" dirty="0">
                <a:latin typeface="Times New Roman"/>
                <a:cs typeface="Times New Roman"/>
              </a:rPr>
              <a:t>un</a:t>
            </a:r>
            <a:r>
              <a:rPr sz="1250" spc="10" dirty="0">
                <a:latin typeface="Times New Roman"/>
                <a:cs typeface="Times New Roman"/>
              </a:rPr>
              <a:t> </a:t>
            </a:r>
            <a:r>
              <a:rPr sz="1250" spc="-35" dirty="0">
                <a:latin typeface="Times New Roman"/>
                <a:cs typeface="Times New Roman"/>
              </a:rPr>
              <a:t>indicateur</a:t>
            </a:r>
            <a:r>
              <a:rPr sz="1250" dirty="0">
                <a:latin typeface="Times New Roman"/>
                <a:cs typeface="Times New Roman"/>
              </a:rPr>
              <a:t> </a:t>
            </a:r>
            <a:r>
              <a:rPr sz="1250" spc="-40" dirty="0">
                <a:latin typeface="Times New Roman"/>
                <a:cs typeface="Times New Roman"/>
              </a:rPr>
              <a:t>qui</a:t>
            </a:r>
            <a:r>
              <a:rPr sz="1250" spc="-80" dirty="0">
                <a:latin typeface="Times New Roman"/>
                <a:cs typeface="Times New Roman"/>
              </a:rPr>
              <a:t> </a:t>
            </a:r>
            <a:r>
              <a:rPr sz="1250" spc="-10" dirty="0">
                <a:latin typeface="Times New Roman"/>
                <a:cs typeface="Times New Roman"/>
              </a:rPr>
              <a:t>permet </a:t>
            </a:r>
            <a:r>
              <a:rPr sz="1250" spc="-35" dirty="0">
                <a:latin typeface="Times New Roman"/>
                <a:cs typeface="Times New Roman"/>
              </a:rPr>
              <a:t>de</a:t>
            </a:r>
            <a:r>
              <a:rPr sz="1250" spc="-5" dirty="0">
                <a:latin typeface="Times New Roman"/>
                <a:cs typeface="Times New Roman"/>
              </a:rPr>
              <a:t> </a:t>
            </a:r>
            <a:r>
              <a:rPr sz="1250" spc="-15" dirty="0">
                <a:latin typeface="Times New Roman"/>
                <a:cs typeface="Times New Roman"/>
              </a:rPr>
              <a:t>retrouver</a:t>
            </a:r>
            <a:r>
              <a:rPr sz="1250" spc="-70" dirty="0">
                <a:latin typeface="Times New Roman"/>
                <a:cs typeface="Times New Roman"/>
              </a:rPr>
              <a:t> </a:t>
            </a:r>
            <a:r>
              <a:rPr sz="1250" spc="-45" dirty="0">
                <a:latin typeface="Times New Roman"/>
                <a:cs typeface="Times New Roman"/>
              </a:rPr>
              <a:t>le</a:t>
            </a:r>
            <a:r>
              <a:rPr sz="1250" spc="-5" dirty="0">
                <a:latin typeface="Times New Roman"/>
                <a:cs typeface="Times New Roman"/>
              </a:rPr>
              <a:t> </a:t>
            </a:r>
            <a:r>
              <a:rPr sz="1250" spc="-25" dirty="0">
                <a:latin typeface="Times New Roman"/>
                <a:cs typeface="Times New Roman"/>
              </a:rPr>
              <a:t>premier</a:t>
            </a:r>
            <a:r>
              <a:rPr sz="1250" spc="80" dirty="0">
                <a:latin typeface="Times New Roman"/>
                <a:cs typeface="Times New Roman"/>
              </a:rPr>
              <a:t> </a:t>
            </a:r>
            <a:r>
              <a:rPr sz="1250" spc="-85" dirty="0">
                <a:latin typeface="Times New Roman"/>
                <a:cs typeface="Times New Roman"/>
              </a:rPr>
              <a:t>message</a:t>
            </a:r>
            <a:r>
              <a:rPr sz="1250" spc="70" dirty="0">
                <a:latin typeface="Times New Roman"/>
                <a:cs typeface="Times New Roman"/>
              </a:rPr>
              <a:t> </a:t>
            </a:r>
            <a:r>
              <a:rPr sz="1250" spc="-35" dirty="0">
                <a:latin typeface="Times New Roman"/>
                <a:cs typeface="Times New Roman"/>
              </a:rPr>
              <a:t>non</a:t>
            </a:r>
            <a:r>
              <a:rPr sz="1250" spc="10" dirty="0">
                <a:latin typeface="Times New Roman"/>
                <a:cs typeface="Times New Roman"/>
              </a:rPr>
              <a:t> </a:t>
            </a:r>
            <a:r>
              <a:rPr sz="1250" spc="-50" dirty="0">
                <a:latin typeface="Times New Roman"/>
                <a:cs typeface="Times New Roman"/>
              </a:rPr>
              <a:t>lu</a:t>
            </a:r>
            <a:r>
              <a:rPr sz="1250" spc="5" dirty="0">
                <a:latin typeface="Times New Roman"/>
                <a:cs typeface="Times New Roman"/>
              </a:rPr>
              <a:t> </a:t>
            </a:r>
            <a:r>
              <a:rPr sz="1250" spc="-20" dirty="0">
                <a:latin typeface="Times New Roman"/>
                <a:cs typeface="Times New Roman"/>
              </a:rPr>
              <a:t>pour</a:t>
            </a:r>
            <a:r>
              <a:rPr sz="1250" dirty="0">
                <a:latin typeface="Times New Roman"/>
                <a:cs typeface="Times New Roman"/>
              </a:rPr>
              <a:t> </a:t>
            </a:r>
            <a:r>
              <a:rPr sz="1250" spc="-60" dirty="0">
                <a:latin typeface="Times New Roman"/>
                <a:cs typeface="Times New Roman"/>
              </a:rPr>
              <a:t>chaque</a:t>
            </a:r>
            <a:r>
              <a:rPr sz="1250" spc="75" dirty="0">
                <a:latin typeface="Times New Roman"/>
                <a:cs typeface="Times New Roman"/>
              </a:rPr>
              <a:t> </a:t>
            </a:r>
            <a:r>
              <a:rPr sz="1250" spc="-45" dirty="0">
                <a:latin typeface="Times New Roman"/>
                <a:cs typeface="Times New Roman"/>
              </a:rPr>
              <a:t>consumer.</a:t>
            </a:r>
            <a:endParaRPr sz="1250">
              <a:latin typeface="Times New Roman"/>
              <a:cs typeface="Times New Roman"/>
            </a:endParaRPr>
          </a:p>
          <a:p>
            <a:pPr marL="12700">
              <a:lnSpc>
                <a:spcPct val="100000"/>
              </a:lnSpc>
              <a:spcBef>
                <a:spcPts val="305"/>
              </a:spcBef>
            </a:pPr>
            <a:r>
              <a:rPr sz="1250" spc="-114" dirty="0">
                <a:latin typeface="Times New Roman"/>
                <a:cs typeface="Times New Roman"/>
              </a:rPr>
              <a:t>Kafka</a:t>
            </a:r>
            <a:r>
              <a:rPr sz="1250" spc="-65" dirty="0">
                <a:latin typeface="Times New Roman"/>
                <a:cs typeface="Times New Roman"/>
              </a:rPr>
              <a:t> </a:t>
            </a:r>
            <a:r>
              <a:rPr sz="1250" spc="-55" dirty="0">
                <a:latin typeface="Times New Roman"/>
                <a:cs typeface="Times New Roman"/>
              </a:rPr>
              <a:t>dispose</a:t>
            </a:r>
            <a:r>
              <a:rPr sz="1250" spc="65" dirty="0">
                <a:latin typeface="Times New Roman"/>
                <a:cs typeface="Times New Roman"/>
              </a:rPr>
              <a:t> </a:t>
            </a:r>
            <a:r>
              <a:rPr sz="1250" spc="-35" dirty="0">
                <a:latin typeface="Times New Roman"/>
                <a:cs typeface="Times New Roman"/>
              </a:rPr>
              <a:t>d’un</a:t>
            </a:r>
            <a:r>
              <a:rPr sz="1250" spc="5" dirty="0">
                <a:latin typeface="Times New Roman"/>
                <a:cs typeface="Times New Roman"/>
              </a:rPr>
              <a:t> </a:t>
            </a:r>
            <a:r>
              <a:rPr sz="1250" spc="-60" dirty="0">
                <a:latin typeface="Times New Roman"/>
                <a:cs typeface="Times New Roman"/>
              </a:rPr>
              <a:t>mécanisme</a:t>
            </a:r>
            <a:r>
              <a:rPr sz="1250" spc="65" dirty="0">
                <a:latin typeface="Times New Roman"/>
                <a:cs typeface="Times New Roman"/>
              </a:rPr>
              <a:t> </a:t>
            </a:r>
            <a:r>
              <a:rPr sz="1250" spc="-5" dirty="0">
                <a:latin typeface="Times New Roman"/>
                <a:cs typeface="Times New Roman"/>
              </a:rPr>
              <a:t>interne </a:t>
            </a:r>
            <a:r>
              <a:rPr sz="1250" spc="-40" dirty="0">
                <a:latin typeface="Times New Roman"/>
                <a:cs typeface="Times New Roman"/>
              </a:rPr>
              <a:t>qui</a:t>
            </a:r>
            <a:r>
              <a:rPr sz="1250" spc="-85" dirty="0">
                <a:latin typeface="Times New Roman"/>
                <a:cs typeface="Times New Roman"/>
              </a:rPr>
              <a:t> </a:t>
            </a:r>
            <a:r>
              <a:rPr sz="1250" spc="-5" dirty="0">
                <a:latin typeface="Times New Roman"/>
                <a:cs typeface="Times New Roman"/>
              </a:rPr>
              <a:t>permet</a:t>
            </a:r>
            <a:r>
              <a:rPr sz="1250" spc="-10" dirty="0">
                <a:latin typeface="Times New Roman"/>
                <a:cs typeface="Times New Roman"/>
              </a:rPr>
              <a:t> </a:t>
            </a:r>
            <a:r>
              <a:rPr sz="1250" spc="-35" dirty="0">
                <a:latin typeface="Times New Roman"/>
                <a:cs typeface="Times New Roman"/>
              </a:rPr>
              <a:t>de </a:t>
            </a:r>
            <a:r>
              <a:rPr sz="1250" b="1" spc="20" dirty="0">
                <a:latin typeface="Times New Roman"/>
                <a:cs typeface="Times New Roman"/>
              </a:rPr>
              <a:t>purger</a:t>
            </a:r>
            <a:r>
              <a:rPr sz="1250" b="1" dirty="0">
                <a:latin typeface="Times New Roman"/>
                <a:cs typeface="Times New Roman"/>
              </a:rPr>
              <a:t> </a:t>
            </a:r>
            <a:r>
              <a:rPr sz="1250" spc="-60" dirty="0">
                <a:latin typeface="Times New Roman"/>
                <a:cs typeface="Times New Roman"/>
              </a:rPr>
              <a:t>les</a:t>
            </a:r>
            <a:r>
              <a:rPr sz="1250" spc="-40" dirty="0">
                <a:latin typeface="Times New Roman"/>
                <a:cs typeface="Times New Roman"/>
              </a:rPr>
              <a:t> </a:t>
            </a:r>
            <a:r>
              <a:rPr sz="1250" spc="-55" dirty="0">
                <a:latin typeface="Times New Roman"/>
                <a:cs typeface="Times New Roman"/>
              </a:rPr>
              <a:t>anciens</a:t>
            </a:r>
            <a:r>
              <a:rPr sz="1250" spc="40" dirty="0">
                <a:latin typeface="Times New Roman"/>
                <a:cs typeface="Times New Roman"/>
              </a:rPr>
              <a:t> </a:t>
            </a:r>
            <a:r>
              <a:rPr sz="1250" spc="-85" dirty="0">
                <a:latin typeface="Times New Roman"/>
                <a:cs typeface="Times New Roman"/>
              </a:rPr>
              <a:t>messages</a:t>
            </a:r>
            <a:r>
              <a:rPr sz="1250" spc="114" dirty="0">
                <a:latin typeface="Times New Roman"/>
                <a:cs typeface="Times New Roman"/>
              </a:rPr>
              <a:t> </a:t>
            </a:r>
            <a:r>
              <a:rPr sz="1250" spc="-20" dirty="0">
                <a:latin typeface="Times New Roman"/>
                <a:cs typeface="Times New Roman"/>
              </a:rPr>
              <a:t>pour</a:t>
            </a:r>
            <a:r>
              <a:rPr sz="1250" spc="-5" dirty="0">
                <a:latin typeface="Times New Roman"/>
                <a:cs typeface="Times New Roman"/>
              </a:rPr>
              <a:t> </a:t>
            </a:r>
            <a:r>
              <a:rPr sz="1250" spc="-20" dirty="0">
                <a:latin typeface="Times New Roman"/>
                <a:cs typeface="Times New Roman"/>
              </a:rPr>
              <a:t>libérer</a:t>
            </a:r>
            <a:r>
              <a:rPr sz="1250" spc="-75" dirty="0">
                <a:latin typeface="Times New Roman"/>
                <a:cs typeface="Times New Roman"/>
              </a:rPr>
              <a:t> </a:t>
            </a:r>
            <a:r>
              <a:rPr sz="1250" spc="-35" dirty="0">
                <a:latin typeface="Times New Roman"/>
                <a:cs typeface="Times New Roman"/>
              </a:rPr>
              <a:t>de</a:t>
            </a:r>
            <a:r>
              <a:rPr sz="1250" spc="-10" dirty="0">
                <a:latin typeface="Times New Roman"/>
                <a:cs typeface="Times New Roman"/>
              </a:rPr>
              <a:t> </a:t>
            </a:r>
            <a:r>
              <a:rPr sz="1250" spc="-45" dirty="0">
                <a:latin typeface="Times New Roman"/>
                <a:cs typeface="Times New Roman"/>
              </a:rPr>
              <a:t>l’espace.</a:t>
            </a:r>
            <a:endParaRPr sz="1250">
              <a:latin typeface="Times New Roman"/>
              <a:cs typeface="Times New Roman"/>
            </a:endParaRPr>
          </a:p>
          <a:p>
            <a:pPr marL="12700">
              <a:lnSpc>
                <a:spcPct val="100000"/>
              </a:lnSpc>
              <a:spcBef>
                <a:spcPts val="375"/>
              </a:spcBef>
            </a:pPr>
            <a:r>
              <a:rPr sz="1250" spc="-90" dirty="0">
                <a:latin typeface="Times New Roman"/>
                <a:cs typeface="Times New Roman"/>
              </a:rPr>
              <a:t>La</a:t>
            </a:r>
            <a:r>
              <a:rPr sz="1250" spc="-30" dirty="0">
                <a:latin typeface="Times New Roman"/>
                <a:cs typeface="Times New Roman"/>
              </a:rPr>
              <a:t> politique</a:t>
            </a:r>
            <a:r>
              <a:rPr sz="1250" spc="-5" dirty="0">
                <a:latin typeface="Times New Roman"/>
                <a:cs typeface="Times New Roman"/>
              </a:rPr>
              <a:t> </a:t>
            </a:r>
            <a:r>
              <a:rPr sz="1250" spc="-35" dirty="0">
                <a:latin typeface="Times New Roman"/>
                <a:cs typeface="Times New Roman"/>
              </a:rPr>
              <a:t>de</a:t>
            </a:r>
            <a:r>
              <a:rPr sz="1250" spc="-75" dirty="0">
                <a:latin typeface="Times New Roman"/>
                <a:cs typeface="Times New Roman"/>
              </a:rPr>
              <a:t> </a:t>
            </a:r>
            <a:r>
              <a:rPr sz="1250" spc="-15" dirty="0">
                <a:latin typeface="Times New Roman"/>
                <a:cs typeface="Times New Roman"/>
              </a:rPr>
              <a:t>rétention</a:t>
            </a:r>
            <a:r>
              <a:rPr sz="1250" spc="5" dirty="0">
                <a:latin typeface="Times New Roman"/>
                <a:cs typeface="Times New Roman"/>
              </a:rPr>
              <a:t> </a:t>
            </a:r>
            <a:r>
              <a:rPr sz="1250" spc="-15" dirty="0">
                <a:latin typeface="Times New Roman"/>
                <a:cs typeface="Times New Roman"/>
              </a:rPr>
              <a:t>peut</a:t>
            </a:r>
            <a:r>
              <a:rPr sz="1250" spc="-10" dirty="0">
                <a:latin typeface="Times New Roman"/>
                <a:cs typeface="Times New Roman"/>
              </a:rPr>
              <a:t> </a:t>
            </a:r>
            <a:r>
              <a:rPr sz="1250" spc="-5" dirty="0">
                <a:latin typeface="Times New Roman"/>
                <a:cs typeface="Times New Roman"/>
              </a:rPr>
              <a:t>être </a:t>
            </a:r>
            <a:r>
              <a:rPr sz="1250" spc="-65" dirty="0">
                <a:latin typeface="Times New Roman"/>
                <a:cs typeface="Times New Roman"/>
              </a:rPr>
              <a:t>basée</a:t>
            </a:r>
            <a:r>
              <a:rPr sz="1250" spc="-5" dirty="0">
                <a:latin typeface="Times New Roman"/>
                <a:cs typeface="Times New Roman"/>
              </a:rPr>
              <a:t> </a:t>
            </a:r>
            <a:r>
              <a:rPr sz="1250" spc="-40" dirty="0">
                <a:latin typeface="Times New Roman"/>
                <a:cs typeface="Times New Roman"/>
              </a:rPr>
              <a:t>sur</a:t>
            </a:r>
            <a:r>
              <a:rPr sz="1250" spc="75" dirty="0">
                <a:latin typeface="Times New Roman"/>
                <a:cs typeface="Times New Roman"/>
              </a:rPr>
              <a:t> </a:t>
            </a:r>
            <a:r>
              <a:rPr sz="1250" spc="-45" dirty="0">
                <a:latin typeface="Times New Roman"/>
                <a:cs typeface="Times New Roman"/>
              </a:rPr>
              <a:t>le</a:t>
            </a:r>
            <a:r>
              <a:rPr sz="1250" spc="-5" dirty="0">
                <a:latin typeface="Times New Roman"/>
                <a:cs typeface="Times New Roman"/>
              </a:rPr>
              <a:t> </a:t>
            </a:r>
            <a:r>
              <a:rPr sz="1250" spc="-40" dirty="0">
                <a:latin typeface="Times New Roman"/>
                <a:cs typeface="Times New Roman"/>
              </a:rPr>
              <a:t>temps</a:t>
            </a:r>
            <a:r>
              <a:rPr sz="1250" spc="-35" dirty="0">
                <a:latin typeface="Times New Roman"/>
                <a:cs typeface="Times New Roman"/>
              </a:rPr>
              <a:t> ou</a:t>
            </a:r>
            <a:r>
              <a:rPr sz="1250" spc="5" dirty="0">
                <a:latin typeface="Times New Roman"/>
                <a:cs typeface="Times New Roman"/>
              </a:rPr>
              <a:t> </a:t>
            </a:r>
            <a:r>
              <a:rPr sz="1250" spc="-70" dirty="0">
                <a:latin typeface="Times New Roman"/>
                <a:cs typeface="Times New Roman"/>
              </a:rPr>
              <a:t>la</a:t>
            </a:r>
            <a:r>
              <a:rPr sz="1250" spc="50" dirty="0">
                <a:latin typeface="Times New Roman"/>
                <a:cs typeface="Times New Roman"/>
              </a:rPr>
              <a:t> </a:t>
            </a:r>
            <a:r>
              <a:rPr sz="1250" spc="-45" dirty="0">
                <a:latin typeface="Times New Roman"/>
                <a:cs typeface="Times New Roman"/>
              </a:rPr>
              <a:t>taille</a:t>
            </a:r>
            <a:r>
              <a:rPr sz="1250" spc="-5" dirty="0">
                <a:latin typeface="Times New Roman"/>
                <a:cs typeface="Times New Roman"/>
              </a:rPr>
              <a:t> </a:t>
            </a:r>
            <a:r>
              <a:rPr sz="1250" spc="-50" dirty="0">
                <a:latin typeface="Times New Roman"/>
                <a:cs typeface="Times New Roman"/>
              </a:rPr>
              <a:t>des</a:t>
            </a:r>
            <a:r>
              <a:rPr sz="1250" spc="-35" dirty="0">
                <a:latin typeface="Times New Roman"/>
                <a:cs typeface="Times New Roman"/>
              </a:rPr>
              <a:t> </a:t>
            </a:r>
            <a:r>
              <a:rPr sz="1250" spc="-45" dirty="0">
                <a:latin typeface="Times New Roman"/>
                <a:cs typeface="Times New Roman"/>
              </a:rPr>
              <a:t>segments.</a:t>
            </a:r>
            <a:r>
              <a:rPr sz="1250" spc="70" dirty="0">
                <a:latin typeface="Times New Roman"/>
                <a:cs typeface="Times New Roman"/>
              </a:rPr>
              <a:t> </a:t>
            </a:r>
            <a:r>
              <a:rPr sz="1250" spc="-45" dirty="0">
                <a:latin typeface="Times New Roman"/>
                <a:cs typeface="Times New Roman"/>
              </a:rPr>
              <a:t>Grâce</a:t>
            </a:r>
            <a:r>
              <a:rPr sz="1250" spc="-5" dirty="0">
                <a:latin typeface="Times New Roman"/>
                <a:cs typeface="Times New Roman"/>
              </a:rPr>
              <a:t> </a:t>
            </a:r>
            <a:r>
              <a:rPr sz="1250" spc="-90" dirty="0">
                <a:latin typeface="Times New Roman"/>
                <a:cs typeface="Times New Roman"/>
              </a:rPr>
              <a:t>à</a:t>
            </a:r>
            <a:r>
              <a:rPr sz="1250" spc="-25" dirty="0">
                <a:latin typeface="Times New Roman"/>
                <a:cs typeface="Times New Roman"/>
              </a:rPr>
              <a:t> </a:t>
            </a:r>
            <a:r>
              <a:rPr sz="1250" spc="-35" dirty="0">
                <a:latin typeface="Times New Roman"/>
                <a:cs typeface="Times New Roman"/>
              </a:rPr>
              <a:t>ce</a:t>
            </a:r>
            <a:r>
              <a:rPr sz="1250" spc="-10" dirty="0">
                <a:latin typeface="Times New Roman"/>
                <a:cs typeface="Times New Roman"/>
              </a:rPr>
              <a:t> </a:t>
            </a:r>
            <a:r>
              <a:rPr sz="1250" spc="-60" dirty="0">
                <a:latin typeface="Times New Roman"/>
                <a:cs typeface="Times New Roman"/>
              </a:rPr>
              <a:t>mécanisme</a:t>
            </a:r>
            <a:r>
              <a:rPr sz="1250" spc="75" dirty="0">
                <a:latin typeface="Times New Roman"/>
                <a:cs typeface="Times New Roman"/>
              </a:rPr>
              <a:t> </a:t>
            </a:r>
            <a:r>
              <a:rPr sz="1250" spc="-60" dirty="0">
                <a:latin typeface="Times New Roman"/>
                <a:cs typeface="Times New Roman"/>
              </a:rPr>
              <a:t>les</a:t>
            </a:r>
            <a:r>
              <a:rPr sz="1250" spc="40" dirty="0">
                <a:latin typeface="Times New Roman"/>
                <a:cs typeface="Times New Roman"/>
              </a:rPr>
              <a:t> </a:t>
            </a:r>
            <a:r>
              <a:rPr sz="1250" spc="-55" dirty="0">
                <a:latin typeface="Times New Roman"/>
                <a:cs typeface="Times New Roman"/>
              </a:rPr>
              <a:t>anciens</a:t>
            </a:r>
            <a:r>
              <a:rPr sz="1250" spc="-35" dirty="0">
                <a:latin typeface="Times New Roman"/>
                <a:cs typeface="Times New Roman"/>
              </a:rPr>
              <a:t> </a:t>
            </a:r>
            <a:r>
              <a:rPr sz="1250" spc="-55" dirty="0">
                <a:latin typeface="Times New Roman"/>
                <a:cs typeface="Times New Roman"/>
              </a:rPr>
              <a:t>segments</a:t>
            </a:r>
            <a:r>
              <a:rPr sz="1250" spc="40" dirty="0">
                <a:latin typeface="Times New Roman"/>
                <a:cs typeface="Times New Roman"/>
              </a:rPr>
              <a:t> </a:t>
            </a:r>
            <a:r>
              <a:rPr sz="1250" spc="-50" dirty="0">
                <a:latin typeface="Times New Roman"/>
                <a:cs typeface="Times New Roman"/>
              </a:rPr>
              <a:t>sont</a:t>
            </a:r>
            <a:r>
              <a:rPr sz="1250" spc="65" dirty="0">
                <a:latin typeface="Times New Roman"/>
                <a:cs typeface="Times New Roman"/>
              </a:rPr>
              <a:t> </a:t>
            </a:r>
            <a:r>
              <a:rPr sz="1250" spc="-45" dirty="0">
                <a:latin typeface="Times New Roman"/>
                <a:cs typeface="Times New Roman"/>
              </a:rPr>
              <a:t>progressivement</a:t>
            </a:r>
            <a:r>
              <a:rPr sz="1250" spc="65" dirty="0">
                <a:latin typeface="Times New Roman"/>
                <a:cs typeface="Times New Roman"/>
              </a:rPr>
              <a:t> </a:t>
            </a:r>
            <a:r>
              <a:rPr sz="1250" spc="-40" dirty="0">
                <a:latin typeface="Times New Roman"/>
                <a:cs typeface="Times New Roman"/>
              </a:rPr>
              <a:t>supprimés.</a:t>
            </a:r>
            <a:endParaRPr sz="1250">
              <a:latin typeface="Times New Roman"/>
              <a:cs typeface="Times New Roman"/>
            </a:endParaRPr>
          </a:p>
          <a:p>
            <a:pPr>
              <a:lnSpc>
                <a:spcPct val="100000"/>
              </a:lnSpc>
            </a:pPr>
            <a:endParaRPr sz="1900">
              <a:latin typeface="Times New Roman"/>
              <a:cs typeface="Times New Roman"/>
            </a:endParaRPr>
          </a:p>
          <a:p>
            <a:pPr marL="12700">
              <a:lnSpc>
                <a:spcPts val="1390"/>
              </a:lnSpc>
            </a:pPr>
            <a:r>
              <a:rPr sz="1250" spc="-114" dirty="0">
                <a:latin typeface="Times New Roman"/>
                <a:cs typeface="Times New Roman"/>
              </a:rPr>
              <a:t>Kafka</a:t>
            </a:r>
            <a:r>
              <a:rPr sz="1250" spc="-60" dirty="0">
                <a:latin typeface="Times New Roman"/>
                <a:cs typeface="Times New Roman"/>
              </a:rPr>
              <a:t> </a:t>
            </a:r>
            <a:r>
              <a:rPr sz="1250" spc="-55" dirty="0">
                <a:latin typeface="Times New Roman"/>
                <a:cs typeface="Times New Roman"/>
              </a:rPr>
              <a:t>offre</a:t>
            </a:r>
            <a:r>
              <a:rPr sz="1250" spc="75" dirty="0">
                <a:latin typeface="Times New Roman"/>
                <a:cs typeface="Times New Roman"/>
              </a:rPr>
              <a:t> </a:t>
            </a:r>
            <a:r>
              <a:rPr sz="1250" spc="-35" dirty="0">
                <a:latin typeface="Times New Roman"/>
                <a:cs typeface="Times New Roman"/>
              </a:rPr>
              <a:t>un</a:t>
            </a:r>
            <a:r>
              <a:rPr sz="1250" spc="5" dirty="0">
                <a:latin typeface="Times New Roman"/>
                <a:cs typeface="Times New Roman"/>
              </a:rPr>
              <a:t> </a:t>
            </a:r>
            <a:r>
              <a:rPr sz="1250" spc="-25" dirty="0">
                <a:latin typeface="Times New Roman"/>
                <a:cs typeface="Times New Roman"/>
              </a:rPr>
              <a:t>autre</a:t>
            </a:r>
            <a:r>
              <a:rPr sz="1250" dirty="0">
                <a:latin typeface="Times New Roman"/>
                <a:cs typeface="Times New Roman"/>
              </a:rPr>
              <a:t> </a:t>
            </a:r>
            <a:r>
              <a:rPr sz="1250" spc="-60" dirty="0">
                <a:latin typeface="Times New Roman"/>
                <a:cs typeface="Times New Roman"/>
              </a:rPr>
              <a:t>mécanisme</a:t>
            </a:r>
            <a:r>
              <a:rPr sz="1250" spc="75" dirty="0">
                <a:latin typeface="Times New Roman"/>
                <a:cs typeface="Times New Roman"/>
              </a:rPr>
              <a:t> </a:t>
            </a:r>
            <a:r>
              <a:rPr sz="1250" spc="-50" dirty="0">
                <a:latin typeface="Times New Roman"/>
                <a:cs typeface="Times New Roman"/>
              </a:rPr>
              <a:t>appelé</a:t>
            </a:r>
            <a:r>
              <a:rPr sz="1250" dirty="0">
                <a:latin typeface="Times New Roman"/>
                <a:cs typeface="Times New Roman"/>
              </a:rPr>
              <a:t> </a:t>
            </a:r>
            <a:r>
              <a:rPr sz="1250" spc="-45" dirty="0">
                <a:latin typeface="Times New Roman"/>
                <a:cs typeface="Times New Roman"/>
              </a:rPr>
              <a:t>le</a:t>
            </a:r>
            <a:r>
              <a:rPr sz="1250" spc="-25" dirty="0">
                <a:latin typeface="Times New Roman"/>
                <a:cs typeface="Times New Roman"/>
              </a:rPr>
              <a:t> </a:t>
            </a:r>
            <a:r>
              <a:rPr sz="1250" b="1" spc="25" dirty="0">
                <a:latin typeface="Times New Roman"/>
                <a:cs typeface="Times New Roman"/>
              </a:rPr>
              <a:t>compactage</a:t>
            </a:r>
            <a:r>
              <a:rPr sz="1250" b="1" spc="80" dirty="0">
                <a:latin typeface="Times New Roman"/>
                <a:cs typeface="Times New Roman"/>
              </a:rPr>
              <a:t> </a:t>
            </a:r>
            <a:r>
              <a:rPr sz="1250" spc="-40" dirty="0">
                <a:latin typeface="Times New Roman"/>
                <a:cs typeface="Times New Roman"/>
              </a:rPr>
              <a:t>qui</a:t>
            </a:r>
            <a:r>
              <a:rPr sz="1250" spc="-80" dirty="0">
                <a:latin typeface="Times New Roman"/>
                <a:cs typeface="Times New Roman"/>
              </a:rPr>
              <a:t> </a:t>
            </a:r>
            <a:r>
              <a:rPr sz="1250" spc="-10" dirty="0">
                <a:latin typeface="Times New Roman"/>
                <a:cs typeface="Times New Roman"/>
              </a:rPr>
              <a:t>permet </a:t>
            </a:r>
            <a:r>
              <a:rPr sz="1250" spc="-35" dirty="0">
                <a:latin typeface="Times New Roman"/>
                <a:cs typeface="Times New Roman"/>
              </a:rPr>
              <a:t>de</a:t>
            </a:r>
            <a:r>
              <a:rPr sz="1250" spc="-5" dirty="0">
                <a:latin typeface="Times New Roman"/>
                <a:cs typeface="Times New Roman"/>
              </a:rPr>
              <a:t> </a:t>
            </a:r>
            <a:r>
              <a:rPr sz="1250" spc="-25" dirty="0">
                <a:latin typeface="Times New Roman"/>
                <a:cs typeface="Times New Roman"/>
              </a:rPr>
              <a:t>purger</a:t>
            </a:r>
            <a:r>
              <a:rPr sz="1250" dirty="0">
                <a:latin typeface="Times New Roman"/>
                <a:cs typeface="Times New Roman"/>
              </a:rPr>
              <a:t> </a:t>
            </a:r>
            <a:r>
              <a:rPr sz="1250" spc="-40" dirty="0">
                <a:latin typeface="Times New Roman"/>
                <a:cs typeface="Times New Roman"/>
              </a:rPr>
              <a:t>sur</a:t>
            </a:r>
            <a:r>
              <a:rPr sz="1250" spc="75" dirty="0">
                <a:latin typeface="Times New Roman"/>
                <a:cs typeface="Times New Roman"/>
              </a:rPr>
              <a:t> </a:t>
            </a:r>
            <a:r>
              <a:rPr sz="1250" spc="-45" dirty="0">
                <a:latin typeface="Times New Roman"/>
                <a:cs typeface="Times New Roman"/>
              </a:rPr>
              <a:t>le</a:t>
            </a:r>
            <a:r>
              <a:rPr sz="1250" spc="-5" dirty="0">
                <a:latin typeface="Times New Roman"/>
                <a:cs typeface="Times New Roman"/>
              </a:rPr>
              <a:t> </a:t>
            </a:r>
            <a:r>
              <a:rPr sz="1250" spc="-25" dirty="0">
                <a:latin typeface="Times New Roman"/>
                <a:cs typeface="Times New Roman"/>
              </a:rPr>
              <a:t>contenu</a:t>
            </a:r>
            <a:r>
              <a:rPr sz="1250" spc="-70" dirty="0">
                <a:latin typeface="Times New Roman"/>
                <a:cs typeface="Times New Roman"/>
              </a:rPr>
              <a:t> </a:t>
            </a:r>
            <a:r>
              <a:rPr sz="1250" spc="-50" dirty="0">
                <a:latin typeface="Times New Roman"/>
                <a:cs typeface="Times New Roman"/>
              </a:rPr>
              <a:t>des</a:t>
            </a:r>
            <a:r>
              <a:rPr sz="1250" spc="-35" dirty="0">
                <a:latin typeface="Times New Roman"/>
                <a:cs typeface="Times New Roman"/>
              </a:rPr>
              <a:t> </a:t>
            </a:r>
            <a:r>
              <a:rPr sz="1250" spc="-70" dirty="0">
                <a:latin typeface="Times New Roman"/>
                <a:cs typeface="Times New Roman"/>
              </a:rPr>
              <a:t>messages.</a:t>
            </a:r>
            <a:r>
              <a:rPr sz="1250" spc="140" dirty="0">
                <a:latin typeface="Times New Roman"/>
                <a:cs typeface="Times New Roman"/>
              </a:rPr>
              <a:t> </a:t>
            </a:r>
            <a:r>
              <a:rPr sz="1250" spc="-60" dirty="0">
                <a:latin typeface="Times New Roman"/>
                <a:cs typeface="Times New Roman"/>
              </a:rPr>
              <a:t>L’idée</a:t>
            </a:r>
            <a:r>
              <a:rPr sz="1250" spc="-80" dirty="0">
                <a:latin typeface="Times New Roman"/>
                <a:cs typeface="Times New Roman"/>
              </a:rPr>
              <a:t> </a:t>
            </a:r>
            <a:r>
              <a:rPr sz="1250" spc="-40" dirty="0">
                <a:latin typeface="Times New Roman"/>
                <a:cs typeface="Times New Roman"/>
              </a:rPr>
              <a:t>est</a:t>
            </a:r>
            <a:r>
              <a:rPr sz="1250" spc="-10" dirty="0">
                <a:latin typeface="Times New Roman"/>
                <a:cs typeface="Times New Roman"/>
              </a:rPr>
              <a:t> </a:t>
            </a:r>
            <a:r>
              <a:rPr sz="1250" spc="-35" dirty="0">
                <a:latin typeface="Times New Roman"/>
                <a:cs typeface="Times New Roman"/>
              </a:rPr>
              <a:t>de</a:t>
            </a:r>
            <a:r>
              <a:rPr sz="1250" spc="-5" dirty="0">
                <a:latin typeface="Times New Roman"/>
                <a:cs typeface="Times New Roman"/>
              </a:rPr>
              <a:t> </a:t>
            </a:r>
            <a:r>
              <a:rPr sz="1250" spc="-35" dirty="0">
                <a:latin typeface="Times New Roman"/>
                <a:cs typeface="Times New Roman"/>
              </a:rPr>
              <a:t>supprimer</a:t>
            </a:r>
            <a:r>
              <a:rPr sz="1250" spc="75" dirty="0">
                <a:latin typeface="Times New Roman"/>
                <a:cs typeface="Times New Roman"/>
              </a:rPr>
              <a:t> </a:t>
            </a:r>
            <a:r>
              <a:rPr sz="1250" spc="-60" dirty="0">
                <a:latin typeface="Times New Roman"/>
                <a:cs typeface="Times New Roman"/>
              </a:rPr>
              <a:t>les</a:t>
            </a:r>
            <a:r>
              <a:rPr sz="1250" spc="40" dirty="0">
                <a:latin typeface="Times New Roman"/>
                <a:cs typeface="Times New Roman"/>
              </a:rPr>
              <a:t> </a:t>
            </a:r>
            <a:r>
              <a:rPr sz="1250" spc="-85" dirty="0">
                <a:latin typeface="Times New Roman"/>
                <a:cs typeface="Times New Roman"/>
              </a:rPr>
              <a:t>messages</a:t>
            </a:r>
            <a:r>
              <a:rPr sz="1250" spc="120" dirty="0">
                <a:latin typeface="Times New Roman"/>
                <a:cs typeface="Times New Roman"/>
              </a:rPr>
              <a:t> </a:t>
            </a:r>
            <a:r>
              <a:rPr sz="1250" spc="-35" dirty="0">
                <a:latin typeface="Times New Roman"/>
                <a:cs typeface="Times New Roman"/>
              </a:rPr>
              <a:t>de</a:t>
            </a:r>
            <a:r>
              <a:rPr sz="1250" spc="-5" dirty="0">
                <a:latin typeface="Times New Roman"/>
                <a:cs typeface="Times New Roman"/>
              </a:rPr>
              <a:t> </a:t>
            </a:r>
            <a:r>
              <a:rPr sz="1250" spc="-70" dirty="0">
                <a:latin typeface="Times New Roman"/>
                <a:cs typeface="Times New Roman"/>
              </a:rPr>
              <a:t>façon</a:t>
            </a:r>
            <a:r>
              <a:rPr sz="1250" spc="5" dirty="0">
                <a:latin typeface="Times New Roman"/>
                <a:cs typeface="Times New Roman"/>
              </a:rPr>
              <a:t> </a:t>
            </a:r>
            <a:r>
              <a:rPr sz="1250" spc="-90" dirty="0">
                <a:latin typeface="Times New Roman"/>
                <a:cs typeface="Times New Roman"/>
              </a:rPr>
              <a:t>à</a:t>
            </a:r>
            <a:r>
              <a:rPr sz="1250" spc="50" dirty="0">
                <a:latin typeface="Times New Roman"/>
                <a:cs typeface="Times New Roman"/>
              </a:rPr>
              <a:t> </a:t>
            </a:r>
            <a:r>
              <a:rPr sz="1250" spc="-40" dirty="0">
                <a:latin typeface="Times New Roman"/>
                <a:cs typeface="Times New Roman"/>
              </a:rPr>
              <a:t>garder</a:t>
            </a:r>
            <a:endParaRPr sz="1250">
              <a:latin typeface="Times New Roman"/>
              <a:cs typeface="Times New Roman"/>
            </a:endParaRPr>
          </a:p>
          <a:p>
            <a:pPr marL="12700">
              <a:lnSpc>
                <a:spcPts val="1390"/>
              </a:lnSpc>
            </a:pPr>
            <a:r>
              <a:rPr sz="1250" spc="-30" dirty="0">
                <a:latin typeface="Times New Roman"/>
                <a:cs typeface="Times New Roman"/>
              </a:rPr>
              <a:t>uniquement</a:t>
            </a:r>
            <a:r>
              <a:rPr sz="1250" spc="-20" dirty="0">
                <a:latin typeface="Times New Roman"/>
                <a:cs typeface="Times New Roman"/>
              </a:rPr>
              <a:t> </a:t>
            </a:r>
            <a:r>
              <a:rPr sz="1250" spc="-60" dirty="0">
                <a:latin typeface="Times New Roman"/>
                <a:cs typeface="Times New Roman"/>
              </a:rPr>
              <a:t>les</a:t>
            </a:r>
            <a:r>
              <a:rPr sz="1250" spc="30" dirty="0">
                <a:latin typeface="Times New Roman"/>
                <a:cs typeface="Times New Roman"/>
              </a:rPr>
              <a:t> </a:t>
            </a:r>
            <a:r>
              <a:rPr sz="1250" spc="-15" dirty="0">
                <a:latin typeface="Times New Roman"/>
                <a:cs typeface="Times New Roman"/>
              </a:rPr>
              <a:t>derniers</a:t>
            </a:r>
            <a:r>
              <a:rPr sz="1250" spc="-45" dirty="0">
                <a:latin typeface="Times New Roman"/>
                <a:cs typeface="Times New Roman"/>
              </a:rPr>
              <a:t> </a:t>
            </a:r>
            <a:r>
              <a:rPr sz="1250" spc="-85" dirty="0">
                <a:latin typeface="Times New Roman"/>
                <a:cs typeface="Times New Roman"/>
              </a:rPr>
              <a:t>messages</a:t>
            </a:r>
            <a:r>
              <a:rPr sz="1250" spc="105" dirty="0">
                <a:latin typeface="Times New Roman"/>
                <a:cs typeface="Times New Roman"/>
              </a:rPr>
              <a:t> </a:t>
            </a:r>
            <a:r>
              <a:rPr sz="1250" spc="-35" dirty="0">
                <a:latin typeface="Times New Roman"/>
                <a:cs typeface="Times New Roman"/>
              </a:rPr>
              <a:t>par</a:t>
            </a:r>
            <a:r>
              <a:rPr sz="1250" spc="-10" dirty="0">
                <a:latin typeface="Times New Roman"/>
                <a:cs typeface="Times New Roman"/>
              </a:rPr>
              <a:t> </a:t>
            </a:r>
            <a:r>
              <a:rPr sz="1250" spc="-15" dirty="0">
                <a:latin typeface="Times New Roman"/>
                <a:cs typeface="Times New Roman"/>
              </a:rPr>
              <a:t>clé.</a:t>
            </a:r>
            <a:endParaRPr sz="1250">
              <a:latin typeface="Times New Roman"/>
              <a:cs typeface="Times New Roman"/>
            </a:endParaRPr>
          </a:p>
          <a:p>
            <a:pPr marL="50800">
              <a:lnSpc>
                <a:spcPct val="100000"/>
              </a:lnSpc>
              <a:spcBef>
                <a:spcPts val="375"/>
              </a:spcBef>
            </a:pPr>
            <a:r>
              <a:rPr sz="1250" spc="-80" dirty="0">
                <a:latin typeface="Times New Roman"/>
                <a:cs typeface="Times New Roman"/>
              </a:rPr>
              <a:t>Il</a:t>
            </a:r>
            <a:r>
              <a:rPr sz="1250" spc="-20" dirty="0">
                <a:latin typeface="Times New Roman"/>
                <a:cs typeface="Times New Roman"/>
              </a:rPr>
              <a:t> </a:t>
            </a:r>
            <a:r>
              <a:rPr sz="1250" spc="-10" dirty="0">
                <a:latin typeface="Times New Roman"/>
                <a:cs typeface="Times New Roman"/>
              </a:rPr>
              <a:t>permet </a:t>
            </a:r>
            <a:r>
              <a:rPr sz="1250" spc="-75" dirty="0">
                <a:latin typeface="Times New Roman"/>
                <a:cs typeface="Times New Roman"/>
              </a:rPr>
              <a:t>ainsi</a:t>
            </a:r>
            <a:r>
              <a:rPr sz="1250" spc="70" dirty="0">
                <a:latin typeface="Times New Roman"/>
                <a:cs typeface="Times New Roman"/>
              </a:rPr>
              <a:t> </a:t>
            </a:r>
            <a:r>
              <a:rPr sz="1250" spc="-35" dirty="0">
                <a:latin typeface="Times New Roman"/>
                <a:cs typeface="Times New Roman"/>
              </a:rPr>
              <a:t>de</a:t>
            </a:r>
            <a:r>
              <a:rPr sz="1250" dirty="0">
                <a:latin typeface="Times New Roman"/>
                <a:cs typeface="Times New Roman"/>
              </a:rPr>
              <a:t> </a:t>
            </a:r>
            <a:r>
              <a:rPr sz="1250" spc="-15" dirty="0">
                <a:latin typeface="Times New Roman"/>
                <a:cs typeface="Times New Roman"/>
              </a:rPr>
              <a:t>retrouver</a:t>
            </a:r>
            <a:r>
              <a:rPr sz="1250" spc="-75" dirty="0">
                <a:latin typeface="Times New Roman"/>
                <a:cs typeface="Times New Roman"/>
              </a:rPr>
              <a:t> </a:t>
            </a:r>
            <a:r>
              <a:rPr sz="1250" spc="-35" dirty="0">
                <a:latin typeface="Times New Roman"/>
                <a:cs typeface="Times New Roman"/>
              </a:rPr>
              <a:t>une</a:t>
            </a:r>
            <a:r>
              <a:rPr sz="1250" spc="-5" dirty="0">
                <a:latin typeface="Times New Roman"/>
                <a:cs typeface="Times New Roman"/>
              </a:rPr>
              <a:t> </a:t>
            </a:r>
            <a:r>
              <a:rPr sz="1250" spc="-75" dirty="0">
                <a:latin typeface="Times New Roman"/>
                <a:cs typeface="Times New Roman"/>
              </a:rPr>
              <a:t>image</a:t>
            </a:r>
            <a:r>
              <a:rPr sz="1250" spc="70" dirty="0">
                <a:latin typeface="Times New Roman"/>
                <a:cs typeface="Times New Roman"/>
              </a:rPr>
              <a:t> </a:t>
            </a:r>
            <a:r>
              <a:rPr sz="1250" spc="-45" dirty="0">
                <a:latin typeface="Times New Roman"/>
                <a:cs typeface="Times New Roman"/>
              </a:rPr>
              <a:t>instantanée</a:t>
            </a:r>
            <a:r>
              <a:rPr sz="1250" spc="75" dirty="0">
                <a:latin typeface="Times New Roman"/>
                <a:cs typeface="Times New Roman"/>
              </a:rPr>
              <a:t> </a:t>
            </a:r>
            <a:r>
              <a:rPr sz="1250" spc="-50" dirty="0">
                <a:latin typeface="Times New Roman"/>
                <a:cs typeface="Times New Roman"/>
              </a:rPr>
              <a:t>des</a:t>
            </a:r>
            <a:r>
              <a:rPr sz="1250" spc="-35" dirty="0">
                <a:latin typeface="Times New Roman"/>
                <a:cs typeface="Times New Roman"/>
              </a:rPr>
              <a:t> </a:t>
            </a:r>
            <a:r>
              <a:rPr sz="1250" spc="-20" dirty="0">
                <a:latin typeface="Times New Roman"/>
                <a:cs typeface="Times New Roman"/>
              </a:rPr>
              <a:t>dernières</a:t>
            </a:r>
            <a:r>
              <a:rPr sz="1250" spc="-35" dirty="0">
                <a:latin typeface="Times New Roman"/>
                <a:cs typeface="Times New Roman"/>
              </a:rPr>
              <a:t> </a:t>
            </a:r>
            <a:r>
              <a:rPr sz="1250" spc="-55" dirty="0">
                <a:latin typeface="Times New Roman"/>
                <a:cs typeface="Times New Roman"/>
              </a:rPr>
              <a:t>valeurs</a:t>
            </a:r>
            <a:r>
              <a:rPr sz="1250" spc="45" dirty="0">
                <a:latin typeface="Times New Roman"/>
                <a:cs typeface="Times New Roman"/>
              </a:rPr>
              <a:t> </a:t>
            </a:r>
            <a:r>
              <a:rPr sz="1250" spc="-35" dirty="0">
                <a:latin typeface="Times New Roman"/>
                <a:cs typeface="Times New Roman"/>
              </a:rPr>
              <a:t>de</a:t>
            </a:r>
            <a:r>
              <a:rPr sz="1250" spc="-5" dirty="0">
                <a:latin typeface="Times New Roman"/>
                <a:cs typeface="Times New Roman"/>
              </a:rPr>
              <a:t> </a:t>
            </a:r>
            <a:r>
              <a:rPr sz="1250" spc="-60" dirty="0">
                <a:latin typeface="Times New Roman"/>
                <a:cs typeface="Times New Roman"/>
              </a:rPr>
              <a:t>chaque</a:t>
            </a:r>
            <a:r>
              <a:rPr sz="1250" spc="-5" dirty="0">
                <a:latin typeface="Times New Roman"/>
                <a:cs typeface="Times New Roman"/>
              </a:rPr>
              <a:t> </a:t>
            </a:r>
            <a:r>
              <a:rPr sz="1250" spc="-40" dirty="0">
                <a:latin typeface="Times New Roman"/>
                <a:cs typeface="Times New Roman"/>
              </a:rPr>
              <a:t>clé</a:t>
            </a:r>
            <a:r>
              <a:rPr sz="1250" spc="-5" dirty="0">
                <a:latin typeface="Times New Roman"/>
                <a:cs typeface="Times New Roman"/>
              </a:rPr>
              <a:t> </a:t>
            </a:r>
            <a:r>
              <a:rPr sz="1250" spc="-40" dirty="0">
                <a:latin typeface="Times New Roman"/>
                <a:cs typeface="Times New Roman"/>
              </a:rPr>
              <a:t>qui</a:t>
            </a:r>
            <a:r>
              <a:rPr sz="1250" dirty="0">
                <a:latin typeface="Times New Roman"/>
                <a:cs typeface="Times New Roman"/>
              </a:rPr>
              <a:t> </a:t>
            </a:r>
            <a:r>
              <a:rPr sz="1250" spc="-20" dirty="0">
                <a:latin typeface="Times New Roman"/>
                <a:cs typeface="Times New Roman"/>
              </a:rPr>
              <a:t>peut</a:t>
            </a:r>
            <a:r>
              <a:rPr sz="1250" spc="-90" dirty="0">
                <a:latin typeface="Times New Roman"/>
                <a:cs typeface="Times New Roman"/>
              </a:rPr>
              <a:t> </a:t>
            </a:r>
            <a:r>
              <a:rPr sz="1250" spc="-30" dirty="0">
                <a:latin typeface="Times New Roman"/>
                <a:cs typeface="Times New Roman"/>
              </a:rPr>
              <a:t>servir</a:t>
            </a:r>
            <a:r>
              <a:rPr sz="1250" spc="80" dirty="0">
                <a:latin typeface="Times New Roman"/>
                <a:cs typeface="Times New Roman"/>
              </a:rPr>
              <a:t> </a:t>
            </a:r>
            <a:r>
              <a:rPr sz="1250" spc="-65" dirty="0">
                <a:latin typeface="Times New Roman"/>
                <a:cs typeface="Times New Roman"/>
              </a:rPr>
              <a:t>dans</a:t>
            </a:r>
            <a:r>
              <a:rPr sz="1250" spc="-35" dirty="0">
                <a:latin typeface="Times New Roman"/>
                <a:cs typeface="Times New Roman"/>
              </a:rPr>
              <a:t> </a:t>
            </a:r>
            <a:r>
              <a:rPr sz="1250" spc="-45" dirty="0">
                <a:latin typeface="Times New Roman"/>
                <a:cs typeface="Times New Roman"/>
              </a:rPr>
              <a:t>le</a:t>
            </a:r>
            <a:r>
              <a:rPr sz="1250" spc="-5" dirty="0">
                <a:latin typeface="Times New Roman"/>
                <a:cs typeface="Times New Roman"/>
              </a:rPr>
              <a:t> </a:t>
            </a:r>
            <a:r>
              <a:rPr sz="1250" spc="-80" dirty="0">
                <a:latin typeface="Times New Roman"/>
                <a:cs typeface="Times New Roman"/>
              </a:rPr>
              <a:t>cas</a:t>
            </a:r>
            <a:r>
              <a:rPr sz="1250" spc="45" dirty="0">
                <a:latin typeface="Times New Roman"/>
                <a:cs typeface="Times New Roman"/>
              </a:rPr>
              <a:t> </a:t>
            </a:r>
            <a:r>
              <a:rPr sz="1250" spc="-35" dirty="0">
                <a:latin typeface="Times New Roman"/>
                <a:cs typeface="Times New Roman"/>
              </a:rPr>
              <a:t>d’un</a:t>
            </a:r>
            <a:r>
              <a:rPr sz="1250" spc="-70" dirty="0">
                <a:latin typeface="Times New Roman"/>
                <a:cs typeface="Times New Roman"/>
              </a:rPr>
              <a:t> </a:t>
            </a:r>
            <a:r>
              <a:rPr sz="1250" spc="-60" dirty="0">
                <a:latin typeface="Times New Roman"/>
                <a:cs typeface="Times New Roman"/>
              </a:rPr>
              <a:t>crash</a:t>
            </a:r>
            <a:r>
              <a:rPr sz="1250" spc="160" dirty="0">
                <a:latin typeface="Times New Roman"/>
                <a:cs typeface="Times New Roman"/>
              </a:rPr>
              <a:t> </a:t>
            </a:r>
            <a:r>
              <a:rPr sz="1250" spc="-35" dirty="0">
                <a:latin typeface="Times New Roman"/>
                <a:cs typeface="Times New Roman"/>
              </a:rPr>
              <a:t>ou</a:t>
            </a:r>
            <a:r>
              <a:rPr sz="1250" spc="5" dirty="0">
                <a:latin typeface="Times New Roman"/>
                <a:cs typeface="Times New Roman"/>
              </a:rPr>
              <a:t> </a:t>
            </a:r>
            <a:r>
              <a:rPr sz="1250" spc="-35" dirty="0">
                <a:latin typeface="Times New Roman"/>
                <a:cs typeface="Times New Roman"/>
              </a:rPr>
              <a:t>d’une</a:t>
            </a:r>
            <a:r>
              <a:rPr sz="1250" dirty="0">
                <a:latin typeface="Times New Roman"/>
                <a:cs typeface="Times New Roman"/>
              </a:rPr>
              <a:t> </a:t>
            </a:r>
            <a:r>
              <a:rPr sz="1250" spc="-35" dirty="0">
                <a:latin typeface="Times New Roman"/>
                <a:cs typeface="Times New Roman"/>
              </a:rPr>
              <a:t>restauration</a:t>
            </a:r>
            <a:r>
              <a:rPr sz="1250" spc="80" dirty="0">
                <a:latin typeface="Times New Roman"/>
                <a:cs typeface="Times New Roman"/>
              </a:rPr>
              <a:t> </a:t>
            </a:r>
            <a:r>
              <a:rPr sz="1250" spc="-15" dirty="0">
                <a:latin typeface="Times New Roman"/>
                <a:cs typeface="Times New Roman"/>
              </a:rPr>
              <a:t>d’état.</a:t>
            </a:r>
            <a:endParaRPr sz="1250">
              <a:latin typeface="Times New Roman"/>
              <a:cs typeface="Times New Roman"/>
            </a:endParaRPr>
          </a:p>
        </p:txBody>
      </p:sp>
      <p:pic>
        <p:nvPicPr>
          <p:cNvPr id="5" name="object 5"/>
          <p:cNvPicPr/>
          <p:nvPr/>
        </p:nvPicPr>
        <p:blipFill>
          <a:blip r:embed="rId2" cstate="print"/>
          <a:stretch>
            <a:fillRect/>
          </a:stretch>
        </p:blipFill>
        <p:spPr>
          <a:xfrm>
            <a:off x="3719287" y="2718441"/>
            <a:ext cx="4054914" cy="1861987"/>
          </a:xfrm>
          <a:prstGeom prst="rect">
            <a:avLst/>
          </a:prstGeom>
        </p:spPr>
      </p:pic>
      <p:sp>
        <p:nvSpPr>
          <p:cNvPr id="6" name="ZoneTexte 5">
            <a:extLst>
              <a:ext uri="{FF2B5EF4-FFF2-40B4-BE49-F238E27FC236}">
                <a16:creationId xmlns:a16="http://schemas.microsoft.com/office/drawing/2014/main" id="{A43DFD48-68E5-47EB-934C-DC557E0012F2}"/>
              </a:ext>
            </a:extLst>
          </p:cNvPr>
          <p:cNvSpPr txBox="1"/>
          <p:nvPr/>
        </p:nvSpPr>
        <p:spPr>
          <a:xfrm>
            <a:off x="8483600" y="3642053"/>
            <a:ext cx="2590800" cy="646331"/>
          </a:xfrm>
          <a:prstGeom prst="rect">
            <a:avLst/>
          </a:prstGeom>
          <a:noFill/>
        </p:spPr>
        <p:txBody>
          <a:bodyPr wrap="square" rtlCol="0">
            <a:spAutoFit/>
          </a:bodyPr>
          <a:lstStyle/>
          <a:p>
            <a:r>
              <a:rPr lang="fr-FR" dirty="0"/>
              <a:t>1 Mo par msg par </a:t>
            </a:r>
            <a:r>
              <a:rPr lang="fr-FR" dirty="0" err="1"/>
              <a:t>defaut</a:t>
            </a:r>
            <a:endParaRPr lang="fr-FR" dirty="0"/>
          </a:p>
          <a:p>
            <a:r>
              <a:rPr lang="fr-FR" dirty="0"/>
              <a:t> Rétention 7  jours </a:t>
            </a:r>
          </a:p>
        </p:txBody>
      </p:sp>
      <p:pic>
        <p:nvPicPr>
          <p:cNvPr id="7" name="Image 6">
            <a:extLst>
              <a:ext uri="{FF2B5EF4-FFF2-40B4-BE49-F238E27FC236}">
                <a16:creationId xmlns:a16="http://schemas.microsoft.com/office/drawing/2014/main" id="{4F97BF45-7046-4A89-A9E2-33773F27A20E}"/>
              </a:ext>
            </a:extLst>
          </p:cNvPr>
          <p:cNvPicPr>
            <a:picLocks noChangeAspect="1"/>
          </p:cNvPicPr>
          <p:nvPr/>
        </p:nvPicPr>
        <p:blipFill>
          <a:blip r:embed="rId3"/>
          <a:stretch>
            <a:fillRect/>
          </a:stretch>
        </p:blipFill>
        <p:spPr>
          <a:xfrm>
            <a:off x="1412240" y="1881047"/>
            <a:ext cx="9601200" cy="710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4935" y="252349"/>
            <a:ext cx="3576954" cy="575310"/>
          </a:xfrm>
          <a:prstGeom prst="rect">
            <a:avLst/>
          </a:prstGeom>
        </p:spPr>
        <p:txBody>
          <a:bodyPr vert="horz" wrap="square" lIns="0" tIns="13335" rIns="0" bIns="0" rtlCol="0">
            <a:spAutoFit/>
          </a:bodyPr>
          <a:lstStyle/>
          <a:p>
            <a:pPr marL="12700">
              <a:lnSpc>
                <a:spcPct val="100000"/>
              </a:lnSpc>
              <a:spcBef>
                <a:spcPts val="105"/>
              </a:spcBef>
            </a:pPr>
            <a:r>
              <a:rPr lang="fr-FR" sz="3600" spc="-60" dirty="0" err="1"/>
              <a:t>Create</a:t>
            </a:r>
            <a:r>
              <a:rPr lang="fr-FR" sz="3600" spc="-60" dirty="0"/>
              <a:t> Topic</a:t>
            </a:r>
            <a:endParaRPr sz="3600" dirty="0"/>
          </a:p>
        </p:txBody>
      </p:sp>
      <p:pic>
        <p:nvPicPr>
          <p:cNvPr id="6" name="Image 5">
            <a:extLst>
              <a:ext uri="{FF2B5EF4-FFF2-40B4-BE49-F238E27FC236}">
                <a16:creationId xmlns:a16="http://schemas.microsoft.com/office/drawing/2014/main" id="{2D6A37A4-DDEF-4F1F-BB2B-BBA96F63AAB2}"/>
              </a:ext>
            </a:extLst>
          </p:cNvPr>
          <p:cNvPicPr>
            <a:picLocks noChangeAspect="1"/>
          </p:cNvPicPr>
          <p:nvPr/>
        </p:nvPicPr>
        <p:blipFill>
          <a:blip r:embed="rId2"/>
          <a:stretch>
            <a:fillRect/>
          </a:stretch>
        </p:blipFill>
        <p:spPr>
          <a:xfrm>
            <a:off x="1441829" y="1478661"/>
            <a:ext cx="5428822" cy="3267075"/>
          </a:xfrm>
          <a:prstGeom prst="rect">
            <a:avLst/>
          </a:prstGeom>
        </p:spPr>
      </p:pic>
      <p:pic>
        <p:nvPicPr>
          <p:cNvPr id="9" name="Image 8">
            <a:extLst>
              <a:ext uri="{FF2B5EF4-FFF2-40B4-BE49-F238E27FC236}">
                <a16:creationId xmlns:a16="http://schemas.microsoft.com/office/drawing/2014/main" id="{B1AD23BC-E415-4AD5-A2CA-6319570073A2}"/>
              </a:ext>
            </a:extLst>
          </p:cNvPr>
          <p:cNvPicPr>
            <a:picLocks noChangeAspect="1"/>
          </p:cNvPicPr>
          <p:nvPr/>
        </p:nvPicPr>
        <p:blipFill>
          <a:blip r:embed="rId3"/>
          <a:stretch>
            <a:fillRect/>
          </a:stretch>
        </p:blipFill>
        <p:spPr>
          <a:xfrm>
            <a:off x="1441829" y="4730496"/>
            <a:ext cx="7553325" cy="1895475"/>
          </a:xfrm>
          <a:prstGeom prst="rect">
            <a:avLst/>
          </a:prstGeom>
        </p:spPr>
      </p:pic>
      <p:sp>
        <p:nvSpPr>
          <p:cNvPr id="11" name="ZoneTexte 10">
            <a:extLst>
              <a:ext uri="{FF2B5EF4-FFF2-40B4-BE49-F238E27FC236}">
                <a16:creationId xmlns:a16="http://schemas.microsoft.com/office/drawing/2014/main" id="{36E428BF-8E1F-46B2-9B5B-210EC4825DF2}"/>
              </a:ext>
            </a:extLst>
          </p:cNvPr>
          <p:cNvSpPr txBox="1"/>
          <p:nvPr/>
        </p:nvSpPr>
        <p:spPr>
          <a:xfrm>
            <a:off x="990600" y="1066800"/>
            <a:ext cx="11430000" cy="338554"/>
          </a:xfrm>
          <a:prstGeom prst="rect">
            <a:avLst/>
          </a:prstGeom>
          <a:noFill/>
        </p:spPr>
        <p:txBody>
          <a:bodyPr wrap="square" rtlCol="0">
            <a:spAutoFit/>
          </a:bodyPr>
          <a:lstStyle/>
          <a:p>
            <a:r>
              <a:rPr lang="en-US" sz="1600" dirty="0"/>
              <a:t>./kafka-topics.sh --create --zookeeper localhost:2181 --replication-factor 1 --partitions 3 --topic </a:t>
            </a:r>
            <a:r>
              <a:rPr lang="en-US" sz="1600" dirty="0" err="1"/>
              <a:t>diattara</a:t>
            </a:r>
            <a:endParaRPr lang="en-US" sz="1600" dirty="0"/>
          </a:p>
        </p:txBody>
      </p:sp>
      <p:pic>
        <p:nvPicPr>
          <p:cNvPr id="4" name="Image 3">
            <a:extLst>
              <a:ext uri="{FF2B5EF4-FFF2-40B4-BE49-F238E27FC236}">
                <a16:creationId xmlns:a16="http://schemas.microsoft.com/office/drawing/2014/main" id="{846F69D9-3DD0-434F-8B55-81E6D24AD851}"/>
              </a:ext>
            </a:extLst>
          </p:cNvPr>
          <p:cNvPicPr>
            <a:picLocks noChangeAspect="1"/>
          </p:cNvPicPr>
          <p:nvPr/>
        </p:nvPicPr>
        <p:blipFill>
          <a:blip r:embed="rId4"/>
          <a:stretch>
            <a:fillRect/>
          </a:stretch>
        </p:blipFill>
        <p:spPr>
          <a:xfrm>
            <a:off x="7001889" y="1963007"/>
            <a:ext cx="4305300" cy="963768"/>
          </a:xfrm>
          <a:prstGeom prst="rect">
            <a:avLst/>
          </a:prstGeom>
        </p:spPr>
      </p:pic>
    </p:spTree>
    <p:extLst>
      <p:ext uri="{BB962C8B-B14F-4D97-AF65-F5344CB8AC3E}">
        <p14:creationId xmlns:p14="http://schemas.microsoft.com/office/powerpoint/2010/main" val="61684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6544" y="695007"/>
            <a:ext cx="1953895" cy="632460"/>
          </a:xfrm>
          <a:prstGeom prst="rect">
            <a:avLst/>
          </a:prstGeom>
        </p:spPr>
        <p:txBody>
          <a:bodyPr vert="horz" wrap="square" lIns="0" tIns="16510" rIns="0" bIns="0" rtlCol="0">
            <a:spAutoFit/>
          </a:bodyPr>
          <a:lstStyle/>
          <a:p>
            <a:pPr marL="12700">
              <a:lnSpc>
                <a:spcPct val="100000"/>
              </a:lnSpc>
              <a:spcBef>
                <a:spcPts val="130"/>
              </a:spcBef>
            </a:pPr>
            <a:r>
              <a:rPr spc="-120" dirty="0"/>
              <a:t>P</a:t>
            </a:r>
            <a:r>
              <a:rPr spc="-110" dirty="0"/>
              <a:t>r</a:t>
            </a:r>
            <a:r>
              <a:rPr spc="5" dirty="0"/>
              <a:t>o</a:t>
            </a:r>
            <a:r>
              <a:rPr spc="40" dirty="0"/>
              <a:t>du</a:t>
            </a:r>
            <a:r>
              <a:rPr spc="30" dirty="0"/>
              <a:t>c</a:t>
            </a:r>
            <a:r>
              <a:rPr spc="25" dirty="0"/>
              <a:t>e</a:t>
            </a:r>
            <a:r>
              <a:rPr dirty="0"/>
              <a:t>r</a:t>
            </a:r>
          </a:p>
        </p:txBody>
      </p:sp>
      <p:sp>
        <p:nvSpPr>
          <p:cNvPr id="3" name="object 3"/>
          <p:cNvSpPr txBox="1"/>
          <p:nvPr/>
        </p:nvSpPr>
        <p:spPr>
          <a:xfrm>
            <a:off x="1298828" y="1385506"/>
            <a:ext cx="10283572" cy="3603807"/>
          </a:xfrm>
          <a:prstGeom prst="rect">
            <a:avLst/>
          </a:prstGeom>
        </p:spPr>
        <p:txBody>
          <a:bodyPr vert="horz" wrap="square" lIns="0" tIns="84455" rIns="0" bIns="0" rtlCol="0">
            <a:spAutoFit/>
          </a:bodyPr>
          <a:lstStyle/>
          <a:p>
            <a:pPr marL="288925" indent="-276860">
              <a:lnSpc>
                <a:spcPct val="100000"/>
              </a:lnSpc>
              <a:spcBef>
                <a:spcPts val="665"/>
              </a:spcBef>
              <a:buClr>
                <a:srgbClr val="D24717"/>
              </a:buClr>
              <a:buSzPct val="85714"/>
              <a:buFont typeface="Segoe UI Symbol"/>
              <a:buChar char="⚫"/>
              <a:tabLst>
                <a:tab pos="288925" algn="l"/>
                <a:tab pos="289560" algn="l"/>
              </a:tabLst>
            </a:pPr>
            <a:r>
              <a:rPr dirty="0">
                <a:latin typeface="Times New Roman"/>
                <a:cs typeface="Times New Roman"/>
              </a:rPr>
              <a:t>Un producer est tout système qui </a:t>
            </a:r>
            <a:r>
              <a:rPr sz="2000" b="1" dirty="0">
                <a:latin typeface="Times New Roman"/>
                <a:cs typeface="Times New Roman"/>
              </a:rPr>
              <a:t>publie</a:t>
            </a:r>
            <a:r>
              <a:rPr dirty="0">
                <a:latin typeface="Times New Roman"/>
                <a:cs typeface="Times New Roman"/>
              </a:rPr>
              <a:t> dans un topic Kafka</a:t>
            </a:r>
          </a:p>
          <a:p>
            <a:pPr marL="288925" marR="5080" indent="-276860">
              <a:lnSpc>
                <a:spcPct val="102899"/>
              </a:lnSpc>
              <a:spcBef>
                <a:spcPts val="525"/>
              </a:spcBef>
              <a:buClr>
                <a:srgbClr val="D24717"/>
              </a:buClr>
              <a:buSzPct val="85714"/>
              <a:buFont typeface="Segoe UI Symbol"/>
              <a:buChar char="⚫"/>
              <a:tabLst>
                <a:tab pos="327025" algn="l"/>
                <a:tab pos="327660" algn="l"/>
              </a:tabLst>
            </a:pPr>
            <a:r>
              <a:rPr dirty="0">
                <a:latin typeface="Times New Roman"/>
                <a:cs typeface="Times New Roman"/>
              </a:rPr>
              <a:t>	Un producer ne pourra ajouter un nouveau message qu’à la </a:t>
            </a:r>
            <a:r>
              <a:rPr b="1" dirty="0">
                <a:latin typeface="Times New Roman"/>
                <a:cs typeface="Times New Roman"/>
              </a:rPr>
              <a:t>fin de la séquence </a:t>
            </a:r>
            <a:r>
              <a:rPr sz="2000" dirty="0">
                <a:latin typeface="Times New Roman"/>
                <a:cs typeface="Times New Roman"/>
              </a:rPr>
              <a:t>d’une</a:t>
            </a:r>
            <a:r>
              <a:rPr dirty="0">
                <a:latin typeface="Times New Roman"/>
                <a:cs typeface="Times New Roman"/>
              </a:rPr>
              <a:t> partition mais ne pourra pas </a:t>
            </a:r>
            <a:r>
              <a:rPr sz="2000" b="1" dirty="0">
                <a:solidFill>
                  <a:srgbClr val="FF0000"/>
                </a:solidFill>
                <a:latin typeface="Times New Roman"/>
                <a:cs typeface="Times New Roman"/>
              </a:rPr>
              <a:t>supprimer </a:t>
            </a:r>
            <a:r>
              <a:rPr dirty="0">
                <a:latin typeface="Times New Roman"/>
                <a:cs typeface="Times New Roman"/>
              </a:rPr>
              <a:t>ou </a:t>
            </a:r>
            <a:r>
              <a:rPr sz="2000" b="1" dirty="0" err="1">
                <a:solidFill>
                  <a:srgbClr val="FF0000"/>
                </a:solidFill>
                <a:latin typeface="Times New Roman"/>
                <a:cs typeface="Times New Roman"/>
              </a:rPr>
              <a:t>réordonner</a:t>
            </a:r>
            <a:r>
              <a:rPr dirty="0">
                <a:latin typeface="Times New Roman"/>
                <a:cs typeface="Times New Roman"/>
              </a:rPr>
              <a:t> les messages  existants.</a:t>
            </a:r>
          </a:p>
          <a:p>
            <a:pPr marL="327025" indent="-314960">
              <a:lnSpc>
                <a:spcPct val="100000"/>
              </a:lnSpc>
              <a:spcBef>
                <a:spcPts val="575"/>
              </a:spcBef>
              <a:buClr>
                <a:srgbClr val="D24717"/>
              </a:buClr>
              <a:buSzPct val="85714"/>
              <a:buFont typeface="Segoe UI Symbol"/>
              <a:buChar char="⚫"/>
              <a:tabLst>
                <a:tab pos="327025" algn="l"/>
                <a:tab pos="327660" algn="l"/>
              </a:tabLst>
            </a:pPr>
            <a:r>
              <a:rPr dirty="0">
                <a:latin typeface="Times New Roman"/>
                <a:cs typeface="Times New Roman"/>
              </a:rPr>
              <a:t>Le producer n’écrit que dans la partition leader. Kafka se charge de synchroniser cette dernière avec les autres partitions réplicas.</a:t>
            </a:r>
          </a:p>
          <a:p>
            <a:pPr marL="288925" marR="412115" indent="-276860">
              <a:lnSpc>
                <a:spcPts val="1650"/>
              </a:lnSpc>
              <a:spcBef>
                <a:spcPts val="725"/>
              </a:spcBef>
              <a:buClr>
                <a:srgbClr val="D24717"/>
              </a:buClr>
              <a:buSzPct val="85714"/>
              <a:buFont typeface="Segoe UI Symbol"/>
              <a:buChar char="⚫"/>
              <a:tabLst>
                <a:tab pos="327025" algn="l"/>
                <a:tab pos="327660" algn="l"/>
              </a:tabLst>
            </a:pPr>
            <a:r>
              <a:rPr dirty="0">
                <a:latin typeface="Times New Roman"/>
                <a:cs typeface="Times New Roman"/>
              </a:rPr>
              <a:t>	Un producer, en publiant vers un topic qui a plusieurs partitions, voit son </a:t>
            </a:r>
            <a:r>
              <a:rPr sz="2000" b="1" dirty="0" err="1">
                <a:solidFill>
                  <a:srgbClr val="00B050"/>
                </a:solidFill>
                <a:latin typeface="Times New Roman"/>
                <a:cs typeface="Times New Roman"/>
              </a:rPr>
              <a:t>écriture</a:t>
            </a:r>
            <a:r>
              <a:rPr sz="2000" b="1" dirty="0">
                <a:solidFill>
                  <a:srgbClr val="00B050"/>
                </a:solidFill>
                <a:latin typeface="Times New Roman"/>
                <a:cs typeface="Times New Roman"/>
              </a:rPr>
              <a:t> </a:t>
            </a:r>
            <a:r>
              <a:rPr sz="2000" b="1" dirty="0" err="1">
                <a:solidFill>
                  <a:srgbClr val="00B050"/>
                </a:solidFill>
                <a:latin typeface="Times New Roman"/>
                <a:cs typeface="Times New Roman"/>
              </a:rPr>
              <a:t>parallélisée</a:t>
            </a:r>
            <a:endParaRPr lang="fr-FR" sz="2000" b="1" dirty="0">
              <a:solidFill>
                <a:srgbClr val="00B050"/>
              </a:solidFill>
              <a:latin typeface="Times New Roman"/>
              <a:cs typeface="Times New Roman"/>
            </a:endParaRPr>
          </a:p>
          <a:p>
            <a:pPr marL="288925" marR="412115" indent="-276860">
              <a:lnSpc>
                <a:spcPts val="1650"/>
              </a:lnSpc>
              <a:spcBef>
                <a:spcPts val="725"/>
              </a:spcBef>
              <a:buClr>
                <a:srgbClr val="D24717"/>
              </a:buClr>
              <a:buSzPct val="85714"/>
              <a:buFont typeface="Segoe UI Symbol"/>
              <a:buChar char="⚫"/>
              <a:tabLst>
                <a:tab pos="327025" algn="l"/>
                <a:tab pos="327660" algn="l"/>
              </a:tabLst>
            </a:pPr>
            <a:r>
              <a:rPr dirty="0">
                <a:latin typeface="Times New Roman"/>
                <a:cs typeface="Times New Roman"/>
              </a:rPr>
              <a:t> On ne </a:t>
            </a:r>
            <a:r>
              <a:rPr b="1" dirty="0">
                <a:solidFill>
                  <a:srgbClr val="FF0000"/>
                </a:solidFill>
                <a:latin typeface="Times New Roman"/>
                <a:cs typeface="Times New Roman"/>
              </a:rPr>
              <a:t>peut pas écrire simultanément </a:t>
            </a:r>
            <a:r>
              <a:rPr dirty="0">
                <a:latin typeface="Times New Roman"/>
                <a:cs typeface="Times New Roman"/>
              </a:rPr>
              <a:t>sur la </a:t>
            </a:r>
            <a:r>
              <a:rPr lang="fr-FR" dirty="0" err="1">
                <a:latin typeface="Times New Roman"/>
                <a:cs typeface="Times New Roman"/>
              </a:rPr>
              <a:t>meme</a:t>
            </a:r>
            <a:r>
              <a:rPr dirty="0">
                <a:latin typeface="Times New Roman"/>
                <a:cs typeface="Times New Roman"/>
              </a:rPr>
              <a:t>  partition</a:t>
            </a:r>
          </a:p>
          <a:p>
            <a:pPr marL="288925" indent="-276860">
              <a:lnSpc>
                <a:spcPct val="100000"/>
              </a:lnSpc>
              <a:spcBef>
                <a:spcPts val="525"/>
              </a:spcBef>
              <a:buClr>
                <a:srgbClr val="D24717"/>
              </a:buClr>
              <a:buSzPct val="85714"/>
              <a:buFont typeface="Segoe UI Symbol"/>
              <a:buChar char="⚫"/>
              <a:tabLst>
                <a:tab pos="288925" algn="l"/>
                <a:tab pos="289560" algn="l"/>
              </a:tabLst>
            </a:pPr>
            <a:r>
              <a:rPr dirty="0">
                <a:latin typeface="Times New Roman"/>
                <a:cs typeface="Times New Roman"/>
              </a:rPr>
              <a:t>Quand un producer publie un message vers un topic avec plusieurs partitions, les messages sont distribués de façon </a:t>
            </a:r>
            <a:r>
              <a:rPr sz="2000" b="1" dirty="0">
                <a:solidFill>
                  <a:srgbClr val="00B050"/>
                </a:solidFill>
                <a:latin typeface="Times New Roman"/>
                <a:cs typeface="Times New Roman"/>
              </a:rPr>
              <a:t>aléatoire </a:t>
            </a:r>
            <a:r>
              <a:rPr dirty="0">
                <a:latin typeface="Times New Roman"/>
                <a:cs typeface="Times New Roman"/>
              </a:rPr>
              <a:t>sur les partitions.</a:t>
            </a:r>
            <a:endParaRPr lang="fr-FR" dirty="0">
              <a:latin typeface="Times New Roman"/>
              <a:cs typeface="Times New Roman"/>
            </a:endParaRPr>
          </a:p>
          <a:p>
            <a:pPr marL="288925" indent="-276860">
              <a:lnSpc>
                <a:spcPct val="100000"/>
              </a:lnSpc>
              <a:spcBef>
                <a:spcPts val="525"/>
              </a:spcBef>
              <a:buClr>
                <a:srgbClr val="D24717"/>
              </a:buClr>
              <a:buSzPct val="85714"/>
              <a:buFont typeface="Segoe UI Symbol"/>
              <a:buChar char="⚫"/>
              <a:tabLst>
                <a:tab pos="288925" algn="l"/>
                <a:tab pos="289560" algn="l"/>
              </a:tabLst>
            </a:pPr>
            <a:r>
              <a:rPr dirty="0">
                <a:latin typeface="Times New Roman"/>
                <a:cs typeface="Times New Roman"/>
              </a:rPr>
              <a:t> </a:t>
            </a:r>
            <a:r>
              <a:rPr dirty="0" err="1">
                <a:latin typeface="Times New Roman"/>
                <a:cs typeface="Times New Roman"/>
              </a:rPr>
              <a:t>Pours’assurer</a:t>
            </a:r>
            <a:r>
              <a:rPr dirty="0">
                <a:latin typeface="Times New Roman"/>
                <a:cs typeface="Times New Roman"/>
              </a:rPr>
              <a:t> qu’un type de message donné se retrouve toujours sur la même partition, il faut leur assigner la </a:t>
            </a:r>
            <a:r>
              <a:rPr sz="2000" b="1" dirty="0" err="1">
                <a:solidFill>
                  <a:srgbClr val="00B050"/>
                </a:solidFill>
                <a:latin typeface="Times New Roman"/>
                <a:cs typeface="Times New Roman"/>
              </a:rPr>
              <a:t>même</a:t>
            </a:r>
            <a:r>
              <a:rPr sz="2000" b="1" dirty="0">
                <a:solidFill>
                  <a:srgbClr val="00B050"/>
                </a:solidFill>
                <a:latin typeface="Times New Roman"/>
                <a:cs typeface="Times New Roman"/>
              </a:rPr>
              <a:t> </a:t>
            </a:r>
            <a:r>
              <a:rPr sz="2000" b="1" dirty="0" err="1">
                <a:solidFill>
                  <a:srgbClr val="00B050"/>
                </a:solidFill>
                <a:latin typeface="Times New Roman"/>
                <a:cs typeface="Times New Roman"/>
              </a:rPr>
              <a:t>clé</a:t>
            </a:r>
            <a:endParaRPr sz="2000" b="1" dirty="0">
              <a:solidFill>
                <a:srgbClr val="00B050"/>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7925" y="558954"/>
            <a:ext cx="7331075" cy="624530"/>
          </a:xfrm>
          <a:prstGeom prst="rect">
            <a:avLst/>
          </a:prstGeom>
        </p:spPr>
        <p:txBody>
          <a:bodyPr vert="horz" wrap="square" lIns="0" tIns="16510" rIns="0" bIns="0" rtlCol="0">
            <a:spAutoFit/>
          </a:bodyPr>
          <a:lstStyle/>
          <a:p>
            <a:pPr marL="12700">
              <a:lnSpc>
                <a:spcPct val="100000"/>
              </a:lnSpc>
              <a:spcBef>
                <a:spcPts val="130"/>
              </a:spcBef>
            </a:pPr>
            <a:r>
              <a:rPr lang="fr-FR" spc="-285" dirty="0"/>
              <a:t>  Producer: Partitionner</a:t>
            </a:r>
            <a:endParaRPr spc="15" dirty="0"/>
          </a:p>
        </p:txBody>
      </p:sp>
      <p:sp>
        <p:nvSpPr>
          <p:cNvPr id="3" name="object 3"/>
          <p:cNvSpPr txBox="1"/>
          <p:nvPr/>
        </p:nvSpPr>
        <p:spPr>
          <a:xfrm>
            <a:off x="1295400" y="1447800"/>
            <a:ext cx="10127615" cy="2085186"/>
          </a:xfrm>
          <a:prstGeom prst="rect">
            <a:avLst/>
          </a:prstGeom>
        </p:spPr>
        <p:txBody>
          <a:bodyPr vert="horz" wrap="square" lIns="0" tIns="33020" rIns="0" bIns="0" rtlCol="0">
            <a:spAutoFit/>
          </a:bodyPr>
          <a:lstStyle/>
          <a:p>
            <a:pPr marL="298450" marR="5080" indent="-285750">
              <a:lnSpc>
                <a:spcPts val="3080"/>
              </a:lnSpc>
              <a:spcBef>
                <a:spcPts val="260"/>
              </a:spcBef>
              <a:buFont typeface="Wingdings" panose="05000000000000000000" pitchFamily="2" charset="2"/>
              <a:buChar char="q"/>
              <a:tabLst>
                <a:tab pos="1614170" algn="l"/>
                <a:tab pos="4623435" algn="l"/>
                <a:tab pos="8020050" algn="l"/>
              </a:tabLst>
            </a:pPr>
            <a:r>
              <a:rPr lang="fr-FR" sz="1600" dirty="0">
                <a:latin typeface="Times New Roman"/>
                <a:cs typeface="Times New Roman"/>
              </a:rPr>
              <a:t>Si les messages ont une </a:t>
            </a:r>
            <a:r>
              <a:rPr lang="fr-FR" sz="1600" b="1" dirty="0">
                <a:latin typeface="Times New Roman"/>
                <a:cs typeface="Times New Roman"/>
              </a:rPr>
              <a:t>clé non-nulle, </a:t>
            </a:r>
            <a:r>
              <a:rPr lang="fr-FR" sz="1600" dirty="0">
                <a:latin typeface="Times New Roman"/>
                <a:cs typeface="Times New Roman"/>
              </a:rPr>
              <a:t>le partitionner  va répartir les messages entre les différentes partitions en fonction de leur clé et va garantir que des messages d’une même clé seront envoyés vers la même partition. </a:t>
            </a:r>
          </a:p>
          <a:p>
            <a:pPr marL="298450" marR="5080" indent="-285750">
              <a:lnSpc>
                <a:spcPts val="3080"/>
              </a:lnSpc>
              <a:spcBef>
                <a:spcPts val="260"/>
              </a:spcBef>
              <a:buFont typeface="Wingdings" panose="05000000000000000000" pitchFamily="2" charset="2"/>
              <a:buChar char="q"/>
              <a:tabLst>
                <a:tab pos="1614170" algn="l"/>
                <a:tab pos="4623435" algn="l"/>
                <a:tab pos="8020050" algn="l"/>
              </a:tabLst>
            </a:pPr>
            <a:r>
              <a:rPr lang="fr-FR" sz="1600" dirty="0">
                <a:latin typeface="Times New Roman"/>
                <a:cs typeface="Times New Roman"/>
              </a:rPr>
              <a:t>Si la </a:t>
            </a:r>
            <a:r>
              <a:rPr lang="fr-FR" sz="1600" b="1" dirty="0">
                <a:latin typeface="Times New Roman"/>
                <a:cs typeface="Times New Roman"/>
              </a:rPr>
              <a:t>clé est </a:t>
            </a:r>
            <a:r>
              <a:rPr lang="fr-FR" sz="1600" b="1" dirty="0" err="1">
                <a:latin typeface="Times New Roman"/>
                <a:cs typeface="Times New Roman"/>
              </a:rPr>
              <a:t>null</a:t>
            </a:r>
            <a:r>
              <a:rPr lang="fr-FR" sz="1600" b="1" dirty="0">
                <a:latin typeface="Times New Roman"/>
                <a:cs typeface="Times New Roman"/>
              </a:rPr>
              <a:t> </a:t>
            </a:r>
            <a:r>
              <a:rPr lang="fr-FR" sz="1600" dirty="0">
                <a:latin typeface="Times New Roman"/>
                <a:cs typeface="Times New Roman"/>
              </a:rPr>
              <a:t>alors le partitionner va répartir ces messages entre différentes partitions de manière équilibrée</a:t>
            </a:r>
          </a:p>
          <a:p>
            <a:pPr marL="12700" marR="5080">
              <a:lnSpc>
                <a:spcPts val="3080"/>
              </a:lnSpc>
              <a:spcBef>
                <a:spcPts val="260"/>
              </a:spcBef>
              <a:tabLst>
                <a:tab pos="1614170" algn="l"/>
                <a:tab pos="4623435" algn="l"/>
                <a:tab pos="8020050" algn="l"/>
              </a:tabLst>
            </a:pPr>
            <a:r>
              <a:rPr lang="fr-FR" sz="1600" b="1" dirty="0">
                <a:solidFill>
                  <a:srgbClr val="00B050"/>
                </a:solidFill>
                <a:latin typeface="Times New Roman"/>
                <a:cs typeface="Times New Roman"/>
              </a:rPr>
              <a:t>Donc  pour garantir l’ordre  des message on doit utiliser  le cas avec  clé non </a:t>
            </a:r>
            <a:r>
              <a:rPr lang="fr-FR" sz="1600" b="1" dirty="0" err="1">
                <a:solidFill>
                  <a:srgbClr val="00B050"/>
                </a:solidFill>
                <a:latin typeface="Times New Roman"/>
                <a:cs typeface="Times New Roman"/>
              </a:rPr>
              <a:t>null</a:t>
            </a:r>
            <a:endParaRPr lang="fr-FR" sz="1600" b="1" dirty="0">
              <a:solidFill>
                <a:srgbClr val="00B050"/>
              </a:solidFill>
              <a:latin typeface="Times New Roman"/>
              <a:cs typeface="Times New Roman"/>
            </a:endParaRPr>
          </a:p>
          <a:p>
            <a:pPr marL="12700" marR="5080">
              <a:lnSpc>
                <a:spcPts val="3080"/>
              </a:lnSpc>
              <a:spcBef>
                <a:spcPts val="260"/>
              </a:spcBef>
              <a:tabLst>
                <a:tab pos="1614170" algn="l"/>
                <a:tab pos="4623435" algn="l"/>
                <a:tab pos="8020050" algn="l"/>
              </a:tabLst>
            </a:pPr>
            <a:r>
              <a:rPr lang="fr-FR" sz="1600" dirty="0">
                <a:solidFill>
                  <a:srgbClr val="FF0000"/>
                </a:solidFill>
                <a:latin typeface="Times New Roman"/>
                <a:cs typeface="Times New Roman"/>
              </a:rPr>
              <a:t>Warning on peut avoir des hot spot  pour le cas clé non </a:t>
            </a:r>
            <a:r>
              <a:rPr lang="fr-FR" sz="1600" dirty="0" err="1">
                <a:solidFill>
                  <a:srgbClr val="FF0000"/>
                </a:solidFill>
                <a:latin typeface="Times New Roman"/>
                <a:cs typeface="Times New Roman"/>
              </a:rPr>
              <a:t>null</a:t>
            </a:r>
            <a:r>
              <a:rPr lang="fr-FR" sz="1600" dirty="0">
                <a:solidFill>
                  <a:srgbClr val="FF0000"/>
                </a:solidFill>
                <a:latin typeface="Times New Roman"/>
                <a:cs typeface="Times New Roman"/>
              </a:rPr>
              <a:t> </a:t>
            </a:r>
          </a:p>
        </p:txBody>
      </p:sp>
    </p:spTree>
    <p:extLst>
      <p:ext uri="{BB962C8B-B14F-4D97-AF65-F5344CB8AC3E}">
        <p14:creationId xmlns:p14="http://schemas.microsoft.com/office/powerpoint/2010/main" val="126051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14657</TotalTime>
  <Words>1951</Words>
  <Application>Microsoft Office PowerPoint</Application>
  <PresentationFormat>Grand écran</PresentationFormat>
  <Paragraphs>190</Paragraphs>
  <Slides>34</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34</vt:i4>
      </vt:variant>
    </vt:vector>
  </HeadingPairs>
  <TitlesOfParts>
    <vt:vector size="44" baseType="lpstr">
      <vt:lpstr>-apple-system</vt:lpstr>
      <vt:lpstr>Arial</vt:lpstr>
      <vt:lpstr>Arial MT</vt:lpstr>
      <vt:lpstr>Calibri</vt:lpstr>
      <vt:lpstr>Franklin Gothic Medium</vt:lpstr>
      <vt:lpstr>inherit</vt:lpstr>
      <vt:lpstr>Segoe UI Symbol</vt:lpstr>
      <vt:lpstr>Times New Roman</vt:lpstr>
      <vt:lpstr>Wingdings</vt:lpstr>
      <vt:lpstr>Office Theme</vt:lpstr>
      <vt:lpstr>Présentation PowerPoint</vt:lpstr>
      <vt:lpstr>Sommaire</vt:lpstr>
      <vt:lpstr>Introudctiopn</vt:lpstr>
      <vt:lpstr>Contexte</vt:lpstr>
      <vt:lpstr>Définitions</vt:lpstr>
      <vt:lpstr>Définitions</vt:lpstr>
      <vt:lpstr>Create Topic</vt:lpstr>
      <vt:lpstr>Producer</vt:lpstr>
      <vt:lpstr>  Producer: Partitionner</vt:lpstr>
      <vt:lpstr>Producer:Ack</vt:lpstr>
      <vt:lpstr>Présentation PowerPoint</vt:lpstr>
      <vt:lpstr>Kafka Semantics</vt:lpstr>
      <vt:lpstr>Kafka Semantics</vt:lpstr>
      <vt:lpstr>                                 Ack</vt:lpstr>
      <vt:lpstr>                               Ack</vt:lpstr>
      <vt:lpstr>                                 Ack </vt:lpstr>
      <vt:lpstr>Idempotence</vt:lpstr>
      <vt:lpstr>                                Safe Producer </vt:lpstr>
      <vt:lpstr>                             Compression </vt:lpstr>
      <vt:lpstr>Broker and Topic level compression settings</vt:lpstr>
      <vt:lpstr>                 Compression type </vt:lpstr>
      <vt:lpstr>Consumer</vt:lpstr>
      <vt:lpstr>Consumer</vt:lpstr>
      <vt:lpstr>Kafka Architecture</vt:lpstr>
      <vt:lpstr>Kafka Mode Zoo</vt:lpstr>
      <vt:lpstr>Kafka mode Kraft</vt:lpstr>
      <vt:lpstr>Exemple producer Python  https://kafka-python.readthedocs.io/en/master/</vt:lpstr>
      <vt:lpstr>Exemple Producer Python</vt:lpstr>
      <vt:lpstr>                       Tunning:Disk  </vt:lpstr>
      <vt:lpstr>Tunning :Choosing the number of partitions for a topic(avoid hot spots)? </vt:lpstr>
      <vt:lpstr>Choosing the number of partitions for a topic(avoid hot spots)? </vt:lpstr>
      <vt:lpstr>Autre Agent Monitore kafka</vt:lpstr>
      <vt:lpstr>Application</vt:lpstr>
      <vt:lpstr>Cloudera Streaming(HDF)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Ibrahima Diattara</dc:creator>
  <cp:lastModifiedBy>Ibrahima Diattara</cp:lastModifiedBy>
  <cp:revision>54</cp:revision>
  <dcterms:created xsi:type="dcterms:W3CDTF">2022-01-16T18:31:10Z</dcterms:created>
  <dcterms:modified xsi:type="dcterms:W3CDTF">2022-06-19T14:39:01Z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2021-12-09T00:00:00Z</vt:filetime>
  </property>
  <property fmtid="{D5CDD505-2E9C-101B-9397-08002B2CF9AE}" pid="3" name="LastSaved">
    <vt:filetime>2022-01-16T00:00:00Z</vt:filetime>
  </property>
</Properties>
</file>