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2" r:id="rId1"/>
  </p:sldMasterIdLst>
  <p:notesMasterIdLst>
    <p:notesMasterId r:id="rId35"/>
  </p:notesMasterIdLst>
  <p:sldIdLst>
    <p:sldId id="256" r:id="rId2"/>
    <p:sldId id="257" r:id="rId3"/>
    <p:sldId id="292" r:id="rId4"/>
    <p:sldId id="270" r:id="rId5"/>
    <p:sldId id="290" r:id="rId6"/>
    <p:sldId id="291" r:id="rId7"/>
    <p:sldId id="264" r:id="rId8"/>
    <p:sldId id="278" r:id="rId9"/>
    <p:sldId id="279" r:id="rId10"/>
    <p:sldId id="280" r:id="rId11"/>
    <p:sldId id="281" r:id="rId12"/>
    <p:sldId id="265" r:id="rId13"/>
    <p:sldId id="274" r:id="rId14"/>
    <p:sldId id="282" r:id="rId15"/>
    <p:sldId id="293" r:id="rId16"/>
    <p:sldId id="266" r:id="rId17"/>
    <p:sldId id="273" r:id="rId18"/>
    <p:sldId id="284" r:id="rId19"/>
    <p:sldId id="294" r:id="rId20"/>
    <p:sldId id="295" r:id="rId21"/>
    <p:sldId id="285" r:id="rId22"/>
    <p:sldId id="286" r:id="rId23"/>
    <p:sldId id="287" r:id="rId24"/>
    <p:sldId id="288" r:id="rId25"/>
    <p:sldId id="296" r:id="rId26"/>
    <p:sldId id="289" r:id="rId27"/>
    <p:sldId id="297" r:id="rId28"/>
    <p:sldId id="267" r:id="rId29"/>
    <p:sldId id="272" r:id="rId30"/>
    <p:sldId id="298" r:id="rId31"/>
    <p:sldId id="268" r:id="rId32"/>
    <p:sldId id="269" r:id="rId33"/>
    <p:sldId id="27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B72"/>
    <a:srgbClr val="25ADCC"/>
    <a:srgbClr val="ED9446"/>
    <a:srgbClr val="F27B72"/>
    <a:srgbClr val="1B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2" autoAdjust="0"/>
    <p:restoredTop sz="77703" autoAdjust="0"/>
  </p:normalViewPr>
  <p:slideViewPr>
    <p:cSldViewPr snapToGrid="0">
      <p:cViewPr>
        <p:scale>
          <a:sx n="111" d="100"/>
          <a:sy n="111" d="100"/>
        </p:scale>
        <p:origin x="240" y="392"/>
      </p:cViewPr>
      <p:guideLst/>
    </p:cSldViewPr>
  </p:slideViewPr>
  <p:outlineViewPr>
    <p:cViewPr>
      <p:scale>
        <a:sx n="33" d="100"/>
        <a:sy n="33" d="100"/>
      </p:scale>
      <p:origin x="0" y="-36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76B98-4FF3-4F26-AFA8-B1457EA3B7D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90063-7643-4C68-9D4C-898CBB74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7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55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79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4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69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27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09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4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1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08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3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07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45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93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6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5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7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15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15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02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0063-7643-4C68-9D4C-898CBB74E8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1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5813-39C1-8148-92C7-BB76D93B2F2B}" type="datetime1">
              <a:rPr lang="en-US" smtClean="0"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38D9-936B-8E49-A655-5B639029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9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18B2-0483-C843-9FBD-23E2CD3E5B65}" type="datetime1">
              <a:rPr lang="en-US" smtClean="0"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38D9-936B-8E49-A655-5B639029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7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8B77-9EBA-FE42-8A7D-4B73CE6E4114}" type="datetime1">
              <a:rPr lang="en-US" smtClean="0"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38D9-936B-8E49-A655-5B639029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0868" y="6356348"/>
            <a:ext cx="1063336" cy="365125"/>
          </a:xfrm>
        </p:spPr>
        <p:txBody>
          <a:bodyPr/>
          <a:lstStyle/>
          <a:p>
            <a:fld id="{CB34E353-710A-9F49-85B3-441634A3C3CB}" type="datetime1">
              <a:rPr lang="en-US" smtClean="0"/>
              <a:t>10/25/16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8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4BE4-99EA-074F-A856-834189967033}" type="datetime1">
              <a:rPr lang="en-US" smtClean="0"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428757"/>
            <a:ext cx="10515600" cy="10384"/>
          </a:xfrm>
          <a:prstGeom prst="line">
            <a:avLst/>
          </a:prstGeom>
          <a:ln w="38100">
            <a:solidFill>
              <a:srgbClr val="25AD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49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11BA-B2DC-364D-B949-3A756997EFA6}" type="datetime1">
              <a:rPr lang="en-US" smtClean="0"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831850" y="4562475"/>
            <a:ext cx="10521950" cy="26986"/>
          </a:xfrm>
          <a:prstGeom prst="line">
            <a:avLst/>
          </a:prstGeom>
          <a:ln w="38100">
            <a:solidFill>
              <a:srgbClr val="25AD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49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B8C5-54A3-774C-B41F-8E7153A43451}" type="datetime1">
              <a:rPr lang="en-US" smtClean="0"/>
              <a:t>10/25/16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419225"/>
            <a:ext cx="10521950" cy="26986"/>
          </a:xfrm>
          <a:prstGeom prst="line">
            <a:avLst/>
          </a:prstGeom>
          <a:ln w="38100">
            <a:solidFill>
              <a:srgbClr val="25AD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46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D990-25C0-1849-A4CF-B308FB9B5980}" type="datetime1">
              <a:rPr lang="en-US" smtClean="0"/>
              <a:t>10/25/16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839788" y="2505073"/>
            <a:ext cx="5157787" cy="2"/>
          </a:xfrm>
          <a:prstGeom prst="line">
            <a:avLst/>
          </a:prstGeom>
          <a:ln w="38100">
            <a:solidFill>
              <a:srgbClr val="25AD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172200" y="2490783"/>
            <a:ext cx="5187950" cy="9528"/>
          </a:xfrm>
          <a:prstGeom prst="line">
            <a:avLst/>
          </a:prstGeom>
          <a:ln w="38100">
            <a:solidFill>
              <a:srgbClr val="25AD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838200" y="1419225"/>
            <a:ext cx="10521950" cy="26986"/>
          </a:xfrm>
          <a:prstGeom prst="line">
            <a:avLst/>
          </a:prstGeom>
          <a:ln w="38100">
            <a:solidFill>
              <a:srgbClr val="25AD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82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F5D5-47F1-4948-84EC-7DE2DEC2EC49}" type="datetime1">
              <a:rPr lang="en-US" smtClean="0"/>
              <a:t>10/25/16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015D-D67E-AF44-A894-859CAC3AECB9}" type="datetime1">
              <a:rPr lang="en-US" smtClean="0"/>
              <a:t>10/25/16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3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F341-FC25-D24A-B4F9-709BD78BA3B5}" type="datetime1">
              <a:rPr lang="en-US" smtClean="0"/>
              <a:t>10/25/16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9788" y="2043906"/>
            <a:ext cx="3932237" cy="13492"/>
          </a:xfrm>
          <a:prstGeom prst="line">
            <a:avLst/>
          </a:prstGeom>
          <a:ln w="38100">
            <a:solidFill>
              <a:srgbClr val="25AD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0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6CE1-385A-084C-BD08-E3E3AB5984EF}" type="datetime1">
              <a:rPr lang="en-US" smtClean="0"/>
              <a:t>10/25/16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9788" y="2043906"/>
            <a:ext cx="3932237" cy="13492"/>
          </a:xfrm>
          <a:prstGeom prst="line">
            <a:avLst/>
          </a:prstGeom>
          <a:ln w="38100">
            <a:solidFill>
              <a:srgbClr val="25AD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59436-1261-9C4B-873C-65656FFCBB24}" type="datetime1">
              <a:rPr lang="en-US" smtClean="0"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IEEE eScience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838D9-936B-8E49-A655-5B63902964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6" y="5608296"/>
            <a:ext cx="1198529" cy="11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5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51164" y="1396133"/>
            <a:ext cx="11012488" cy="25114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F37B72"/>
                </a:solidFill>
              </a:rPr>
              <a:t>Apache Airavata Security Manager</a:t>
            </a:r>
            <a:r>
              <a:rPr lang="en-US" b="1" dirty="0" smtClean="0">
                <a:solidFill>
                  <a:srgbClr val="F37B72"/>
                </a:solidFill>
              </a:rPr>
              <a:t> </a:t>
            </a:r>
            <a:r>
              <a:rPr lang="en-US" sz="3600" b="1" dirty="0" smtClean="0">
                <a:solidFill>
                  <a:srgbClr val="F37B72"/>
                </a:solidFill>
              </a:rPr>
              <a:t>Authentication &amp; Authorization Implementation for a Multi-Tenant e-Science Framework</a:t>
            </a:r>
            <a:endParaRPr lang="en-US" b="1" dirty="0">
              <a:solidFill>
                <a:srgbClr val="F37B7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44792" y="4101378"/>
            <a:ext cx="9975850" cy="117475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25ADCC"/>
                </a:solidFill>
              </a:rPr>
              <a:t>Supun Nakandala, Hasini Gunasinghe, Suresh Marru and Marlon Pierce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25ADCC"/>
                </a:solidFill>
              </a:rPr>
              <a:t>Science Gateways Research Center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25ADCC"/>
                </a:solidFill>
              </a:rPr>
              <a:t>Indiana University</a:t>
            </a:r>
            <a:endParaRPr lang="en-US" dirty="0">
              <a:solidFill>
                <a:srgbClr val="25AD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3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016"/>
            <a:ext cx="10515600" cy="124174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 why can’t we implement identity management in Airavata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160"/>
            <a:ext cx="10515600" cy="435133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88637" y="22627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652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/>
              <a:t>Three different identity management scenarios that needs to be considered</a:t>
            </a:r>
          </a:p>
          <a:p>
            <a:pPr lvl="1" algn="just"/>
            <a:r>
              <a:rPr lang="en-US" sz="2800" dirty="0" smtClean="0"/>
              <a:t>Scenario </a:t>
            </a:r>
            <a:r>
              <a:rPr lang="en-US" sz="2800" dirty="0"/>
              <a:t>1 </a:t>
            </a:r>
            <a:r>
              <a:rPr lang="en-US" sz="2800" dirty="0" smtClean="0"/>
              <a:t>- The gateway client does not have a user store and would like to depend on Airavata to provide user management features.</a:t>
            </a:r>
          </a:p>
          <a:p>
            <a:pPr lvl="1" algn="just"/>
            <a:r>
              <a:rPr lang="en-US" sz="2800" dirty="0" smtClean="0"/>
              <a:t>Scenario 2 - </a:t>
            </a:r>
            <a:r>
              <a:rPr lang="en-US" sz="2800" dirty="0"/>
              <a:t>The gateway has a user store and in-house identity management mechanisms</a:t>
            </a:r>
            <a:r>
              <a:rPr lang="en-US" sz="2800" dirty="0" smtClean="0"/>
              <a:t>.</a:t>
            </a:r>
          </a:p>
          <a:p>
            <a:pPr lvl="1" algn="just"/>
            <a:r>
              <a:rPr lang="en-US" sz="2800" dirty="0" smtClean="0"/>
              <a:t>Scenario 3 - </a:t>
            </a:r>
            <a:r>
              <a:rPr lang="en-US" sz="2800" dirty="0"/>
              <a:t>The gateway does not have a dedicated user store but authenticates users into the gateway using some federated identity </a:t>
            </a:r>
            <a:r>
              <a:rPr lang="en-US" sz="2800" dirty="0" smtClean="0"/>
              <a:t>provider.</a:t>
            </a:r>
          </a:p>
          <a:p>
            <a:pPr lvl="1" algn="just"/>
            <a:endParaRPr lang="en-US" sz="3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0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Formal Problem Definition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160"/>
            <a:ext cx="10515600" cy="435133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88637" y="22627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6722" y="19090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3200" dirty="0" smtClean="0"/>
              <a:t>How to provide </a:t>
            </a:r>
            <a:r>
              <a:rPr lang="en-US" sz="3200" dirty="0"/>
              <a:t>a </a:t>
            </a:r>
            <a:r>
              <a:rPr lang="en-US" sz="3200" b="1" dirty="0">
                <a:solidFill>
                  <a:srgbClr val="FF0000"/>
                </a:solidFill>
              </a:rPr>
              <a:t>unified identity </a:t>
            </a:r>
            <a:r>
              <a:rPr lang="en-US" sz="3200" b="1" dirty="0" smtClean="0">
                <a:solidFill>
                  <a:srgbClr val="FF0000"/>
                </a:solidFill>
              </a:rPr>
              <a:t>management solution </a:t>
            </a:r>
            <a:r>
              <a:rPr lang="en-US" sz="3200" dirty="0"/>
              <a:t>that can meet </a:t>
            </a:r>
            <a:r>
              <a:rPr lang="en-US" sz="3200" dirty="0" smtClean="0"/>
              <a:t>the standard security </a:t>
            </a:r>
            <a:r>
              <a:rPr lang="en-US" sz="3200" dirty="0"/>
              <a:t>requirements </a:t>
            </a:r>
            <a:r>
              <a:rPr lang="en-US" sz="3200" dirty="0" smtClean="0"/>
              <a:t>for the </a:t>
            </a:r>
            <a:r>
              <a:rPr lang="en-US" sz="3200" dirty="0"/>
              <a:t>above </a:t>
            </a:r>
            <a:r>
              <a:rPr lang="en-US" sz="3200" b="1" dirty="0" smtClean="0">
                <a:solidFill>
                  <a:srgbClr val="FF0000"/>
                </a:solidFill>
              </a:rPr>
              <a:t>three usecases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dirty="0" smtClean="0"/>
              <a:t>be able to </a:t>
            </a:r>
            <a:r>
              <a:rPr lang="en-US" sz="3200" b="1" dirty="0" smtClean="0">
                <a:solidFill>
                  <a:srgbClr val="FF0000"/>
                </a:solidFill>
              </a:rPr>
              <a:t>seamlessly </a:t>
            </a:r>
            <a:r>
              <a:rPr lang="en-US" sz="3200" b="1" dirty="0">
                <a:solidFill>
                  <a:srgbClr val="FF0000"/>
                </a:solidFill>
              </a:rPr>
              <a:t>adopted </a:t>
            </a:r>
            <a:r>
              <a:rPr lang="en-US" sz="3200" dirty="0"/>
              <a:t>by all types of gateways including </a:t>
            </a:r>
            <a:r>
              <a:rPr lang="en-US" sz="3200" dirty="0" smtClean="0"/>
              <a:t>web based </a:t>
            </a:r>
            <a:r>
              <a:rPr lang="en-US" sz="3200" dirty="0"/>
              <a:t>and native (desktop and mobile) </a:t>
            </a:r>
            <a:r>
              <a:rPr lang="en-US" sz="3200" dirty="0" smtClean="0"/>
              <a:t>clients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449"/>
            <a:ext cx="10515600" cy="4351338"/>
          </a:xfrm>
        </p:spPr>
        <p:txBody>
          <a:bodyPr/>
          <a:lstStyle/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Problem Definition</a:t>
            </a:r>
          </a:p>
          <a:p>
            <a:r>
              <a:rPr lang="en-US" sz="4000" dirty="0" smtClean="0"/>
              <a:t>Solution Overview</a:t>
            </a:r>
          </a:p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Solution in Detail</a:t>
            </a:r>
          </a:p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Implementation Details</a:t>
            </a:r>
          </a:p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" name="直線單箭頭接點 17"/>
          <p:cNvCxnSpPr/>
          <p:nvPr/>
        </p:nvCxnSpPr>
        <p:spPr>
          <a:xfrm>
            <a:off x="496924" y="2394857"/>
            <a:ext cx="0" cy="2946400"/>
          </a:xfrm>
          <a:prstGeom prst="straightConnector1">
            <a:avLst/>
          </a:prstGeom>
          <a:noFill/>
          <a:ln w="190500">
            <a:solidFill>
              <a:schemeClr val="bg1">
                <a:lumMod val="85000"/>
              </a:schemeClr>
            </a:solidFill>
            <a:prstDash val="sysDot"/>
            <a:headEnd type="oval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We use standard security protocols and standards in our design.</a:t>
            </a:r>
          </a:p>
          <a:p>
            <a:r>
              <a:rPr lang="en-US" sz="3200" dirty="0" smtClean="0"/>
              <a:t>OAuth </a:t>
            </a:r>
            <a:r>
              <a:rPr lang="en-US" sz="3200" dirty="0" smtClean="0"/>
              <a:t>2.0 based </a:t>
            </a:r>
            <a:r>
              <a:rPr lang="en-US" sz="3200" b="1" dirty="0" smtClean="0">
                <a:solidFill>
                  <a:srgbClr val="FF0000"/>
                </a:solidFill>
              </a:rPr>
              <a:t>authorization delegation </a:t>
            </a:r>
            <a:r>
              <a:rPr lang="en-US" sz="3200" dirty="0" smtClean="0"/>
              <a:t>for the </a:t>
            </a:r>
            <a:r>
              <a:rPr lang="en-US" sz="3200" b="1" dirty="0" smtClean="0">
                <a:solidFill>
                  <a:srgbClr val="FF0000"/>
                </a:solidFill>
              </a:rPr>
              <a:t>user authenticated at the gateway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OAuth </a:t>
            </a:r>
            <a:r>
              <a:rPr lang="en-US" sz="3200" dirty="0" smtClean="0"/>
              <a:t>access tokens are generated by a </a:t>
            </a:r>
            <a:r>
              <a:rPr lang="en-US" sz="3200" b="1" dirty="0" smtClean="0">
                <a:solidFill>
                  <a:srgbClr val="FF0000"/>
                </a:solidFill>
              </a:rPr>
              <a:t>separate</a:t>
            </a:r>
            <a:r>
              <a:rPr lang="en-US" sz="3200" dirty="0" smtClean="0"/>
              <a:t> dedicated </a:t>
            </a:r>
            <a:r>
              <a:rPr lang="en-US" sz="3200" b="1" dirty="0" smtClean="0">
                <a:solidFill>
                  <a:srgbClr val="FF0000"/>
                </a:solidFill>
              </a:rPr>
              <a:t>authorization server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We map specific OAuth grant types for our requirements.</a:t>
            </a:r>
            <a:endParaRPr lang="en-US" sz="3200" dirty="0" smtClean="0"/>
          </a:p>
          <a:p>
            <a:r>
              <a:rPr lang="en-US" sz="3200" dirty="0" smtClean="0"/>
              <a:t>OpenID-Connect </a:t>
            </a:r>
            <a:r>
              <a:rPr lang="en-US" sz="3200" dirty="0" smtClean="0"/>
              <a:t>which runs on top of OAuth 2.0 for user </a:t>
            </a:r>
            <a:r>
              <a:rPr lang="en-US" sz="3200" dirty="0" smtClean="0"/>
              <a:t>authentication.</a:t>
            </a:r>
          </a:p>
          <a:p>
            <a:r>
              <a:rPr lang="en-US" sz="3200" dirty="0" smtClean="0"/>
              <a:t>Role based fine grained customized authorization is done using XACML.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High level Solution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13" y="1522636"/>
            <a:ext cx="8438321" cy="5020198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High level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Only the user authentication and access token retrieval will change for each use case scenario.</a:t>
            </a:r>
          </a:p>
          <a:p>
            <a:r>
              <a:rPr lang="en-US" sz="3200" dirty="0" smtClean="0"/>
              <a:t>Depending on the client type and usage scenario appropriate OAuth grant type should be used to obtain an access token.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449"/>
            <a:ext cx="10515600" cy="4351338"/>
          </a:xfrm>
        </p:spPr>
        <p:txBody>
          <a:bodyPr/>
          <a:lstStyle/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Problem Definition</a:t>
            </a:r>
          </a:p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Solution Overview</a:t>
            </a:r>
          </a:p>
          <a:p>
            <a:r>
              <a:rPr lang="en-US" sz="4000" dirty="0" smtClean="0"/>
              <a:t>Solution in Detail</a:t>
            </a:r>
          </a:p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Implementation Details</a:t>
            </a:r>
          </a:p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" name="直線單箭頭接點 17"/>
          <p:cNvCxnSpPr/>
          <p:nvPr/>
        </p:nvCxnSpPr>
        <p:spPr>
          <a:xfrm>
            <a:off x="496924" y="2394857"/>
            <a:ext cx="0" cy="2946400"/>
          </a:xfrm>
          <a:prstGeom prst="straightConnector1">
            <a:avLst/>
          </a:prstGeom>
          <a:noFill/>
          <a:ln w="190500">
            <a:solidFill>
              <a:schemeClr val="bg1">
                <a:lumMod val="85000"/>
              </a:schemeClr>
            </a:solidFill>
            <a:prstDash val="sysDot"/>
            <a:headEnd type="oval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OAuth 2.0 Grant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705972"/>
          </a:xfrm>
        </p:spPr>
        <p:txBody>
          <a:bodyPr>
            <a:normAutofit lnSpcReduction="10000"/>
          </a:bodyPr>
          <a:lstStyle/>
          <a:p>
            <a:pPr lvl="1" algn="just"/>
            <a:r>
              <a:rPr lang="en-US" sz="2800" dirty="0" smtClean="0"/>
              <a:t>Authorization code grant – Client app is web based (or can spawn a web browser) (e.g. Web applications) and can maintain a client credential.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Implicit grant – </a:t>
            </a:r>
            <a:r>
              <a:rPr lang="en-US" sz="2800" dirty="0"/>
              <a:t>Client app </a:t>
            </a:r>
            <a:r>
              <a:rPr lang="en-US" sz="2800" dirty="0" smtClean="0"/>
              <a:t>is web based (or can </a:t>
            </a:r>
            <a:r>
              <a:rPr lang="en-US" sz="2800" dirty="0"/>
              <a:t>spawn a web </a:t>
            </a:r>
            <a:r>
              <a:rPr lang="en-US" sz="2800" dirty="0" smtClean="0"/>
              <a:t>browser) but</a:t>
            </a:r>
            <a:r>
              <a:rPr lang="en-US" sz="2800" dirty="0" smtClean="0"/>
              <a:t> </a:t>
            </a:r>
            <a:r>
              <a:rPr lang="en-US" sz="2800" dirty="0" smtClean="0"/>
              <a:t>cannot keep it’s credentials secret (e.g. Thick web clients)</a:t>
            </a:r>
          </a:p>
          <a:p>
            <a:pPr lvl="1" algn="just"/>
            <a:r>
              <a:rPr lang="en-US" sz="2800" dirty="0" smtClean="0"/>
              <a:t>Resource owner password grant – User trusts the client application (e.g. Gateway provided desktop clients)</a:t>
            </a:r>
          </a:p>
          <a:p>
            <a:pPr lvl="1" algn="just"/>
            <a:r>
              <a:rPr lang="en-US" sz="2800" dirty="0" smtClean="0"/>
              <a:t>Client credential grant – Machine to machine </a:t>
            </a:r>
            <a:r>
              <a:rPr lang="en-US" sz="2800" dirty="0" smtClean="0"/>
              <a:t>communication. No user involvement.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Refresh code grant – Retrieve new access token when current token expired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8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223" y="151567"/>
            <a:ext cx="10515600" cy="1325563"/>
          </a:xfrm>
        </p:spPr>
        <p:txBody>
          <a:bodyPr/>
          <a:lstStyle/>
          <a:p>
            <a:r>
              <a:rPr lang="en-US" b="1" dirty="0" smtClean="0"/>
              <a:t>Scenario 1 – Gateway does not have existing user management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r>
              <a:rPr lang="en-US" dirty="0" smtClean="0"/>
              <a:t>/33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02" y="1477130"/>
            <a:ext cx="7261642" cy="4919927"/>
          </a:xfrm>
        </p:spPr>
      </p:pic>
    </p:spTree>
    <p:extLst>
      <p:ext uri="{BB962C8B-B14F-4D97-AF65-F5344CB8AC3E}">
        <p14:creationId xmlns:p14="http://schemas.microsoft.com/office/powerpoint/2010/main" val="15934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223" y="151567"/>
            <a:ext cx="10515600" cy="1325563"/>
          </a:xfrm>
        </p:spPr>
        <p:txBody>
          <a:bodyPr/>
          <a:lstStyle/>
          <a:p>
            <a:r>
              <a:rPr lang="en-US" b="1" dirty="0" smtClean="0"/>
              <a:t>Scenario 1 – Gateway does not have existing user management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r>
              <a:rPr lang="en-US" dirty="0" smtClean="0"/>
              <a:t>/33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Authorization Server maintains a user store for the gateway.</a:t>
            </a:r>
          </a:p>
          <a:p>
            <a:r>
              <a:rPr lang="en-US" sz="3200" dirty="0" smtClean="0"/>
              <a:t>Gateway will use Airavata SDK to invoke user management operations.</a:t>
            </a:r>
          </a:p>
          <a:p>
            <a:r>
              <a:rPr lang="en-US" sz="3200" dirty="0" smtClean="0"/>
              <a:t>Authorization Code, Implicit or Resource Owner Password can be used to obtain an access token.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449"/>
            <a:ext cx="10515600" cy="4351338"/>
          </a:xfrm>
        </p:spPr>
        <p:txBody>
          <a:bodyPr/>
          <a:lstStyle/>
          <a:p>
            <a:r>
              <a:rPr lang="en-US" sz="4000" dirty="0" smtClean="0"/>
              <a:t>Introduction</a:t>
            </a:r>
            <a:endParaRPr lang="en-US" sz="4000" dirty="0" smtClean="0"/>
          </a:p>
          <a:p>
            <a:r>
              <a:rPr lang="en-US" sz="4000" dirty="0" smtClean="0"/>
              <a:t>Problem Definition</a:t>
            </a:r>
          </a:p>
          <a:p>
            <a:r>
              <a:rPr lang="en-US" sz="4000" dirty="0" smtClean="0"/>
              <a:t>Solution Overview</a:t>
            </a:r>
          </a:p>
          <a:p>
            <a:r>
              <a:rPr lang="en-US" sz="4000" dirty="0" smtClean="0"/>
              <a:t>Solution in Detail</a:t>
            </a:r>
          </a:p>
          <a:p>
            <a:r>
              <a:rPr lang="en-US" sz="4000" dirty="0" smtClean="0"/>
              <a:t>Implementation Details</a:t>
            </a:r>
          </a:p>
          <a:p>
            <a:r>
              <a:rPr lang="en-US" sz="4000" dirty="0" smtClean="0"/>
              <a:t>Conclusions</a:t>
            </a:r>
            <a:endParaRPr lang="en-US" sz="4000" dirty="0"/>
          </a:p>
        </p:txBody>
      </p:sp>
      <p:cxnSp>
        <p:nvCxnSpPr>
          <p:cNvPr id="4" name="直線單箭頭接點 17"/>
          <p:cNvCxnSpPr/>
          <p:nvPr/>
        </p:nvCxnSpPr>
        <p:spPr>
          <a:xfrm>
            <a:off x="496924" y="2394857"/>
            <a:ext cx="0" cy="2946400"/>
          </a:xfrm>
          <a:prstGeom prst="straightConnector1">
            <a:avLst/>
          </a:prstGeom>
          <a:noFill/>
          <a:ln w="190500">
            <a:solidFill>
              <a:schemeClr val="bg1">
                <a:lumMod val="85000"/>
              </a:schemeClr>
            </a:solidFill>
            <a:prstDash val="sysDot"/>
            <a:headEnd type="oval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223" y="1515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Scenario 2 – Gateway has a user-store and its own in-house identity management mechanisms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416" y="1709530"/>
            <a:ext cx="10333383" cy="4467433"/>
          </a:xfrm>
        </p:spPr>
        <p:txBody>
          <a:bodyPr/>
          <a:lstStyle/>
          <a:p>
            <a:r>
              <a:rPr lang="en-US" sz="3200" dirty="0" smtClean="0"/>
              <a:t>Case 1 – Gateway does not share any user information with </a:t>
            </a:r>
            <a:r>
              <a:rPr lang="en-US" sz="3200" dirty="0" smtClean="0"/>
              <a:t>Airavata.</a:t>
            </a:r>
          </a:p>
          <a:p>
            <a:r>
              <a:rPr lang="en-US" sz="3200" dirty="0" smtClean="0"/>
              <a:t>Case </a:t>
            </a:r>
            <a:r>
              <a:rPr lang="en-US" sz="3200" dirty="0"/>
              <a:t>2 – Gateway is willing to share user identity information but does not allow Airavata to connect to the gateway’s user </a:t>
            </a:r>
            <a:r>
              <a:rPr lang="en-US" sz="3200" dirty="0" smtClean="0"/>
              <a:t>store.</a:t>
            </a:r>
          </a:p>
          <a:p>
            <a:r>
              <a:rPr lang="en-US" sz="3200" dirty="0"/>
              <a:t>Case 3 – Gateway is willing to share user identity information.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617" y="1477130"/>
            <a:ext cx="7572766" cy="53808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223" y="1515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Scenario 2 – Gateway has a user-store and its own in-house identity management mechanisms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30"/>
            <a:ext cx="10515600" cy="4699833"/>
          </a:xfrm>
        </p:spPr>
        <p:txBody>
          <a:bodyPr/>
          <a:lstStyle/>
          <a:p>
            <a:r>
              <a:rPr lang="en-US" dirty="0" smtClean="0"/>
              <a:t>Case 1 – Gateway does not share any user information with Airavata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278" y="2027583"/>
            <a:ext cx="6822702" cy="4830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223" y="1515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Scenario 2 – Gateway has a user-store and its own in-house identity management mechanisms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30"/>
            <a:ext cx="10515600" cy="4699833"/>
          </a:xfrm>
        </p:spPr>
        <p:txBody>
          <a:bodyPr/>
          <a:lstStyle/>
          <a:p>
            <a:pPr algn="just"/>
            <a:r>
              <a:rPr lang="en-US" dirty="0" smtClean="0"/>
              <a:t>Case 2 – </a:t>
            </a:r>
            <a:r>
              <a:rPr lang="en-US" dirty="0"/>
              <a:t>G</a:t>
            </a:r>
            <a:r>
              <a:rPr lang="en-US" dirty="0" smtClean="0"/>
              <a:t>ateway is willing to share user identity information but does not allow Airavata to connect to the gateway’s user store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13" y="1708693"/>
            <a:ext cx="6851374" cy="4830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223" y="1515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Scenario 2 – Gateway has a user-store and its own in-house identity management mechanisms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30"/>
            <a:ext cx="10515600" cy="4699833"/>
          </a:xfrm>
        </p:spPr>
        <p:txBody>
          <a:bodyPr/>
          <a:lstStyle/>
          <a:p>
            <a:r>
              <a:rPr lang="en-US" dirty="0" smtClean="0"/>
              <a:t>Case 3 – Gateway is willing to share user identity information.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223" y="1515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Scenario 3 – </a:t>
            </a:r>
            <a:r>
              <a:rPr lang="en-US" b="1" dirty="0"/>
              <a:t>G</a:t>
            </a:r>
            <a:r>
              <a:rPr lang="en-US" b="1" dirty="0" smtClean="0"/>
              <a:t>ateway authenticates users into the gateway using a federated identity provider.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r>
              <a:rPr lang="en-US" dirty="0" smtClean="0"/>
              <a:t>/33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684" y="1477130"/>
            <a:ext cx="7182678" cy="4959096"/>
          </a:xfrm>
        </p:spPr>
      </p:pic>
    </p:spTree>
    <p:extLst>
      <p:ext uri="{BB962C8B-B14F-4D97-AF65-F5344CB8AC3E}">
        <p14:creationId xmlns:p14="http://schemas.microsoft.com/office/powerpoint/2010/main" val="83401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223" y="1515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Scenario 3 – </a:t>
            </a:r>
            <a:r>
              <a:rPr lang="en-US" b="1" dirty="0"/>
              <a:t>G</a:t>
            </a:r>
            <a:r>
              <a:rPr lang="en-US" b="1" dirty="0" smtClean="0"/>
              <a:t>ateway authenticates users into the gateway using a federated identity provider.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r>
              <a:rPr lang="en-US" dirty="0" smtClean="0"/>
              <a:t>/33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request is forwarded to configured federated identity provider.</a:t>
            </a:r>
          </a:p>
          <a:p>
            <a:r>
              <a:rPr lang="en-US" dirty="0" smtClean="0"/>
              <a:t>If the federated identity provider supports retrieval of user information a user account is created just-in-time.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7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223" y="15156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Role based fine grained user authorization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XACML is used to define customized role based API authorization decisions.</a:t>
            </a:r>
          </a:p>
          <a:p>
            <a:r>
              <a:rPr lang="en-US" dirty="0" smtClean="0"/>
              <a:t>Each gateway can have different policy on how they allow their users to access the API.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223" y="15156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Role based fine grained user authorization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r>
              <a:rPr lang="en-US" dirty="0" smtClean="0"/>
              <a:t>/33</a:t>
            </a:r>
            <a:endParaRPr lang="en-US" dirty="0"/>
          </a:p>
        </p:txBody>
      </p:sp>
      <p:pic>
        <p:nvPicPr>
          <p:cNvPr id="1026" name="Picture 2" descr="creen Shot 2016-04-27 at 2.36.15 PM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50" y="1630015"/>
            <a:ext cx="7998500" cy="457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5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449"/>
            <a:ext cx="10515600" cy="4351338"/>
          </a:xfrm>
        </p:spPr>
        <p:txBody>
          <a:bodyPr/>
          <a:lstStyle/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Problem Definition</a:t>
            </a:r>
          </a:p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Solution Overview</a:t>
            </a:r>
          </a:p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Solution in Detail</a:t>
            </a:r>
          </a:p>
          <a:p>
            <a:r>
              <a:rPr lang="en-US" sz="4000" dirty="0" smtClean="0"/>
              <a:t>Implementation Details</a:t>
            </a:r>
          </a:p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" name="直線單箭頭接點 17"/>
          <p:cNvCxnSpPr/>
          <p:nvPr/>
        </p:nvCxnSpPr>
        <p:spPr>
          <a:xfrm>
            <a:off x="496924" y="2394857"/>
            <a:ext cx="0" cy="2946400"/>
          </a:xfrm>
          <a:prstGeom prst="straightConnector1">
            <a:avLst/>
          </a:prstGeom>
          <a:noFill/>
          <a:ln w="190500">
            <a:solidFill>
              <a:schemeClr val="bg1">
                <a:lumMod val="85000"/>
              </a:schemeClr>
            </a:solidFill>
            <a:prstDash val="sysDot"/>
            <a:headEnd type="oval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features that we use in our solution are based on standard security protocols.</a:t>
            </a:r>
          </a:p>
          <a:p>
            <a:r>
              <a:rPr lang="en-US" dirty="0" smtClean="0"/>
              <a:t>We use WSO2 Identity Server which is an open source (Apache V2 license) identity management system which supports multi-tenancy out of box and provide most of the required features.</a:t>
            </a:r>
          </a:p>
          <a:p>
            <a:r>
              <a:rPr lang="en-US" dirty="0" smtClean="0"/>
              <a:t>We extend the features available in IS in order to support custom user store and federated authenticator integration.</a:t>
            </a:r>
          </a:p>
          <a:p>
            <a:r>
              <a:rPr lang="en-US" dirty="0" smtClean="0"/>
              <a:t>A new component, Security Manager, is added to the Airavata API which manages the communication with </a:t>
            </a:r>
            <a:r>
              <a:rPr lang="en-US" dirty="0"/>
              <a:t>A</a:t>
            </a:r>
            <a:r>
              <a:rPr lang="en-US" dirty="0" smtClean="0"/>
              <a:t>uthorization server and validates user requests.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9881"/>
            <a:ext cx="10515600" cy="3471232"/>
          </a:xfrm>
        </p:spPr>
        <p:txBody>
          <a:bodyPr>
            <a:normAutofit/>
          </a:bodyPr>
          <a:lstStyle/>
          <a:p>
            <a:pPr algn="just" fontAlgn="t"/>
            <a:r>
              <a:rPr lang="en-US" sz="3200" dirty="0" smtClean="0"/>
              <a:t>Solving </a:t>
            </a:r>
            <a:r>
              <a:rPr lang="en-US" sz="3200" b="1" dirty="0" smtClean="0">
                <a:solidFill>
                  <a:srgbClr val="FF0000"/>
                </a:solidFill>
              </a:rPr>
              <a:t>identity management </a:t>
            </a:r>
            <a:r>
              <a:rPr lang="en-US" sz="3200" dirty="0" smtClean="0"/>
              <a:t>challenges in </a:t>
            </a:r>
            <a:r>
              <a:rPr lang="en-US" sz="3200" b="1" dirty="0" smtClean="0">
                <a:solidFill>
                  <a:srgbClr val="FF0000"/>
                </a:solidFill>
              </a:rPr>
              <a:t>multi-tenanted</a:t>
            </a:r>
            <a:r>
              <a:rPr lang="en-US" sz="3200" dirty="0" smtClean="0"/>
              <a:t> eScience middleware that needs to support multiple </a:t>
            </a:r>
            <a:r>
              <a:rPr lang="en-US" sz="3200" b="1" dirty="0" smtClean="0">
                <a:solidFill>
                  <a:srgbClr val="FF0000"/>
                </a:solidFill>
              </a:rPr>
              <a:t>diverse virtual organizations</a:t>
            </a:r>
            <a:r>
              <a:rPr lang="en-US" sz="3200" dirty="0" smtClean="0"/>
              <a:t>.</a:t>
            </a:r>
          </a:p>
          <a:p>
            <a:pPr algn="just" fontAlgn="t"/>
            <a:r>
              <a:rPr lang="en-US" sz="3200" dirty="0" smtClean="0"/>
              <a:t>Implementation is based on Apache Airavata Science Gateways middleware. But the concepts are equally applicable to other similar systems too.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2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security validation added some overhead on the overall Airavata API performance. But caching of authorization decisions improved it a lot.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r>
              <a:rPr lang="en-US" dirty="0" smtClean="0"/>
              <a:t>/33</a:t>
            </a:r>
            <a:endParaRPr lang="en-US" dirty="0"/>
          </a:p>
        </p:txBody>
      </p:sp>
      <p:pic>
        <p:nvPicPr>
          <p:cNvPr id="2050" name="Picture 2" descr="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2" y="2747433"/>
            <a:ext cx="4752975" cy="351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449"/>
            <a:ext cx="10515600" cy="4351338"/>
          </a:xfrm>
        </p:spPr>
        <p:txBody>
          <a:bodyPr/>
          <a:lstStyle/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Problem Definition</a:t>
            </a:r>
          </a:p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Solution Overview</a:t>
            </a:r>
          </a:p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Solution in Detail</a:t>
            </a:r>
          </a:p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Implementation Details</a:t>
            </a:r>
          </a:p>
          <a:p>
            <a:r>
              <a:rPr lang="en-US" sz="4000" dirty="0" smtClean="0"/>
              <a:t>Conclusions</a:t>
            </a:r>
            <a:endParaRPr lang="en-US" sz="4000" dirty="0"/>
          </a:p>
        </p:txBody>
      </p:sp>
      <p:cxnSp>
        <p:nvCxnSpPr>
          <p:cNvPr id="4" name="直線單箭頭接點 17"/>
          <p:cNvCxnSpPr/>
          <p:nvPr/>
        </p:nvCxnSpPr>
        <p:spPr>
          <a:xfrm>
            <a:off x="496924" y="2394857"/>
            <a:ext cx="0" cy="2946400"/>
          </a:xfrm>
          <a:prstGeom prst="straightConnector1">
            <a:avLst/>
          </a:prstGeom>
          <a:noFill/>
          <a:ln w="190500">
            <a:solidFill>
              <a:schemeClr val="bg1">
                <a:lumMod val="85000"/>
              </a:schemeClr>
            </a:solidFill>
            <a:prstDash val="sysDot"/>
            <a:headEnd type="oval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2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most significant advance in gateway architectures </a:t>
            </a:r>
            <a:r>
              <a:rPr lang="en-US" dirty="0" smtClean="0"/>
              <a:t>over the </a:t>
            </a:r>
            <a:r>
              <a:rPr lang="en-US" dirty="0"/>
              <a:t>last several years is the use of hosted, general </a:t>
            </a:r>
            <a:r>
              <a:rPr lang="en-US" dirty="0" smtClean="0"/>
              <a:t>purpose gateway </a:t>
            </a:r>
            <a:r>
              <a:rPr lang="en-US" dirty="0"/>
              <a:t>platform </a:t>
            </a:r>
            <a:r>
              <a:rPr lang="en-US" dirty="0" smtClean="0"/>
              <a:t>services.</a:t>
            </a:r>
          </a:p>
          <a:p>
            <a:r>
              <a:rPr lang="en-US" dirty="0" smtClean="0"/>
              <a:t>We examined </a:t>
            </a:r>
            <a:r>
              <a:rPr lang="en-US" dirty="0"/>
              <a:t>the </a:t>
            </a:r>
            <a:r>
              <a:rPr lang="en-US" dirty="0" smtClean="0"/>
              <a:t>over the-wire </a:t>
            </a:r>
            <a:r>
              <a:rPr lang="en-US" dirty="0"/>
              <a:t>access patterns that exist between a wide </a:t>
            </a:r>
            <a:r>
              <a:rPr lang="en-US" dirty="0" smtClean="0"/>
              <a:t>range of </a:t>
            </a:r>
            <a:r>
              <a:rPr lang="en-US" dirty="0"/>
              <a:t>gateway clients and multi-tenanted platform services </a:t>
            </a:r>
            <a:r>
              <a:rPr lang="en-US" dirty="0" smtClean="0"/>
              <a:t>like Apache </a:t>
            </a:r>
            <a:r>
              <a:rPr lang="en-US" dirty="0"/>
              <a:t>Airavata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map these patterns to widely accepted security standards and protocols and implement a solution that can support all the identified use cases.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4182" y="2185843"/>
            <a:ext cx="11012488" cy="25114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37B72"/>
                </a:solidFill>
              </a:rPr>
              <a:t>Q &amp; A</a:t>
            </a:r>
            <a:br>
              <a:rPr lang="en-US" sz="6000" b="1" dirty="0" smtClean="0">
                <a:solidFill>
                  <a:srgbClr val="F37B72"/>
                </a:solidFill>
              </a:rPr>
            </a:br>
            <a:r>
              <a:rPr lang="en-US" sz="6000" b="1" dirty="0" smtClean="0">
                <a:solidFill>
                  <a:srgbClr val="F37B72"/>
                </a:solidFill>
              </a:rPr>
              <a:t>Thank You!</a:t>
            </a:r>
            <a:endParaRPr lang="en-US" sz="6000" b="1" dirty="0">
              <a:solidFill>
                <a:srgbClr val="F37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7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– What are Science Gateways?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4195"/>
            <a:ext cx="10515600" cy="2455679"/>
          </a:xfrm>
        </p:spPr>
        <p:txBody>
          <a:bodyPr>
            <a:normAutofit/>
          </a:bodyPr>
          <a:lstStyle/>
          <a:p>
            <a:pPr algn="just" fontAlgn="t"/>
            <a:r>
              <a:rPr lang="en-US" sz="3200" dirty="0"/>
              <a:t>A Science Gateway is a </a:t>
            </a:r>
            <a:r>
              <a:rPr lang="en-US" sz="3200" b="1" dirty="0">
                <a:solidFill>
                  <a:srgbClr val="FF0000"/>
                </a:solidFill>
              </a:rPr>
              <a:t>community-developed</a:t>
            </a:r>
            <a:r>
              <a:rPr lang="en-US" sz="3200" dirty="0"/>
              <a:t> set of tools, applications, and data that are integrated via a portal or a suite of applications, usually in a graphical user interface, that is further </a:t>
            </a:r>
            <a:r>
              <a:rPr lang="en-US" sz="3200" b="1" dirty="0">
                <a:solidFill>
                  <a:srgbClr val="FF0000"/>
                </a:solidFill>
              </a:rPr>
              <a:t>customized to </a:t>
            </a:r>
            <a:r>
              <a:rPr lang="en-US" sz="3200" b="1" dirty="0" smtClean="0">
                <a:solidFill>
                  <a:srgbClr val="FF0000"/>
                </a:solidFill>
              </a:rPr>
              <a:t>meet </a:t>
            </a:r>
            <a:r>
              <a:rPr lang="en-US" sz="3200" b="1" dirty="0">
                <a:solidFill>
                  <a:srgbClr val="FF0000"/>
                </a:solidFill>
              </a:rPr>
              <a:t>the needs of a specific community</a:t>
            </a:r>
            <a:r>
              <a:rPr lang="en-US" sz="3200" dirty="0" smtClean="0"/>
              <a:t>. (</a:t>
            </a:r>
            <a:r>
              <a:rPr lang="en-US" sz="3200" i="1" dirty="0" smtClean="0"/>
              <a:t>XSEDE)</a:t>
            </a:r>
            <a:endParaRPr lang="en-US" sz="3200" i="1" dirty="0"/>
          </a:p>
          <a:p>
            <a:pPr marL="0" indent="0" algn="just" fontAlgn="t">
              <a:buNone/>
            </a:pP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78" y="1513977"/>
            <a:ext cx="8092716" cy="461824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are these customized requirements ?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630018" y="5103674"/>
            <a:ext cx="939657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Gateways share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many of these requirements!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2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Apache Airavata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31" y="1537252"/>
            <a:ext cx="9850752" cy="4598504"/>
          </a:xfrm>
        </p:spPr>
      </p:pic>
      <p:sp>
        <p:nvSpPr>
          <p:cNvPr id="5" name="Donut 4"/>
          <p:cNvSpPr/>
          <p:nvPr/>
        </p:nvSpPr>
        <p:spPr>
          <a:xfrm>
            <a:off x="1987827" y="2729947"/>
            <a:ext cx="2107096" cy="1961322"/>
          </a:xfrm>
          <a:prstGeom prst="donut">
            <a:avLst>
              <a:gd name="adj" fmla="val 200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4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449"/>
            <a:ext cx="10515600" cy="4351338"/>
          </a:xfrm>
        </p:spPr>
        <p:txBody>
          <a:bodyPr/>
          <a:lstStyle/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sz="4000" dirty="0" smtClean="0"/>
              <a:t>Problem Definition</a:t>
            </a:r>
          </a:p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Solution Overview</a:t>
            </a:r>
          </a:p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Solution in Detail</a:t>
            </a:r>
          </a:p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Implementation Details</a:t>
            </a:r>
          </a:p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" name="直線單箭頭接點 17"/>
          <p:cNvCxnSpPr/>
          <p:nvPr/>
        </p:nvCxnSpPr>
        <p:spPr>
          <a:xfrm>
            <a:off x="496924" y="2394857"/>
            <a:ext cx="0" cy="2946400"/>
          </a:xfrm>
          <a:prstGeom prst="straightConnector1">
            <a:avLst/>
          </a:prstGeom>
          <a:noFill/>
          <a:ln w="190500">
            <a:solidFill>
              <a:schemeClr val="bg1">
                <a:lumMod val="85000"/>
              </a:schemeClr>
            </a:solidFill>
            <a:prstDash val="sysDot"/>
            <a:headEnd type="oval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</a:t>
            </a:r>
            <a:r>
              <a:rPr lang="en-US" b="1" dirty="0" smtClean="0"/>
              <a:t>Definition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366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Previously</a:t>
            </a:r>
          </a:p>
          <a:p>
            <a:pPr lvl="1" algn="just"/>
            <a:r>
              <a:rPr lang="en-US" sz="2800" dirty="0"/>
              <a:t>S</a:t>
            </a:r>
            <a:r>
              <a:rPr lang="en-US" sz="2800" dirty="0" smtClean="0"/>
              <a:t>ecurity </a:t>
            </a:r>
            <a:r>
              <a:rPr lang="en-US" sz="2800" dirty="0"/>
              <a:t>model was based </a:t>
            </a:r>
            <a:r>
              <a:rPr lang="en-US" sz="2800" dirty="0" smtClean="0"/>
              <a:t>on the </a:t>
            </a:r>
            <a:r>
              <a:rPr lang="en-US" sz="2800" dirty="0"/>
              <a:t>trust relationship between gateway software and </a:t>
            </a:r>
            <a:r>
              <a:rPr lang="en-US" sz="2800" dirty="0" smtClean="0"/>
              <a:t>Airavata middleware </a:t>
            </a:r>
            <a:r>
              <a:rPr lang="en-US" sz="2800" dirty="0"/>
              <a:t>by restricting access to the Airavata API </a:t>
            </a:r>
            <a:r>
              <a:rPr lang="en-US" sz="2800" dirty="0" smtClean="0"/>
              <a:t>only from </a:t>
            </a:r>
            <a:r>
              <a:rPr lang="en-US" sz="2800" dirty="0"/>
              <a:t>pre-validated web-based gateway </a:t>
            </a:r>
            <a:r>
              <a:rPr lang="en-US" sz="2800" dirty="0" smtClean="0"/>
              <a:t>clients.</a:t>
            </a:r>
          </a:p>
          <a:p>
            <a:pPr lvl="1" algn="just"/>
            <a:r>
              <a:rPr lang="en-US" sz="2800" dirty="0" smtClean="0"/>
              <a:t>Mutual trust between the gateways and Airavata server was established using TLS mutual authentication and enforcing firewall commands.</a:t>
            </a:r>
          </a:p>
          <a:p>
            <a:pPr lvl="1" algn="just"/>
            <a:r>
              <a:rPr lang="en-US" sz="2800" dirty="0" smtClean="0"/>
              <a:t>End </a:t>
            </a:r>
            <a:r>
              <a:rPr lang="en-US" sz="2800" dirty="0"/>
              <a:t>users who interacted with </a:t>
            </a:r>
            <a:r>
              <a:rPr lang="en-US" sz="2800" dirty="0" smtClean="0"/>
              <a:t>Airavata API </a:t>
            </a:r>
            <a:r>
              <a:rPr lang="en-US" sz="2800" dirty="0"/>
              <a:t>through </a:t>
            </a:r>
            <a:r>
              <a:rPr lang="en-US" sz="2800" dirty="0" smtClean="0"/>
              <a:t>gateways </a:t>
            </a:r>
            <a:r>
              <a:rPr lang="en-US" sz="2800" dirty="0"/>
              <a:t>were only authenticated </a:t>
            </a:r>
            <a:r>
              <a:rPr lang="en-US" sz="2800" dirty="0" smtClean="0"/>
              <a:t>and authorized </a:t>
            </a:r>
            <a:r>
              <a:rPr lang="en-US" sz="2800" dirty="0"/>
              <a:t>at the gateway level, and no validation was </a:t>
            </a:r>
            <a:r>
              <a:rPr lang="en-US" sz="2800" dirty="0" smtClean="0"/>
              <a:t>done at </a:t>
            </a:r>
            <a:r>
              <a:rPr lang="en-US" sz="2800" dirty="0"/>
              <a:t>the Airavata API level</a:t>
            </a:r>
            <a:r>
              <a:rPr lang="en-US" sz="2800" dirty="0" smtClean="0"/>
              <a:t>. Hence no explicit user notion in Airavata.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5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Definition (Continued…)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160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Previous </a:t>
            </a:r>
            <a:r>
              <a:rPr lang="en-US" sz="3200" dirty="0"/>
              <a:t>approach was reviewed </a:t>
            </a:r>
            <a:r>
              <a:rPr lang="en-US" sz="3200" dirty="0" smtClean="0"/>
              <a:t>by the </a:t>
            </a:r>
            <a:r>
              <a:rPr lang="en-US" sz="3200" dirty="0"/>
              <a:t>Center </a:t>
            </a:r>
            <a:r>
              <a:rPr lang="en-US" sz="3200" dirty="0" smtClean="0"/>
              <a:t>for Trustworthy </a:t>
            </a:r>
            <a:r>
              <a:rPr lang="en-US" sz="3200" dirty="0"/>
              <a:t>Scientific Cyberinfrastructure and </a:t>
            </a:r>
            <a:r>
              <a:rPr lang="en-US" sz="3200" dirty="0" smtClean="0"/>
              <a:t>was determined </a:t>
            </a:r>
            <a:r>
              <a:rPr lang="en-US" sz="3200" dirty="0" smtClean="0"/>
              <a:t>to be </a:t>
            </a:r>
            <a:r>
              <a:rPr lang="en-US" sz="3200" dirty="0"/>
              <a:t>operationally </a:t>
            </a:r>
            <a:r>
              <a:rPr lang="en-US" sz="3200" dirty="0" smtClean="0"/>
              <a:t>acceptable [1].</a:t>
            </a:r>
          </a:p>
          <a:p>
            <a:pPr algn="just"/>
            <a:r>
              <a:rPr lang="en-US" sz="3200" dirty="0" smtClean="0"/>
              <a:t>However,</a:t>
            </a:r>
          </a:p>
          <a:p>
            <a:pPr lvl="1" algn="just"/>
            <a:r>
              <a:rPr lang="en-US" sz="2800" dirty="0" smtClean="0"/>
              <a:t>This approach does not scale to a large number of gateways.</a:t>
            </a:r>
          </a:p>
          <a:p>
            <a:pPr lvl="1" algn="just"/>
            <a:r>
              <a:rPr lang="en-US" sz="2800" dirty="0"/>
              <a:t>I</a:t>
            </a:r>
            <a:r>
              <a:rPr lang="en-US" sz="2800" dirty="0" smtClean="0"/>
              <a:t>t does not address the issue of securing native client (desktop and mobile) access to the Airavata API.</a:t>
            </a:r>
          </a:p>
          <a:p>
            <a:pPr lvl="1" algn="just"/>
            <a:r>
              <a:rPr lang="en-US" sz="2800" dirty="0"/>
              <a:t>I</a:t>
            </a:r>
            <a:r>
              <a:rPr lang="en-US" sz="2800" dirty="0" smtClean="0"/>
              <a:t>t does not enable a uniform approach to user-level tracking of API calls.</a:t>
            </a:r>
          </a:p>
          <a:p>
            <a:pPr lvl="1" algn="just"/>
            <a:r>
              <a:rPr lang="en-US" sz="2800" dirty="0"/>
              <a:t>N</a:t>
            </a:r>
            <a:r>
              <a:rPr lang="en-US" sz="2800" dirty="0" smtClean="0"/>
              <a:t>ot satisfying from the architectural point of view.</a:t>
            </a:r>
          </a:p>
          <a:p>
            <a:pPr marL="457200" lvl="1" indent="0" algn="just">
              <a:buNone/>
            </a:pPr>
            <a:endParaRPr lang="en-US" sz="2800" dirty="0" smtClean="0"/>
          </a:p>
          <a:p>
            <a:pPr lvl="1" algn="just"/>
            <a:endParaRPr lang="en-US" sz="2800" dirty="0" smtClean="0"/>
          </a:p>
          <a:p>
            <a:pPr lvl="1" algn="just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6118116"/>
            <a:ext cx="9855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- R</a:t>
            </a:r>
            <a:r>
              <a:rPr lang="en-US" dirty="0"/>
              <a:t>. </a:t>
            </a:r>
            <a:r>
              <a:rPr lang="en-US" dirty="0" err="1"/>
              <a:t>Heiland</a:t>
            </a:r>
            <a:r>
              <a:rPr lang="en-US" dirty="0"/>
              <a:t>, J. </a:t>
            </a:r>
            <a:r>
              <a:rPr lang="en-US" dirty="0" err="1"/>
              <a:t>Basney</a:t>
            </a:r>
            <a:r>
              <a:rPr lang="en-US" dirty="0"/>
              <a:t>, and V. Welch, “Suggested security practices </a:t>
            </a:r>
            <a:r>
              <a:rPr lang="en-US" dirty="0" smtClean="0"/>
              <a:t>for </a:t>
            </a:r>
            <a:r>
              <a:rPr lang="en-US" dirty="0" err="1" smtClean="0"/>
              <a:t>SciGaP</a:t>
            </a:r>
            <a:r>
              <a:rPr lang="en-US" dirty="0" smtClean="0"/>
              <a:t>: </a:t>
            </a:r>
            <a:r>
              <a:rPr lang="en-US" dirty="0"/>
              <a:t>A preliminary report</a:t>
            </a:r>
            <a:r>
              <a:rPr lang="en-US" dirty="0" smtClean="0"/>
              <a:t>,”</a:t>
            </a:r>
          </a:p>
          <a:p>
            <a:r>
              <a:rPr lang="en-US" dirty="0" smtClean="0"/>
              <a:t> </a:t>
            </a:r>
            <a:r>
              <a:rPr lang="en-US" dirty="0"/>
              <a:t>http://</a:t>
            </a:r>
            <a:r>
              <a:rPr lang="en-US" dirty="0" err="1"/>
              <a:t>hdl.handle.net</a:t>
            </a:r>
            <a:r>
              <a:rPr lang="en-US" dirty="0"/>
              <a:t>/2022/20811.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eScience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3407</TotalTime>
  <Words>1420</Words>
  <Application>Microsoft Macintosh PowerPoint</Application>
  <PresentationFormat>Widescreen</PresentationFormat>
  <Paragraphs>215</Paragraphs>
  <Slides>33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Calibri</vt:lpstr>
      <vt:lpstr>Calibri Light</vt:lpstr>
      <vt:lpstr>Arial</vt:lpstr>
      <vt:lpstr>Office Theme</vt:lpstr>
      <vt:lpstr>Apache Airavata Security Manager Authentication &amp; Authorization Implementation for a Multi-Tenant e-Science Framework</vt:lpstr>
      <vt:lpstr>Outline</vt:lpstr>
      <vt:lpstr>Introduction</vt:lpstr>
      <vt:lpstr>Introduction – What are Science Gateways?</vt:lpstr>
      <vt:lpstr>What are these customized requirements ?</vt:lpstr>
      <vt:lpstr>Apache Airavata</vt:lpstr>
      <vt:lpstr>Outline</vt:lpstr>
      <vt:lpstr>Problem Definition</vt:lpstr>
      <vt:lpstr>Problem Definition (Continued…)</vt:lpstr>
      <vt:lpstr>So why can’t we implement identity management in Airavata ?</vt:lpstr>
      <vt:lpstr>Formal Problem Definition</vt:lpstr>
      <vt:lpstr>Outline</vt:lpstr>
      <vt:lpstr>Solution Overview</vt:lpstr>
      <vt:lpstr>High level Solution</vt:lpstr>
      <vt:lpstr>High level Solution</vt:lpstr>
      <vt:lpstr>Outline</vt:lpstr>
      <vt:lpstr>OAuth 2.0 Grant Types</vt:lpstr>
      <vt:lpstr>Scenario 1 – Gateway does not have existing user management</vt:lpstr>
      <vt:lpstr>Scenario 1 – Gateway does not have existing user management</vt:lpstr>
      <vt:lpstr>Scenario 2 – Gateway has a user-store and its own in-house identity management mechanisms</vt:lpstr>
      <vt:lpstr>Scenario 2 – Gateway has a user-store and its own in-house identity management mechanisms</vt:lpstr>
      <vt:lpstr>Scenario 2 – Gateway has a user-store and its own in-house identity management mechanisms</vt:lpstr>
      <vt:lpstr>Scenario 2 – Gateway has a user-store and its own in-house identity management mechanisms</vt:lpstr>
      <vt:lpstr>Scenario 3 – Gateway authenticates users into the gateway using a federated identity provider.</vt:lpstr>
      <vt:lpstr>Scenario 3 – Gateway authenticates users into the gateway using a federated identity provider.</vt:lpstr>
      <vt:lpstr>Role based fine grained user authorization</vt:lpstr>
      <vt:lpstr>Role based fine grained user authorization</vt:lpstr>
      <vt:lpstr>Outline</vt:lpstr>
      <vt:lpstr>Implementation Details</vt:lpstr>
      <vt:lpstr>Implementation Details</vt:lpstr>
      <vt:lpstr>Outline</vt:lpstr>
      <vt:lpstr>Conclusions</vt:lpstr>
      <vt:lpstr>Q &amp; A 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context Title</dc:title>
  <dc:creator>Nipurn Doshi</dc:creator>
  <cp:lastModifiedBy>Supun Nakandala</cp:lastModifiedBy>
  <cp:revision>278</cp:revision>
  <dcterms:created xsi:type="dcterms:W3CDTF">2015-12-29T01:56:59Z</dcterms:created>
  <dcterms:modified xsi:type="dcterms:W3CDTF">2016-10-26T14:38:24Z</dcterms:modified>
</cp:coreProperties>
</file>