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51206400" cy="28803600"/>
  <p:notesSz cx="9601200" cy="73152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  <p15:guide id="3" orient="horz" pos="9072">
          <p15:clr>
            <a:srgbClr val="A4A3A4"/>
          </p15:clr>
        </p15:guide>
        <p15:guide id="4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51" autoAdjust="0"/>
    <p:restoredTop sz="50000" autoAdjust="0"/>
  </p:normalViewPr>
  <p:slideViewPr>
    <p:cSldViewPr>
      <p:cViewPr varScale="1">
        <p:scale>
          <a:sx n="27" d="100"/>
          <a:sy n="27" d="100"/>
        </p:scale>
        <p:origin x="-864" y="-84"/>
      </p:cViewPr>
      <p:guideLst>
        <p:guide orient="horz" pos="10368"/>
        <p:guide orient="horz" pos="9072"/>
        <p:guide pos="13824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947787"/>
            <a:ext cx="43525440" cy="61741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16322040"/>
            <a:ext cx="35844480" cy="7360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6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153482"/>
            <a:ext cx="11521440" cy="2457640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153482"/>
            <a:ext cx="33710880" cy="24576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2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8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2" y="18508982"/>
            <a:ext cx="43525440" cy="5720715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2" y="12208197"/>
            <a:ext cx="43525440" cy="6300786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7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6720843"/>
            <a:ext cx="22616160" cy="19009044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6720843"/>
            <a:ext cx="22616160" cy="19009044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6447474"/>
            <a:ext cx="22625052" cy="268700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9134475"/>
            <a:ext cx="22625052" cy="16595409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2" y="6447474"/>
            <a:ext cx="22633940" cy="2687001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2" y="9134475"/>
            <a:ext cx="22633940" cy="16595409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0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4" y="1146810"/>
            <a:ext cx="16846552" cy="488061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146813"/>
            <a:ext cx="28625800" cy="24583074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4" y="6027423"/>
            <a:ext cx="16846552" cy="19702464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2" y="20162520"/>
            <a:ext cx="30723840" cy="2380299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2" y="2573655"/>
            <a:ext cx="30723840" cy="1728216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2" y="22542819"/>
            <a:ext cx="30723840" cy="3380421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878E-73CA-4A9A-8E6A-EB339E5B09A8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9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153479"/>
            <a:ext cx="46085760" cy="4800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6720843"/>
            <a:ext cx="46085760" cy="19009044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7878E-73CA-4A9A-8E6A-EB339E5B09A8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26696672"/>
            <a:ext cx="16215360" cy="1533525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26696672"/>
            <a:ext cx="11948160" cy="1533525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E412-628E-47BF-95AB-76BB7DA6C6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6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jpeg"/><Relationship Id="rId7" Type="http://schemas.openxmlformats.org/officeDocument/2006/relationships/image" Target="../media/image6.png"/><Relationship Id="rId12" Type="http://schemas.openxmlformats.org/officeDocument/2006/relationships/hyperlink" Target="mailto:sciserver-help@jhu.edu" TargetMode="External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://www.sciserver.org)/" TargetMode="External"/><Relationship Id="rId24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ounded Rectangle 203"/>
          <p:cNvSpPr/>
          <p:nvPr/>
        </p:nvSpPr>
        <p:spPr>
          <a:xfrm>
            <a:off x="22902672" y="2233037"/>
            <a:ext cx="14209098" cy="26580817"/>
          </a:xfrm>
          <a:prstGeom prst="roundRect">
            <a:avLst>
              <a:gd name="adj" fmla="val 3919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" name="Rectangle 1"/>
          <p:cNvSpPr/>
          <p:nvPr/>
        </p:nvSpPr>
        <p:spPr>
          <a:xfrm>
            <a:off x="1" y="0"/>
            <a:ext cx="51206399" cy="20669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756900" y="-66675"/>
            <a:ext cx="29248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>
                <a:solidFill>
                  <a:schemeClr val="bg1"/>
                </a:solidFill>
              </a:rPr>
              <a:t>SciServer</a:t>
            </a:r>
            <a:r>
              <a:rPr lang="en-US" sz="9600" dirty="0" smtClean="0">
                <a:solidFill>
                  <a:schemeClr val="bg1"/>
                </a:solidFill>
              </a:rPr>
              <a:t>: Bringing Analysis Close to the Data</a:t>
            </a:r>
            <a:endParaRPr lang="en-US" sz="9600" dirty="0">
              <a:solidFill>
                <a:schemeClr val="bg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-557082" y="2333625"/>
            <a:ext cx="8710482" cy="18950656"/>
            <a:chOff x="-711200" y="2333625"/>
            <a:chExt cx="13236319" cy="18950656"/>
          </a:xfrm>
        </p:grpSpPr>
        <p:sp>
          <p:nvSpPr>
            <p:cNvPr id="753" name="Rounded Rectangle 752"/>
            <p:cNvSpPr/>
            <p:nvPr/>
          </p:nvSpPr>
          <p:spPr>
            <a:xfrm>
              <a:off x="222250" y="2333625"/>
              <a:ext cx="12072240" cy="68575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56920" y="9406484"/>
              <a:ext cx="12072240" cy="5128666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6510" y="14828588"/>
              <a:ext cx="12152887" cy="645569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711200" y="9534526"/>
              <a:ext cx="120722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History &amp; Motivation</a:t>
              </a:r>
              <a:endParaRPr lang="en-US" sz="4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719" y="14874237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/>
                <a:t>Where are we Going</a:t>
              </a:r>
              <a:endParaRPr lang="en-US" sz="4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4501" y="10443025"/>
              <a:ext cx="106680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Started with the SDSS </a:t>
              </a:r>
              <a:r>
                <a:rPr lang="en-US" sz="3600" dirty="0" err="1"/>
                <a:t>SkyServer</a:t>
              </a:r>
              <a:endParaRPr lang="en-US" sz="3600" dirty="0"/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Goal</a:t>
              </a:r>
              <a:r>
                <a:rPr lang="en-US" sz="3600" dirty="0"/>
                <a:t>: instant access to rich content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u="sng" dirty="0"/>
                <a:t>Idea</a:t>
              </a:r>
              <a:r>
                <a:rPr lang="en-US" sz="3600" dirty="0"/>
                <a:t>: bring the analysis to the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access at the </a:t>
              </a:r>
              <a:r>
                <a:rPr lang="en-US" sz="3600" dirty="0" smtClean="0"/>
                <a:t>core</a:t>
              </a:r>
              <a:endParaRPr lang="en-US" sz="3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719" y="15807686"/>
              <a:ext cx="1209040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Interactive science on </a:t>
              </a:r>
              <a:r>
                <a:rPr lang="en-US" sz="3600" dirty="0" err="1"/>
                <a:t>petascale</a:t>
              </a:r>
              <a:r>
                <a:rPr lang="en-US" sz="3600" dirty="0"/>
                <a:t> data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Create scalable open numerical laboratories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Large footprint across many disciplines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Use commonly shared building blocks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3600" dirty="0"/>
                <a:t>Major national and international impact</a:t>
              </a:r>
            </a:p>
            <a:p>
              <a:pPr marL="1143000" indent="-1143000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7" name="Content Placeholder 1"/>
            <p:cNvSpPr txBox="1">
              <a:spLocks/>
            </p:cNvSpPr>
            <p:nvPr/>
          </p:nvSpPr>
          <p:spPr>
            <a:xfrm>
              <a:off x="315401" y="3470396"/>
              <a:ext cx="11907603" cy="3644442"/>
            </a:xfrm>
            <a:prstGeom prst="rect">
              <a:avLst/>
            </a:prstGeom>
            <a:noFill/>
          </p:spPr>
          <p:txBody>
            <a:bodyPr vert="horz">
              <a:noAutofit/>
            </a:bodyPr>
            <a:lstStyle>
              <a:defPPr>
                <a:defRPr lang="en-US"/>
              </a:defPPr>
              <a:lvl1pPr marL="109728" indent="0">
                <a:spcBef>
                  <a:spcPts val="400"/>
                </a:spcBef>
                <a:spcAft>
                  <a:spcPts val="0"/>
                </a:spcAft>
                <a:buClr>
                  <a:schemeClr val="accent4">
                    <a:lumMod val="75000"/>
                  </a:schemeClr>
                </a:buClr>
                <a:buSzPct val="68000"/>
                <a:buFont typeface="Wingdings 3"/>
                <a:buNone/>
                <a:defRPr kumimoji="0" sz="4800"/>
              </a:lvl1pPr>
              <a:lvl2pPr marL="621792" indent="-228600">
                <a:spcBef>
                  <a:spcPts val="324"/>
                </a:spcBef>
                <a:buClr>
                  <a:schemeClr val="accent4">
                    <a:lumMod val="75000"/>
                  </a:schemeClr>
                </a:buClr>
                <a:buFont typeface="Verdana"/>
                <a:buChar char="◦"/>
                <a:defRPr kumimoji="0" sz="2600">
                  <a:latin typeface="Calibri" pitchFamily="34" charset="0"/>
                </a:defRPr>
              </a:lvl2pPr>
              <a:lvl3pPr marL="859536" indent="-228600">
                <a:spcBef>
                  <a:spcPts val="350"/>
                </a:spcBef>
                <a:buClr>
                  <a:schemeClr val="accent2"/>
                </a:buClr>
                <a:buSzPct val="100000"/>
                <a:buFont typeface="Wingdings 2"/>
                <a:buChar char=""/>
                <a:defRPr kumimoji="0" sz="2100">
                  <a:latin typeface="Calibri" pitchFamily="34" charset="0"/>
                </a:defRPr>
              </a:lvl3pPr>
              <a:lvl4pPr marL="11430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900">
                  <a:latin typeface="Calibri" pitchFamily="34" charset="0"/>
                </a:defRPr>
              </a:lvl4pPr>
              <a:lvl5pPr marL="1371600" indent="-228600">
                <a:spcBef>
                  <a:spcPts val="350"/>
                </a:spcBef>
                <a:buClr>
                  <a:schemeClr val="accent2"/>
                </a:buClr>
                <a:buFont typeface="Wingdings 2"/>
                <a:buChar char=""/>
                <a:defRPr kumimoji="0" sz="1800">
                  <a:latin typeface="Calibri" pitchFamily="34" charset="0"/>
                </a:defRPr>
              </a:lvl5pPr>
              <a:lvl6pPr marL="16002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800"/>
              </a:lvl6pPr>
              <a:lvl7pPr marL="18288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7pPr>
              <a:lvl8pPr marL="20574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/>
              </a:lvl8pPr>
              <a:lvl9pPr marL="2286000" indent="-228600">
                <a:spcBef>
                  <a:spcPts val="350"/>
                </a:spcBef>
                <a:buClr>
                  <a:schemeClr val="accent3"/>
                </a:buClr>
                <a:buFont typeface="Wingdings 2"/>
                <a:buChar char=""/>
                <a:defRPr kumimoji="0" sz="1600" baseline="0"/>
              </a:lvl9pPr>
            </a:lstStyle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PI</a:t>
              </a:r>
              <a:r>
                <a:rPr lang="en-US" sz="3600" dirty="0" smtClean="0"/>
                <a:t> – Alex Szalay; </a:t>
              </a:r>
              <a:r>
                <a:rPr lang="en-US" sz="3600" b="1" dirty="0" smtClean="0"/>
                <a:t>PM</a:t>
              </a:r>
              <a:r>
                <a:rPr lang="en-US" sz="3600" dirty="0" smtClean="0"/>
                <a:t> – Mike Rippin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Team Leads</a:t>
              </a:r>
              <a:r>
                <a:rPr lang="en-US" sz="3600" dirty="0" smtClean="0"/>
                <a:t> – Ani </a:t>
              </a:r>
              <a:r>
                <a:rPr lang="en-US" sz="3600" dirty="0"/>
                <a:t>Thakar, Gerard Lemson, Jordan Raddick, Bonnie </a:t>
              </a:r>
              <a:r>
                <a:rPr lang="en-US" sz="3600" dirty="0" smtClean="0"/>
                <a:t>Souter</a:t>
              </a:r>
              <a:endParaRPr lang="en-US" sz="3600" dirty="0"/>
            </a:p>
            <a:p>
              <a:pPr marL="685800" indent="-685800">
                <a:buSzPct val="100000"/>
                <a:buFont typeface="Arial" panose="020B0604020202020204" pitchFamily="34" charset="0"/>
                <a:buChar char="•"/>
              </a:pPr>
              <a:r>
                <a:rPr lang="en-US" sz="3600" b="1" dirty="0" smtClean="0"/>
                <a:t>Technical:</a:t>
              </a:r>
              <a:r>
                <a:rPr lang="en-US" sz="3600" dirty="0" smtClean="0"/>
                <a:t> </a:t>
              </a:r>
              <a:r>
                <a:rPr lang="en-US" sz="3600" dirty="0"/>
                <a:t>Dmitry Medvedev, Manu Popp, Jai Won Kim, Sue Werner, Victor Paul, Jan Vandenberg, Lance Joseph, </a:t>
              </a:r>
              <a:r>
                <a:rPr lang="en-US" sz="3600" dirty="0" err="1"/>
                <a:t>Alainna</a:t>
              </a:r>
              <a:r>
                <a:rPr lang="en-US" sz="3600" dirty="0"/>
                <a:t> White, Laszlo </a:t>
              </a:r>
              <a:r>
                <a:rPr lang="en-US" sz="3600" dirty="0" err="1" smtClean="0"/>
                <a:t>Dobos</a:t>
              </a:r>
              <a:r>
                <a:rPr lang="en-US" sz="3600" dirty="0" smtClean="0"/>
                <a:t>, </a:t>
              </a:r>
              <a:r>
                <a:rPr lang="en-US" sz="3600" dirty="0" err="1" smtClean="0"/>
                <a:t>Camy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Chhetri</a:t>
              </a:r>
              <a:r>
                <a:rPr lang="en-US" sz="3600" dirty="0" smtClean="0"/>
                <a:t>, Joseph Booker</a:t>
              </a:r>
              <a:endParaRPr lang="en-US" sz="3600" dirty="0"/>
            </a:p>
          </p:txBody>
        </p:sp>
        <p:sp>
          <p:nvSpPr>
            <p:cNvPr id="755" name="TextBox 754"/>
            <p:cNvSpPr txBox="1"/>
            <p:nvPr/>
          </p:nvSpPr>
          <p:spPr>
            <a:xfrm>
              <a:off x="1253295" y="2448340"/>
              <a:ext cx="95036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/>
                <a:t>TEAM</a:t>
              </a:r>
              <a:endParaRPr lang="en-US" sz="4400" b="1" dirty="0"/>
            </a:p>
          </p:txBody>
        </p:sp>
      </p:grpSp>
      <p:pic>
        <p:nvPicPr>
          <p:cNvPr id="228" name="Picture 227" descr="idies logo with words invert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760" y="133350"/>
            <a:ext cx="11069140" cy="1866900"/>
          </a:xfrm>
          <a:prstGeom prst="rect">
            <a:avLst/>
          </a:prstGeom>
        </p:spPr>
      </p:pic>
      <p:sp>
        <p:nvSpPr>
          <p:cNvPr id="226" name="TextBox 225"/>
          <p:cNvSpPr txBox="1"/>
          <p:nvPr/>
        </p:nvSpPr>
        <p:spPr>
          <a:xfrm>
            <a:off x="16770936" y="1299766"/>
            <a:ext cx="1651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PI: Alex Szalay, JHU             NSF AWARD No.: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1261715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8424549" y="2233037"/>
            <a:ext cx="14209098" cy="26580817"/>
          </a:xfrm>
          <a:prstGeom prst="roundRect">
            <a:avLst>
              <a:gd name="adj" fmla="val 3919"/>
            </a:avLst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15" name="Group 14"/>
          <p:cNvGrpSpPr/>
          <p:nvPr/>
        </p:nvGrpSpPr>
        <p:grpSpPr>
          <a:xfrm>
            <a:off x="23164800" y="8915400"/>
            <a:ext cx="13705783" cy="9641613"/>
            <a:chOff x="23035676" y="18932616"/>
            <a:chExt cx="13705783" cy="9641613"/>
          </a:xfrm>
        </p:grpSpPr>
        <p:sp>
          <p:nvSpPr>
            <p:cNvPr id="698" name="Rounded Rectangle 697"/>
            <p:cNvSpPr/>
            <p:nvPr/>
          </p:nvSpPr>
          <p:spPr>
            <a:xfrm>
              <a:off x="23043979" y="18932616"/>
              <a:ext cx="13697480" cy="9641613"/>
            </a:xfrm>
            <a:prstGeom prst="roundRect">
              <a:avLst>
                <a:gd name="adj" fmla="val 4756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74" name="Title 2"/>
            <p:cNvSpPr txBox="1">
              <a:spLocks/>
            </p:cNvSpPr>
            <p:nvPr/>
          </p:nvSpPr>
          <p:spPr>
            <a:xfrm>
              <a:off x="23035676" y="18979291"/>
              <a:ext cx="13159324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Compute &amp; Query Job Scheduling</a:t>
              </a:r>
              <a:endParaRPr lang="en-US" sz="6000" b="1" dirty="0"/>
            </a:p>
          </p:txBody>
        </p:sp>
        <p:grpSp>
          <p:nvGrpSpPr>
            <p:cNvPr id="811" name="Group 810"/>
            <p:cNvGrpSpPr/>
            <p:nvPr/>
          </p:nvGrpSpPr>
          <p:grpSpPr>
            <a:xfrm>
              <a:off x="23853403" y="20114724"/>
              <a:ext cx="12041657" cy="8265742"/>
              <a:chOff x="11512169" y="22355710"/>
              <a:chExt cx="14621131" cy="10009139"/>
            </a:xfrm>
          </p:grpSpPr>
          <p:sp>
            <p:nvSpPr>
              <p:cNvPr id="810" name="Rectangle 809"/>
              <p:cNvSpPr/>
              <p:nvPr/>
            </p:nvSpPr>
            <p:spPr>
              <a:xfrm>
                <a:off x="11512169" y="22355710"/>
                <a:ext cx="14621131" cy="10009139"/>
              </a:xfrm>
              <a:prstGeom prst="rect">
                <a:avLst/>
              </a:prstGeom>
              <a:solidFill>
                <a:schemeClr val="bg1"/>
              </a:solidFill>
              <a:ln w="889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20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670703" y="22631401"/>
                <a:ext cx="13941395" cy="9563610"/>
                <a:chOff x="-127661" y="838200"/>
                <a:chExt cx="9021931" cy="5764930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1015549" y="1371600"/>
                  <a:ext cx="1216417" cy="769426"/>
                  <a:chOff x="1167949" y="1295400"/>
                  <a:chExt cx="1216417" cy="533400"/>
                </a:xfrm>
              </p:grpSpPr>
              <p:sp>
                <p:nvSpPr>
                  <p:cNvPr id="79" name="Rectangle 78"/>
                  <p:cNvSpPr/>
                  <p:nvPr/>
                </p:nvSpPr>
                <p:spPr>
                  <a:xfrm>
                    <a:off x="1219198" y="1295400"/>
                    <a:ext cx="1165167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167949" y="1398080"/>
                    <a:ext cx="1216417" cy="3582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Dashboard UI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1" name="Rectangle 80"/>
                <p:cNvSpPr/>
                <p:nvPr/>
              </p:nvSpPr>
              <p:spPr>
                <a:xfrm>
                  <a:off x="6708494" y="2866834"/>
                  <a:ext cx="2130706" cy="162896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grpSp>
              <p:nvGrpSpPr>
                <p:cNvPr id="82" name="Group 81"/>
                <p:cNvGrpSpPr/>
                <p:nvPr/>
              </p:nvGrpSpPr>
              <p:grpSpPr>
                <a:xfrm>
                  <a:off x="744376" y="3258589"/>
                  <a:ext cx="1389224" cy="856211"/>
                  <a:chOff x="896776" y="1295400"/>
                  <a:chExt cx="1389224" cy="533400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896776" y="1295400"/>
                    <a:ext cx="1389224" cy="533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090215" y="1328405"/>
                    <a:ext cx="1088968" cy="3219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SciDrive</a:t>
                    </a:r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Plugins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846968" y="5181600"/>
                  <a:ext cx="1286632" cy="838200"/>
                  <a:chOff x="999368" y="1295400"/>
                  <a:chExt cx="1286632" cy="533400"/>
                </a:xfrm>
              </p:grpSpPr>
              <p:sp>
                <p:nvSpPr>
                  <p:cNvPr id="86" name="Rectangle 85"/>
                  <p:cNvSpPr/>
                  <p:nvPr/>
                </p:nvSpPr>
                <p:spPr>
                  <a:xfrm>
                    <a:off x="999368" y="1295400"/>
                    <a:ext cx="1286632" cy="533400"/>
                  </a:xfrm>
                  <a:prstGeom prst="rect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50665" y="1423600"/>
                    <a:ext cx="1159135" cy="1858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err="1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CASJobs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8" name="TextBox 87"/>
                <p:cNvSpPr txBox="1"/>
                <p:nvPr/>
              </p:nvSpPr>
              <p:spPr>
                <a:xfrm>
                  <a:off x="6708213" y="2943035"/>
                  <a:ext cx="1063749" cy="966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 and Access Control Manager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89" name="Group 88"/>
                <p:cNvGrpSpPr/>
                <p:nvPr/>
              </p:nvGrpSpPr>
              <p:grpSpPr>
                <a:xfrm>
                  <a:off x="3810000" y="838200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90" name="Rounded Rectangle 89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2" name="Rectangle 91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3" name="Rectangle 92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197266" y="1006301"/>
                    <a:ext cx="1135891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96" name="Group 95"/>
                  <p:cNvGrpSpPr/>
                  <p:nvPr/>
                </p:nvGrpSpPr>
                <p:grpSpPr>
                  <a:xfrm>
                    <a:off x="5682614" y="981970"/>
                    <a:ext cx="317395" cy="334178"/>
                    <a:chOff x="5682614" y="981970"/>
                    <a:chExt cx="317395" cy="334178"/>
                  </a:xfrm>
                </p:grpSpPr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5682614" y="1018130"/>
                      <a:ext cx="296092" cy="298018"/>
                    </a:xfrm>
                    <a:prstGeom prst="rect">
                      <a:avLst/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5682614" y="981970"/>
                      <a:ext cx="317395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0" name="Group 99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9" name="TextBox 108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1" name="Group 100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6" name="Rectangle 105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79358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05" name="TextBox 104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218915" y="1733036"/>
                    <a:ext cx="2260029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18" name="Group 117"/>
                <p:cNvGrpSpPr/>
                <p:nvPr/>
              </p:nvGrpSpPr>
              <p:grpSpPr>
                <a:xfrm>
                  <a:off x="3810000" y="5371306"/>
                  <a:ext cx="4800600" cy="1231824"/>
                  <a:chOff x="4038600" y="838200"/>
                  <a:chExt cx="4800600" cy="1231824"/>
                </a:xfrm>
              </p:grpSpPr>
              <p:sp>
                <p:nvSpPr>
                  <p:cNvPr id="119" name="Rounded Rectangle 118"/>
                  <p:cNvSpPr/>
                  <p:nvPr/>
                </p:nvSpPr>
                <p:spPr>
                  <a:xfrm>
                    <a:off x="4038600" y="838200"/>
                    <a:ext cx="4800600" cy="1219200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0" name="Rectangle 119"/>
                  <p:cNvSpPr/>
                  <p:nvPr/>
                </p:nvSpPr>
                <p:spPr>
                  <a:xfrm>
                    <a:off x="4256116" y="990600"/>
                    <a:ext cx="1066800" cy="86239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1" name="Rectangle 120"/>
                  <p:cNvSpPr/>
                  <p:nvPr/>
                </p:nvSpPr>
                <p:spPr>
                  <a:xfrm>
                    <a:off x="5562600" y="990600"/>
                    <a:ext cx="838200" cy="6858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2" name="Rectangle 121"/>
                  <p:cNvSpPr/>
                  <p:nvPr/>
                </p:nvSpPr>
                <p:spPr>
                  <a:xfrm>
                    <a:off x="6618316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3" name="Rectangle 122"/>
                  <p:cNvSpPr/>
                  <p:nvPr/>
                </p:nvSpPr>
                <p:spPr>
                  <a:xfrm>
                    <a:off x="7696200" y="990600"/>
                    <a:ext cx="838200" cy="5854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267200" y="1006301"/>
                    <a:ext cx="106231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Compute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5667418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5" name="Rectangle 14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6" name="Group 125"/>
                  <p:cNvGrpSpPr/>
                  <p:nvPr/>
                </p:nvGrpSpPr>
                <p:grpSpPr>
                  <a:xfrm>
                    <a:off x="6021011" y="10426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7" name="Group 126"/>
                  <p:cNvGrpSpPr/>
                  <p:nvPr/>
                </p:nvGrpSpPr>
                <p:grpSpPr>
                  <a:xfrm>
                    <a:off x="5667418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41" name="Rectangle 140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6032526" y="1353875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9" name="Rectangle 138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6716684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7" name="Rectangle 136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8" name="TextBox 137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7055081" y="1143000"/>
                    <a:ext cx="293716" cy="292056"/>
                    <a:chOff x="5667418" y="1042600"/>
                    <a:chExt cx="293716" cy="292056"/>
                  </a:xfrm>
                </p:grpSpPr>
                <p:sp>
                  <p:nvSpPr>
                    <p:cNvPr id="135" name="Rectangle 134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5667418" y="1042600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7943372" y="1133495"/>
                    <a:ext cx="293716" cy="292056"/>
                    <a:chOff x="5674906" y="1033095"/>
                    <a:chExt cx="293716" cy="292056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5703916" y="1066800"/>
                      <a:ext cx="239684" cy="228600"/>
                    </a:xfrm>
                    <a:prstGeom prst="rect">
                      <a:avLst/>
                    </a:prstGeom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3800"/>
                    </a:p>
                  </p:txBody>
                </p:sp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5674906" y="1033095"/>
                      <a:ext cx="293716" cy="2920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p:txBody>
                </p:sp>
              </p:grp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6218914" y="1733036"/>
                    <a:ext cx="1993151" cy="33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Server Cluster</a:t>
                    </a:r>
                    <a:endParaRPr 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47" name="Group 146"/>
                <p:cNvGrpSpPr/>
                <p:nvPr/>
              </p:nvGrpSpPr>
              <p:grpSpPr>
                <a:xfrm>
                  <a:off x="3810000" y="2895600"/>
                  <a:ext cx="2474371" cy="1600200"/>
                  <a:chOff x="5181600" y="2895600"/>
                  <a:chExt cx="2474371" cy="1600200"/>
                </a:xfrm>
              </p:grpSpPr>
              <p:sp>
                <p:nvSpPr>
                  <p:cNvPr id="148" name="Rectangle 147"/>
                  <p:cNvSpPr/>
                  <p:nvPr/>
                </p:nvSpPr>
                <p:spPr>
                  <a:xfrm>
                    <a:off x="5181600" y="2895600"/>
                    <a:ext cx="2209800" cy="16002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5655417" y="2909347"/>
                    <a:ext cx="1638839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Manager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>
                    <a:off x="5410200" y="3352800"/>
                    <a:ext cx="808715" cy="9906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5450052" y="3603580"/>
                    <a:ext cx="839114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Job List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52" name="Can 151"/>
                  <p:cNvSpPr/>
                  <p:nvPr/>
                </p:nvSpPr>
                <p:spPr>
                  <a:xfrm>
                    <a:off x="6400800" y="3352800"/>
                    <a:ext cx="838200" cy="990600"/>
                  </a:xfrm>
                  <a:prstGeom prst="can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53" name="TextBox 152"/>
                  <p:cNvSpPr txBox="1"/>
                  <p:nvPr/>
                </p:nvSpPr>
                <p:spPr>
                  <a:xfrm>
                    <a:off x="6544906" y="3661710"/>
                    <a:ext cx="1111065" cy="2920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Meta Data</a:t>
                    </a:r>
                    <a:endParaRPr lang="en-US" sz="20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cxnSp>
              <p:nvCxnSpPr>
                <p:cNvPr id="154" name="Straight Arrow Connector 153"/>
                <p:cNvCxnSpPr>
                  <a:endCxn id="120" idx="0"/>
                </p:cNvCxnSpPr>
                <p:nvPr/>
              </p:nvCxnSpPr>
              <p:spPr>
                <a:xfrm>
                  <a:off x="4560916" y="4267200"/>
                  <a:ext cx="0" cy="1256506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Can 154"/>
                <p:cNvSpPr/>
                <p:nvPr/>
              </p:nvSpPr>
              <p:spPr>
                <a:xfrm>
                  <a:off x="7822083" y="3259052"/>
                  <a:ext cx="838200" cy="1084347"/>
                </a:xfrm>
                <a:prstGeom prst="can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7761682" y="3523211"/>
                  <a:ext cx="1132588" cy="673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ACLs</a:t>
                  </a:r>
                </a:p>
                <a:p>
                  <a:pPr algn="ctr"/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sz="1800" b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Resources</a:t>
                  </a:r>
                  <a:endPara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7" name="Right Arrow 156"/>
                <p:cNvSpPr/>
                <p:nvPr/>
              </p:nvSpPr>
              <p:spPr>
                <a:xfrm flipH="1">
                  <a:off x="6113206" y="3469629"/>
                  <a:ext cx="495299" cy="308910"/>
                </a:xfrm>
                <a:prstGeom prst="rightArrow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58" name="Straight Arrow Connector 157"/>
                <p:cNvCxnSpPr/>
                <p:nvPr/>
              </p:nvCxnSpPr>
              <p:spPr>
                <a:xfrm rot="5400000" flipH="1" flipV="1">
                  <a:off x="3657144" y="2560576"/>
                  <a:ext cx="1807545" cy="1069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9" name="Group 158"/>
                <p:cNvGrpSpPr/>
                <p:nvPr/>
              </p:nvGrpSpPr>
              <p:grpSpPr>
                <a:xfrm>
                  <a:off x="2591041" y="2030652"/>
                  <a:ext cx="694711" cy="609600"/>
                  <a:chOff x="2581889" y="2057400"/>
                  <a:chExt cx="694711" cy="609600"/>
                </a:xfrm>
              </p:grpSpPr>
              <p:sp>
                <p:nvSpPr>
                  <p:cNvPr id="160" name="Folded Corner 159"/>
                  <p:cNvSpPr/>
                  <p:nvPr/>
                </p:nvSpPr>
                <p:spPr>
                  <a:xfrm>
                    <a:off x="2590799" y="2057400"/>
                    <a:ext cx="685801" cy="609600"/>
                  </a:xfrm>
                  <a:prstGeom prst="foldedCorner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/>
                  </a:p>
                </p:txBody>
              </p:sp>
              <p:sp>
                <p:nvSpPr>
                  <p:cNvPr id="161" name="TextBox 160"/>
                  <p:cNvSpPr txBox="1"/>
                  <p:nvPr/>
                </p:nvSpPr>
                <p:spPr>
                  <a:xfrm>
                    <a:off x="2581889" y="2072929"/>
                    <a:ext cx="681673" cy="5167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Script Job</a:t>
                    </a:r>
                    <a:endParaRPr lang="en-US" sz="20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63" name="Folded Corner 162"/>
                <p:cNvSpPr/>
                <p:nvPr/>
              </p:nvSpPr>
              <p:spPr>
                <a:xfrm>
                  <a:off x="2599951" y="3352800"/>
                  <a:ext cx="737156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66" name="Folded Corner 165"/>
                <p:cNvSpPr/>
                <p:nvPr/>
              </p:nvSpPr>
              <p:spPr>
                <a:xfrm>
                  <a:off x="2614425" y="4761706"/>
                  <a:ext cx="685801" cy="609600"/>
                </a:xfrm>
                <a:prstGeom prst="foldedCorner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68" name="Straight Arrow Connector 167"/>
                <p:cNvCxnSpPr/>
                <p:nvPr/>
              </p:nvCxnSpPr>
              <p:spPr>
                <a:xfrm>
                  <a:off x="2194972" y="1787361"/>
                  <a:ext cx="386676" cy="394008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Arrow Connector 168"/>
                <p:cNvCxnSpPr/>
                <p:nvPr/>
              </p:nvCxnSpPr>
              <p:spPr>
                <a:xfrm>
                  <a:off x="3291463" y="2710496"/>
                  <a:ext cx="736053" cy="706942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Arrow Connector 169"/>
                <p:cNvCxnSpPr/>
                <p:nvPr/>
              </p:nvCxnSpPr>
              <p:spPr>
                <a:xfrm>
                  <a:off x="2247774" y="3648270"/>
                  <a:ext cx="343374" cy="392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3437097" y="3614137"/>
                  <a:ext cx="380370" cy="994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Arrow Connector 171"/>
                <p:cNvCxnSpPr/>
                <p:nvPr/>
              </p:nvCxnSpPr>
              <p:spPr>
                <a:xfrm flipV="1">
                  <a:off x="2198053" y="5099353"/>
                  <a:ext cx="369121" cy="342197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Arrow Connector 172"/>
                <p:cNvCxnSpPr/>
                <p:nvPr/>
              </p:nvCxnSpPr>
              <p:spPr>
                <a:xfrm flipV="1">
                  <a:off x="3227394" y="4169542"/>
                  <a:ext cx="560439" cy="521920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TextBox 173"/>
                <p:cNvSpPr txBox="1"/>
                <p:nvPr/>
              </p:nvSpPr>
              <p:spPr>
                <a:xfrm>
                  <a:off x="2129374" y="1559493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5" name="TextBox 174"/>
                <p:cNvSpPr txBox="1"/>
                <p:nvPr/>
              </p:nvSpPr>
              <p:spPr>
                <a:xfrm>
                  <a:off x="1927338" y="2970886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1770300" y="482029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PUSH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3793787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3779787" y="2372067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PULL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179" name="Group 178"/>
                <p:cNvGrpSpPr/>
                <p:nvPr/>
              </p:nvGrpSpPr>
              <p:grpSpPr>
                <a:xfrm>
                  <a:off x="4698489" y="2134969"/>
                  <a:ext cx="342900" cy="326984"/>
                  <a:chOff x="4762500" y="2310198"/>
                  <a:chExt cx="342900" cy="326984"/>
                </a:xfrm>
              </p:grpSpPr>
              <p:sp>
                <p:nvSpPr>
                  <p:cNvPr id="180" name="Curved Up Arrow 179"/>
                  <p:cNvSpPr/>
                  <p:nvPr/>
                </p:nvSpPr>
                <p:spPr>
                  <a:xfrm>
                    <a:off x="4762500" y="2496885"/>
                    <a:ext cx="342900" cy="140297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1" name="Curved Up Arrow 180"/>
                  <p:cNvSpPr/>
                  <p:nvPr/>
                </p:nvSpPr>
                <p:spPr>
                  <a:xfrm flipH="1" flipV="1">
                    <a:off x="4762500" y="2310198"/>
                    <a:ext cx="342900" cy="156573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2" name="Group 181"/>
                <p:cNvGrpSpPr/>
                <p:nvPr/>
              </p:nvGrpSpPr>
              <p:grpSpPr>
                <a:xfrm>
                  <a:off x="4712343" y="5001800"/>
                  <a:ext cx="289622" cy="305186"/>
                  <a:chOff x="4762500" y="2358998"/>
                  <a:chExt cx="289622" cy="305186"/>
                </a:xfrm>
              </p:grpSpPr>
              <p:sp>
                <p:nvSpPr>
                  <p:cNvPr id="183" name="Curved Up Arrow 182"/>
                  <p:cNvSpPr/>
                  <p:nvPr/>
                </p:nvSpPr>
                <p:spPr>
                  <a:xfrm>
                    <a:off x="4762500" y="2545686"/>
                    <a:ext cx="289622" cy="118498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Curved Up Arrow 183"/>
                  <p:cNvSpPr/>
                  <p:nvPr/>
                </p:nvSpPr>
                <p:spPr>
                  <a:xfrm flipH="1" flipV="1">
                    <a:off x="4762500" y="2358998"/>
                    <a:ext cx="289622" cy="132246"/>
                  </a:xfrm>
                  <a:prstGeom prst="curvedUpArrow">
                    <a:avLst/>
                  </a:prstGeom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80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5" name="TextBox 184"/>
                <p:cNvSpPr txBox="1"/>
                <p:nvPr/>
              </p:nvSpPr>
              <p:spPr>
                <a:xfrm>
                  <a:off x="4489002" y="248419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4497934" y="4595389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solidFill>
                        <a:schemeClr val="bg2">
                          <a:lumMod val="50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Async</a:t>
                  </a:r>
                  <a:endParaRPr lang="en-US" sz="2000" b="1" dirty="0">
                    <a:solidFill>
                      <a:schemeClr val="bg2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-76364" y="1385288"/>
                  <a:ext cx="820740" cy="7617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sp>
              <p:nvSpPr>
                <p:cNvPr id="188" name="TextBox 187"/>
                <p:cNvSpPr txBox="1"/>
                <p:nvPr/>
              </p:nvSpPr>
              <p:spPr>
                <a:xfrm>
                  <a:off x="-127661" y="1577928"/>
                  <a:ext cx="914400" cy="292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 err="1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Jupyter</a:t>
                  </a:r>
                  <a:endPara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89" name="Straight Arrow Connector 188"/>
                <p:cNvCxnSpPr>
                  <a:endCxn id="79" idx="1"/>
                </p:cNvCxnSpPr>
                <p:nvPr/>
              </p:nvCxnSpPr>
              <p:spPr>
                <a:xfrm>
                  <a:off x="740525" y="1745174"/>
                  <a:ext cx="326273" cy="11139"/>
                </a:xfrm>
                <a:prstGeom prst="straightConnector1">
                  <a:avLst/>
                </a:prstGeom>
                <a:ln w="317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Rectangle 189"/>
                <p:cNvSpPr/>
                <p:nvPr/>
              </p:nvSpPr>
              <p:spPr>
                <a:xfrm>
                  <a:off x="4078452" y="3523211"/>
                  <a:ext cx="711064" cy="10087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1" name="Straight Arrow Connector 190"/>
                <p:cNvCxnSpPr/>
                <p:nvPr/>
              </p:nvCxnSpPr>
              <p:spPr>
                <a:xfrm>
                  <a:off x="5053261" y="1170143"/>
                  <a:ext cx="307778" cy="1014"/>
                </a:xfrm>
                <a:prstGeom prst="straightConnector1">
                  <a:avLst/>
                </a:prstGeom>
                <a:ln w="31750">
                  <a:solidFill>
                    <a:srgbClr val="C0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Rectangle 191"/>
                <p:cNvSpPr/>
                <p:nvPr/>
              </p:nvSpPr>
              <p:spPr>
                <a:xfrm>
                  <a:off x="4087425" y="4236273"/>
                  <a:ext cx="711064" cy="10087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800"/>
                </a:p>
              </p:txBody>
            </p:sp>
            <p:cxnSp>
              <p:nvCxnSpPr>
                <p:cNvPr id="193" name="Straight Arrow Connector 192"/>
                <p:cNvCxnSpPr>
                  <a:endCxn id="134" idx="1"/>
                </p:cNvCxnSpPr>
                <p:nvPr/>
              </p:nvCxnSpPr>
              <p:spPr>
                <a:xfrm flipV="1">
                  <a:off x="4847315" y="5812629"/>
                  <a:ext cx="2867456" cy="15877"/>
                </a:xfrm>
                <a:prstGeom prst="straightConnector1">
                  <a:avLst/>
                </a:prstGeom>
                <a:ln w="31750">
                  <a:solidFill>
                    <a:srgbClr val="00B05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4" name="TextBox 223"/>
            <p:cNvSpPr txBox="1"/>
            <p:nvPr/>
          </p:nvSpPr>
          <p:spPr>
            <a:xfrm>
              <a:off x="27490367" y="23713216"/>
              <a:ext cx="8675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7490367" y="25646791"/>
              <a:ext cx="8675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Script Job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31556754" y="20571264"/>
              <a:ext cx="376825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31556754" y="20521723"/>
              <a:ext cx="403935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31099775" y="21037989"/>
              <a:ext cx="376825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1099775" y="20988448"/>
              <a:ext cx="403935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31556754" y="21029081"/>
              <a:ext cx="376825" cy="408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80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31556754" y="20979541"/>
              <a:ext cx="403935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7367711" y="200025"/>
            <a:ext cx="14372087" cy="28632967"/>
            <a:chOff x="32004001" y="200025"/>
            <a:chExt cx="19735799" cy="28632967"/>
          </a:xfrm>
        </p:grpSpPr>
        <p:sp>
          <p:nvSpPr>
            <p:cNvPr id="700" name="Rounded Rectangle 699"/>
            <p:cNvSpPr/>
            <p:nvPr/>
          </p:nvSpPr>
          <p:spPr>
            <a:xfrm>
              <a:off x="32004001" y="2189446"/>
              <a:ext cx="19202399" cy="26643546"/>
            </a:xfrm>
            <a:prstGeom prst="roundRect">
              <a:avLst>
                <a:gd name="adj" fmla="val 365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/>
            </a:p>
          </p:txBody>
        </p:sp>
        <p:sp>
          <p:nvSpPr>
            <p:cNvPr id="794" name="Rounded Rectangle 793"/>
            <p:cNvSpPr/>
            <p:nvPr/>
          </p:nvSpPr>
          <p:spPr>
            <a:xfrm>
              <a:off x="32270227" y="14249400"/>
              <a:ext cx="18825195" cy="14520862"/>
            </a:xfrm>
            <a:prstGeom prst="roundRect">
              <a:avLst>
                <a:gd name="adj" fmla="val 3401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804100" y="2133600"/>
              <a:ext cx="497840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 smtClean="0"/>
                <a:t>Science:</a:t>
              </a:r>
              <a:endParaRPr lang="en-US" sz="6600" b="1" dirty="0"/>
            </a:p>
          </p:txBody>
        </p:sp>
        <p:grpSp>
          <p:nvGrpSpPr>
            <p:cNvPr id="743" name="Group 742"/>
            <p:cNvGrpSpPr/>
            <p:nvPr/>
          </p:nvGrpSpPr>
          <p:grpSpPr>
            <a:xfrm>
              <a:off x="33534349" y="16554388"/>
              <a:ext cx="16249652" cy="5494618"/>
              <a:chOff x="1" y="6041119"/>
              <a:chExt cx="9143999" cy="4025079"/>
            </a:xfrm>
          </p:grpSpPr>
          <p:pic>
            <p:nvPicPr>
              <p:cNvPr id="741" name="Picture 74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" y="6041119"/>
                <a:ext cx="4514292" cy="4025078"/>
              </a:xfrm>
              <a:prstGeom prst="rect">
                <a:avLst/>
              </a:prstGeom>
            </p:spPr>
          </p:pic>
          <p:pic>
            <p:nvPicPr>
              <p:cNvPr id="742" name="Picture 74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56823" y="6041120"/>
                <a:ext cx="4687177" cy="4025078"/>
              </a:xfrm>
              <a:prstGeom prst="rect">
                <a:avLst/>
              </a:prstGeom>
            </p:spPr>
          </p:pic>
        </p:grpSp>
        <p:pic>
          <p:nvPicPr>
            <p:cNvPr id="744" name="Picture 7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26301" y="23039166"/>
              <a:ext cx="5096897" cy="5516785"/>
            </a:xfrm>
            <a:prstGeom prst="rect">
              <a:avLst/>
            </a:prstGeom>
          </p:spPr>
        </p:pic>
        <p:sp>
          <p:nvSpPr>
            <p:cNvPr id="758" name="Rounded Rectangle 757"/>
            <p:cNvSpPr/>
            <p:nvPr/>
          </p:nvSpPr>
          <p:spPr>
            <a:xfrm>
              <a:off x="32263991" y="3326585"/>
              <a:ext cx="18831432" cy="10708504"/>
            </a:xfrm>
            <a:prstGeom prst="roundRect">
              <a:avLst>
                <a:gd name="adj" fmla="val 6972"/>
              </a:avLst>
            </a:prstGeom>
            <a:solidFill>
              <a:schemeClr val="bg1">
                <a:lumMod val="8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600">
                <a:solidFill>
                  <a:schemeClr val="tx1"/>
                </a:solidFill>
              </a:endParaRPr>
            </a:p>
          </p:txBody>
        </p:sp>
        <p:sp>
          <p:nvSpPr>
            <p:cNvPr id="795" name="Title 2"/>
            <p:cNvSpPr txBox="1">
              <a:spLocks/>
            </p:cNvSpPr>
            <p:nvPr/>
          </p:nvSpPr>
          <p:spPr>
            <a:xfrm>
              <a:off x="32850979" y="14554200"/>
              <a:ext cx="16933019" cy="1028574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5400" b="1" dirty="0" smtClean="0"/>
                <a:t>Applications (Examples)</a:t>
              </a:r>
              <a:endParaRPr lang="en-US" sz="5400" b="1" dirty="0"/>
            </a:p>
          </p:txBody>
        </p:sp>
        <p:sp>
          <p:nvSpPr>
            <p:cNvPr id="796" name="Title 2"/>
            <p:cNvSpPr txBox="1">
              <a:spLocks/>
            </p:cNvSpPr>
            <p:nvPr/>
          </p:nvSpPr>
          <p:spPr>
            <a:xfrm>
              <a:off x="32310792" y="3733800"/>
              <a:ext cx="7099454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b="1" dirty="0" smtClean="0"/>
                <a:t>Collaborations</a:t>
              </a:r>
              <a:endParaRPr lang="en-US" sz="4800" b="1" dirty="0"/>
            </a:p>
          </p:txBody>
        </p:sp>
        <p:sp>
          <p:nvSpPr>
            <p:cNvPr id="813" name="Title 2"/>
            <p:cNvSpPr txBox="1">
              <a:spLocks/>
            </p:cNvSpPr>
            <p:nvPr/>
          </p:nvSpPr>
          <p:spPr>
            <a:xfrm>
              <a:off x="32266579" y="15582774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Astronomy</a:t>
              </a:r>
              <a:endParaRPr lang="en-US" sz="4000" b="1" dirty="0"/>
            </a:p>
          </p:txBody>
        </p:sp>
        <p:sp>
          <p:nvSpPr>
            <p:cNvPr id="815" name="Title 2"/>
            <p:cNvSpPr txBox="1">
              <a:spLocks/>
            </p:cNvSpPr>
            <p:nvPr/>
          </p:nvSpPr>
          <p:spPr>
            <a:xfrm>
              <a:off x="32270700" y="22122471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Materials Science</a:t>
              </a:r>
              <a:endParaRPr lang="en-US" sz="4000" b="1" dirty="0"/>
            </a:p>
          </p:txBody>
        </p:sp>
        <p:pic>
          <p:nvPicPr>
            <p:cNvPr id="230" name="Picture 229" descr="university.logo.large.horizontal.white [Converted]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027101" y="466725"/>
              <a:ext cx="7860628" cy="1000125"/>
            </a:xfrm>
            <a:prstGeom prst="rect">
              <a:avLst/>
            </a:prstGeom>
          </p:spPr>
        </p:pic>
        <p:pic>
          <p:nvPicPr>
            <p:cNvPr id="231" name="Picture 230" descr="nsf1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828201" y="200025"/>
              <a:ext cx="2222500" cy="16668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4125" y="23039166"/>
              <a:ext cx="7447776" cy="5421827"/>
            </a:xfrm>
            <a:prstGeom prst="rect">
              <a:avLst/>
            </a:prstGeom>
          </p:spPr>
        </p:pic>
        <p:sp>
          <p:nvSpPr>
            <p:cNvPr id="227" name="Title 2"/>
            <p:cNvSpPr txBox="1">
              <a:spLocks/>
            </p:cNvSpPr>
            <p:nvPr/>
          </p:nvSpPr>
          <p:spPr>
            <a:xfrm>
              <a:off x="42316400" y="22088049"/>
              <a:ext cx="9423400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4000" b="1" dirty="0" smtClean="0"/>
                <a:t>Turbulence</a:t>
              </a:r>
              <a:endParaRPr lang="en-US" sz="4000" b="1" dirty="0"/>
            </a:p>
          </p:txBody>
        </p:sp>
        <p:pic>
          <p:nvPicPr>
            <p:cNvPr id="229" name="Picture 2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2500" y="23039165"/>
              <a:ext cx="4934752" cy="5506673"/>
            </a:xfrm>
            <a:prstGeom prst="rect">
              <a:avLst/>
            </a:prstGeom>
          </p:spPr>
        </p:pic>
      </p:grpSp>
      <p:sp>
        <p:nvSpPr>
          <p:cNvPr id="248" name="TextBox 247"/>
          <p:cNvSpPr txBox="1"/>
          <p:nvPr/>
        </p:nvSpPr>
        <p:spPr>
          <a:xfrm>
            <a:off x="8853141" y="2222782"/>
            <a:ext cx="115508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System and </a:t>
            </a:r>
            <a:r>
              <a:rPr lang="en-US" sz="6600" b="1" dirty="0" smtClean="0"/>
              <a:t>Services: </a:t>
            </a:r>
            <a:endParaRPr lang="en-US" sz="6600" b="1" dirty="0"/>
          </a:p>
        </p:txBody>
      </p:sp>
      <p:pic>
        <p:nvPicPr>
          <p:cNvPr id="386" name="Picture 38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441" y="4744789"/>
            <a:ext cx="12371965" cy="8790298"/>
          </a:xfrm>
          <a:prstGeom prst="rect">
            <a:avLst/>
          </a:prstGeom>
        </p:spPr>
      </p:pic>
      <p:sp>
        <p:nvSpPr>
          <p:cNvPr id="195" name="TextBox 194"/>
          <p:cNvSpPr txBox="1"/>
          <p:nvPr/>
        </p:nvSpPr>
        <p:spPr>
          <a:xfrm>
            <a:off x="23268479" y="2296047"/>
            <a:ext cx="127067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Technology &amp; Features: </a:t>
            </a:r>
            <a:endParaRPr lang="en-US" sz="6600" b="1" dirty="0"/>
          </a:p>
        </p:txBody>
      </p:sp>
      <p:sp>
        <p:nvSpPr>
          <p:cNvPr id="196" name="Rounded Rectangle 195"/>
          <p:cNvSpPr/>
          <p:nvPr/>
        </p:nvSpPr>
        <p:spPr>
          <a:xfrm>
            <a:off x="8670963" y="3803897"/>
            <a:ext cx="13655637" cy="14401802"/>
          </a:xfrm>
          <a:prstGeom prst="roundRect">
            <a:avLst>
              <a:gd name="adj" fmla="val 5916"/>
            </a:avLst>
          </a:prstGeom>
          <a:solidFill>
            <a:schemeClr val="accent5">
              <a:lumMod val="20000"/>
              <a:lumOff val="80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98" name="TextBox 197"/>
          <p:cNvSpPr txBox="1"/>
          <p:nvPr/>
        </p:nvSpPr>
        <p:spPr>
          <a:xfrm>
            <a:off x="9217734" y="3962400"/>
            <a:ext cx="12447224" cy="1434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What is </a:t>
            </a:r>
            <a:r>
              <a:rPr lang="en-US" sz="6000" b="1" dirty="0" err="1">
                <a:solidFill>
                  <a:srgbClr val="002060"/>
                </a:solidFill>
              </a:rPr>
              <a:t>SciServer</a:t>
            </a:r>
            <a:r>
              <a:rPr lang="en-US" sz="6000" b="1" dirty="0" smtClean="0">
                <a:solidFill>
                  <a:srgbClr val="002060"/>
                </a:solidFill>
              </a:rPr>
              <a:t>?</a:t>
            </a:r>
          </a:p>
          <a:p>
            <a:endParaRPr lang="en-US" sz="4400" b="1" dirty="0">
              <a:solidFill>
                <a:srgbClr val="002060"/>
              </a:solidFill>
            </a:endParaRPr>
          </a:p>
          <a:p>
            <a:r>
              <a:rPr lang="en-US" sz="6000" dirty="0" err="1" smtClean="0"/>
              <a:t>SciServer</a:t>
            </a:r>
            <a:r>
              <a:rPr lang="en-US" sz="6000" dirty="0" smtClean="0"/>
              <a:t> </a:t>
            </a:r>
            <a:r>
              <a:rPr lang="en-US" sz="5400" dirty="0" smtClean="0"/>
              <a:t>is a system for </a:t>
            </a:r>
            <a:r>
              <a:rPr lang="en-US" sz="5400" dirty="0" smtClean="0"/>
              <a:t>Science Researchers across multiple domains to host </a:t>
            </a:r>
            <a:r>
              <a:rPr lang="en-US" sz="5400" dirty="0" smtClean="0"/>
              <a:t>and share their </a:t>
            </a:r>
            <a:r>
              <a:rPr lang="en-US" sz="5400" dirty="0" smtClean="0"/>
              <a:t>datasets, and provide query and analysis tools for collaborative research.</a:t>
            </a:r>
          </a:p>
          <a:p>
            <a:endParaRPr lang="en-US" sz="5400" b="1" dirty="0" smtClean="0"/>
          </a:p>
          <a:p>
            <a:r>
              <a:rPr lang="en-US" sz="6000" b="1" dirty="0" smtClean="0">
                <a:solidFill>
                  <a:srgbClr val="002060"/>
                </a:solidFill>
              </a:rPr>
              <a:t>Core Services</a:t>
            </a:r>
            <a:r>
              <a:rPr lang="en-US" sz="5400" b="1" dirty="0" smtClean="0">
                <a:solidFill>
                  <a:srgbClr val="002060"/>
                </a:solidFill>
              </a:rPr>
              <a:t>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Science Data Hosting (Files and Databases)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Query and </a:t>
            </a:r>
            <a:r>
              <a:rPr lang="en-US" sz="5400" dirty="0"/>
              <a:t>D</a:t>
            </a:r>
            <a:r>
              <a:rPr lang="en-US" sz="5400" dirty="0" smtClean="0"/>
              <a:t>ata Integration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Compute Analysis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Collaboration and Sharing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Personal Storage (Files and Database)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API Integration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 smtClean="0"/>
              <a:t>Single Sign-On</a:t>
            </a:r>
          </a:p>
        </p:txBody>
      </p:sp>
      <p:sp>
        <p:nvSpPr>
          <p:cNvPr id="199" name="Rounded Rectangle 198"/>
          <p:cNvSpPr/>
          <p:nvPr/>
        </p:nvSpPr>
        <p:spPr>
          <a:xfrm>
            <a:off x="130406" y="21822526"/>
            <a:ext cx="7997503" cy="645569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/>
          </a:p>
        </p:txBody>
      </p:sp>
      <p:sp>
        <p:nvSpPr>
          <p:cNvPr id="200" name="TextBox 199"/>
          <p:cNvSpPr txBox="1"/>
          <p:nvPr/>
        </p:nvSpPr>
        <p:spPr>
          <a:xfrm>
            <a:off x="274004" y="21868175"/>
            <a:ext cx="6254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How to get Involved</a:t>
            </a:r>
            <a:endParaRPr lang="en-US" sz="4400" b="1" dirty="0"/>
          </a:p>
        </p:txBody>
      </p:sp>
      <p:sp>
        <p:nvSpPr>
          <p:cNvPr id="201" name="TextBox 200"/>
          <p:cNvSpPr txBox="1"/>
          <p:nvPr/>
        </p:nvSpPr>
        <p:spPr>
          <a:xfrm>
            <a:off x="274004" y="22801624"/>
            <a:ext cx="79563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Use our toolkit (</a:t>
            </a:r>
            <a:r>
              <a:rPr lang="en-US" sz="3600" dirty="0" smtClean="0">
                <a:hlinkClick r:id="rId11"/>
              </a:rPr>
              <a:t>www.sciserver.org)</a:t>
            </a:r>
            <a:endParaRPr lang="en-US" sz="36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Volunteer to be an Early Adopter by emailing </a:t>
            </a:r>
            <a:r>
              <a:rPr lang="en-US" sz="3600" dirty="0" smtClean="0">
                <a:hlinkClick r:id="rId12"/>
              </a:rPr>
              <a:t>sciserver-help@jhu.edu</a:t>
            </a:r>
            <a:endParaRPr lang="en-US" sz="3600" dirty="0" smtClean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Find bugs in our alpha system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Suggest new features</a:t>
            </a:r>
            <a:endParaRPr lang="en-US" sz="36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Let us help you share your data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Introduce us to other teams with data to share</a:t>
            </a:r>
            <a:endParaRPr lang="en-US" sz="36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3164800" y="18745200"/>
            <a:ext cx="13697480" cy="9857578"/>
            <a:chOff x="23164800" y="18745200"/>
            <a:chExt cx="13697480" cy="9857578"/>
          </a:xfrm>
        </p:grpSpPr>
        <p:sp>
          <p:nvSpPr>
            <p:cNvPr id="202" name="Rounded Rectangle 201"/>
            <p:cNvSpPr/>
            <p:nvPr/>
          </p:nvSpPr>
          <p:spPr>
            <a:xfrm>
              <a:off x="23164800" y="18745200"/>
              <a:ext cx="13697480" cy="9857578"/>
            </a:xfrm>
            <a:prstGeom prst="roundRect">
              <a:avLst>
                <a:gd name="adj" fmla="val 4756"/>
              </a:avLst>
            </a:prstGeom>
            <a:solidFill>
              <a:schemeClr val="bg2">
                <a:lumMod val="75000"/>
              </a:schemeClr>
            </a:solidFill>
            <a:ln w="889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0"/>
            </a:p>
          </p:txBody>
        </p:sp>
        <p:sp>
          <p:nvSpPr>
            <p:cNvPr id="205" name="Title 2"/>
            <p:cNvSpPr txBox="1">
              <a:spLocks/>
            </p:cNvSpPr>
            <p:nvPr/>
          </p:nvSpPr>
          <p:spPr>
            <a:xfrm>
              <a:off x="23241547" y="18983625"/>
              <a:ext cx="13159324" cy="1000125"/>
            </a:xfrm>
            <a:prstGeom prst="rect">
              <a:avLst/>
            </a:prstGeom>
          </p:spPr>
          <p:txBody>
            <a:bodyPr vert="horz" lIns="438912" tIns="219456" rIns="438912" bIns="219456" rtlCol="0" anchor="ctr">
              <a:noAutofit/>
            </a:bodyPr>
            <a:lstStyle>
              <a:lvl1pPr algn="ctr" defTabSz="4389120" rtl="0" eaLnBrk="1" latinLnBrk="0" hangingPunct="1">
                <a:spcBef>
                  <a:spcPct val="0"/>
                </a:spcBef>
                <a:buNone/>
                <a:defRPr sz="211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b="1" dirty="0" smtClean="0"/>
                <a:t>Collaborative Workspaces</a:t>
              </a:r>
              <a:endParaRPr lang="en-US" sz="6000" b="1" dirty="0"/>
            </a:p>
          </p:txBody>
        </p:sp>
        <p:pic>
          <p:nvPicPr>
            <p:cNvPr id="209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05071" y="22832162"/>
              <a:ext cx="9489729" cy="5475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" name="TextBox 210"/>
            <p:cNvSpPr txBox="1"/>
            <p:nvPr/>
          </p:nvSpPr>
          <p:spPr>
            <a:xfrm>
              <a:off x="23666528" y="19925503"/>
              <a:ext cx="12466073" cy="28007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b="1" dirty="0" smtClean="0"/>
                <a:t>User created and managed </a:t>
              </a:r>
              <a:endParaRPr lang="en-US" sz="4400" b="1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b="1" dirty="0" smtClean="0"/>
                <a:t>Easily </a:t>
              </a:r>
              <a:r>
                <a:rPr lang="en-US" sz="4400" b="1" dirty="0"/>
                <a:t>a</a:t>
              </a:r>
              <a:r>
                <a:rPr lang="en-US" sz="4400" b="1" dirty="0" smtClean="0"/>
                <a:t>dd </a:t>
              </a:r>
              <a:r>
                <a:rPr lang="en-US" sz="4400" b="1" dirty="0" smtClean="0"/>
                <a:t>Resources and Users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b="1" dirty="0" smtClean="0"/>
                <a:t>Shared Workspace </a:t>
              </a:r>
              <a:r>
                <a:rPr lang="en-US" sz="4400" b="1" dirty="0" smtClean="0"/>
                <a:t>folder </a:t>
              </a:r>
              <a:r>
                <a:rPr lang="en-US" sz="4400" b="1" dirty="0" smtClean="0"/>
                <a:t>and </a:t>
              </a:r>
              <a:r>
                <a:rPr lang="en-US" sz="4400" b="1" dirty="0" smtClean="0"/>
                <a:t>database</a:t>
              </a:r>
              <a:endParaRPr lang="en-US" sz="4400" b="1" dirty="0" smtClean="0"/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b="1" dirty="0" smtClean="0"/>
                <a:t>Configurable permissions</a:t>
              </a:r>
              <a:endParaRPr lang="en-US" sz="4400" b="1" dirty="0"/>
            </a:p>
          </p:txBody>
        </p:sp>
      </p:grpSp>
      <p:sp>
        <p:nvSpPr>
          <p:cNvPr id="240" name="Rounded Rectangle 239"/>
          <p:cNvSpPr/>
          <p:nvPr/>
        </p:nvSpPr>
        <p:spPr>
          <a:xfrm>
            <a:off x="23252471" y="3581400"/>
            <a:ext cx="13628329" cy="5049764"/>
          </a:xfrm>
          <a:prstGeom prst="roundRect">
            <a:avLst>
              <a:gd name="adj" fmla="val 9149"/>
            </a:avLst>
          </a:prstGeom>
          <a:solidFill>
            <a:schemeClr val="bg2">
              <a:lumMod val="75000"/>
            </a:schemeClr>
          </a:solidFill>
          <a:ln w="889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pic>
        <p:nvPicPr>
          <p:cNvPr id="241" name="Picture 4" descr="http://logos-download.com/wp-content/uploads/2016/09/Docker_logo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9605" y="4861355"/>
            <a:ext cx="1323432" cy="113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2" name="Picture 6" descr="http://blog.jupyter.org/content/images/2015/02/jupyter-sq-text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2057" y="4169517"/>
            <a:ext cx="1596816" cy="163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3" name="Picture 8" descr="https://www.auro.io/images/openstack-icon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477" y="6099492"/>
            <a:ext cx="1709550" cy="17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4" name="Picture 16" descr="https://www.python.org/static/community_logos/python-logo-master-v3-TM-flattened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8139" y="4151091"/>
            <a:ext cx="1884340" cy="65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" name="Picture 18" descr="https://www.mathworks.com/matlabcentral/mlc-downloads/downloads/submissions/24241/versions/5/screenshot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574" y="4053997"/>
            <a:ext cx="1875006" cy="191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6" name="Picture 2" descr="https://www.r-project.org/logo/Rlogo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707" y="4053997"/>
            <a:ext cx="1197859" cy="107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615" y="5900618"/>
            <a:ext cx="2278624" cy="1179188"/>
          </a:xfrm>
          <a:prstGeom prst="rect">
            <a:avLst/>
          </a:prstGeom>
        </p:spPr>
      </p:pic>
      <p:pic>
        <p:nvPicPr>
          <p:cNvPr id="249" name="Picture 24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766" y="6163883"/>
            <a:ext cx="2028942" cy="1246662"/>
          </a:xfrm>
          <a:prstGeom prst="rect">
            <a:avLst/>
          </a:prstGeom>
        </p:spPr>
      </p:pic>
      <p:pic>
        <p:nvPicPr>
          <p:cNvPr id="250" name="Picture 24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4108" y="4474975"/>
            <a:ext cx="1985957" cy="1096414"/>
          </a:xfrm>
          <a:prstGeom prst="rect">
            <a:avLst/>
          </a:prstGeom>
        </p:spPr>
      </p:pic>
      <p:pic>
        <p:nvPicPr>
          <p:cNvPr id="251" name="Picture 25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3224" y="7105973"/>
            <a:ext cx="2046658" cy="1397084"/>
          </a:xfrm>
          <a:prstGeom prst="rect">
            <a:avLst/>
          </a:prstGeom>
        </p:spPr>
      </p:pic>
      <p:pic>
        <p:nvPicPr>
          <p:cNvPr id="252" name="Picture 251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249" y="6834440"/>
            <a:ext cx="1697163" cy="1551207"/>
          </a:xfrm>
          <a:prstGeom prst="rect">
            <a:avLst/>
          </a:prstGeom>
        </p:spPr>
      </p:pic>
      <p:pic>
        <p:nvPicPr>
          <p:cNvPr id="253" name="Picture 252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0708" y="5400692"/>
            <a:ext cx="1732092" cy="1732092"/>
          </a:xfrm>
          <a:prstGeom prst="rect">
            <a:avLst/>
          </a:prstGeom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549" y="18440909"/>
            <a:ext cx="13933451" cy="1021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71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19600" y="457200"/>
            <a:ext cx="38252400" cy="27954375"/>
          </a:xfrm>
          <a:prstGeom prst="roundRect">
            <a:avLst>
              <a:gd name="adj" fmla="val 4756"/>
            </a:avLst>
          </a:prstGeom>
          <a:solidFill>
            <a:schemeClr val="bg2">
              <a:lumMod val="50000"/>
            </a:schemeClr>
          </a:solidFill>
          <a:ln w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1" name="Rounded Rectangle 20"/>
          <p:cNvSpPr/>
          <p:nvPr/>
        </p:nvSpPr>
        <p:spPr>
          <a:xfrm>
            <a:off x="5029200" y="1676400"/>
            <a:ext cx="11963400" cy="8229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34101" y="2590800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34744" y="2590800"/>
            <a:ext cx="281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Login Portal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96000" y="5105400"/>
            <a:ext cx="9866503" cy="381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1" y="5105400"/>
            <a:ext cx="281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bg1"/>
                </a:solidFill>
              </a:rPr>
              <a:t>SciServer</a:t>
            </a:r>
            <a:r>
              <a:rPr lang="en-US" sz="4400" b="1" dirty="0" smtClean="0">
                <a:solidFill>
                  <a:schemeClr val="bg1"/>
                </a:solidFill>
              </a:rPr>
              <a:t> UI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134101" y="5864662"/>
            <a:ext cx="2297982" cy="2668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29400" y="6477000"/>
            <a:ext cx="281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Dash board</a:t>
            </a:r>
            <a:endParaRPr lang="en-US" sz="4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8507206" y="5864662"/>
            <a:ext cx="2438400" cy="2668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169041" y="6875680"/>
            <a:ext cx="20127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Data</a:t>
            </a:r>
            <a:endParaRPr lang="en-US" sz="44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11014704" y="5864661"/>
            <a:ext cx="2438400" cy="2668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049000" y="6875680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Activities</a:t>
            </a:r>
            <a:endParaRPr lang="en-US" sz="44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13524104" y="5825876"/>
            <a:ext cx="2438400" cy="26683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3792200" y="6926759"/>
            <a:ext cx="26002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/>
              <a:t>Collabs</a:t>
            </a:r>
            <a:endParaRPr lang="en-US" sz="4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672448" y="1956137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PORTAL</a:t>
            </a:r>
            <a:endParaRPr lang="en-US" sz="6000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8540842" y="10830355"/>
            <a:ext cx="10139918" cy="8229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096000" y="19984311"/>
            <a:ext cx="11963400" cy="82296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619435" y="11030819"/>
            <a:ext cx="3314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ANALYSIS</a:t>
            </a:r>
            <a:endParaRPr lang="en-US" sz="6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149741" y="20279155"/>
            <a:ext cx="10061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COLLABORATION &amp; SHARING</a:t>
            </a:r>
            <a:endParaRPr lang="en-US" sz="6000" b="1" dirty="0"/>
          </a:p>
        </p:txBody>
      </p:sp>
      <p:sp>
        <p:nvSpPr>
          <p:cNvPr id="27" name="Rounded Rectangle 26"/>
          <p:cNvSpPr/>
          <p:nvPr/>
        </p:nvSpPr>
        <p:spPr>
          <a:xfrm>
            <a:off x="30484000" y="1636931"/>
            <a:ext cx="11578400" cy="2657698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1775400" y="4037231"/>
            <a:ext cx="8963166" cy="3429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410250" y="2095499"/>
            <a:ext cx="2548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DATA</a:t>
            </a:r>
            <a:endParaRPr lang="en-US" sz="6000" b="1" dirty="0"/>
          </a:p>
        </p:txBody>
      </p:sp>
      <p:sp>
        <p:nvSpPr>
          <p:cNvPr id="30" name="Can 29"/>
          <p:cNvSpPr/>
          <p:nvPr/>
        </p:nvSpPr>
        <p:spPr>
          <a:xfrm>
            <a:off x="33091782" y="5319149"/>
            <a:ext cx="2438400" cy="19558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36994847" y="5357935"/>
            <a:ext cx="2438400" cy="19170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1089598" y="16019873"/>
            <a:ext cx="10210799" cy="57112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n 31"/>
          <p:cNvSpPr/>
          <p:nvPr/>
        </p:nvSpPr>
        <p:spPr>
          <a:xfrm>
            <a:off x="32235578" y="17444324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/>
          <p:cNvSpPr/>
          <p:nvPr/>
        </p:nvSpPr>
        <p:spPr>
          <a:xfrm>
            <a:off x="34341407" y="17444324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36515008" y="17444324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38864811" y="17444324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33268082" y="18887645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an 36"/>
          <p:cNvSpPr/>
          <p:nvPr/>
        </p:nvSpPr>
        <p:spPr>
          <a:xfrm>
            <a:off x="35672182" y="18968324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n 37"/>
          <p:cNvSpPr/>
          <p:nvPr/>
        </p:nvSpPr>
        <p:spPr>
          <a:xfrm>
            <a:off x="37876937" y="18887645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an 38"/>
          <p:cNvSpPr/>
          <p:nvPr/>
        </p:nvSpPr>
        <p:spPr>
          <a:xfrm>
            <a:off x="31903011" y="20227231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34351740" y="20227231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37022210" y="20209026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n 41"/>
          <p:cNvSpPr/>
          <p:nvPr/>
        </p:nvSpPr>
        <p:spPr>
          <a:xfrm>
            <a:off x="39436312" y="20227231"/>
            <a:ext cx="1330775" cy="114847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104418" y="4138168"/>
            <a:ext cx="8091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Personal Databases</a:t>
            </a:r>
            <a:endParaRPr lang="en-US" sz="5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2232600" y="16230600"/>
            <a:ext cx="891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HOSTED Science Databases</a:t>
            </a:r>
            <a:endParaRPr lang="en-US" sz="54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31861690" y="8137439"/>
            <a:ext cx="8963166" cy="6627687"/>
          </a:xfrm>
          <a:prstGeom prst="roundRect">
            <a:avLst>
              <a:gd name="adj" fmla="val 8044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2190709" y="8238376"/>
            <a:ext cx="9109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Personal </a:t>
            </a:r>
            <a:r>
              <a:rPr lang="en-US" sz="5400" b="1" dirty="0" err="1" smtClean="0"/>
              <a:t>Filesystems</a:t>
            </a:r>
            <a:endParaRPr lang="en-US" sz="5400" b="1" dirty="0"/>
          </a:p>
        </p:txBody>
      </p:sp>
      <p:sp>
        <p:nvSpPr>
          <p:cNvPr id="50" name="Snip Single Corner Rectangle 49"/>
          <p:cNvSpPr/>
          <p:nvPr/>
        </p:nvSpPr>
        <p:spPr>
          <a:xfrm>
            <a:off x="32523275" y="9574395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nip Single Corner Rectangle 50"/>
          <p:cNvSpPr/>
          <p:nvPr/>
        </p:nvSpPr>
        <p:spPr>
          <a:xfrm>
            <a:off x="36553441" y="9629414"/>
            <a:ext cx="2664020" cy="1620186"/>
          </a:xfrm>
          <a:prstGeom prst="snip1Rect">
            <a:avLst>
              <a:gd name="adj" fmla="val 42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nip Single Corner Rectangle 52"/>
          <p:cNvSpPr/>
          <p:nvPr/>
        </p:nvSpPr>
        <p:spPr>
          <a:xfrm>
            <a:off x="32446199" y="11990829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nip Single Corner Rectangle 53"/>
          <p:cNvSpPr/>
          <p:nvPr/>
        </p:nvSpPr>
        <p:spPr>
          <a:xfrm>
            <a:off x="33379212" y="12376292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nip Single Corner Rectangle 54"/>
          <p:cNvSpPr/>
          <p:nvPr/>
        </p:nvSpPr>
        <p:spPr>
          <a:xfrm>
            <a:off x="34353736" y="12788147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31089597" y="22093850"/>
            <a:ext cx="10210799" cy="571124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2289965" y="22117218"/>
            <a:ext cx="8556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HOSTED Science </a:t>
            </a:r>
            <a:r>
              <a:rPr lang="en-US" sz="5400" b="1" dirty="0" err="1" smtClean="0"/>
              <a:t>Filesystems</a:t>
            </a:r>
            <a:endParaRPr lang="en-US" sz="5400" b="1" dirty="0"/>
          </a:p>
        </p:txBody>
      </p:sp>
      <p:sp>
        <p:nvSpPr>
          <p:cNvPr id="58" name="Snip Single Corner Rectangle 57"/>
          <p:cNvSpPr/>
          <p:nvPr/>
        </p:nvSpPr>
        <p:spPr>
          <a:xfrm>
            <a:off x="32071160" y="23724938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nip Single Corner Rectangle 58"/>
          <p:cNvSpPr/>
          <p:nvPr/>
        </p:nvSpPr>
        <p:spPr>
          <a:xfrm>
            <a:off x="34234157" y="23724938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nip Single Corner Rectangle 59"/>
          <p:cNvSpPr/>
          <p:nvPr/>
        </p:nvSpPr>
        <p:spPr>
          <a:xfrm>
            <a:off x="36444469" y="23724938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nip Single Corner Rectangle 60"/>
          <p:cNvSpPr/>
          <p:nvPr/>
        </p:nvSpPr>
        <p:spPr>
          <a:xfrm>
            <a:off x="38700393" y="23724938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Snip Single Corner Rectangle 61"/>
          <p:cNvSpPr/>
          <p:nvPr/>
        </p:nvSpPr>
        <p:spPr>
          <a:xfrm>
            <a:off x="33326605" y="25092825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nip Single Corner Rectangle 62"/>
          <p:cNvSpPr/>
          <p:nvPr/>
        </p:nvSpPr>
        <p:spPr>
          <a:xfrm>
            <a:off x="35658603" y="25070475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nip Single Corner Rectangle 63"/>
          <p:cNvSpPr/>
          <p:nvPr/>
        </p:nvSpPr>
        <p:spPr>
          <a:xfrm>
            <a:off x="38049712" y="25096538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nip Single Corner Rectangle 64"/>
          <p:cNvSpPr/>
          <p:nvPr/>
        </p:nvSpPr>
        <p:spPr>
          <a:xfrm>
            <a:off x="34854583" y="26221029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nip Single Corner Rectangle 65"/>
          <p:cNvSpPr/>
          <p:nvPr/>
        </p:nvSpPr>
        <p:spPr>
          <a:xfrm>
            <a:off x="32164831" y="26221029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nip Single Corner Rectangle 66"/>
          <p:cNvSpPr/>
          <p:nvPr/>
        </p:nvSpPr>
        <p:spPr>
          <a:xfrm>
            <a:off x="37180394" y="26282776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nip Single Corner Rectangle 67"/>
          <p:cNvSpPr/>
          <p:nvPr/>
        </p:nvSpPr>
        <p:spPr>
          <a:xfrm>
            <a:off x="39421637" y="26374490"/>
            <a:ext cx="1424446" cy="887662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0421600" y="8122429"/>
            <a:ext cx="9424948" cy="14477303"/>
          </a:xfrm>
          <a:prstGeom prst="roundRect">
            <a:avLst>
              <a:gd name="adj" fmla="val 811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2406801" y="8441834"/>
            <a:ext cx="5868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APPLICATIONS</a:t>
            </a:r>
            <a:endParaRPr lang="en-US" sz="6000" b="1" dirty="0"/>
          </a:p>
        </p:txBody>
      </p:sp>
      <p:sp>
        <p:nvSpPr>
          <p:cNvPr id="71" name="Rectangle 70"/>
          <p:cNvSpPr/>
          <p:nvPr/>
        </p:nvSpPr>
        <p:spPr>
          <a:xfrm>
            <a:off x="7302140" y="21867007"/>
            <a:ext cx="3276600" cy="8110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302140" y="22862115"/>
            <a:ext cx="3276600" cy="8876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7492639" y="22017014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Users</a:t>
            </a:r>
            <a:endParaRPr lang="en-US" sz="36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7530740" y="2293409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Groups</a:t>
            </a:r>
            <a:endParaRPr lang="en-US" sz="3600" b="1" dirty="0"/>
          </a:p>
        </p:txBody>
      </p:sp>
      <p:sp>
        <p:nvSpPr>
          <p:cNvPr id="76" name="Rectangle 75"/>
          <p:cNvSpPr/>
          <p:nvPr/>
        </p:nvSpPr>
        <p:spPr>
          <a:xfrm>
            <a:off x="6844941" y="24756749"/>
            <a:ext cx="9859918" cy="2963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035440" y="25564035"/>
            <a:ext cx="5227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WORKSPACES</a:t>
            </a:r>
            <a:endParaRPr lang="en-US" sz="3600" b="1" dirty="0"/>
          </a:p>
        </p:txBody>
      </p:sp>
      <p:sp>
        <p:nvSpPr>
          <p:cNvPr id="78" name="Rectangle 77"/>
          <p:cNvSpPr/>
          <p:nvPr/>
        </p:nvSpPr>
        <p:spPr>
          <a:xfrm>
            <a:off x="6997341" y="24909149"/>
            <a:ext cx="9859918" cy="2963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149741" y="25061549"/>
            <a:ext cx="9714102" cy="2963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10083441" y="25374600"/>
            <a:ext cx="359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WORKSPACES</a:t>
            </a:r>
            <a:endParaRPr lang="en-US" sz="3600" b="1" dirty="0"/>
          </a:p>
        </p:txBody>
      </p:sp>
      <p:sp>
        <p:nvSpPr>
          <p:cNvPr id="81" name="Rectangle 80"/>
          <p:cNvSpPr/>
          <p:nvPr/>
        </p:nvSpPr>
        <p:spPr>
          <a:xfrm>
            <a:off x="13550540" y="21717000"/>
            <a:ext cx="3276600" cy="272014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3741039" y="2186700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Resources</a:t>
            </a:r>
            <a:endParaRPr lang="en-US" sz="3600" b="1" dirty="0"/>
          </a:p>
        </p:txBody>
      </p:sp>
      <p:sp>
        <p:nvSpPr>
          <p:cNvPr id="83" name="Snip Single Corner Rectangle 82"/>
          <p:cNvSpPr/>
          <p:nvPr/>
        </p:nvSpPr>
        <p:spPr>
          <a:xfrm>
            <a:off x="13861565" y="22563230"/>
            <a:ext cx="712223" cy="55734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an 83"/>
          <p:cNvSpPr/>
          <p:nvPr/>
        </p:nvSpPr>
        <p:spPr>
          <a:xfrm>
            <a:off x="15128169" y="23032778"/>
            <a:ext cx="860772" cy="8209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-Right Arrow 84"/>
          <p:cNvSpPr/>
          <p:nvPr/>
        </p:nvSpPr>
        <p:spPr>
          <a:xfrm>
            <a:off x="10769238" y="22322233"/>
            <a:ext cx="2683865" cy="103933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Down Arrow 85"/>
          <p:cNvSpPr/>
          <p:nvPr/>
        </p:nvSpPr>
        <p:spPr>
          <a:xfrm>
            <a:off x="8407041" y="23834164"/>
            <a:ext cx="1023497" cy="2034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wn Arrow 86"/>
          <p:cNvSpPr/>
          <p:nvPr/>
        </p:nvSpPr>
        <p:spPr>
          <a:xfrm>
            <a:off x="14425444" y="24327742"/>
            <a:ext cx="1023497" cy="15409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33528000" y="6021081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bg1"/>
                </a:solidFill>
              </a:rPr>
              <a:t>MyDB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957000" y="5868650"/>
            <a:ext cx="281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bg1"/>
                </a:solidFill>
              </a:rPr>
              <a:t>ScratchDB</a:t>
            </a:r>
            <a:r>
              <a:rPr lang="en-US" sz="4400" b="1" dirty="0" smtClean="0">
                <a:solidFill>
                  <a:schemeClr val="bg1"/>
                </a:solidFill>
              </a:rPr>
              <a:t> / Shared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537400" y="9931887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Persistent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728400" y="9833721"/>
            <a:ext cx="281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Scratch / Shared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442400" y="13031450"/>
            <a:ext cx="2819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Volumes / Shared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93" name="Down Arrow 92"/>
          <p:cNvSpPr/>
          <p:nvPr/>
        </p:nvSpPr>
        <p:spPr>
          <a:xfrm>
            <a:off x="7149741" y="9570287"/>
            <a:ext cx="1023497" cy="10624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own Arrow 93"/>
          <p:cNvSpPr/>
          <p:nvPr/>
        </p:nvSpPr>
        <p:spPr>
          <a:xfrm>
            <a:off x="12639316" y="9470051"/>
            <a:ext cx="1023497" cy="1882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-Right Arrow 97"/>
          <p:cNvSpPr/>
          <p:nvPr/>
        </p:nvSpPr>
        <p:spPr>
          <a:xfrm>
            <a:off x="16408306" y="8533030"/>
            <a:ext cx="4448377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eft-Right Arrow 99"/>
          <p:cNvSpPr/>
          <p:nvPr/>
        </p:nvSpPr>
        <p:spPr>
          <a:xfrm>
            <a:off x="29389348" y="14235069"/>
            <a:ext cx="1804578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1378839" y="21748346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SHARE</a:t>
            </a:r>
            <a:endParaRPr lang="en-US" sz="3600" b="1" dirty="0"/>
          </a:p>
        </p:txBody>
      </p:sp>
      <p:sp>
        <p:nvSpPr>
          <p:cNvPr id="102" name="Snip Single Corner Rectangle 101"/>
          <p:cNvSpPr/>
          <p:nvPr/>
        </p:nvSpPr>
        <p:spPr>
          <a:xfrm>
            <a:off x="12555134" y="26407262"/>
            <a:ext cx="712223" cy="55734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Snip Single Corner Rectangle 102"/>
          <p:cNvSpPr/>
          <p:nvPr/>
        </p:nvSpPr>
        <p:spPr>
          <a:xfrm>
            <a:off x="12586060" y="27247746"/>
            <a:ext cx="712223" cy="55734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an 103"/>
          <p:cNvSpPr/>
          <p:nvPr/>
        </p:nvSpPr>
        <p:spPr>
          <a:xfrm>
            <a:off x="13794228" y="26383876"/>
            <a:ext cx="860772" cy="8209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an 104"/>
          <p:cNvSpPr/>
          <p:nvPr/>
        </p:nvSpPr>
        <p:spPr>
          <a:xfrm>
            <a:off x="15177147" y="26995896"/>
            <a:ext cx="860772" cy="8209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Smiley Face 105"/>
          <p:cNvSpPr/>
          <p:nvPr/>
        </p:nvSpPr>
        <p:spPr>
          <a:xfrm>
            <a:off x="9060134" y="21862879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Smiley Face 106"/>
          <p:cNvSpPr/>
          <p:nvPr/>
        </p:nvSpPr>
        <p:spPr>
          <a:xfrm>
            <a:off x="7533438" y="26248115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miley Face 107"/>
          <p:cNvSpPr/>
          <p:nvPr/>
        </p:nvSpPr>
        <p:spPr>
          <a:xfrm>
            <a:off x="8031563" y="26625690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Smiley Face 108"/>
          <p:cNvSpPr/>
          <p:nvPr/>
        </p:nvSpPr>
        <p:spPr>
          <a:xfrm>
            <a:off x="8450539" y="27008707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Smiley Face 109"/>
          <p:cNvSpPr/>
          <p:nvPr/>
        </p:nvSpPr>
        <p:spPr>
          <a:xfrm>
            <a:off x="9250641" y="26244703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Smiley Face 110"/>
          <p:cNvSpPr/>
          <p:nvPr/>
        </p:nvSpPr>
        <p:spPr>
          <a:xfrm>
            <a:off x="9592724" y="26664860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Smiley Face 111"/>
          <p:cNvSpPr/>
          <p:nvPr/>
        </p:nvSpPr>
        <p:spPr>
          <a:xfrm>
            <a:off x="10088024" y="27005295"/>
            <a:ext cx="838200" cy="81009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9017262" y="12581640"/>
            <a:ext cx="9139008" cy="18945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9144000" y="12910731"/>
            <a:ext cx="3754424" cy="118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9456518" y="13062610"/>
            <a:ext cx="4154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Computation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4175342" y="12943861"/>
            <a:ext cx="3754424" cy="1189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15028830" y="13153732"/>
            <a:ext cx="335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Query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4279780" y="15733363"/>
            <a:ext cx="3754424" cy="2449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15280437" y="16622205"/>
            <a:ext cx="335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JOBS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9249851" y="15775528"/>
            <a:ext cx="3754424" cy="2462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2556138" y="9753600"/>
            <a:ext cx="3961462" cy="70191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9669741" y="16544970"/>
            <a:ext cx="335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Interactive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 rot="16200000">
            <a:off x="15280346" y="15388138"/>
            <a:ext cx="12225598" cy="7238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22369517" y="9570287"/>
            <a:ext cx="6799065" cy="76509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9748580" y="13928103"/>
            <a:ext cx="3352057" cy="64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API</a:t>
            </a:r>
            <a:endParaRPr lang="en-US" sz="3600" b="1" dirty="0"/>
          </a:p>
        </p:txBody>
      </p:sp>
      <p:sp>
        <p:nvSpPr>
          <p:cNvPr id="123" name="Rectangle 122"/>
          <p:cNvSpPr/>
          <p:nvPr/>
        </p:nvSpPr>
        <p:spPr>
          <a:xfrm>
            <a:off x="22881398" y="10175648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23164800" y="10363200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bg1"/>
                </a:solidFill>
              </a:rPr>
              <a:t>CASJobs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2860000" y="12308051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22369518" y="17798473"/>
            <a:ext cx="6586082" cy="42953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23143402" y="12495603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bg1"/>
                </a:solidFill>
              </a:rPr>
              <a:t>SciQuery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3486377" y="18059400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23742011" y="18380874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bg1"/>
                </a:solidFill>
              </a:rPr>
              <a:t>SciDrive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 rot="16200000">
            <a:off x="25340986" y="12266662"/>
            <a:ext cx="5706028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 rot="16200000">
            <a:off x="26856974" y="11723209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JOBS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2881398" y="14357676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23164800" y="14545228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COMPUTE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18742708" y="23500781"/>
            <a:ext cx="11274102" cy="48466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9126200" y="25477345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19425833" y="25748159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bg1"/>
                </a:solidFill>
              </a:rPr>
              <a:t>SkyQuery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2648423" y="25440606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22948056" y="25711420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bg1"/>
                </a:solidFill>
              </a:rPr>
              <a:t>SkyServer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3518766" y="20016485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23774400" y="20337959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bg1"/>
                </a:solidFill>
              </a:rPr>
              <a:t>FileService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39" name="Left-Right Arrow 138"/>
          <p:cNvSpPr/>
          <p:nvPr/>
        </p:nvSpPr>
        <p:spPr>
          <a:xfrm>
            <a:off x="18101057" y="14592230"/>
            <a:ext cx="2811202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Left-Right Arrow 140"/>
          <p:cNvSpPr/>
          <p:nvPr/>
        </p:nvSpPr>
        <p:spPr>
          <a:xfrm>
            <a:off x="17910467" y="20838773"/>
            <a:ext cx="3193215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Snip Single Corner Rectangle 141"/>
          <p:cNvSpPr/>
          <p:nvPr/>
        </p:nvSpPr>
        <p:spPr>
          <a:xfrm>
            <a:off x="37696444" y="12504243"/>
            <a:ext cx="2664020" cy="1620186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37947600" y="12861735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 smtClean="0">
                <a:solidFill>
                  <a:schemeClr val="bg1"/>
                </a:solidFill>
              </a:rPr>
              <a:t>SciDrive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46" name="Left-Right Arrow 145"/>
          <p:cNvSpPr/>
          <p:nvPr/>
        </p:nvSpPr>
        <p:spPr>
          <a:xfrm>
            <a:off x="26208581" y="12425290"/>
            <a:ext cx="1460074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ounded Rectangle 146"/>
          <p:cNvSpPr/>
          <p:nvPr/>
        </p:nvSpPr>
        <p:spPr>
          <a:xfrm>
            <a:off x="20269430" y="1447744"/>
            <a:ext cx="9577117" cy="514081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TextBox 147"/>
          <p:cNvSpPr txBox="1"/>
          <p:nvPr/>
        </p:nvSpPr>
        <p:spPr>
          <a:xfrm>
            <a:off x="21031200" y="1462378"/>
            <a:ext cx="76923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RESOURCES &amp; ACCESS CONTROLS</a:t>
            </a:r>
            <a:endParaRPr lang="en-US" sz="6000" b="1" dirty="0"/>
          </a:p>
        </p:txBody>
      </p:sp>
      <p:sp>
        <p:nvSpPr>
          <p:cNvPr id="149" name="Left-Right Arrow 148"/>
          <p:cNvSpPr/>
          <p:nvPr/>
        </p:nvSpPr>
        <p:spPr>
          <a:xfrm>
            <a:off x="16406827" y="3279351"/>
            <a:ext cx="4376722" cy="10146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22127192" y="3359496"/>
            <a:ext cx="3743719" cy="28508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Smiley Face 149"/>
          <p:cNvSpPr/>
          <p:nvPr/>
        </p:nvSpPr>
        <p:spPr>
          <a:xfrm>
            <a:off x="22369517" y="3919600"/>
            <a:ext cx="716382" cy="76686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Smiley Face 150"/>
          <p:cNvSpPr/>
          <p:nvPr/>
        </p:nvSpPr>
        <p:spPr>
          <a:xfrm>
            <a:off x="22867642" y="4297175"/>
            <a:ext cx="716382" cy="76686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Smiley Face 151"/>
          <p:cNvSpPr/>
          <p:nvPr/>
        </p:nvSpPr>
        <p:spPr>
          <a:xfrm>
            <a:off x="23286618" y="4680192"/>
            <a:ext cx="716382" cy="766867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Snip Single Corner Rectangle 155"/>
          <p:cNvSpPr/>
          <p:nvPr/>
        </p:nvSpPr>
        <p:spPr>
          <a:xfrm>
            <a:off x="24299114" y="3810000"/>
            <a:ext cx="608713" cy="52760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Can 156"/>
          <p:cNvSpPr/>
          <p:nvPr/>
        </p:nvSpPr>
        <p:spPr>
          <a:xfrm>
            <a:off x="24258706" y="5044639"/>
            <a:ext cx="735673" cy="7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an 157"/>
          <p:cNvSpPr/>
          <p:nvPr/>
        </p:nvSpPr>
        <p:spPr>
          <a:xfrm>
            <a:off x="24411106" y="5197039"/>
            <a:ext cx="735673" cy="7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an 158"/>
          <p:cNvSpPr/>
          <p:nvPr/>
        </p:nvSpPr>
        <p:spPr>
          <a:xfrm>
            <a:off x="24563506" y="5349439"/>
            <a:ext cx="735673" cy="7771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Snip Single Corner Rectangle 159"/>
          <p:cNvSpPr/>
          <p:nvPr/>
        </p:nvSpPr>
        <p:spPr>
          <a:xfrm>
            <a:off x="24451514" y="3962400"/>
            <a:ext cx="608713" cy="52760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Snip Single Corner Rectangle 160"/>
          <p:cNvSpPr/>
          <p:nvPr/>
        </p:nvSpPr>
        <p:spPr>
          <a:xfrm>
            <a:off x="24603914" y="4114800"/>
            <a:ext cx="608713" cy="527604"/>
          </a:xfrm>
          <a:prstGeom prst="snip1Rect">
            <a:avLst>
              <a:gd name="adj" fmla="val 40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an 162"/>
          <p:cNvSpPr/>
          <p:nvPr/>
        </p:nvSpPr>
        <p:spPr>
          <a:xfrm>
            <a:off x="26725196" y="3220116"/>
            <a:ext cx="2401036" cy="310048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/>
          <p:cNvSpPr txBox="1"/>
          <p:nvPr/>
        </p:nvSpPr>
        <p:spPr>
          <a:xfrm>
            <a:off x="27089073" y="4379055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RACM</a:t>
            </a:r>
            <a:endParaRPr lang="en-US" sz="5400" b="1" dirty="0"/>
          </a:p>
        </p:txBody>
      </p:sp>
      <p:sp>
        <p:nvSpPr>
          <p:cNvPr id="165" name="Left-Right Arrow 164"/>
          <p:cNvSpPr/>
          <p:nvPr/>
        </p:nvSpPr>
        <p:spPr>
          <a:xfrm rot="16200000">
            <a:off x="23917418" y="6864671"/>
            <a:ext cx="1533868" cy="981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 rot="16200000">
            <a:off x="19856354" y="4425884"/>
            <a:ext cx="2808960" cy="7599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 rot="16200000">
            <a:off x="19949976" y="3497669"/>
            <a:ext cx="2614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API</a:t>
            </a:r>
            <a:endParaRPr lang="en-US" sz="3600" b="1" dirty="0"/>
          </a:p>
        </p:txBody>
      </p:sp>
      <p:sp>
        <p:nvSpPr>
          <p:cNvPr id="168" name="Down Arrow 167"/>
          <p:cNvSpPr/>
          <p:nvPr/>
        </p:nvSpPr>
        <p:spPr>
          <a:xfrm>
            <a:off x="10926224" y="14550869"/>
            <a:ext cx="808576" cy="1223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Down Arrow 168"/>
          <p:cNvSpPr/>
          <p:nvPr/>
        </p:nvSpPr>
        <p:spPr>
          <a:xfrm>
            <a:off x="15730822" y="14511723"/>
            <a:ext cx="808576" cy="1223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Down Arrow 169"/>
          <p:cNvSpPr/>
          <p:nvPr/>
        </p:nvSpPr>
        <p:spPr>
          <a:xfrm>
            <a:off x="7302140" y="4031564"/>
            <a:ext cx="843009" cy="11123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/>
          <p:cNvSpPr txBox="1"/>
          <p:nvPr/>
        </p:nvSpPr>
        <p:spPr>
          <a:xfrm>
            <a:off x="21400815" y="23605884"/>
            <a:ext cx="7767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Science APPLICATIONS</a:t>
            </a:r>
            <a:endParaRPr lang="en-US" sz="6000" b="1" dirty="0"/>
          </a:p>
        </p:txBody>
      </p:sp>
      <p:sp>
        <p:nvSpPr>
          <p:cNvPr id="173" name="Left-Right Arrow 172"/>
          <p:cNvSpPr/>
          <p:nvPr/>
        </p:nvSpPr>
        <p:spPr>
          <a:xfrm rot="16200000">
            <a:off x="24014962" y="22421449"/>
            <a:ext cx="1177016" cy="9816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26270315" y="25440606"/>
            <a:ext cx="3276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/>
          <p:cNvSpPr txBox="1"/>
          <p:nvPr/>
        </p:nvSpPr>
        <p:spPr>
          <a:xfrm>
            <a:off x="26569948" y="25711420"/>
            <a:ext cx="2819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GLUSEEN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2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403</Words>
  <Application>Microsoft Office PowerPoint</Application>
  <PresentationFormat>Custom</PresentationFormat>
  <Paragraphs>134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sfdsdfsdfsdf</dc:title>
  <dc:creator>Mike Rippin</dc:creator>
  <cp:lastModifiedBy>Mike</cp:lastModifiedBy>
  <cp:revision>124</cp:revision>
  <cp:lastPrinted>2016-12-06T20:58:18Z</cp:lastPrinted>
  <dcterms:created xsi:type="dcterms:W3CDTF">2017-04-05T19:29:25Z</dcterms:created>
  <dcterms:modified xsi:type="dcterms:W3CDTF">2017-10-18T16:33:00Z</dcterms:modified>
</cp:coreProperties>
</file>