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8" r:id="rId3"/>
  </p:sldMasterIdLst>
  <p:notesMasterIdLst>
    <p:notesMasterId r:id="rId15"/>
  </p:notesMasterIdLst>
  <p:sldIdLst>
    <p:sldId id="258" r:id="rId4"/>
    <p:sldId id="274" r:id="rId5"/>
    <p:sldId id="278" r:id="rId6"/>
    <p:sldId id="270" r:id="rId7"/>
    <p:sldId id="271" r:id="rId8"/>
    <p:sldId id="275" r:id="rId9"/>
    <p:sldId id="272" r:id="rId10"/>
    <p:sldId id="276" r:id="rId11"/>
    <p:sldId id="273" r:id="rId12"/>
    <p:sldId id="264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2142"/>
    <a:srgbClr val="212BE9"/>
    <a:srgbClr val="1E4C90"/>
    <a:srgbClr val="2E4980"/>
    <a:srgbClr val="FFFFFF"/>
    <a:srgbClr val="304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F0D15-BC3C-4318-BB62-ADC2142D8A81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1829-BAC6-482D-A5A8-20816F786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5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fld id="{22773035-41A2-444D-BBD2-AFF09D9D0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61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5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fld id="{22773035-41A2-444D-BBD2-AFF09D9D0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11424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6/9/2016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8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688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299"/>
            <a:ext cx="2887028" cy="7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205740" indent="-144018" algn="l" rtl="0" eaLnBrk="1" latinLnBrk="0" hangingPunct="1">
        <a:spcBef>
          <a:spcPts val="225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9758" indent="-128588" algn="l" rtl="0" eaLnBrk="1" latinLnBrk="0" hangingPunct="1">
        <a:spcBef>
          <a:spcPts val="182"/>
        </a:spcBef>
        <a:buClr>
          <a:schemeClr val="accent4">
            <a:lumMod val="75000"/>
          </a:schemeClr>
        </a:buClr>
        <a:buFont typeface="Verdana"/>
        <a:buChar char="◦"/>
        <a:defRPr kumimoji="0" sz="1463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483489" indent="-128588" algn="l" rtl="0" eaLnBrk="1" latinLnBrk="0" hangingPunct="1">
        <a:spcBef>
          <a:spcPts val="197"/>
        </a:spcBef>
        <a:buClr>
          <a:schemeClr val="accent2"/>
        </a:buClr>
        <a:buSzPct val="100000"/>
        <a:buFont typeface="Wingdings 2"/>
        <a:buChar char=""/>
        <a:defRPr kumimoji="0" sz="1181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42938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6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771525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-52754" y="750303"/>
            <a:ext cx="9144000" cy="624840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6/9/2016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8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0" y="197578"/>
            <a:ext cx="43434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13" dirty="0" smtClean="0">
                <a:solidFill>
                  <a:srgbClr val="DEE5EB"/>
                </a:solidFill>
                <a:latin typeface=""/>
                <a:ea typeface="ＭＳ Ｐゴシック" pitchFamily="-107" charset="-128"/>
                <a:cs typeface="Arial" pitchFamily="34" charset="0"/>
              </a:rPr>
              <a:t>Collaborative data-driven science</a:t>
            </a:r>
            <a:endParaRPr lang="en-US" sz="1013" dirty="0">
              <a:solidFill>
                <a:srgbClr val="DEE5EB"/>
              </a:solidFill>
              <a:latin typeface=""/>
              <a:ea typeface="ＭＳ Ｐゴシック" pitchFamily="-107" charset="-128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688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299"/>
            <a:ext cx="2887028" cy="7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3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205740" indent="-144018" algn="l" rtl="0" eaLnBrk="1" latinLnBrk="0" hangingPunct="1">
        <a:spcBef>
          <a:spcPts val="225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9758" indent="-128588" algn="l" rtl="0" eaLnBrk="1" latinLnBrk="0" hangingPunct="1">
        <a:spcBef>
          <a:spcPts val="182"/>
        </a:spcBef>
        <a:buClr>
          <a:schemeClr val="accent4">
            <a:lumMod val="75000"/>
          </a:schemeClr>
        </a:buClr>
        <a:buFont typeface="Verdana"/>
        <a:buChar char="◦"/>
        <a:defRPr kumimoji="0" sz="1463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483489" indent="-128588" algn="l" rtl="0" eaLnBrk="1" latinLnBrk="0" hangingPunct="1">
        <a:spcBef>
          <a:spcPts val="197"/>
        </a:spcBef>
        <a:buClr>
          <a:schemeClr val="accent2"/>
        </a:buClr>
        <a:buSzPct val="100000"/>
        <a:buFont typeface="Wingdings 2"/>
        <a:buChar char=""/>
        <a:defRPr kumimoji="0" sz="1181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42938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6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771525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6/9/2016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870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3.png"/><Relationship Id="rId4" Type="http://schemas.openxmlformats.org/officeDocument/2006/relationships/hyperlink" Target="http://www.sciserv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895" y="2976881"/>
            <a:ext cx="7789985" cy="11277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Collaborative Data-Driven </a:t>
            </a:r>
            <a:r>
              <a:rPr lang="en-US" sz="3600" dirty="0">
                <a:solidFill>
                  <a:srgbClr val="FFFFFF"/>
                </a:solidFill>
              </a:rPr>
              <a:t>Science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7" y="1280160"/>
            <a:ext cx="6491187" cy="1625600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3" y="5620460"/>
            <a:ext cx="1845878" cy="31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9" y="6276097"/>
            <a:ext cx="1147002" cy="36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3" y="6167120"/>
            <a:ext cx="542391" cy="54565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173459" y="3625370"/>
            <a:ext cx="4533900" cy="56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sciserver.org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7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525">
        <p:fade/>
      </p:transition>
    </mc:Choice>
    <mc:Fallback>
      <p:transition spd="med" advTm="9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02991" y="888068"/>
            <a:ext cx="5297062" cy="83763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Single sign on </a:t>
            </a:r>
            <a:endParaRPr lang="en-US" sz="3200" dirty="0" smtClean="0"/>
          </a:p>
          <a:p>
            <a:r>
              <a:rPr lang="en-US" sz="3200" dirty="0" smtClean="0"/>
              <a:t>across </a:t>
            </a:r>
            <a:r>
              <a:rPr lang="en-US" sz="3200" dirty="0"/>
              <a:t>all </a:t>
            </a:r>
            <a:r>
              <a:rPr lang="en-US" sz="3200" dirty="0" smtClean="0"/>
              <a:t>components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71" y="2091948"/>
            <a:ext cx="7287941" cy="4505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32" y="888068"/>
            <a:ext cx="2950894" cy="9993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25" y="4567633"/>
            <a:ext cx="4584089" cy="20299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7" y="5582601"/>
            <a:ext cx="679689" cy="679689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141511"/>
            <a:ext cx="8493760" cy="37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249">
        <p:fade/>
      </p:transition>
    </mc:Choice>
    <mc:Fallback>
      <p:transition spd="med" advTm="152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1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6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9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4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3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942729" y="3548182"/>
            <a:ext cx="7067487" cy="327034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SciServer is funded by </a:t>
            </a:r>
          </a:p>
          <a:p>
            <a:pPr algn="ctr"/>
            <a:r>
              <a:rPr lang="en-US" sz="1800" dirty="0" smtClean="0"/>
              <a:t>the National Science Foundation through its </a:t>
            </a:r>
          </a:p>
          <a:p>
            <a:pPr algn="ctr"/>
            <a:r>
              <a:rPr lang="en-US" sz="1800" dirty="0" smtClean="0"/>
              <a:t>Data Infrastructure Building Blocks (DIBBs) Program, </a:t>
            </a:r>
          </a:p>
          <a:p>
            <a:pPr algn="ctr"/>
            <a:r>
              <a:rPr lang="en-US" sz="1800" dirty="0" smtClean="0"/>
              <a:t>Award ACI-1261715</a:t>
            </a:r>
          </a:p>
          <a:p>
            <a:pPr algn="ctr"/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442721" y="944880"/>
            <a:ext cx="6329680" cy="1921411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More Information: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dirty="0" smtClean="0">
                <a:hlinkClick r:id="rId4"/>
              </a:rPr>
              <a:t>www.sciserver.org</a:t>
            </a:r>
            <a:endParaRPr lang="en-US" dirty="0" smtClean="0"/>
          </a:p>
          <a:p>
            <a:pPr algn="ctr"/>
            <a:r>
              <a:rPr lang="en-US" dirty="0" smtClean="0"/>
              <a:t>Sciserver-webmaster@jhu.edu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51003"/>
      </p:ext>
    </p:extLst>
  </p:cSld>
  <p:clrMapOvr>
    <a:masterClrMapping/>
  </p:clrMapOvr>
  <p:transition spd="slow" advTm="355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67360" y="757116"/>
            <a:ext cx="8280400" cy="100544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Bringing </a:t>
            </a:r>
            <a:r>
              <a:rPr lang="en-US" u="sng" dirty="0" smtClean="0"/>
              <a:t>data-driven science</a:t>
            </a:r>
            <a:r>
              <a:rPr lang="en-US" dirty="0" smtClean="0"/>
              <a:t> to the cloud!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9134" y="2353762"/>
            <a:ext cx="7196796" cy="55986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Providing </a:t>
            </a:r>
            <a:r>
              <a:rPr lang="en-US" sz="2800" u="sng" dirty="0" smtClean="0"/>
              <a:t>WEB APPS</a:t>
            </a:r>
            <a:r>
              <a:rPr lang="en-US" sz="2800" dirty="0" smtClean="0"/>
              <a:t> for: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903316" y="3082066"/>
            <a:ext cx="8280400" cy="80146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-Seamless data storage, sharing and transfer.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14400" y="3810370"/>
            <a:ext cx="8544560" cy="138138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-Data analysis with Python, R and MATLAB,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with fast data access and loading.</a:t>
            </a:r>
            <a:endParaRPr lang="en-US" sz="28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925483" y="4950953"/>
            <a:ext cx="7884160" cy="9691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-Easy access of very large scientific datasets.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971406"/>
      </p:ext>
    </p:extLst>
  </p:cSld>
  <p:clrMapOvr>
    <a:masterClrMapping/>
  </p:clrMapOvr>
  <p:transition spd="slow" advTm="1209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8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38601" y="1030654"/>
            <a:ext cx="7067487" cy="383931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components: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98" y="5053173"/>
            <a:ext cx="2760030" cy="93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9" y="1908696"/>
            <a:ext cx="2781204" cy="932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52" y="1908696"/>
            <a:ext cx="2798496" cy="984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9" y="3464560"/>
            <a:ext cx="2781204" cy="955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52" y="3473644"/>
            <a:ext cx="2798496" cy="9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2414"/>
      </p:ext>
    </p:extLst>
  </p:cSld>
  <p:clrMapOvr>
    <a:masterClrMapping/>
  </p:clrMapOvr>
  <p:transition spd="slow" advTm="1290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815526" y="956332"/>
            <a:ext cx="5328474" cy="76070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FILE STORAGE &amp; SHARING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581"/>
            <a:ext cx="3328275" cy="111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34" y="2526095"/>
            <a:ext cx="10963646" cy="5782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" y="2396186"/>
            <a:ext cx="1283983" cy="12839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834" y="2526095"/>
            <a:ext cx="11008996" cy="578256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493484" y="4420629"/>
            <a:ext cx="1664138" cy="625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174"/>
      </p:ext>
    </p:extLst>
  </p:cSld>
  <p:clrMapOvr>
    <a:masterClrMapping/>
  </p:clrMapOvr>
  <p:transition spd="slow" advTm="1731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6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81481E-6 L -2.5E-6 0.10555 L 0.01163 0.15046 L 0.0375 0.17453 L 0.07136 0.19074 L 0.09722 0.20231 L 0.12518 0.2125 L 0.16302 0.22291 L 0.2007 0.22986 L 0.24028 0.2324 L 0.27847 0.23101 L 0.31597 0.23101 L 0.33195 0.23101 " pathEditMode="relative" rAng="0" ptsTypes="AAAAAAA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100"/>
                            </p:stCondLst>
                            <p:childTnLst>
                              <p:par>
                                <p:cTn id="29" presetID="53" presetClass="exit" presetSubtype="3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2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6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800"/>
                            </p:stCondLst>
                            <p:childTnLst>
                              <p:par>
                                <p:cTn id="42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1" animBg="1"/>
      <p:bldP spid="1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685560" y="904240"/>
            <a:ext cx="4665959" cy="86495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Access huge data-sets.</a:t>
            </a:r>
          </a:p>
          <a:p>
            <a:r>
              <a:rPr lang="en-US" sz="3200" dirty="0" smtClean="0"/>
              <a:t>Get your own database.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88"/>
            <a:ext cx="3194066" cy="1123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1952704"/>
            <a:ext cx="8763001" cy="4593317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763290" y="4086502"/>
            <a:ext cx="3198314" cy="13424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Write SQL queries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03" y="3737011"/>
            <a:ext cx="6067320" cy="2316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03" y="3719437"/>
            <a:ext cx="4608758" cy="2351407"/>
          </a:xfrm>
          <a:prstGeom prst="rect">
            <a:avLst/>
          </a:prstGeom>
        </p:spPr>
      </p:pic>
      <p:sp>
        <p:nvSpPr>
          <p:cNvPr id="13" name="Title 3"/>
          <p:cNvSpPr txBox="1">
            <a:spLocks/>
          </p:cNvSpPr>
          <p:nvPr/>
        </p:nvSpPr>
        <p:spPr>
          <a:xfrm>
            <a:off x="6268719" y="3931920"/>
            <a:ext cx="3014373" cy="103632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Explore table results.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664">
        <p:fade/>
      </p:transition>
    </mc:Choice>
    <mc:Fallback>
      <p:transition spd="med" advTm="186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3" presetClass="exit" presetSubtype="32" fill="hold" grpId="1" nodeType="after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9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6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391382" y="751288"/>
            <a:ext cx="5161180" cy="112349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Send your tables to SciDrive.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88"/>
            <a:ext cx="3194066" cy="11234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5" y="1352781"/>
            <a:ext cx="1371967" cy="137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41" y="4389377"/>
            <a:ext cx="4419021" cy="14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316">
        <p:fade/>
      </p:transition>
    </mc:Choice>
    <mc:Fallback>
      <p:transition spd="med" advTm="113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0087 0.12523 L 0.00295 0.18056 L 0.00625 0.22246 L 0.01597 0.28449 L 0.02882 0.32616 L 0.05243 0.37801 L 0.07917 0.41505 L 0.1158 0.43658 L 0.16302 0.44676 L 0.20798 0.45347 L 0.25104 0.45533 L 0.2908 0.45185 L 0.44635 0.44676 L 0.44757 0.44514 L 0.44757 0.44537 " pathEditMode="relative" rAng="0" ptsTypes="AAAAAAAAAAA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8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8" y="829630"/>
            <a:ext cx="3087619" cy="1060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59" y="2306549"/>
            <a:ext cx="7713808" cy="4375288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3296377" y="914514"/>
            <a:ext cx="5898423" cy="91761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Analyze data using Python, R, Matlab </a:t>
            </a:r>
          </a:p>
          <a:p>
            <a:r>
              <a:rPr lang="en-US" sz="2800" dirty="0" smtClean="0"/>
              <a:t>inside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13231" y="3067291"/>
            <a:ext cx="4813139" cy="1200329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Store your scripts in a persistent folder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42290"/>
            <a:ext cx="7302163" cy="47573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29447" y="2526053"/>
            <a:ext cx="4156364" cy="1200329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Run scripts </a:t>
            </a:r>
          </a:p>
          <a:p>
            <a:r>
              <a:rPr lang="en-US" sz="3600" dirty="0" smtClean="0"/>
              <a:t>Create graphics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59" y="2042289"/>
            <a:ext cx="8167107" cy="47573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45588" y="2830297"/>
            <a:ext cx="4813139" cy="1200329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Access local </a:t>
            </a:r>
          </a:p>
          <a:p>
            <a:pPr algn="just"/>
            <a:r>
              <a:rPr lang="en-US" sz="3600" dirty="0" smtClean="0"/>
              <a:t>directories</a:t>
            </a:r>
            <a:endParaRPr lang="en-US" sz="3600" dirty="0"/>
          </a:p>
        </p:txBody>
      </p:sp>
      <p:pic>
        <p:nvPicPr>
          <p:cNvPr id="15" name="Audio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930">
        <p:fade/>
      </p:transition>
    </mc:Choice>
    <mc:Fallback>
      <p:transition spd="med" advTm="139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00"/>
                            </p:stCondLst>
                            <p:childTnLst>
                              <p:par>
                                <p:cTn id="25" presetID="53" presetClass="exit" presetSubtype="32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4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100"/>
                            </p:stCondLst>
                            <p:childTnLst>
                              <p:par>
                                <p:cTn id="45" presetID="53" presetClass="exit" presetSubtype="32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8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300"/>
                            </p:stCondLst>
                            <p:childTnLst>
                              <p:par>
                                <p:cTn id="65" presetID="53" presetClass="exit" presetSubtype="32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0" grpId="0"/>
      <p:bldP spid="8" grpId="0"/>
      <p:bldP spid="8" grpId="1"/>
      <p:bldP spid="13" grpId="0"/>
      <p:bldP spid="13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569670" y="829630"/>
            <a:ext cx="5064496" cy="106026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Seamless file transfer to and from CasJobs and SciDrive.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" y="829630"/>
            <a:ext cx="3087619" cy="1060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0" y="5257787"/>
            <a:ext cx="3194066" cy="1123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5" y="5265415"/>
            <a:ext cx="3328275" cy="1115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26" y="4852760"/>
            <a:ext cx="732745" cy="732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5" y="4799233"/>
            <a:ext cx="786272" cy="786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8" y="1499336"/>
            <a:ext cx="781108" cy="781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67" y="1499336"/>
            <a:ext cx="732745" cy="7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244">
        <p:fade/>
      </p:transition>
    </mc:Choice>
    <mc:Fallback>
      <p:transition spd="med" advTm="142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0217 -0.48148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00"/>
                            </p:stCondLst>
                            <p:childTnLst>
                              <p:par>
                                <p:cTn id="2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0217 0.49027 " pathEditMode="relative" rAng="0" ptsTypes="AA">
                                      <p:cBhvr>
                                        <p:cTn id="40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100"/>
                            </p:stCondLst>
                            <p:childTnLst>
                              <p:par>
                                <p:cTn id="4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6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1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4967 -0.4854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1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1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348 L 0.49288 0.4923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1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30774" y="876301"/>
            <a:ext cx="5276345" cy="86105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Access SDSS astronomical dataset.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8" y="827787"/>
            <a:ext cx="2982076" cy="103025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77" y="2293620"/>
            <a:ext cx="6684994" cy="4411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2300" y="2682498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Explore astronomical objects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93" y="2015613"/>
            <a:ext cx="7820383" cy="48608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307" y="2122718"/>
            <a:ext cx="7247248" cy="30406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51645" y="5093110"/>
            <a:ext cx="3780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Run SQL queries </a:t>
            </a:r>
          </a:p>
          <a:p>
            <a:r>
              <a:rPr lang="en-US" sz="2800" dirty="0" smtClean="0"/>
              <a:t>against SDSS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691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88">
        <p:fade/>
      </p:transition>
    </mc:Choice>
    <mc:Fallback>
      <p:transition spd="med" advTm="2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1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9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200"/>
                            </p:stCondLst>
                            <p:childTnLst>
                              <p:par>
                                <p:cTn id="49" presetID="53" presetClass="exit" presetSubtype="3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6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9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4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7" grpId="0"/>
      <p:bldP spid="8" grpId="0"/>
      <p:bldP spid="8" grpId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164</Words>
  <Application>Microsoft Office PowerPoint</Application>
  <PresentationFormat>On-screen Show (4:3)</PresentationFormat>
  <Paragraphs>39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Lucida Sans Unicode</vt:lpstr>
      <vt:lpstr>Times</vt:lpstr>
      <vt:lpstr>Verdana</vt:lpstr>
      <vt:lpstr>Wingdings 2</vt:lpstr>
      <vt:lpstr>Wingdings 3</vt:lpstr>
      <vt:lpstr>Concourse</vt:lpstr>
      <vt:lpstr>1_Concourse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SDSS</dc:creator>
  <cp:lastModifiedBy>manu</cp:lastModifiedBy>
  <cp:revision>474</cp:revision>
  <dcterms:created xsi:type="dcterms:W3CDTF">2016-06-08T17:21:37Z</dcterms:created>
  <dcterms:modified xsi:type="dcterms:W3CDTF">2016-06-10T12:31:43Z</dcterms:modified>
</cp:coreProperties>
</file>