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98" r:id="rId1"/>
  </p:sldMasterIdLst>
  <p:notesMasterIdLst>
    <p:notesMasterId r:id="rId10"/>
  </p:notesMasterIdLst>
  <p:handoutMasterIdLst>
    <p:handoutMasterId r:id="rId11"/>
  </p:handoutMasterIdLst>
  <p:sldIdLst>
    <p:sldId id="257" r:id="rId2"/>
    <p:sldId id="557" r:id="rId3"/>
    <p:sldId id="558" r:id="rId4"/>
    <p:sldId id="559" r:id="rId5"/>
    <p:sldId id="560" r:id="rId6"/>
    <p:sldId id="561" r:id="rId7"/>
    <p:sldId id="562" r:id="rId8"/>
    <p:sldId id="5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>
          <a:srgbClr val="FF0000"/>
        </p14:laserClr>
      </p:ext>
      <p:ext uri="{2FDB2607-1784-4EEB-B798-7EB5836EED8A}">
        <p14:showMediaCtrls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1"/>
      </p:ext>
    </p:extLst>
  </p:showPr>
  <p:clrMru>
    <a:srgbClr val="022453"/>
    <a:srgbClr val="000000"/>
    <a:srgbClr val="02245C"/>
    <a:srgbClr val="DEE5EB"/>
    <a:srgbClr val="FF0000"/>
    <a:srgbClr val="003366"/>
    <a:srgbClr val="0000FF"/>
    <a:srgbClr val="FF6600"/>
    <a:srgbClr val="FFFFFF"/>
    <a:srgbClr val="DDDEC0"/>
  </p:clrMru>
  <p:extLst>
    <p:ext uri="{E76CE94A-603C-4142-B9EB-6D1370010A27}">
      <p14:discardImageEditData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0"/>
    </p:ext>
    <p:ext uri="{D31A062A-798A-4329-ABDD-BBA856620510}">
      <p14:defaultImage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2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B603D2A-C659-467B-B60A-16BC13B1B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40922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37CE529-F58C-411C-BC05-BF7513287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p14="http://schemas.microsoft.com/office/powerpoint/2010/main" xmlns="" val="227994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7536-B725-46E2-88C6-260BFCBAEA7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iserver_watermark_quarter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0"/>
            <a:ext cx="9143999" cy="68580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val="0"/>
              </a:ext>
            </a:extLst>
          </a:blip>
          <a:srcRect r="52581"/>
          <a:stretch/>
        </p:blipFill>
        <p:spPr bwMode="auto">
          <a:xfrm>
            <a:off x="-2" y="1554076"/>
            <a:ext cx="9144001" cy="79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>
                <a:solidFill>
                  <a:srgbClr val="022453"/>
                </a:solidFill>
                <a:latin typeface="Quark Bol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947CE-2E0E-4F96-9FBF-7B50C37C154C}" type="datetime1">
              <a:rPr lang="en-US" smtClean="0"/>
              <a:pPr/>
              <a:t>4/8/15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university.logo.small.horizontal.blu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20727" y="5187686"/>
            <a:ext cx="3104273" cy="1289314"/>
          </a:xfrm>
          <a:prstGeom prst="rect">
            <a:avLst/>
          </a:prstGeom>
        </p:spPr>
      </p:pic>
      <p:pic>
        <p:nvPicPr>
          <p:cNvPr id="36" name="Picture 35" descr="nsf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53200" y="6096000"/>
            <a:ext cx="762000" cy="762000"/>
          </a:xfrm>
          <a:prstGeom prst="rect">
            <a:avLst/>
          </a:prstGeom>
        </p:spPr>
      </p:pic>
      <p:pic>
        <p:nvPicPr>
          <p:cNvPr id="39" name="Picture 38" descr="idies-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77278" y="6204585"/>
            <a:ext cx="1590522" cy="501015"/>
          </a:xfrm>
          <a:prstGeom prst="rect">
            <a:avLst/>
          </a:prstGeom>
        </p:spPr>
      </p:pic>
      <p:pic>
        <p:nvPicPr>
          <p:cNvPr id="40" name="Picture 39" descr="sciserver2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156117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533400" y="160594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24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E241-92DB-44AF-9763-1AE20838DCC7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577503C-1EF5-4CF7-97F7-D0C866135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175-63F6-4AF4-BAAB-3ADAFCCA5F12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E4A3F36-42F4-41B5-94FD-952AB02F6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1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22773035-41A2-444D-BBD2-AFF09D9D00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9BF-210B-4C7E-98E3-2BA6A4321FBF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0E79743-894F-4B8E-AFC2-79B82191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9456-49F6-4309-A9B5-8436FD50BD03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0C9ED7D-D79F-4D27-A710-AF9B3D676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C-1C76-4988-9E33-321F03B2634E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4BD0AB6-1AEE-4B23-8182-21F24D07B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BDF5-2AD4-42FD-8BBD-F34F3E05AD0A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502F9EC0-0988-493C-AEF4-49410E39D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D86-1C46-4482-8073-61ECBCDE1AB2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174F90B2-A016-49D8-B201-A3B86BCD9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C88462A-32D6-4418-A8EF-9BE88A62C360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8574995-12C4-4B2A-8833-EB2A8694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098481-4C8A-4BCC-AD12-6DF5C622B76A}" type="datetime1">
              <a:rPr lang="en-US" smtClean="0"/>
              <a:pPr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8FADDB-A833-4D7A-8DFE-0E794B5E4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1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0893671-A46E-402A-8675-6B977F9BA319}" type="datetime1">
              <a:rPr lang="en-US" smtClean="0"/>
              <a:pPr/>
              <a:t>4/8/15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4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sciserver5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64294"/>
            <a:ext cx="9144000" cy="75009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152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18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4">
            <a:lumMod val="75000"/>
          </a:schemeClr>
        </a:buClr>
        <a:buFont typeface="Verdana"/>
        <a:buChar char="◦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tiff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addick@jhu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df"/><Relationship Id="rId5" Type="http://schemas.openxmlformats.org/officeDocument/2006/relationships/image" Target="../media/image20.png"/><Relationship Id="rId6" Type="http://schemas.openxmlformats.org/officeDocument/2006/relationships/image" Target="../media/image21.pdf"/><Relationship Id="rId7" Type="http://schemas.openxmlformats.org/officeDocument/2006/relationships/image" Target="../media/image22.png"/><Relationship Id="rId8" Type="http://schemas.openxmlformats.org/officeDocument/2006/relationships/image" Target="../media/image23.pdf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d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df"/><Relationship Id="rId3" Type="http://schemas.openxmlformats.org/officeDocument/2006/relationships/image" Target="../media/image27.png"/><Relationship Id="rId4" Type="http://schemas.openxmlformats.org/officeDocument/2006/relationships/image" Target="../media/image28.pdf"/><Relationship Id="rId5" Type="http://schemas.openxmlformats.org/officeDocument/2006/relationships/image" Target="../media/image29.png"/><Relationship Id="rId6" Type="http://schemas.openxmlformats.org/officeDocument/2006/relationships/image" Target="../media/image30.pdf"/><Relationship Id="rId7" Type="http://schemas.openxmlformats.org/officeDocument/2006/relationships/image" Target="../media/image31.png"/><Relationship Id="rId8" Type="http://schemas.openxmlformats.org/officeDocument/2006/relationships/image" Target="../media/image32.pdf"/><Relationship Id="rId9" Type="http://schemas.openxmlformats.org/officeDocument/2006/relationships/image" Target="../media/image33.png"/><Relationship Id="rId10" Type="http://schemas.openxmlformats.org/officeDocument/2006/relationships/image" Target="../media/image34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3366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" y="1752601"/>
            <a:ext cx="80010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Architecture Diagrams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Here are examples and symbols you can use in yours!</a:t>
            </a:r>
          </a:p>
          <a:p>
            <a:r>
              <a:rPr lang="en-US" sz="2000" b="1" dirty="0" smtClean="0"/>
              <a:t>Jordan, Mike R, Gerard</a:t>
            </a:r>
          </a:p>
          <a:p>
            <a:r>
              <a:rPr lang="en-US" sz="2000" b="1" dirty="0" smtClean="0"/>
              <a:t>April 8, 2015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52735"/>
            <a:ext cx="685800" cy="1011115"/>
          </a:xfrm>
          <a:prstGeom prst="rect">
            <a:avLst/>
          </a:prstGeom>
        </p:spPr>
      </p:pic>
      <p:sp>
        <p:nvSpPr>
          <p:cNvPr id="66" name="Rounded Rectangle 65"/>
          <p:cNvSpPr/>
          <p:nvPr/>
        </p:nvSpPr>
        <p:spPr>
          <a:xfrm>
            <a:off x="5334000" y="4953000"/>
            <a:ext cx="1371600" cy="990600"/>
          </a:xfrm>
          <a:prstGeom prst="roundRect">
            <a:avLst/>
          </a:prstGeom>
          <a:gradFill flip="none" rotWithShape="1">
            <a:gsLst>
              <a:gs pos="4000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4419600" y="2057400"/>
            <a:ext cx="2133600" cy="838200"/>
          </a:xfrm>
          <a:prstGeom prst="roundRect">
            <a:avLst/>
          </a:prstGeom>
          <a:gradFill flip="none" rotWithShape="1">
            <a:gsLst>
              <a:gs pos="4000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667000" y="5181600"/>
            <a:ext cx="1828800" cy="838200"/>
          </a:xfrm>
          <a:prstGeom prst="roundRect">
            <a:avLst/>
          </a:prstGeom>
          <a:gradFill flip="none" rotWithShape="1">
            <a:gsLst>
              <a:gs pos="4000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371600" y="3505200"/>
            <a:ext cx="1828800" cy="838200"/>
          </a:xfrm>
          <a:prstGeom prst="roundRect">
            <a:avLst/>
          </a:prstGeom>
          <a:gradFill flip="none" rotWithShape="1">
            <a:gsLst>
              <a:gs pos="4000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52400" y="5029200"/>
            <a:ext cx="1828800" cy="838200"/>
          </a:xfrm>
          <a:prstGeom prst="roundRect">
            <a:avLst/>
          </a:prstGeom>
          <a:gradFill flip="none" rotWithShape="1">
            <a:gsLst>
              <a:gs pos="4000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43300" y="3314700"/>
            <a:ext cx="20574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4572000" y="5410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295400" y="2438400"/>
            <a:ext cx="2971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2857500" y="4533900"/>
            <a:ext cx="533400" cy="30480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225312" y="2695936"/>
            <a:ext cx="679688" cy="58066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1905000" y="5410200"/>
            <a:ext cx="762000" cy="1588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flipH="1">
            <a:off x="-1" y="2895600"/>
            <a:ext cx="190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GLUSEEN DB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42" name="TextBox 41"/>
          <p:cNvSpPr txBox="1"/>
          <p:nvPr/>
        </p:nvSpPr>
        <p:spPr>
          <a:xfrm flipH="1">
            <a:off x="2057399" y="5562600"/>
            <a:ext cx="53340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(1)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781800" y="1569721"/>
          <a:ext cx="2362200" cy="460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828800"/>
              </a:tblGrid>
              <a:tr h="42364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Login and get single sign-on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token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26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(2)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Load CSV file into </a:t>
                      </a:r>
                      <a:r>
                        <a:rPr lang="en-US" sz="1400" dirty="0" err="1" smtClean="0"/>
                        <a:t>Gluseen</a:t>
                      </a:r>
                      <a:r>
                        <a:rPr lang="en-US" sz="1400" baseline="0" dirty="0" smtClean="0"/>
                        <a:t> UI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2364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(3)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</a:t>
                      </a:r>
                      <a:r>
                        <a:rPr lang="en-US" sz="1400" baseline="0" dirty="0" smtClean="0"/>
                        <a:t> Transfer to </a:t>
                      </a:r>
                      <a:r>
                        <a:rPr lang="en-US" sz="1400" baseline="0" dirty="0" err="1" smtClean="0"/>
                        <a:t>SciDrive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26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(4)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SciDrive</a:t>
                      </a:r>
                      <a:r>
                        <a:rPr lang="en-US" sz="1400" dirty="0" smtClean="0"/>
                        <a:t> data </a:t>
                      </a:r>
                      <a:r>
                        <a:rPr lang="en-US" sz="1400" dirty="0" err="1" smtClean="0"/>
                        <a:t>extransform</a:t>
                      </a:r>
                      <a:r>
                        <a:rPr lang="en-US" sz="1400" dirty="0" smtClean="0"/>
                        <a:t> and extract to </a:t>
                      </a:r>
                      <a:r>
                        <a:rPr lang="en-US" sz="1400" dirty="0" err="1" smtClean="0"/>
                        <a:t>Gluseen</a:t>
                      </a:r>
                      <a:r>
                        <a:rPr lang="en-US" sz="1400" dirty="0" smtClean="0"/>
                        <a:t> DB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26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(5)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 requests data</a:t>
                      </a:r>
                      <a:r>
                        <a:rPr lang="en-US" sz="1400" baseline="0" dirty="0" smtClean="0"/>
                        <a:t> or status information through </a:t>
                      </a:r>
                      <a:r>
                        <a:rPr lang="en-US" sz="1400" baseline="0" dirty="0" err="1" smtClean="0"/>
                        <a:t>CASJobs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526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(6)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CASjobs</a:t>
                      </a:r>
                      <a:r>
                        <a:rPr lang="en-US" sz="1400" dirty="0" smtClean="0"/>
                        <a:t> mediates and executes query, returns</a:t>
                      </a:r>
                      <a:r>
                        <a:rPr lang="en-US" sz="1400" baseline="0" dirty="0" smtClean="0"/>
                        <a:t> data to </a:t>
                      </a:r>
                      <a:r>
                        <a:rPr lang="en-US" sz="1400" baseline="0" dirty="0" err="1" smtClean="0"/>
                        <a:t>Gluseen</a:t>
                      </a:r>
                      <a:r>
                        <a:rPr lang="en-US" sz="1400" baseline="0" dirty="0" smtClean="0"/>
                        <a:t> UI</a:t>
                      </a:r>
                      <a:endParaRPr 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6019800" cy="9906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Gluseen</a:t>
            </a:r>
            <a:r>
              <a:rPr lang="en-US" sz="2800" dirty="0" smtClean="0"/>
              <a:t> Workflow</a:t>
            </a:r>
            <a:endParaRPr lang="en-US" sz="2800" dirty="0"/>
          </a:p>
        </p:txBody>
      </p:sp>
      <p:cxnSp>
        <p:nvCxnSpPr>
          <p:cNvPr id="48" name="Straight Connector 47"/>
          <p:cNvCxnSpPr/>
          <p:nvPr/>
        </p:nvCxnSpPr>
        <p:spPr>
          <a:xfrm rot="16200000" flipH="1">
            <a:off x="3657599" y="3733800"/>
            <a:ext cx="6172200" cy="7620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/>
        </p:nvSpPr>
        <p:spPr>
          <a:xfrm>
            <a:off x="6781800" y="685800"/>
            <a:ext cx="1828800" cy="9906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+mj-cs"/>
              </a:rPr>
              <a:t>Steps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1371598" y="3733800"/>
            <a:ext cx="106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22453"/>
                </a:solidFill>
                <a:latin typeface="Arial Black"/>
              </a:rPr>
              <a:t>CasJobs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69" name="TextBox 68"/>
          <p:cNvSpPr txBox="1"/>
          <p:nvPr/>
        </p:nvSpPr>
        <p:spPr>
          <a:xfrm flipH="1">
            <a:off x="304800" y="5257800"/>
            <a:ext cx="838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Portal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72" name="TextBox 71"/>
          <p:cNvSpPr txBox="1"/>
          <p:nvPr/>
        </p:nvSpPr>
        <p:spPr>
          <a:xfrm flipH="1">
            <a:off x="2666999" y="5410200"/>
            <a:ext cx="190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GLUSEEN </a:t>
            </a:r>
            <a:br>
              <a:rPr lang="en-US" sz="1400" b="1" dirty="0" smtClean="0">
                <a:solidFill>
                  <a:srgbClr val="022453"/>
                </a:solidFill>
                <a:latin typeface="Arial Black"/>
              </a:rPr>
            </a:br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UI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73" name="TextBox 72"/>
          <p:cNvSpPr txBox="1"/>
          <p:nvPr/>
        </p:nvSpPr>
        <p:spPr>
          <a:xfrm flipH="1">
            <a:off x="4876800" y="5029200"/>
            <a:ext cx="53340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(2)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74" name="TextBox 73"/>
          <p:cNvSpPr txBox="1"/>
          <p:nvPr/>
        </p:nvSpPr>
        <p:spPr>
          <a:xfrm flipH="1">
            <a:off x="5334000" y="5257800"/>
            <a:ext cx="190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CSV file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75" name="TextBox 74"/>
          <p:cNvSpPr txBox="1"/>
          <p:nvPr/>
        </p:nvSpPr>
        <p:spPr>
          <a:xfrm flipH="1">
            <a:off x="4572000" y="2286000"/>
            <a:ext cx="106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22453"/>
                </a:solidFill>
                <a:latin typeface="Arial Black"/>
              </a:rPr>
              <a:t>SciDrive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78" name="TextBox 77"/>
          <p:cNvSpPr txBox="1"/>
          <p:nvPr/>
        </p:nvSpPr>
        <p:spPr>
          <a:xfrm flipH="1">
            <a:off x="4038599" y="3810000"/>
            <a:ext cx="53340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(3)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83" name="TextBox 82"/>
          <p:cNvSpPr txBox="1"/>
          <p:nvPr/>
        </p:nvSpPr>
        <p:spPr>
          <a:xfrm flipH="1">
            <a:off x="3352799" y="2057400"/>
            <a:ext cx="53340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(4)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86" name="TextBox 85"/>
          <p:cNvSpPr txBox="1"/>
          <p:nvPr/>
        </p:nvSpPr>
        <p:spPr>
          <a:xfrm flipH="1">
            <a:off x="3200400" y="4495800"/>
            <a:ext cx="53340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(5)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sp>
        <p:nvSpPr>
          <p:cNvPr id="87" name="TextBox 86"/>
          <p:cNvSpPr txBox="1"/>
          <p:nvPr/>
        </p:nvSpPr>
        <p:spPr>
          <a:xfrm flipH="1">
            <a:off x="1752600" y="2895600"/>
            <a:ext cx="533401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22453"/>
                </a:solidFill>
                <a:latin typeface="Arial Black"/>
              </a:rPr>
              <a:t>(6)</a:t>
            </a:r>
            <a:endParaRPr lang="en-US" sz="1400" b="1" dirty="0">
              <a:solidFill>
                <a:srgbClr val="022453"/>
              </a:solidFill>
              <a:latin typeface="Arial Black"/>
            </a:endParaRPr>
          </a:p>
        </p:txBody>
      </p:sp>
      <p:pic>
        <p:nvPicPr>
          <p:cNvPr id="43" name="Picture 42" descr="port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156200"/>
            <a:ext cx="635000" cy="635000"/>
          </a:xfrm>
          <a:prstGeom prst="rect">
            <a:avLst/>
          </a:prstGeom>
        </p:spPr>
      </p:pic>
      <p:pic>
        <p:nvPicPr>
          <p:cNvPr id="44" name="Picture 43" descr="casjob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632200"/>
            <a:ext cx="635000" cy="635000"/>
          </a:xfrm>
          <a:prstGeom prst="rect">
            <a:avLst/>
          </a:prstGeom>
        </p:spPr>
      </p:pic>
      <p:pic>
        <p:nvPicPr>
          <p:cNvPr id="59" name="Picture 58" descr="gluseen2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548" y="5334000"/>
            <a:ext cx="571052" cy="533400"/>
          </a:xfrm>
          <a:prstGeom prst="rect">
            <a:avLst/>
          </a:prstGeom>
        </p:spPr>
      </p:pic>
      <p:pic>
        <p:nvPicPr>
          <p:cNvPr id="60" name="Picture 59" descr="gluseen2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09800"/>
            <a:ext cx="533400" cy="498230"/>
          </a:xfrm>
          <a:prstGeom prst="rect">
            <a:avLst/>
          </a:prstGeom>
        </p:spPr>
      </p:pic>
      <p:pic>
        <p:nvPicPr>
          <p:cNvPr id="61" name="Picture 60" descr="scidriv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000" y="2133600"/>
            <a:ext cx="711200" cy="711200"/>
          </a:xfrm>
          <a:prstGeom prst="rect">
            <a:avLst/>
          </a:prstGeom>
        </p:spPr>
      </p:pic>
      <p:pic>
        <p:nvPicPr>
          <p:cNvPr id="64" name="Picture 63" descr="csv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0" y="5181600"/>
            <a:ext cx="361950" cy="457200"/>
          </a:xfrm>
          <a:prstGeom prst="rect">
            <a:avLst/>
          </a:prstGeom>
        </p:spPr>
      </p:pic>
      <p:pic>
        <p:nvPicPr>
          <p:cNvPr id="70" name="Picture 69" descr="use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850" y="5638800"/>
            <a:ext cx="69215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few slides contain glyphs to use in your own diagrams</a:t>
            </a:r>
          </a:p>
          <a:p>
            <a:pPr lvl="1"/>
            <a:r>
              <a:rPr lang="en-US" dirty="0" smtClean="0"/>
              <a:t>Copy and paste them</a:t>
            </a:r>
          </a:p>
          <a:p>
            <a:pPr lvl="1"/>
            <a:r>
              <a:rPr lang="en-US" dirty="0" smtClean="0"/>
              <a:t>Resize as necessary</a:t>
            </a:r>
          </a:p>
          <a:p>
            <a:pPr lvl="1"/>
            <a:r>
              <a:rPr lang="en-US" dirty="0" smtClean="0"/>
              <a:t>Most images are on a transparent background</a:t>
            </a:r>
          </a:p>
          <a:p>
            <a:pPr lvl="1"/>
            <a:r>
              <a:rPr lang="en-US" dirty="0" smtClean="0"/>
              <a:t>Let me know if you have questions (</a:t>
            </a:r>
            <a:r>
              <a:rPr lang="en-US" dirty="0" smtClean="0">
                <a:hlinkClick r:id="rId2"/>
              </a:rPr>
              <a:t>raddick@jhu.edu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Some of these may be updated soon, but these are good enough to make slides with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Glyphs to use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symbols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1955800"/>
            <a:ext cx="1003300" cy="1473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6616" y="3424535"/>
            <a:ext cx="150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Database</a:t>
            </a:r>
            <a:endParaRPr lang="en-US" dirty="0">
              <a:latin typeface="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286000" y="2209800"/>
            <a:ext cx="1371600" cy="1003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33600" y="3200400"/>
            <a:ext cx="1740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File system</a:t>
            </a:r>
            <a:endParaRPr lang="en-US" dirty="0">
              <a:latin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267200" y="2057400"/>
            <a:ext cx="1409700" cy="13462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71509" y="3352800"/>
            <a:ext cx="838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User</a:t>
            </a:r>
            <a:endParaRPr lang="en-US" dirty="0">
              <a:latin typeface="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6197600" y="2057400"/>
            <a:ext cx="2108200" cy="1397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00800" y="3436203"/>
            <a:ext cx="19543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Many users / </a:t>
            </a:r>
            <a:br>
              <a:rPr lang="en-US" dirty="0" smtClean="0">
                <a:latin typeface=""/>
              </a:rPr>
            </a:br>
            <a:r>
              <a:rPr lang="en-US" dirty="0" smtClean="0">
                <a:latin typeface=""/>
              </a:rPr>
              <a:t>User group</a:t>
            </a:r>
            <a:endParaRPr lang="en-US" dirty="0">
              <a:latin typeface=""/>
            </a:endParaRPr>
          </a:p>
        </p:txBody>
      </p:sp>
      <p:pic>
        <p:nvPicPr>
          <p:cNvPr id="16" name="Picture 15" descr="sciserve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1800" y="4267200"/>
            <a:ext cx="1701800" cy="1574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138485" y="5862935"/>
            <a:ext cx="2186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SciServer</a:t>
            </a:r>
            <a:r>
              <a:rPr lang="en-US" dirty="0" smtClean="0">
                <a:latin typeface=""/>
              </a:rPr>
              <a:t> logo</a:t>
            </a:r>
            <a:endParaRPr lang="en-US" dirty="0">
              <a:latin typeface="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33400" y="2057400"/>
            <a:ext cx="1993900" cy="120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95600" y="2209800"/>
            <a:ext cx="2032000" cy="1016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276600"/>
            <a:ext cx="1022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MyDB</a:t>
            </a:r>
            <a:endParaRPr lang="en-US" dirty="0">
              <a:latin typeface="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74848" y="3276600"/>
            <a:ext cx="1244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MyFiles</a:t>
            </a:r>
            <a:endParaRPr lang="en-US" dirty="0">
              <a:latin typeface="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283200" y="1905000"/>
            <a:ext cx="1117600" cy="1574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75048" y="3429000"/>
            <a:ext cx="2151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MyScratch</a:t>
            </a:r>
            <a:r>
              <a:rPr lang="en-US" dirty="0" smtClean="0">
                <a:latin typeface=""/>
              </a:rPr>
              <a:t> DB</a:t>
            </a:r>
            <a:endParaRPr lang="en-US" dirty="0">
              <a:latin typeface="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7200900" y="1828800"/>
            <a:ext cx="1562100" cy="1143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94133" y="2971800"/>
            <a:ext cx="2373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MyScratch</a:t>
            </a:r>
            <a:r>
              <a:rPr lang="en-US" dirty="0" smtClean="0">
                <a:latin typeface=""/>
              </a:rPr>
              <a:t> Files</a:t>
            </a:r>
            <a:endParaRPr lang="en-US" dirty="0">
              <a:latin typeface="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81000" y="3886200"/>
            <a:ext cx="2324100" cy="1854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8200" y="5786735"/>
            <a:ext cx="1608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SkyServer</a:t>
            </a:r>
            <a:endParaRPr lang="en-US" dirty="0">
              <a:latin typeface=""/>
            </a:endParaRPr>
          </a:p>
        </p:txBody>
      </p:sp>
      <p:pic>
        <p:nvPicPr>
          <p:cNvPr id="17" name="Picture 16" descr="casjob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2800" y="3962400"/>
            <a:ext cx="1879600" cy="1879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47091" y="5791200"/>
            <a:ext cx="13821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CasJobs</a:t>
            </a:r>
            <a:endParaRPr lang="en-US" dirty="0">
              <a:latin typeface="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 (2)</a:t>
            </a:r>
            <a:endParaRPr lang="en-US" dirty="0"/>
          </a:p>
        </p:txBody>
      </p:sp>
      <p:pic>
        <p:nvPicPr>
          <p:cNvPr id="6" name="Picture 5" descr="port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1879600" cy="187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3886200"/>
            <a:ext cx="1793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Login portal</a:t>
            </a:r>
            <a:endParaRPr lang="en-US" dirty="0">
              <a:latin typeface=""/>
            </a:endParaRPr>
          </a:p>
        </p:txBody>
      </p:sp>
      <p:pic>
        <p:nvPicPr>
          <p:cNvPr id="9" name="Picture 8" descr="scidr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1879600" cy="1879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3881735"/>
            <a:ext cx="1330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SciDrive</a:t>
            </a:r>
            <a:endParaRPr lang="en-US" dirty="0">
              <a:latin typeface=""/>
            </a:endParaRPr>
          </a:p>
        </p:txBody>
      </p:sp>
      <p:pic>
        <p:nvPicPr>
          <p:cNvPr id="12" name="Picture 11" descr="skyquer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057400"/>
            <a:ext cx="1879600" cy="1879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57800" y="3886200"/>
            <a:ext cx="1535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SkyQuery</a:t>
            </a:r>
            <a:endParaRPr lang="en-US" dirty="0">
              <a:latin typeface="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components (3)</a:t>
            </a:r>
            <a:endParaRPr lang="en-US" dirty="0"/>
          </a:p>
        </p:txBody>
      </p:sp>
      <p:pic>
        <p:nvPicPr>
          <p:cNvPr id="5" name="Picture 4" descr="sciscrip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476500"/>
            <a:ext cx="8064500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4338935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SciScript</a:t>
            </a:r>
            <a:endParaRPr lang="en-US" dirty="0">
              <a:latin typeface="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98832" y="4343400"/>
            <a:ext cx="1039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…in R</a:t>
            </a:r>
            <a:endParaRPr lang="en-US" dirty="0">
              <a:latin typeface="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1304" y="4343400"/>
            <a:ext cx="1775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…in Python</a:t>
            </a:r>
            <a:endParaRPr lang="en-US" dirty="0">
              <a:latin typeface="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58704" y="4338935"/>
            <a:ext cx="1741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…in </a:t>
            </a:r>
            <a:r>
              <a:rPr lang="en-US" dirty="0" err="1" smtClean="0">
                <a:latin typeface=""/>
              </a:rPr>
              <a:t>Matlab</a:t>
            </a:r>
            <a:endParaRPr lang="en-US" dirty="0">
              <a:latin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1828800"/>
            <a:ext cx="2552700" cy="2349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Collaborations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304800" y="1905000"/>
            <a:ext cx="2324100" cy="185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0600" y="3805535"/>
            <a:ext cx="102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SDSS</a:t>
            </a:r>
            <a:endParaRPr lang="en-US" dirty="0">
              <a:latin typeface="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9971" y="3805535"/>
            <a:ext cx="1713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Turbulence</a:t>
            </a:r>
            <a:endParaRPr lang="en-US" dirty="0">
              <a:latin typeface="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30978" y="3657600"/>
            <a:ext cx="1655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GLUSEEN</a:t>
            </a:r>
            <a:endParaRPr lang="en-US" dirty="0">
              <a:latin typeface=""/>
            </a:endParaRPr>
          </a:p>
        </p:txBody>
      </p:sp>
      <p:pic>
        <p:nvPicPr>
          <p:cNvPr id="11" name="Picture 10" descr="cosmolog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305300"/>
            <a:ext cx="1714500" cy="1714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6015335"/>
            <a:ext cx="1724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Cosmology</a:t>
            </a:r>
            <a:endParaRPr lang="en-US" dirty="0">
              <a:latin typeface=""/>
            </a:endParaRPr>
          </a:p>
        </p:txBody>
      </p:sp>
      <p:pic>
        <p:nvPicPr>
          <p:cNvPr id="13" name="Picture 12" descr="genomic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4432300"/>
            <a:ext cx="1739900" cy="1739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38400" y="6091535"/>
            <a:ext cx="157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Genomics</a:t>
            </a:r>
            <a:endParaRPr lang="en-US" dirty="0">
              <a:latin typeface=""/>
            </a:endParaRPr>
          </a:p>
        </p:txBody>
      </p:sp>
      <p:pic>
        <p:nvPicPr>
          <p:cNvPr id="15" name="Picture 14" descr="oceanograph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4432300"/>
            <a:ext cx="1816100" cy="18161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114800" y="6167735"/>
            <a:ext cx="2203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"/>
              </a:rPr>
              <a:t>Oceanography</a:t>
            </a:r>
            <a:endParaRPr lang="en-US" dirty="0">
              <a:latin typeface=""/>
            </a:endParaRPr>
          </a:p>
        </p:txBody>
      </p:sp>
      <p:pic>
        <p:nvPicPr>
          <p:cNvPr id="17" name="Picture 16" descr="connectomic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0" y="4279900"/>
            <a:ext cx="2057400" cy="20447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400800" y="6320135"/>
            <a:ext cx="2134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"/>
              </a:rPr>
              <a:t>Connectomics</a:t>
            </a:r>
            <a:endParaRPr lang="en-US" dirty="0">
              <a:latin typeface=""/>
            </a:endParaRPr>
          </a:p>
        </p:txBody>
      </p:sp>
      <p:pic>
        <p:nvPicPr>
          <p:cNvPr id="21" name="Picture 20" descr="turbulenc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2300" y="1981200"/>
            <a:ext cx="1866900" cy="18669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9711</TotalTime>
  <Words>244</Words>
  <Application>Microsoft Macintosh PowerPoint</Application>
  <PresentationFormat>On-screen Show (4:3)</PresentationFormat>
  <Paragraphs>75</Paragraphs>
  <Slides>8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Architecture Diagrams</vt:lpstr>
      <vt:lpstr>Gluseen Workflow</vt:lpstr>
      <vt:lpstr>Glyphs to use</vt:lpstr>
      <vt:lpstr>Basic symbols</vt:lpstr>
      <vt:lpstr>System components (1)</vt:lpstr>
      <vt:lpstr>System components (2)</vt:lpstr>
      <vt:lpstr>System components (3)</vt:lpstr>
      <vt:lpstr>Science Collaborations</vt:lpstr>
    </vt:vector>
  </TitlesOfParts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Sparks</dc:creator>
  <cp:lastModifiedBy>Clara Van Gerven</cp:lastModifiedBy>
  <cp:revision>593</cp:revision>
  <cp:lastPrinted>2015-04-08T14:23:15Z</cp:lastPrinted>
  <dcterms:created xsi:type="dcterms:W3CDTF">2015-04-08T19:41:09Z</dcterms:created>
  <dcterms:modified xsi:type="dcterms:W3CDTF">2015-04-08T19:44:47Z</dcterms:modified>
</cp:coreProperties>
</file>