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62" r:id="rId5"/>
    <p:sldId id="257" r:id="rId6"/>
    <p:sldId id="258" r:id="rId7"/>
    <p:sldId id="259" r:id="rId8"/>
  </p:sldIdLst>
  <p:sldSz cx="51206400" cy="28803600"/>
  <p:notesSz cx="9601200" cy="7315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1" autoAdjust="0"/>
    <p:restoredTop sz="50000" autoAdjust="0"/>
  </p:normalViewPr>
  <p:slideViewPr>
    <p:cSldViewPr>
      <p:cViewPr>
        <p:scale>
          <a:sx n="33" d="100"/>
          <a:sy n="33" d="100"/>
        </p:scale>
        <p:origin x="208" y="-632"/>
      </p:cViewPr>
      <p:guideLst>
        <p:guide orient="horz" pos="10368"/>
        <p:guide pos="13824"/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947787"/>
            <a:ext cx="43525440" cy="61741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6322040"/>
            <a:ext cx="358444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153482"/>
            <a:ext cx="11521440" cy="24576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153482"/>
            <a:ext cx="33710880" cy="24576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18508982"/>
            <a:ext cx="43525440" cy="5720715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2208197"/>
            <a:ext cx="43525440" cy="6300786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6720843"/>
            <a:ext cx="22616160" cy="19009044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6720843"/>
            <a:ext cx="22616160" cy="19009044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447474"/>
            <a:ext cx="22625052" cy="268700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9134475"/>
            <a:ext cx="22625052" cy="16595409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2" y="6447474"/>
            <a:ext cx="22633940" cy="268700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2" y="9134475"/>
            <a:ext cx="22633940" cy="16595409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146810"/>
            <a:ext cx="16846552" cy="488061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146813"/>
            <a:ext cx="28625800" cy="24583074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6027423"/>
            <a:ext cx="16846552" cy="19702464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0162520"/>
            <a:ext cx="30723840" cy="2380299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2573655"/>
            <a:ext cx="30723840" cy="1728216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22542819"/>
            <a:ext cx="30723840" cy="3380421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153479"/>
            <a:ext cx="4608576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720843"/>
            <a:ext cx="46085760" cy="19009044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878E-73CA-4A9A-8E6A-EB339E5B09A8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26696672"/>
            <a:ext cx="16215360" cy="1533525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2"/>
            <a:ext cx="11948160" cy="1533525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hyperlink" Target="http://www.sciserver.org)/" TargetMode="External"/><Relationship Id="rId25" Type="http://schemas.openxmlformats.org/officeDocument/2006/relationships/hyperlink" Target="mailto:sciserver-help@jhu.edu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15.pn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22" Type="http://schemas.openxmlformats.org/officeDocument/2006/relationships/image" Target="../media/image21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 203"/>
          <p:cNvSpPr/>
          <p:nvPr/>
        </p:nvSpPr>
        <p:spPr>
          <a:xfrm>
            <a:off x="22902672" y="2233037"/>
            <a:ext cx="14209098" cy="26580817"/>
          </a:xfrm>
          <a:prstGeom prst="roundRect">
            <a:avLst>
              <a:gd name="adj" fmla="val 391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18950656"/>
            <a:chOff x="-711200" y="2333625"/>
            <a:chExt cx="13236319" cy="18950656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424549" y="2233037"/>
            <a:ext cx="14209098" cy="26580817"/>
          </a:xfrm>
          <a:prstGeom prst="roundRect">
            <a:avLst>
              <a:gd name="adj" fmla="val 391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698" name="Rounded Rectangle 697"/>
          <p:cNvSpPr/>
          <p:nvPr/>
        </p:nvSpPr>
        <p:spPr>
          <a:xfrm>
            <a:off x="23043979" y="18932616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4" name="Title 2"/>
          <p:cNvSpPr txBox="1">
            <a:spLocks/>
          </p:cNvSpPr>
          <p:nvPr/>
        </p:nvSpPr>
        <p:spPr>
          <a:xfrm>
            <a:off x="23035676" y="18979291"/>
            <a:ext cx="13159324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&amp; Query Job Scheduling</a:t>
            </a:r>
            <a:endParaRPr lang="en-US" sz="6000" b="1" dirty="0"/>
          </a:p>
        </p:txBody>
      </p:sp>
      <p:grpSp>
        <p:nvGrpSpPr>
          <p:cNvPr id="811" name="Group 810"/>
          <p:cNvGrpSpPr/>
          <p:nvPr/>
        </p:nvGrpSpPr>
        <p:grpSpPr>
          <a:xfrm>
            <a:off x="23853403" y="20114724"/>
            <a:ext cx="12041657" cy="8265742"/>
            <a:chOff x="11512169" y="22355710"/>
            <a:chExt cx="14621131" cy="10009139"/>
          </a:xfrm>
        </p:grpSpPr>
        <p:sp>
          <p:nvSpPr>
            <p:cNvPr id="810" name="Rectangle 809"/>
            <p:cNvSpPr/>
            <p:nvPr/>
          </p:nvSpPr>
          <p:spPr>
            <a:xfrm>
              <a:off x="11512169" y="22355710"/>
              <a:ext cx="14621131" cy="10009139"/>
            </a:xfrm>
            <a:prstGeom prst="rect">
              <a:avLst/>
            </a:prstGeom>
            <a:solidFill>
              <a:schemeClr val="bg1"/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11670703" y="22631401"/>
              <a:ext cx="13941395" cy="9563610"/>
              <a:chOff x="-127661" y="838200"/>
              <a:chExt cx="9021931" cy="576493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015549" y="1371600"/>
                <a:ext cx="1216417" cy="769426"/>
                <a:chOff x="1167949" y="1295400"/>
                <a:chExt cx="1216417" cy="5334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219198" y="1295400"/>
                  <a:ext cx="1165167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167949" y="1398080"/>
                  <a:ext cx="1216417" cy="35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Dashboard UI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>
              <a:xfrm>
                <a:off x="6708494" y="2866834"/>
                <a:ext cx="2130706" cy="162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744376" y="3258589"/>
                <a:ext cx="1389224" cy="856211"/>
                <a:chOff x="896776" y="1295400"/>
                <a:chExt cx="1389224" cy="5334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896776" y="1295400"/>
                  <a:ext cx="1389224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090215" y="1328405"/>
                  <a:ext cx="1088968" cy="321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Plugins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46968" y="5181600"/>
                <a:ext cx="1286632" cy="838200"/>
                <a:chOff x="999368" y="1295400"/>
                <a:chExt cx="1286632" cy="53340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999368" y="1295400"/>
                  <a:ext cx="1286632" cy="53340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050665" y="1423600"/>
                  <a:ext cx="1159135" cy="18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CASJobs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6708213" y="2943035"/>
                <a:ext cx="1063749" cy="96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and Access Control Manager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3810000" y="838200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197266" y="1006301"/>
                  <a:ext cx="1135891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5682614" y="981970"/>
                  <a:ext cx="317395" cy="334178"/>
                  <a:chOff x="5682614" y="981970"/>
                  <a:chExt cx="317395" cy="334178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5682614" y="1018130"/>
                    <a:ext cx="296092" cy="298018"/>
                  </a:xfrm>
                  <a:prstGeom prst="rect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5682614" y="981970"/>
                    <a:ext cx="31739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79358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6218915" y="1733036"/>
                  <a:ext cx="2260029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810000" y="5371306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67200" y="1006301"/>
                  <a:ext cx="106231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5667418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6021011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667418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6032526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7943372" y="1133495"/>
                  <a:ext cx="293716" cy="292056"/>
                  <a:chOff x="5674906" y="1033095"/>
                  <a:chExt cx="293716" cy="29205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5674906" y="1033095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6218914" y="1733036"/>
                  <a:ext cx="1993151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810000" y="2895600"/>
                <a:ext cx="2474371" cy="1600200"/>
                <a:chOff x="5181600" y="2895600"/>
                <a:chExt cx="2474371" cy="16002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5181600" y="2895600"/>
                  <a:ext cx="2209800" cy="16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655417" y="2909347"/>
                  <a:ext cx="1638839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5410200" y="3352800"/>
                  <a:ext cx="808715" cy="990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450052" y="3603580"/>
                  <a:ext cx="839114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List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2" name="Can 151"/>
                <p:cNvSpPr/>
                <p:nvPr/>
              </p:nvSpPr>
              <p:spPr>
                <a:xfrm>
                  <a:off x="6400800" y="3352800"/>
                  <a:ext cx="838200" cy="990600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6544906" y="3661710"/>
                  <a:ext cx="1111065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Meta Data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4" name="Straight Arrow Connector 153"/>
              <p:cNvCxnSpPr>
                <a:endCxn id="120" idx="0"/>
              </p:cNvCxnSpPr>
              <p:nvPr/>
            </p:nvCxnSpPr>
            <p:spPr>
              <a:xfrm>
                <a:off x="4560916" y="4267200"/>
                <a:ext cx="0" cy="12565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an 154"/>
              <p:cNvSpPr/>
              <p:nvPr/>
            </p:nvSpPr>
            <p:spPr>
              <a:xfrm>
                <a:off x="7822083" y="3259052"/>
                <a:ext cx="838200" cy="108434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761682" y="3523211"/>
                <a:ext cx="1132588" cy="67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ACLs</a:t>
                </a:r>
              </a:p>
              <a:p>
                <a:pPr algn="ctr"/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ight Arrow 156"/>
              <p:cNvSpPr/>
              <p:nvPr/>
            </p:nvSpPr>
            <p:spPr>
              <a:xfrm flipH="1">
                <a:off x="6113206" y="3469629"/>
                <a:ext cx="495299" cy="308910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158" name="Straight Arrow Connector 157"/>
              <p:cNvCxnSpPr/>
              <p:nvPr/>
            </p:nvCxnSpPr>
            <p:spPr>
              <a:xfrm rot="5400000" flipH="1" flipV="1">
                <a:off x="3657144" y="2560576"/>
                <a:ext cx="1807545" cy="106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9" name="Group 158"/>
              <p:cNvGrpSpPr/>
              <p:nvPr/>
            </p:nvGrpSpPr>
            <p:grpSpPr>
              <a:xfrm>
                <a:off x="2591041" y="2030652"/>
                <a:ext cx="694711" cy="609600"/>
                <a:chOff x="2581889" y="2057400"/>
                <a:chExt cx="694711" cy="609600"/>
              </a:xfrm>
            </p:grpSpPr>
            <p:sp>
              <p:nvSpPr>
                <p:cNvPr id="160" name="Folded Corner 159"/>
                <p:cNvSpPr/>
                <p:nvPr/>
              </p:nvSpPr>
              <p:spPr>
                <a:xfrm>
                  <a:off x="2590799" y="2057400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581889" y="2072929"/>
                  <a:ext cx="68167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Script Job</a:t>
                  </a:r>
                  <a:endParaRPr 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3" name="Folded Corner 162"/>
              <p:cNvSpPr/>
              <p:nvPr/>
            </p:nvSpPr>
            <p:spPr>
              <a:xfrm>
                <a:off x="2599951" y="3352800"/>
                <a:ext cx="737156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166" name="Folded Corner 165"/>
              <p:cNvSpPr/>
              <p:nvPr/>
            </p:nvSpPr>
            <p:spPr>
              <a:xfrm>
                <a:off x="2614425" y="4761706"/>
                <a:ext cx="685801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>
              <a:xfrm>
                <a:off x="2194972" y="1787361"/>
                <a:ext cx="386676" cy="394008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3291463" y="2710496"/>
                <a:ext cx="736053" cy="7069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2247774" y="3648270"/>
                <a:ext cx="343374" cy="392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V="1">
                <a:off x="3437097" y="3614137"/>
                <a:ext cx="380370" cy="994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1">
                <a:off x="2198053" y="5099353"/>
                <a:ext cx="369121" cy="34219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3227394" y="4169542"/>
                <a:ext cx="560439" cy="52192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2129374" y="1559493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927338" y="2970886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1770300" y="482029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793787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79787" y="2372067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4698489" y="2134969"/>
                <a:ext cx="342900" cy="326984"/>
                <a:chOff x="4762500" y="2310198"/>
                <a:chExt cx="342900" cy="326984"/>
              </a:xfrm>
            </p:grpSpPr>
            <p:sp>
              <p:nvSpPr>
                <p:cNvPr id="180" name="Curved Up Arrow 179"/>
                <p:cNvSpPr/>
                <p:nvPr/>
              </p:nvSpPr>
              <p:spPr>
                <a:xfrm>
                  <a:off x="4762500" y="2496885"/>
                  <a:ext cx="342900" cy="140297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Curved Up Arrow 180"/>
                <p:cNvSpPr/>
                <p:nvPr/>
              </p:nvSpPr>
              <p:spPr>
                <a:xfrm flipH="1" flipV="1">
                  <a:off x="4762500" y="2310198"/>
                  <a:ext cx="342900" cy="156573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4712343" y="5001800"/>
                <a:ext cx="289622" cy="305186"/>
                <a:chOff x="4762500" y="2358998"/>
                <a:chExt cx="289622" cy="305186"/>
              </a:xfrm>
            </p:grpSpPr>
            <p:sp>
              <p:nvSpPr>
                <p:cNvPr id="183" name="Curved Up Arrow 182"/>
                <p:cNvSpPr/>
                <p:nvPr/>
              </p:nvSpPr>
              <p:spPr>
                <a:xfrm>
                  <a:off x="4762500" y="2545686"/>
                  <a:ext cx="289622" cy="118498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Curved Up Arrow 183"/>
                <p:cNvSpPr/>
                <p:nvPr/>
              </p:nvSpPr>
              <p:spPr>
                <a:xfrm flipH="1" flipV="1">
                  <a:off x="4762500" y="2358998"/>
                  <a:ext cx="289622" cy="132246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4489002" y="248419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4497934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-76364" y="1385288"/>
                <a:ext cx="820740" cy="761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-127661" y="157792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Jupyter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9" name="Straight Arrow Connector 188"/>
              <p:cNvCxnSpPr>
                <a:endCxn id="79" idx="1"/>
              </p:cNvCxnSpPr>
              <p:nvPr/>
            </p:nvCxnSpPr>
            <p:spPr>
              <a:xfrm>
                <a:off x="740525" y="1745174"/>
                <a:ext cx="326273" cy="11139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4078452" y="3523211"/>
                <a:ext cx="711064" cy="1008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191" name="Straight Arrow Connector 190"/>
              <p:cNvCxnSpPr/>
              <p:nvPr/>
            </p:nvCxnSpPr>
            <p:spPr>
              <a:xfrm>
                <a:off x="5053261" y="1170143"/>
                <a:ext cx="307778" cy="101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4087425" y="4236273"/>
                <a:ext cx="711064" cy="10087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193" name="Straight Arrow Connector 192"/>
              <p:cNvCxnSpPr>
                <a:endCxn id="134" idx="1"/>
              </p:cNvCxnSpPr>
              <p:nvPr/>
            </p:nvCxnSpPr>
            <p:spPr>
              <a:xfrm flipV="1">
                <a:off x="4847315" y="5812629"/>
                <a:ext cx="2867456" cy="15877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" name="TextBox 223"/>
          <p:cNvSpPr txBox="1"/>
          <p:nvPr/>
        </p:nvSpPr>
        <p:spPr>
          <a:xfrm>
            <a:off x="27490367" y="23713216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7490367" y="25646791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1556754" y="20571264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34" name="TextBox 233"/>
          <p:cNvSpPr txBox="1"/>
          <p:nvPr/>
        </p:nvSpPr>
        <p:spPr>
          <a:xfrm>
            <a:off x="31556754" y="20521723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1099775" y="21037989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18" name="TextBox 217"/>
          <p:cNvSpPr txBox="1"/>
          <p:nvPr/>
        </p:nvSpPr>
        <p:spPr>
          <a:xfrm>
            <a:off x="31099775" y="20988448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31556754" y="21029081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20" name="TextBox 219"/>
          <p:cNvSpPr txBox="1"/>
          <p:nvPr/>
        </p:nvSpPr>
        <p:spPr>
          <a:xfrm>
            <a:off x="31556754" y="20979541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14249400"/>
              <a:ext cx="18825195" cy="14520862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6554388"/>
              <a:ext cx="16249652" cy="5494618"/>
              <a:chOff x="1" y="6041119"/>
              <a:chExt cx="9143999" cy="4025079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" y="6041119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56823" y="6041120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23039166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5"/>
              <a:ext cx="18831432" cy="10708504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79" y="14554200"/>
              <a:ext cx="16933019" cy="1028574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 (add genomics &amp; GLUSEEN examples if space permits)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5582774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22122471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5" y="23039166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22088049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23039165"/>
              <a:ext cx="4934752" cy="5506673"/>
            </a:xfrm>
            <a:prstGeom prst="rect">
              <a:avLst/>
            </a:prstGeom>
          </p:spPr>
        </p:pic>
      </p:grpSp>
      <p:sp>
        <p:nvSpPr>
          <p:cNvPr id="248" name="TextBox 247"/>
          <p:cNvSpPr txBox="1"/>
          <p:nvPr/>
        </p:nvSpPr>
        <p:spPr>
          <a:xfrm>
            <a:off x="8853141" y="2222782"/>
            <a:ext cx="11550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System and Capabilities: </a:t>
            </a:r>
            <a:endParaRPr lang="en-US" sz="6600" b="1" dirty="0"/>
          </a:p>
        </p:txBody>
      </p:sp>
      <p:sp>
        <p:nvSpPr>
          <p:cNvPr id="824" name="Rounded Rectangle 823"/>
          <p:cNvSpPr/>
          <p:nvPr/>
        </p:nvSpPr>
        <p:spPr>
          <a:xfrm>
            <a:off x="23013572" y="3832017"/>
            <a:ext cx="13628329" cy="5049764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1028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9605" y="4861355"/>
            <a:ext cx="1323432" cy="1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057" y="4169517"/>
            <a:ext cx="1596816" cy="1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477" y="6099492"/>
            <a:ext cx="1709550" cy="1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139" y="4151091"/>
            <a:ext cx="1884340" cy="6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574" y="4053997"/>
            <a:ext cx="1875006" cy="19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r-project.org/logo/R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707" y="4053997"/>
            <a:ext cx="1197859" cy="10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615" y="5900618"/>
            <a:ext cx="2278624" cy="11791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766" y="6163883"/>
            <a:ext cx="2028942" cy="12466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108" y="4474975"/>
            <a:ext cx="1985957" cy="10964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224" y="7105973"/>
            <a:ext cx="2046658" cy="13970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249" y="6834440"/>
            <a:ext cx="1697163" cy="155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08" y="5400692"/>
            <a:ext cx="1732092" cy="1732092"/>
          </a:xfrm>
          <a:prstGeom prst="rect">
            <a:avLst/>
          </a:prstGeom>
        </p:spPr>
      </p:pic>
      <p:pic>
        <p:nvPicPr>
          <p:cNvPr id="386" name="Picture 38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441" y="4744789"/>
            <a:ext cx="12371965" cy="8790298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23268479" y="2296047"/>
            <a:ext cx="12706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Technology &amp; Features: </a:t>
            </a:r>
            <a:endParaRPr lang="en-US" sz="66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623" y="9534525"/>
            <a:ext cx="15841830" cy="18688389"/>
          </a:xfrm>
          <a:prstGeom prst="rect">
            <a:avLst/>
          </a:prstGeom>
        </p:spPr>
      </p:pic>
      <p:sp>
        <p:nvSpPr>
          <p:cNvPr id="196" name="Rounded Rectangle 195"/>
          <p:cNvSpPr/>
          <p:nvPr/>
        </p:nvSpPr>
        <p:spPr>
          <a:xfrm>
            <a:off x="8610600" y="3470396"/>
            <a:ext cx="13655637" cy="54731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97" name="TextBox 196"/>
          <p:cNvSpPr txBox="1"/>
          <p:nvPr/>
        </p:nvSpPr>
        <p:spPr>
          <a:xfrm>
            <a:off x="9217734" y="3593335"/>
            <a:ext cx="6254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What is </a:t>
            </a:r>
            <a:r>
              <a:rPr lang="en-US" sz="4400" b="1" dirty="0" err="1" smtClean="0"/>
              <a:t>SciServer</a:t>
            </a:r>
            <a:r>
              <a:rPr lang="en-US" sz="4400" b="1" dirty="0" smtClean="0"/>
              <a:t>?</a:t>
            </a:r>
            <a:endParaRPr lang="en-US" sz="44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9217734" y="4632913"/>
            <a:ext cx="12447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SciServer</a:t>
            </a:r>
            <a:r>
              <a:rPr lang="en-US" sz="4400" b="1" dirty="0" smtClean="0"/>
              <a:t> is a system for </a:t>
            </a:r>
            <a:r>
              <a:rPr lang="en-US" sz="4400" b="1" dirty="0" err="1" smtClean="0"/>
              <a:t>Scinece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Researchesr</a:t>
            </a:r>
            <a:r>
              <a:rPr lang="en-US" sz="4400" b="1" dirty="0" smtClean="0"/>
              <a:t> to </a:t>
            </a:r>
            <a:r>
              <a:rPr lang="en-US" sz="4400" b="1" dirty="0" err="1" smtClean="0"/>
              <a:t>hoset</a:t>
            </a:r>
            <a:r>
              <a:rPr lang="en-US" sz="4400" b="1" dirty="0" smtClean="0"/>
              <a:t> and share their datasets </a:t>
            </a:r>
            <a:r>
              <a:rPr lang="en-US" sz="4400" b="1" dirty="0" err="1" smtClean="0"/>
              <a:t>etc</a:t>
            </a:r>
            <a:r>
              <a:rPr lang="en-US" sz="4400" b="1" dirty="0" smtClean="0"/>
              <a:t> etc.  The key features are:</a:t>
            </a:r>
          </a:p>
          <a:p>
            <a:r>
              <a:rPr lang="en-US" sz="4400" b="1" dirty="0" smtClean="0"/>
              <a:t>1. </a:t>
            </a:r>
            <a:r>
              <a:rPr lang="en-US" sz="4400" b="1" dirty="0" err="1" smtClean="0"/>
              <a:t>Dsds</a:t>
            </a:r>
            <a:r>
              <a:rPr lang="en-US" sz="4400" b="1" dirty="0" smtClean="0"/>
              <a:t> 2. </a:t>
            </a:r>
            <a:r>
              <a:rPr lang="en-US" sz="4400" b="1" dirty="0" err="1" smtClean="0"/>
              <a:t>dsdsdsd</a:t>
            </a:r>
            <a:r>
              <a:rPr lang="en-US" sz="4400" b="1" dirty="0" smtClean="0"/>
              <a:t> 3. </a:t>
            </a:r>
            <a:r>
              <a:rPr lang="en-US" sz="4400" b="1" dirty="0" err="1" smtClean="0"/>
              <a:t>dssdsdsd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199" name="Rounded Rectangle 198"/>
          <p:cNvSpPr/>
          <p:nvPr/>
        </p:nvSpPr>
        <p:spPr>
          <a:xfrm>
            <a:off x="130406" y="21822526"/>
            <a:ext cx="7997503" cy="645569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200" name="TextBox 199"/>
          <p:cNvSpPr txBox="1"/>
          <p:nvPr/>
        </p:nvSpPr>
        <p:spPr>
          <a:xfrm>
            <a:off x="274004" y="21868175"/>
            <a:ext cx="6254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How to get Involved</a:t>
            </a:r>
            <a:endParaRPr lang="en-US" sz="44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74004" y="22801624"/>
            <a:ext cx="7956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Use our toolkit (</a:t>
            </a:r>
            <a:r>
              <a:rPr lang="en-US" sz="3600" dirty="0" smtClean="0">
                <a:hlinkClick r:id="rId24"/>
              </a:rPr>
              <a:t>www.sciserver.org)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Volunteer to be an Early Adopter by emailing </a:t>
            </a:r>
            <a:r>
              <a:rPr lang="en-US" sz="3600" dirty="0" smtClean="0">
                <a:hlinkClick r:id="rId25"/>
              </a:rPr>
              <a:t>sciserver-help@jhu.edu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Find bugs in our alpha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Suggest new features</a:t>
            </a:r>
            <a:endParaRPr lang="en-US" sz="3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Let us help you share your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Introduce us to other teams with data to share</a:t>
            </a:r>
            <a:endParaRPr lang="en-US" sz="36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3007437" y="906452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05" name="Title 2"/>
          <p:cNvSpPr txBox="1">
            <a:spLocks/>
          </p:cNvSpPr>
          <p:nvPr/>
        </p:nvSpPr>
        <p:spPr>
          <a:xfrm>
            <a:off x="23084184" y="9302947"/>
            <a:ext cx="13159324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Collaborative Workspaces</a:t>
            </a:r>
            <a:endParaRPr lang="en-US" sz="60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23625020" y="10705650"/>
            <a:ext cx="12618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Users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Groups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Workspaces – Simple Collaborative Environment for Projects and Teams.  Provides shared folder and database space.  Can share personal and science domain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[Domains]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[Regions]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 smtClean="0"/>
              <a:t>FileSharing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 smtClean="0"/>
              <a:t>FolderSharing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Database sharing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 smtClean="0"/>
              <a:t>Readonly</a:t>
            </a:r>
            <a:r>
              <a:rPr lang="en-US" sz="3600" dirty="0" smtClean="0"/>
              <a:t> /Writeable Permissions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71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18950656"/>
            <a:chOff x="-711200" y="2333625"/>
            <a:chExt cx="13236319" cy="18950656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852158" y="2233036"/>
            <a:ext cx="14104842" cy="26580818"/>
            <a:chOff x="12504934" y="2189445"/>
            <a:chExt cx="19207565" cy="26580818"/>
          </a:xfrm>
        </p:grpSpPr>
        <p:sp>
          <p:nvSpPr>
            <p:cNvPr id="77" name="Rounded Rectangle 76"/>
            <p:cNvSpPr/>
            <p:nvPr/>
          </p:nvSpPr>
          <p:spPr>
            <a:xfrm>
              <a:off x="12600374" y="2189446"/>
              <a:ext cx="19112125" cy="26580817"/>
            </a:xfrm>
            <a:prstGeom prst="roundRect">
              <a:avLst>
                <a:gd name="adj" fmla="val 3919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12916627" y="3442971"/>
              <a:ext cx="18632010" cy="5950099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12766150" y="18889025"/>
              <a:ext cx="18652831" cy="9641613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2829999" y="9534525"/>
              <a:ext cx="18632010" cy="9178293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57201" y="2189445"/>
              <a:ext cx="782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Technology: </a:t>
              </a:r>
              <a:endParaRPr lang="en-US" sz="7200" b="1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159" y="10734675"/>
              <a:ext cx="15412341" cy="7841422"/>
            </a:xfrm>
            <a:prstGeom prst="rect">
              <a:avLst/>
            </a:prstGeom>
            <a:ln w="88900">
              <a:solidFill>
                <a:schemeClr val="accent1">
                  <a:shade val="50000"/>
                </a:schemeClr>
              </a:solidFill>
            </a:ln>
            <a:effectLst/>
          </p:spPr>
        </p:pic>
        <p:sp>
          <p:nvSpPr>
            <p:cNvPr id="74" name="Title 2"/>
            <p:cNvSpPr txBox="1">
              <a:spLocks/>
            </p:cNvSpPr>
            <p:nvPr/>
          </p:nvSpPr>
          <p:spPr>
            <a:xfrm>
              <a:off x="12511910" y="18935700"/>
              <a:ext cx="1372173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 Job Scheduling</a:t>
              </a:r>
              <a:endParaRPr lang="en-US" sz="6000" b="1" dirty="0"/>
            </a:p>
          </p:txBody>
        </p:sp>
        <p:grpSp>
          <p:nvGrpSpPr>
            <p:cNvPr id="811" name="Group 810"/>
            <p:cNvGrpSpPr/>
            <p:nvPr/>
          </p:nvGrpSpPr>
          <p:grpSpPr>
            <a:xfrm>
              <a:off x="13868400" y="20071133"/>
              <a:ext cx="16397980" cy="8265742"/>
              <a:chOff x="11512169" y="22355710"/>
              <a:chExt cx="14621131" cy="10009139"/>
            </a:xfrm>
          </p:grpSpPr>
          <p:sp>
            <p:nvSpPr>
              <p:cNvPr id="810" name="Rectangle 809"/>
              <p:cNvSpPr/>
              <p:nvPr/>
            </p:nvSpPr>
            <p:spPr>
              <a:xfrm>
                <a:off x="11512169" y="22355710"/>
                <a:ext cx="14621131" cy="10009139"/>
              </a:xfrm>
              <a:prstGeom prst="rect">
                <a:avLst/>
              </a:prstGeom>
              <a:solidFill>
                <a:schemeClr val="bg1"/>
              </a:solidFill>
              <a:ln w="889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670703" y="22631401"/>
                <a:ext cx="13941395" cy="9563610"/>
                <a:chOff x="-127661" y="838200"/>
                <a:chExt cx="9021931" cy="576493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015549" y="1371600"/>
                  <a:ext cx="1216417" cy="769426"/>
                  <a:chOff x="1167949" y="1295400"/>
                  <a:chExt cx="1216417" cy="53340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219198" y="1295400"/>
                    <a:ext cx="1165167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167949" y="1398080"/>
                    <a:ext cx="1216417" cy="3582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Dashboard UI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>
                <a:xfrm>
                  <a:off x="6708494" y="2866834"/>
                  <a:ext cx="2130706" cy="16289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744376" y="3258589"/>
                  <a:ext cx="1389224" cy="856211"/>
                  <a:chOff x="896776" y="1295400"/>
                  <a:chExt cx="1389224" cy="533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96776" y="1295400"/>
                    <a:ext cx="1389224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90215" y="1328405"/>
                    <a:ext cx="1088968" cy="32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Plugins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46968" y="5181600"/>
                  <a:ext cx="1286632" cy="838200"/>
                  <a:chOff x="999368" y="1295400"/>
                  <a:chExt cx="1286632" cy="5334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999368" y="1295400"/>
                    <a:ext cx="1286632" cy="533400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50665" y="1423600"/>
                    <a:ext cx="1159135" cy="18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CASJobs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708213" y="2943035"/>
                  <a:ext cx="1063749" cy="96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 and Access Control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810000" y="838200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197266" y="1006301"/>
                    <a:ext cx="1135891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682614" y="981970"/>
                    <a:ext cx="317395" cy="334178"/>
                    <a:chOff x="5682614" y="981970"/>
                    <a:chExt cx="317395" cy="334178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5682614" y="1018130"/>
                      <a:ext cx="296092" cy="298018"/>
                    </a:xfrm>
                    <a:prstGeom prst="rect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682614" y="981970"/>
                      <a:ext cx="317395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9358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18915" y="1733036"/>
                    <a:ext cx="2260029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10000" y="5371306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267200" y="1006301"/>
                    <a:ext cx="106231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667418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6021011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667418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6032526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943372" y="1133495"/>
                    <a:ext cx="293716" cy="292056"/>
                    <a:chOff x="5674906" y="1033095"/>
                    <a:chExt cx="293716" cy="29205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4906" y="1033095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218914" y="1733036"/>
                    <a:ext cx="1993151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810000" y="2895600"/>
                  <a:ext cx="2474371" cy="1600200"/>
                  <a:chOff x="5181600" y="2895600"/>
                  <a:chExt cx="2474371" cy="16002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81600" y="2895600"/>
                    <a:ext cx="2209800" cy="1600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655417" y="2909347"/>
                    <a:ext cx="1638839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5410200" y="3352800"/>
                    <a:ext cx="808715" cy="990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450052" y="3603580"/>
                    <a:ext cx="839114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List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Can 151"/>
                  <p:cNvSpPr/>
                  <p:nvPr/>
                </p:nvSpPr>
                <p:spPr>
                  <a:xfrm>
                    <a:off x="6400800" y="3352800"/>
                    <a:ext cx="838200" cy="990600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544906" y="3661710"/>
                    <a:ext cx="111106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Meta Data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>
                  <a:endCxn id="120" idx="0"/>
                </p:cNvCxnSpPr>
                <p:nvPr/>
              </p:nvCxnSpPr>
              <p:spPr>
                <a:xfrm>
                  <a:off x="4560916" y="4267200"/>
                  <a:ext cx="0" cy="1256506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n 154"/>
                <p:cNvSpPr/>
                <p:nvPr/>
              </p:nvSpPr>
              <p:spPr>
                <a:xfrm>
                  <a:off x="7822083" y="3259052"/>
                  <a:ext cx="838200" cy="1084347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761682" y="3523211"/>
                  <a:ext cx="1132588" cy="673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ACLs</a:t>
                  </a:r>
                </a:p>
                <a:p>
                  <a:pPr algn="ctr"/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ight Arrow 156"/>
                <p:cNvSpPr/>
                <p:nvPr/>
              </p:nvSpPr>
              <p:spPr>
                <a:xfrm flipH="1">
                  <a:off x="6113206" y="3469629"/>
                  <a:ext cx="495299" cy="30891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58" name="Straight Arrow Connector 157"/>
                <p:cNvCxnSpPr/>
                <p:nvPr/>
              </p:nvCxnSpPr>
              <p:spPr>
                <a:xfrm rot="5400000" flipH="1" flipV="1">
                  <a:off x="3657144" y="2560576"/>
                  <a:ext cx="1807545" cy="106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2591041" y="2030652"/>
                  <a:ext cx="694711" cy="609600"/>
                  <a:chOff x="2581889" y="2057400"/>
                  <a:chExt cx="694711" cy="609600"/>
                </a:xfrm>
              </p:grpSpPr>
              <p:sp>
                <p:nvSpPr>
                  <p:cNvPr id="160" name="Folded Corner 159"/>
                  <p:cNvSpPr/>
                  <p:nvPr/>
                </p:nvSpPr>
                <p:spPr>
                  <a:xfrm>
                    <a:off x="2590799" y="2057400"/>
                    <a:ext cx="685801" cy="609600"/>
                  </a:xfrm>
                  <a:prstGeom prst="foldedCorner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81889" y="2072929"/>
                    <a:ext cx="68167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Script Job</a:t>
                    </a:r>
                    <a:endPara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3" name="Folded Corner 162"/>
                <p:cNvSpPr/>
                <p:nvPr/>
              </p:nvSpPr>
              <p:spPr>
                <a:xfrm>
                  <a:off x="2599951" y="3352800"/>
                  <a:ext cx="737156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6" name="Folded Corner 165"/>
                <p:cNvSpPr/>
                <p:nvPr/>
              </p:nvSpPr>
              <p:spPr>
                <a:xfrm>
                  <a:off x="2614425" y="4761706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2194972" y="1787361"/>
                  <a:ext cx="386676" cy="394008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291463" y="2710496"/>
                  <a:ext cx="736053" cy="706942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47774" y="3648270"/>
                  <a:ext cx="343374" cy="392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3437097" y="3614137"/>
                  <a:ext cx="380370" cy="994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198053" y="5099353"/>
                  <a:ext cx="369121" cy="34219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3227394" y="4169542"/>
                  <a:ext cx="560439" cy="52192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2129374" y="1559493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27338" y="2970886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70300" y="482029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93787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779787" y="2372067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4698489" y="2134969"/>
                  <a:ext cx="342900" cy="326984"/>
                  <a:chOff x="4762500" y="2310198"/>
                  <a:chExt cx="342900" cy="326984"/>
                </a:xfrm>
              </p:grpSpPr>
              <p:sp>
                <p:nvSpPr>
                  <p:cNvPr id="180" name="Curved Up Arrow 179"/>
                  <p:cNvSpPr/>
                  <p:nvPr/>
                </p:nvSpPr>
                <p:spPr>
                  <a:xfrm>
                    <a:off x="4762500" y="2496885"/>
                    <a:ext cx="342900" cy="140297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Curved Up Arrow 180"/>
                  <p:cNvSpPr/>
                  <p:nvPr/>
                </p:nvSpPr>
                <p:spPr>
                  <a:xfrm flipH="1" flipV="1">
                    <a:off x="4762500" y="2310198"/>
                    <a:ext cx="342900" cy="156573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4712343" y="5001800"/>
                  <a:ext cx="289622" cy="305186"/>
                  <a:chOff x="4762500" y="2358998"/>
                  <a:chExt cx="289622" cy="305186"/>
                </a:xfrm>
              </p:grpSpPr>
              <p:sp>
                <p:nvSpPr>
                  <p:cNvPr id="183" name="Curved Up Arrow 182"/>
                  <p:cNvSpPr/>
                  <p:nvPr/>
                </p:nvSpPr>
                <p:spPr>
                  <a:xfrm>
                    <a:off x="4762500" y="2545686"/>
                    <a:ext cx="289622" cy="118498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Curved Up Arrow 183"/>
                  <p:cNvSpPr/>
                  <p:nvPr/>
                </p:nvSpPr>
                <p:spPr>
                  <a:xfrm flipH="1" flipV="1">
                    <a:off x="4762500" y="2358998"/>
                    <a:ext cx="289622" cy="132246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5" name="TextBox 184"/>
                <p:cNvSpPr txBox="1"/>
                <p:nvPr/>
              </p:nvSpPr>
              <p:spPr>
                <a:xfrm>
                  <a:off x="4489002" y="248419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497934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-76364" y="1385288"/>
                  <a:ext cx="820740" cy="761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-127661" y="157792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Jupyter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9" name="Straight Arrow Connector 188"/>
                <p:cNvCxnSpPr>
                  <a:endCxn id="79" idx="1"/>
                </p:cNvCxnSpPr>
                <p:nvPr/>
              </p:nvCxnSpPr>
              <p:spPr>
                <a:xfrm>
                  <a:off x="740525" y="1745174"/>
                  <a:ext cx="326273" cy="11139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4078452" y="3523211"/>
                  <a:ext cx="711064" cy="1008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053261" y="1170143"/>
                  <a:ext cx="307778" cy="1014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/>
                <p:cNvSpPr/>
                <p:nvPr/>
              </p:nvSpPr>
              <p:spPr>
                <a:xfrm>
                  <a:off x="4087425" y="4236273"/>
                  <a:ext cx="711064" cy="10087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3" name="Straight Arrow Connector 192"/>
                <p:cNvCxnSpPr>
                  <a:endCxn id="134" idx="1"/>
                </p:cNvCxnSpPr>
                <p:nvPr/>
              </p:nvCxnSpPr>
              <p:spPr>
                <a:xfrm flipV="1">
                  <a:off x="4847315" y="5812629"/>
                  <a:ext cx="2867456" cy="15877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ight Arrow 48"/>
            <p:cNvSpPr/>
            <p:nvPr/>
          </p:nvSpPr>
          <p:spPr>
            <a:xfrm rot="16200000">
              <a:off x="23837839" y="19028639"/>
              <a:ext cx="2085274" cy="52919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pic>
          <p:nvPicPr>
            <p:cNvPr id="1028" name="Picture 4" descr="http://logos-download.com/wp-content/uploads/2016/09/Docker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3589" y="5732601"/>
              <a:ext cx="1802211" cy="113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5412" y="7467896"/>
              <a:ext cx="2174498" cy="163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.auro.io/images/opensta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2707" y="7426489"/>
              <a:ext cx="2328016" cy="17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python.org/static/community_logos/python-logo-master-v3-TM-flatten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7159" y="4294303"/>
              <a:ext cx="2566040" cy="6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www.mathworks.com/matlabcentral/mlc-downloads/downloads/submissions/24241/versions/5/screensho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8156" y="5486542"/>
              <a:ext cx="2553329" cy="191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" name="Title 2"/>
            <p:cNvSpPr txBox="1">
              <a:spLocks/>
            </p:cNvSpPr>
            <p:nvPr/>
          </p:nvSpPr>
          <p:spPr>
            <a:xfrm>
              <a:off x="12504934" y="9601200"/>
              <a:ext cx="11667102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</a:t>
              </a:r>
              <a:endParaRPr lang="en-US" sz="60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821113" y="23669625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8821113" y="25603200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358600" y="20527673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4358601" y="20478132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736300" y="20994398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736300" y="20944857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358600" y="20985490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4358601" y="20935950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6" name="Picture 2" descr="https://www.r-project.org/logo/R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4916" y="3993721"/>
              <a:ext cx="1631210" cy="107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14249400"/>
              <a:ext cx="18825195" cy="14520862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6554388"/>
              <a:ext cx="16249652" cy="5494618"/>
              <a:chOff x="1" y="6041119"/>
              <a:chExt cx="9143999" cy="4025079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" y="6041119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456823" y="6041120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23039166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5"/>
              <a:ext cx="18831432" cy="10708504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81" y="14554200"/>
              <a:ext cx="10265519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5582774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22122471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5" y="23039166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22088049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23039165"/>
              <a:ext cx="4934752" cy="5506673"/>
            </a:xfrm>
            <a:prstGeom prst="rect">
              <a:avLst/>
            </a:prstGeom>
          </p:spPr>
        </p:pic>
      </p:grpSp>
      <p:sp>
        <p:nvSpPr>
          <p:cNvPr id="244" name="Rounded Rectangle 243"/>
          <p:cNvSpPr/>
          <p:nvPr/>
        </p:nvSpPr>
        <p:spPr>
          <a:xfrm>
            <a:off x="8444243" y="2222783"/>
            <a:ext cx="14034757" cy="26580817"/>
          </a:xfrm>
          <a:prstGeom prst="roundRect">
            <a:avLst>
              <a:gd name="adj" fmla="val 39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5" name="Rounded Rectangle 244"/>
          <p:cNvSpPr/>
          <p:nvPr/>
        </p:nvSpPr>
        <p:spPr>
          <a:xfrm>
            <a:off x="8676480" y="3476308"/>
            <a:ext cx="13682190" cy="5950099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6" name="Rounded Rectangle 245"/>
          <p:cNvSpPr/>
          <p:nvPr/>
        </p:nvSpPr>
        <p:spPr>
          <a:xfrm>
            <a:off x="8565979" y="1892236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7" name="Rounded Rectangle 246"/>
          <p:cNvSpPr/>
          <p:nvPr/>
        </p:nvSpPr>
        <p:spPr>
          <a:xfrm>
            <a:off x="8612866" y="9567862"/>
            <a:ext cx="13682190" cy="9178293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8" name="TextBox 247"/>
          <p:cNvSpPr txBox="1"/>
          <p:nvPr/>
        </p:nvSpPr>
        <p:spPr>
          <a:xfrm>
            <a:off x="8853142" y="2222782"/>
            <a:ext cx="574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System: </a:t>
            </a:r>
            <a:endParaRPr lang="en-US" sz="7200" b="1" dirty="0"/>
          </a:p>
        </p:txBody>
      </p:sp>
      <p:sp>
        <p:nvSpPr>
          <p:cNvPr id="251" name="Title 2"/>
          <p:cNvSpPr txBox="1">
            <a:spLocks/>
          </p:cNvSpPr>
          <p:nvPr/>
        </p:nvSpPr>
        <p:spPr>
          <a:xfrm>
            <a:off x="8379281" y="18969037"/>
            <a:ext cx="10076386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Job Scheduling</a:t>
            </a:r>
            <a:endParaRPr lang="en-US" sz="6000" b="1" dirty="0"/>
          </a:p>
        </p:txBody>
      </p:sp>
      <p:sp>
        <p:nvSpPr>
          <p:cNvPr id="259" name="Title 2"/>
          <p:cNvSpPr txBox="1">
            <a:spLocks/>
          </p:cNvSpPr>
          <p:nvPr/>
        </p:nvSpPr>
        <p:spPr>
          <a:xfrm>
            <a:off x="8374158" y="9634537"/>
            <a:ext cx="8567595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</a:t>
            </a:r>
            <a:endParaRPr lang="en-US" sz="6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748" y="3967922"/>
            <a:ext cx="2278624" cy="11791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93" y="4033837"/>
            <a:ext cx="2028942" cy="12466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137" y="5734050"/>
            <a:ext cx="1985957" cy="10964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339" y="7334250"/>
            <a:ext cx="2046658" cy="13970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195" y="7582055"/>
            <a:ext cx="1697163" cy="155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365" y="5488274"/>
            <a:ext cx="1732092" cy="1732092"/>
          </a:xfrm>
          <a:prstGeom prst="rect">
            <a:avLst/>
          </a:prstGeom>
        </p:spPr>
      </p:pic>
      <p:pic>
        <p:nvPicPr>
          <p:cNvPr id="386" name="Picture 38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441" y="4744789"/>
            <a:ext cx="12371965" cy="87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9600" y="609600"/>
            <a:ext cx="38252400" cy="27954375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" name="Rounded Rectangle 20"/>
          <p:cNvSpPr/>
          <p:nvPr/>
        </p:nvSpPr>
        <p:spPr>
          <a:xfrm>
            <a:off x="5029200" y="1828800"/>
            <a:ext cx="11963400" cy="822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4101" y="274320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4101" y="2743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Login Portal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6096000" y="5257800"/>
            <a:ext cx="9866503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1" y="525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SciServer</a:t>
            </a:r>
            <a:r>
              <a:rPr lang="en-US" sz="3600" b="1" dirty="0" smtClean="0"/>
              <a:t> UI</a:t>
            </a:r>
            <a:endParaRPr lang="en-US" sz="3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134101" y="6017062"/>
            <a:ext cx="2297982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101" y="609463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Dashboard</a:t>
            </a:r>
            <a:endParaRPr lang="en-US" sz="3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8507206" y="6017062"/>
            <a:ext cx="2438400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93322" y="6094631"/>
            <a:ext cx="201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</a:t>
            </a:r>
            <a:endParaRPr lang="en-US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1014704" y="6017061"/>
            <a:ext cx="2438400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76360" y="609463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Activities</a:t>
            </a:r>
            <a:endParaRPr lang="en-US" sz="36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524104" y="5978276"/>
            <a:ext cx="2438400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72448" y="6094631"/>
            <a:ext cx="183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Collabs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672448" y="2108537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PORTAL</a:t>
            </a:r>
            <a:endParaRPr lang="en-US" sz="6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8540842" y="10982755"/>
            <a:ext cx="10139918" cy="822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096000" y="20136711"/>
            <a:ext cx="11963400" cy="822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619435" y="11183219"/>
            <a:ext cx="3314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ANALYSIS</a:t>
            </a:r>
            <a:endParaRPr lang="en-US" sz="6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49741" y="20431555"/>
            <a:ext cx="10061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COLLABORATION &amp; SHARING</a:t>
            </a:r>
            <a:endParaRPr lang="en-US" sz="6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0484000" y="1789331"/>
            <a:ext cx="11578400" cy="265769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1775400" y="4189631"/>
            <a:ext cx="8963166" cy="3429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410250" y="2247899"/>
            <a:ext cx="2548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DATA</a:t>
            </a:r>
            <a:endParaRPr lang="en-US" sz="6000" b="1" dirty="0"/>
          </a:p>
        </p:txBody>
      </p:sp>
      <p:sp>
        <p:nvSpPr>
          <p:cNvPr id="30" name="Can 29"/>
          <p:cNvSpPr/>
          <p:nvPr/>
        </p:nvSpPr>
        <p:spPr>
          <a:xfrm>
            <a:off x="33091782" y="5165499"/>
            <a:ext cx="2438400" cy="1955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36994847" y="5204285"/>
            <a:ext cx="2438400" cy="19170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1089598" y="16172273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32235578" y="1699938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34341407" y="1699938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36515008" y="1699938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38864811" y="1699938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33268082" y="18751990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35672182" y="1883266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37876937" y="18751990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31903011" y="20379631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34351740" y="20379631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37022210" y="20361426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39436312" y="20379631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104419" y="4290568"/>
            <a:ext cx="489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Personal Databases</a:t>
            </a:r>
            <a:endParaRPr lang="en-US" sz="3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289966" y="16195641"/>
            <a:ext cx="694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HOSTED Science Databases</a:t>
            </a:r>
            <a:endParaRPr lang="en-US" sz="36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31861690" y="8289839"/>
            <a:ext cx="8963166" cy="6627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190709" y="8390776"/>
            <a:ext cx="489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Personal </a:t>
            </a:r>
            <a:r>
              <a:rPr lang="en-US" sz="3600" b="1" dirty="0" err="1" smtClean="0"/>
              <a:t>Filesystems</a:t>
            </a:r>
            <a:endParaRPr lang="en-US" sz="3600" b="1" dirty="0"/>
          </a:p>
        </p:txBody>
      </p:sp>
      <p:sp>
        <p:nvSpPr>
          <p:cNvPr id="50" name="Snip Single Corner Rectangle 49"/>
          <p:cNvSpPr/>
          <p:nvPr/>
        </p:nvSpPr>
        <p:spPr>
          <a:xfrm>
            <a:off x="32523275" y="9341874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Single Corner Rectangle 50"/>
          <p:cNvSpPr/>
          <p:nvPr/>
        </p:nvSpPr>
        <p:spPr>
          <a:xfrm>
            <a:off x="36553441" y="9396893"/>
            <a:ext cx="2664020" cy="1620186"/>
          </a:xfrm>
          <a:prstGeom prst="snip1Rect">
            <a:avLst>
              <a:gd name="adj" fmla="val 4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Single Corner Rectangle 52"/>
          <p:cNvSpPr/>
          <p:nvPr/>
        </p:nvSpPr>
        <p:spPr>
          <a:xfrm>
            <a:off x="32446199" y="11758308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nip Single Corner Rectangle 53"/>
          <p:cNvSpPr/>
          <p:nvPr/>
        </p:nvSpPr>
        <p:spPr>
          <a:xfrm>
            <a:off x="33379212" y="12143771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Single Corner Rectangle 54"/>
          <p:cNvSpPr/>
          <p:nvPr/>
        </p:nvSpPr>
        <p:spPr>
          <a:xfrm>
            <a:off x="34353736" y="12555626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1089597" y="22246250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289966" y="22269618"/>
            <a:ext cx="687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HOSTED Science </a:t>
            </a:r>
            <a:r>
              <a:rPr lang="en-US" sz="3600" b="1" dirty="0" err="1" smtClean="0"/>
              <a:t>Filesystems</a:t>
            </a:r>
            <a:endParaRPr lang="en-US" sz="3600" b="1" dirty="0"/>
          </a:p>
        </p:txBody>
      </p:sp>
      <p:sp>
        <p:nvSpPr>
          <p:cNvPr id="58" name="Snip Single Corner Rectangle 57"/>
          <p:cNvSpPr/>
          <p:nvPr/>
        </p:nvSpPr>
        <p:spPr>
          <a:xfrm>
            <a:off x="32071160" y="23285587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nip Single Corner Rectangle 58"/>
          <p:cNvSpPr/>
          <p:nvPr/>
        </p:nvSpPr>
        <p:spPr>
          <a:xfrm>
            <a:off x="34234157" y="23285587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nip Single Corner Rectangle 59"/>
          <p:cNvSpPr/>
          <p:nvPr/>
        </p:nvSpPr>
        <p:spPr>
          <a:xfrm>
            <a:off x="36444469" y="23285587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nip Single Corner Rectangle 60"/>
          <p:cNvSpPr/>
          <p:nvPr/>
        </p:nvSpPr>
        <p:spPr>
          <a:xfrm>
            <a:off x="38700393" y="23285587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nip Single Corner Rectangle 61"/>
          <p:cNvSpPr/>
          <p:nvPr/>
        </p:nvSpPr>
        <p:spPr>
          <a:xfrm>
            <a:off x="33326605" y="2490914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nip Single Corner Rectangle 62"/>
          <p:cNvSpPr/>
          <p:nvPr/>
        </p:nvSpPr>
        <p:spPr>
          <a:xfrm>
            <a:off x="35658603" y="2488679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nip Single Corner Rectangle 63"/>
          <p:cNvSpPr/>
          <p:nvPr/>
        </p:nvSpPr>
        <p:spPr>
          <a:xfrm>
            <a:off x="38049712" y="24912862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nip Single Corner Rectangle 64"/>
          <p:cNvSpPr/>
          <p:nvPr/>
        </p:nvSpPr>
        <p:spPr>
          <a:xfrm>
            <a:off x="34854583" y="2637342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nip Single Corner Rectangle 65"/>
          <p:cNvSpPr/>
          <p:nvPr/>
        </p:nvSpPr>
        <p:spPr>
          <a:xfrm>
            <a:off x="32164831" y="2637342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nip Single Corner Rectangle 66"/>
          <p:cNvSpPr/>
          <p:nvPr/>
        </p:nvSpPr>
        <p:spPr>
          <a:xfrm>
            <a:off x="37180394" y="26435176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Single Corner Rectangle 67"/>
          <p:cNvSpPr/>
          <p:nvPr/>
        </p:nvSpPr>
        <p:spPr>
          <a:xfrm>
            <a:off x="39421637" y="26526890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0421600" y="8274829"/>
            <a:ext cx="8911346" cy="144773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406801" y="8594234"/>
            <a:ext cx="5868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APPLICATIONS</a:t>
            </a:r>
            <a:endParaRPr lang="en-US" sz="6000" b="1" dirty="0"/>
          </a:p>
        </p:txBody>
      </p:sp>
      <p:sp>
        <p:nvSpPr>
          <p:cNvPr id="71" name="Rectangle 70"/>
          <p:cNvSpPr/>
          <p:nvPr/>
        </p:nvSpPr>
        <p:spPr>
          <a:xfrm>
            <a:off x="7302140" y="22019407"/>
            <a:ext cx="3276600" cy="8110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02140" y="23014515"/>
            <a:ext cx="3276600" cy="887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492639" y="2216941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Users</a:t>
            </a:r>
            <a:endParaRPr lang="en-US" sz="3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530740" y="2308649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Groups</a:t>
            </a:r>
            <a:endParaRPr lang="en-US" sz="3600" b="1" dirty="0"/>
          </a:p>
        </p:txBody>
      </p:sp>
      <p:sp>
        <p:nvSpPr>
          <p:cNvPr id="76" name="Rectangle 75"/>
          <p:cNvSpPr/>
          <p:nvPr/>
        </p:nvSpPr>
        <p:spPr>
          <a:xfrm>
            <a:off x="6844941" y="24909149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035440" y="25716435"/>
            <a:ext cx="522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78" name="Rectangle 77"/>
          <p:cNvSpPr/>
          <p:nvPr/>
        </p:nvSpPr>
        <p:spPr>
          <a:xfrm>
            <a:off x="6997341" y="25061549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149741" y="25213949"/>
            <a:ext cx="9714102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083441" y="25527000"/>
            <a:ext cx="359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81" name="Rectangle 80"/>
          <p:cNvSpPr/>
          <p:nvPr/>
        </p:nvSpPr>
        <p:spPr>
          <a:xfrm>
            <a:off x="13550540" y="21869400"/>
            <a:ext cx="3276600" cy="2720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3741039" y="2201940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Resources</a:t>
            </a:r>
            <a:endParaRPr lang="en-US" sz="3600" b="1" dirty="0"/>
          </a:p>
        </p:txBody>
      </p:sp>
      <p:sp>
        <p:nvSpPr>
          <p:cNvPr id="83" name="Snip Single Corner Rectangle 82"/>
          <p:cNvSpPr/>
          <p:nvPr/>
        </p:nvSpPr>
        <p:spPr>
          <a:xfrm>
            <a:off x="13861565" y="22715630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15128169" y="23185178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10769238" y="22474633"/>
            <a:ext cx="2683865" cy="10393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8407041" y="23986564"/>
            <a:ext cx="1023497" cy="203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14425444" y="24480142"/>
            <a:ext cx="1023497" cy="1540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3244182" y="586743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MyDB</a:t>
            </a:r>
            <a:endParaRPr lang="en-US" sz="3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7081137" y="5833532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ScratchDB</a:t>
            </a:r>
            <a:r>
              <a:rPr lang="en-US" sz="3600" b="1" dirty="0" smtClean="0"/>
              <a:t> / Shared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834703" y="969936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Persistent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6921044" y="977672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Scratch / Shared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4724644" y="1279892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Volumes / Shared</a:t>
            </a:r>
            <a:endParaRPr lang="en-US" sz="3600" b="1" dirty="0"/>
          </a:p>
        </p:txBody>
      </p:sp>
      <p:sp>
        <p:nvSpPr>
          <p:cNvPr id="93" name="Down Arrow 92"/>
          <p:cNvSpPr/>
          <p:nvPr/>
        </p:nvSpPr>
        <p:spPr>
          <a:xfrm>
            <a:off x="7149741" y="9722687"/>
            <a:ext cx="1023497" cy="1062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>
            <a:off x="12639316" y="9622451"/>
            <a:ext cx="1023497" cy="18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-Right Arrow 97"/>
          <p:cNvSpPr/>
          <p:nvPr/>
        </p:nvSpPr>
        <p:spPr>
          <a:xfrm>
            <a:off x="16408306" y="8685430"/>
            <a:ext cx="4448377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-Right Arrow 99"/>
          <p:cNvSpPr/>
          <p:nvPr/>
        </p:nvSpPr>
        <p:spPr>
          <a:xfrm>
            <a:off x="29285019" y="14328515"/>
            <a:ext cx="1804578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378839" y="2190074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SHARE</a:t>
            </a:r>
            <a:endParaRPr lang="en-US" sz="3600" b="1" dirty="0"/>
          </a:p>
        </p:txBody>
      </p:sp>
      <p:sp>
        <p:nvSpPr>
          <p:cNvPr id="102" name="Snip Single Corner Rectangle 101"/>
          <p:cNvSpPr/>
          <p:nvPr/>
        </p:nvSpPr>
        <p:spPr>
          <a:xfrm>
            <a:off x="12555134" y="26559662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nip Single Corner Rectangle 102"/>
          <p:cNvSpPr/>
          <p:nvPr/>
        </p:nvSpPr>
        <p:spPr>
          <a:xfrm>
            <a:off x="12586060" y="27400146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n 103"/>
          <p:cNvSpPr/>
          <p:nvPr/>
        </p:nvSpPr>
        <p:spPr>
          <a:xfrm>
            <a:off x="13794228" y="26536276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n 104"/>
          <p:cNvSpPr/>
          <p:nvPr/>
        </p:nvSpPr>
        <p:spPr>
          <a:xfrm>
            <a:off x="15177147" y="27148296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9060134" y="22015279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7533438" y="26400515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8031563" y="26778090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8450539" y="27161107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9250641" y="26397103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9592724" y="26817260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10088024" y="27157695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9017262" y="12734040"/>
            <a:ext cx="9139008" cy="1894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144000" y="13063131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144000" y="13063131"/>
            <a:ext cx="307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Computation</a:t>
            </a:r>
            <a:endParaRPr lang="en-US" sz="3600" b="1" dirty="0"/>
          </a:p>
        </p:txBody>
      </p:sp>
      <p:sp>
        <p:nvSpPr>
          <p:cNvPr id="115" name="Rectangle 114"/>
          <p:cNvSpPr/>
          <p:nvPr/>
        </p:nvSpPr>
        <p:spPr>
          <a:xfrm>
            <a:off x="14175342" y="13096261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4175341" y="13096262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Query</a:t>
            </a:r>
            <a:endParaRPr lang="en-US" sz="3600" b="1" dirty="0"/>
          </a:p>
        </p:txBody>
      </p:sp>
      <p:sp>
        <p:nvSpPr>
          <p:cNvPr id="117" name="Rectangle 116"/>
          <p:cNvSpPr/>
          <p:nvPr/>
        </p:nvSpPr>
        <p:spPr>
          <a:xfrm>
            <a:off x="14279780" y="15885763"/>
            <a:ext cx="3754424" cy="244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4279779" y="15885764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JOBS</a:t>
            </a:r>
            <a:endParaRPr lang="en-US" sz="3600" b="1" dirty="0"/>
          </a:p>
        </p:txBody>
      </p:sp>
      <p:sp>
        <p:nvSpPr>
          <p:cNvPr id="119" name="Rectangle 118"/>
          <p:cNvSpPr/>
          <p:nvPr/>
        </p:nvSpPr>
        <p:spPr>
          <a:xfrm>
            <a:off x="9249851" y="15927928"/>
            <a:ext cx="3754424" cy="246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2556138" y="9906000"/>
            <a:ext cx="3961462" cy="7019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9249850" y="15927929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Interactive</a:t>
            </a:r>
            <a:endParaRPr lang="en-US" sz="3600" b="1" dirty="0"/>
          </a:p>
        </p:txBody>
      </p:sp>
      <p:sp>
        <p:nvSpPr>
          <p:cNvPr id="121" name="Rectangle 120"/>
          <p:cNvSpPr/>
          <p:nvPr/>
        </p:nvSpPr>
        <p:spPr>
          <a:xfrm rot="16200000">
            <a:off x="15280346" y="15540538"/>
            <a:ext cx="12225598" cy="723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369517" y="9722687"/>
            <a:ext cx="6799065" cy="7650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9748580" y="14080503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23" name="Rectangle 122"/>
          <p:cNvSpPr/>
          <p:nvPr/>
        </p:nvSpPr>
        <p:spPr>
          <a:xfrm>
            <a:off x="22881398" y="10328048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2881398" y="1032804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CASJobs</a:t>
            </a:r>
            <a:endParaRPr lang="en-US" sz="3600" b="1" dirty="0"/>
          </a:p>
        </p:txBody>
      </p:sp>
      <p:sp>
        <p:nvSpPr>
          <p:cNvPr id="125" name="Rectangle 124"/>
          <p:cNvSpPr/>
          <p:nvPr/>
        </p:nvSpPr>
        <p:spPr>
          <a:xfrm>
            <a:off x="22860000" y="12460451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369518" y="17950873"/>
            <a:ext cx="6586082" cy="42953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2860000" y="12460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SciQuery</a:t>
            </a:r>
            <a:endParaRPr lang="en-US" sz="3600" b="1" dirty="0"/>
          </a:p>
        </p:txBody>
      </p:sp>
      <p:sp>
        <p:nvSpPr>
          <p:cNvPr id="127" name="Rectangle 126"/>
          <p:cNvSpPr/>
          <p:nvPr/>
        </p:nvSpPr>
        <p:spPr>
          <a:xfrm>
            <a:off x="23486377" y="1821180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3486377" y="18211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SciDrive</a:t>
            </a:r>
            <a:endParaRPr lang="en-US" sz="3600" b="1" dirty="0"/>
          </a:p>
        </p:txBody>
      </p:sp>
      <p:sp>
        <p:nvSpPr>
          <p:cNvPr id="129" name="Rectangle 128"/>
          <p:cNvSpPr/>
          <p:nvPr/>
        </p:nvSpPr>
        <p:spPr>
          <a:xfrm rot="16200000">
            <a:off x="25340986" y="12419062"/>
            <a:ext cx="5706028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26856974" y="11937163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JOBS</a:t>
            </a:r>
            <a:endParaRPr lang="en-US" sz="3600" b="1" dirty="0"/>
          </a:p>
        </p:txBody>
      </p:sp>
      <p:sp>
        <p:nvSpPr>
          <p:cNvPr id="131" name="Rectangle 130"/>
          <p:cNvSpPr/>
          <p:nvPr/>
        </p:nvSpPr>
        <p:spPr>
          <a:xfrm>
            <a:off x="22881398" y="1451007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22881398" y="1451007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COMPUTE</a:t>
            </a:r>
            <a:endParaRPr lang="en-US" sz="3600" b="1" dirty="0"/>
          </a:p>
        </p:txBody>
      </p:sp>
      <p:sp>
        <p:nvSpPr>
          <p:cNvPr id="171" name="Rounded Rectangle 170"/>
          <p:cNvSpPr/>
          <p:nvPr/>
        </p:nvSpPr>
        <p:spPr>
          <a:xfrm>
            <a:off x="18742708" y="23653181"/>
            <a:ext cx="11274102" cy="48466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9425833" y="2562974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9425833" y="2562974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SkyQuery</a:t>
            </a:r>
            <a:endParaRPr lang="en-US" sz="3600" b="1" dirty="0"/>
          </a:p>
        </p:txBody>
      </p:sp>
      <p:sp>
        <p:nvSpPr>
          <p:cNvPr id="135" name="Rectangle 134"/>
          <p:cNvSpPr/>
          <p:nvPr/>
        </p:nvSpPr>
        <p:spPr>
          <a:xfrm>
            <a:off x="22948056" y="2559300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2948056" y="2559300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SkyServer</a:t>
            </a:r>
            <a:endParaRPr lang="en-US" sz="3600" b="1" dirty="0"/>
          </a:p>
        </p:txBody>
      </p:sp>
      <p:sp>
        <p:nvSpPr>
          <p:cNvPr id="137" name="Rectangle 136"/>
          <p:cNvSpPr/>
          <p:nvPr/>
        </p:nvSpPr>
        <p:spPr>
          <a:xfrm>
            <a:off x="23518766" y="2016888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3518766" y="2016888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FileService</a:t>
            </a:r>
            <a:endParaRPr lang="en-US" sz="3600" b="1" dirty="0"/>
          </a:p>
        </p:txBody>
      </p:sp>
      <p:sp>
        <p:nvSpPr>
          <p:cNvPr id="139" name="Left-Right Arrow 138"/>
          <p:cNvSpPr/>
          <p:nvPr/>
        </p:nvSpPr>
        <p:spPr>
          <a:xfrm>
            <a:off x="18101057" y="14744630"/>
            <a:ext cx="2811202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-Right Arrow 140"/>
          <p:cNvSpPr/>
          <p:nvPr/>
        </p:nvSpPr>
        <p:spPr>
          <a:xfrm>
            <a:off x="17910467" y="20991173"/>
            <a:ext cx="3193215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nip Single Corner Rectangle 141"/>
          <p:cNvSpPr/>
          <p:nvPr/>
        </p:nvSpPr>
        <p:spPr>
          <a:xfrm>
            <a:off x="37696444" y="12271722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8007872" y="1262921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SciDrive</a:t>
            </a:r>
            <a:endParaRPr lang="en-US" sz="3600" b="1" dirty="0"/>
          </a:p>
        </p:txBody>
      </p:sp>
      <p:sp>
        <p:nvSpPr>
          <p:cNvPr id="146" name="Left-Right Arrow 145"/>
          <p:cNvSpPr/>
          <p:nvPr/>
        </p:nvSpPr>
        <p:spPr>
          <a:xfrm>
            <a:off x="26208581" y="12577690"/>
            <a:ext cx="1460074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20269431" y="1600144"/>
            <a:ext cx="9110794" cy="51408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1031200" y="1614778"/>
            <a:ext cx="7692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RESOURCES &amp; ACCESS CONTROLS</a:t>
            </a:r>
            <a:endParaRPr lang="en-US" sz="6000" b="1" dirty="0"/>
          </a:p>
        </p:txBody>
      </p:sp>
      <p:sp>
        <p:nvSpPr>
          <p:cNvPr id="149" name="Left-Right Arrow 148"/>
          <p:cNvSpPr/>
          <p:nvPr/>
        </p:nvSpPr>
        <p:spPr>
          <a:xfrm>
            <a:off x="16406827" y="3431751"/>
            <a:ext cx="4376722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2127192" y="3511896"/>
            <a:ext cx="3743719" cy="2850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miley Face 149"/>
          <p:cNvSpPr/>
          <p:nvPr/>
        </p:nvSpPr>
        <p:spPr>
          <a:xfrm>
            <a:off x="22369517" y="4072000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Smiley Face 150"/>
          <p:cNvSpPr/>
          <p:nvPr/>
        </p:nvSpPr>
        <p:spPr>
          <a:xfrm>
            <a:off x="22867642" y="4449575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Smiley Face 151"/>
          <p:cNvSpPr/>
          <p:nvPr/>
        </p:nvSpPr>
        <p:spPr>
          <a:xfrm>
            <a:off x="23286618" y="4832592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nip Single Corner Rectangle 155"/>
          <p:cNvSpPr/>
          <p:nvPr/>
        </p:nvSpPr>
        <p:spPr>
          <a:xfrm>
            <a:off x="24299114" y="3962400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an 156"/>
          <p:cNvSpPr/>
          <p:nvPr/>
        </p:nvSpPr>
        <p:spPr>
          <a:xfrm>
            <a:off x="24258706" y="5197039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an 157"/>
          <p:cNvSpPr/>
          <p:nvPr/>
        </p:nvSpPr>
        <p:spPr>
          <a:xfrm>
            <a:off x="24411106" y="5349439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an 158"/>
          <p:cNvSpPr/>
          <p:nvPr/>
        </p:nvSpPr>
        <p:spPr>
          <a:xfrm>
            <a:off x="24563506" y="5501839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Snip Single Corner Rectangle 159"/>
          <p:cNvSpPr/>
          <p:nvPr/>
        </p:nvSpPr>
        <p:spPr>
          <a:xfrm>
            <a:off x="24451514" y="4114800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nip Single Corner Rectangle 160"/>
          <p:cNvSpPr/>
          <p:nvPr/>
        </p:nvSpPr>
        <p:spPr>
          <a:xfrm>
            <a:off x="24603914" y="4267200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an 162"/>
          <p:cNvSpPr/>
          <p:nvPr/>
        </p:nvSpPr>
        <p:spPr>
          <a:xfrm>
            <a:off x="26725196" y="3372516"/>
            <a:ext cx="2401036" cy="310048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27089073" y="453145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RACM</a:t>
            </a:r>
            <a:endParaRPr lang="en-US" sz="3600" b="1" dirty="0"/>
          </a:p>
        </p:txBody>
      </p:sp>
      <p:sp>
        <p:nvSpPr>
          <p:cNvPr id="165" name="Left-Right Arrow 164"/>
          <p:cNvSpPr/>
          <p:nvPr/>
        </p:nvSpPr>
        <p:spPr>
          <a:xfrm rot="16200000">
            <a:off x="23917418" y="7017071"/>
            <a:ext cx="1533868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 rot="16200000">
            <a:off x="19856354" y="4578284"/>
            <a:ext cx="2808960" cy="7599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 rot="16200000">
            <a:off x="19949976" y="3650069"/>
            <a:ext cx="261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68" name="Down Arrow 167"/>
          <p:cNvSpPr/>
          <p:nvPr/>
        </p:nvSpPr>
        <p:spPr>
          <a:xfrm>
            <a:off x="10926224" y="14703269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/>
          <p:cNvSpPr/>
          <p:nvPr/>
        </p:nvSpPr>
        <p:spPr>
          <a:xfrm>
            <a:off x="15730822" y="14664123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/>
          <p:cNvSpPr/>
          <p:nvPr/>
        </p:nvSpPr>
        <p:spPr>
          <a:xfrm>
            <a:off x="7302140" y="4183964"/>
            <a:ext cx="843009" cy="1112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1400815" y="23758284"/>
            <a:ext cx="7767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Science APPLICATIONS</a:t>
            </a:r>
            <a:endParaRPr lang="en-US" sz="6000" b="1" dirty="0"/>
          </a:p>
        </p:txBody>
      </p:sp>
      <p:sp>
        <p:nvSpPr>
          <p:cNvPr id="173" name="Left-Right Arrow 172"/>
          <p:cNvSpPr/>
          <p:nvPr/>
        </p:nvSpPr>
        <p:spPr>
          <a:xfrm rot="16200000">
            <a:off x="24014962" y="22573849"/>
            <a:ext cx="1177016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6569948" y="2559300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6569948" y="2559300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GLUSEEN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51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9600" y="609600"/>
            <a:ext cx="38252400" cy="27954375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" name="Rounded Rectangle 20"/>
          <p:cNvSpPr/>
          <p:nvPr/>
        </p:nvSpPr>
        <p:spPr>
          <a:xfrm>
            <a:off x="5029200" y="838256"/>
            <a:ext cx="11963400" cy="6644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4101" y="175265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4101" y="175265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Login Portal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6096000" y="4267256"/>
            <a:ext cx="9866503" cy="266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1" y="426725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SciServer</a:t>
            </a:r>
            <a:r>
              <a:rPr lang="en-US" sz="3600" b="1" dirty="0" smtClean="0"/>
              <a:t> UI</a:t>
            </a:r>
            <a:endParaRPr lang="en-US" sz="3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134101" y="5026519"/>
            <a:ext cx="2297982" cy="1412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101" y="510408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Dashboard</a:t>
            </a:r>
            <a:endParaRPr lang="en-US" sz="36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5085384" y="8406349"/>
            <a:ext cx="24596326" cy="15692837"/>
          </a:xfrm>
          <a:prstGeom prst="roundRect">
            <a:avLst>
              <a:gd name="adj" fmla="val 627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507206" y="5026518"/>
            <a:ext cx="2438400" cy="14830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93322" y="5104087"/>
            <a:ext cx="201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</a:t>
            </a:r>
            <a:endParaRPr lang="en-US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1014704" y="5026518"/>
            <a:ext cx="2438400" cy="14830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76360" y="510408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Activities</a:t>
            </a:r>
            <a:endParaRPr lang="en-US" sz="36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524104" y="4987732"/>
            <a:ext cx="2438400" cy="1451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72448" y="5104087"/>
            <a:ext cx="183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Collabs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672448" y="1117993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PORTAL</a:t>
            </a:r>
            <a:endParaRPr lang="en-US" sz="6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213178" y="8922688"/>
            <a:ext cx="10139918" cy="6691310"/>
          </a:xfrm>
          <a:prstGeom prst="roundRect">
            <a:avLst>
              <a:gd name="adj" fmla="val 104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135680" y="15869586"/>
            <a:ext cx="10815137" cy="8229600"/>
          </a:xfrm>
          <a:prstGeom prst="roundRect">
            <a:avLst>
              <a:gd name="adj" fmla="val 833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291771" y="9123152"/>
            <a:ext cx="3314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ANALYSIS</a:t>
            </a:r>
            <a:endParaRPr lang="en-US" sz="6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89421" y="16164430"/>
            <a:ext cx="10061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COLLABORATION &amp; SHARING</a:t>
            </a:r>
            <a:endParaRPr lang="en-US" sz="6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0484000" y="798787"/>
            <a:ext cx="11578400" cy="265769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1775400" y="3199087"/>
            <a:ext cx="8963166" cy="3429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410250" y="1257355"/>
            <a:ext cx="2548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DATA</a:t>
            </a:r>
            <a:endParaRPr lang="en-US" sz="6000" b="1" dirty="0"/>
          </a:p>
        </p:txBody>
      </p:sp>
      <p:sp>
        <p:nvSpPr>
          <p:cNvPr id="30" name="Can 29"/>
          <p:cNvSpPr/>
          <p:nvPr/>
        </p:nvSpPr>
        <p:spPr>
          <a:xfrm>
            <a:off x="33091782" y="4174955"/>
            <a:ext cx="2438400" cy="1955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36994847" y="4213741"/>
            <a:ext cx="2438400" cy="19170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1089598" y="15181729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32235578" y="160088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34341407" y="160088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36515008" y="160088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38864811" y="160088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33268082" y="17761446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35672182" y="1784212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37876937" y="17761446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31903011" y="19389087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34351740" y="19389087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37022210" y="19370882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39436312" y="19389087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104419" y="3300024"/>
            <a:ext cx="489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Personal Databases</a:t>
            </a:r>
            <a:endParaRPr lang="en-US" sz="3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289966" y="15205097"/>
            <a:ext cx="694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HOSTED Science Databases</a:t>
            </a:r>
            <a:endParaRPr lang="en-US" sz="36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31861690" y="7299295"/>
            <a:ext cx="8963166" cy="6627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190709" y="7400232"/>
            <a:ext cx="489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Personal </a:t>
            </a:r>
            <a:r>
              <a:rPr lang="en-US" sz="3600" b="1" dirty="0" err="1" smtClean="0"/>
              <a:t>Filesystems</a:t>
            </a:r>
            <a:endParaRPr lang="en-US" sz="3600" b="1" dirty="0"/>
          </a:p>
        </p:txBody>
      </p:sp>
      <p:sp>
        <p:nvSpPr>
          <p:cNvPr id="50" name="Snip Single Corner Rectangle 49"/>
          <p:cNvSpPr/>
          <p:nvPr/>
        </p:nvSpPr>
        <p:spPr>
          <a:xfrm>
            <a:off x="32523275" y="8351330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Single Corner Rectangle 50"/>
          <p:cNvSpPr/>
          <p:nvPr/>
        </p:nvSpPr>
        <p:spPr>
          <a:xfrm>
            <a:off x="36553441" y="8406349"/>
            <a:ext cx="2664020" cy="1620186"/>
          </a:xfrm>
          <a:prstGeom prst="snip1Rect">
            <a:avLst>
              <a:gd name="adj" fmla="val 4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Single Corner Rectangle 52"/>
          <p:cNvSpPr/>
          <p:nvPr/>
        </p:nvSpPr>
        <p:spPr>
          <a:xfrm>
            <a:off x="32446199" y="10767764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nip Single Corner Rectangle 53"/>
          <p:cNvSpPr/>
          <p:nvPr/>
        </p:nvSpPr>
        <p:spPr>
          <a:xfrm>
            <a:off x="33379212" y="11153227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Single Corner Rectangle 54"/>
          <p:cNvSpPr/>
          <p:nvPr/>
        </p:nvSpPr>
        <p:spPr>
          <a:xfrm>
            <a:off x="34353736" y="11565082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1089597" y="21255706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289966" y="21279074"/>
            <a:ext cx="687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HOSTED Science </a:t>
            </a:r>
            <a:r>
              <a:rPr lang="en-US" sz="3600" b="1" dirty="0" err="1" smtClean="0"/>
              <a:t>Filesystems</a:t>
            </a:r>
            <a:endParaRPr lang="en-US" sz="3600" b="1" dirty="0"/>
          </a:p>
        </p:txBody>
      </p:sp>
      <p:sp>
        <p:nvSpPr>
          <p:cNvPr id="58" name="Snip Single Corner Rectangle 57"/>
          <p:cNvSpPr/>
          <p:nvPr/>
        </p:nvSpPr>
        <p:spPr>
          <a:xfrm>
            <a:off x="32071160" y="22295043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nip Single Corner Rectangle 58"/>
          <p:cNvSpPr/>
          <p:nvPr/>
        </p:nvSpPr>
        <p:spPr>
          <a:xfrm>
            <a:off x="34234157" y="22295043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nip Single Corner Rectangle 59"/>
          <p:cNvSpPr/>
          <p:nvPr/>
        </p:nvSpPr>
        <p:spPr>
          <a:xfrm>
            <a:off x="36444469" y="22295043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nip Single Corner Rectangle 60"/>
          <p:cNvSpPr/>
          <p:nvPr/>
        </p:nvSpPr>
        <p:spPr>
          <a:xfrm>
            <a:off x="38700393" y="22295043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nip Single Corner Rectangle 61"/>
          <p:cNvSpPr/>
          <p:nvPr/>
        </p:nvSpPr>
        <p:spPr>
          <a:xfrm>
            <a:off x="33326605" y="2391860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nip Single Corner Rectangle 62"/>
          <p:cNvSpPr/>
          <p:nvPr/>
        </p:nvSpPr>
        <p:spPr>
          <a:xfrm>
            <a:off x="35658603" y="2389625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nip Single Corner Rectangle 63"/>
          <p:cNvSpPr/>
          <p:nvPr/>
        </p:nvSpPr>
        <p:spPr>
          <a:xfrm>
            <a:off x="38049712" y="23922318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nip Single Corner Rectangle 64"/>
          <p:cNvSpPr/>
          <p:nvPr/>
        </p:nvSpPr>
        <p:spPr>
          <a:xfrm>
            <a:off x="34854583" y="2538288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nip Single Corner Rectangle 65"/>
          <p:cNvSpPr/>
          <p:nvPr/>
        </p:nvSpPr>
        <p:spPr>
          <a:xfrm>
            <a:off x="32164831" y="2538288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nip Single Corner Rectangle 66"/>
          <p:cNvSpPr/>
          <p:nvPr/>
        </p:nvSpPr>
        <p:spPr>
          <a:xfrm>
            <a:off x="37180394" y="25444632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Single Corner Rectangle 67"/>
          <p:cNvSpPr/>
          <p:nvPr/>
        </p:nvSpPr>
        <p:spPr>
          <a:xfrm>
            <a:off x="39421637" y="25536346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0160439" y="10466208"/>
            <a:ext cx="8911346" cy="133672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145640" y="10785613"/>
            <a:ext cx="5868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APPLICATIONS</a:t>
            </a:r>
            <a:endParaRPr lang="en-US" sz="6000" b="1" dirty="0"/>
          </a:p>
        </p:txBody>
      </p:sp>
      <p:sp>
        <p:nvSpPr>
          <p:cNvPr id="71" name="Rectangle 70"/>
          <p:cNvSpPr/>
          <p:nvPr/>
        </p:nvSpPr>
        <p:spPr>
          <a:xfrm>
            <a:off x="6923033" y="17675666"/>
            <a:ext cx="3276600" cy="8110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923033" y="18670774"/>
            <a:ext cx="3276600" cy="887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113532" y="17825673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Users</a:t>
            </a:r>
            <a:endParaRPr lang="en-US" sz="3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151633" y="1874275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Groups</a:t>
            </a:r>
            <a:endParaRPr lang="en-US" sz="3600" b="1" dirty="0"/>
          </a:p>
        </p:txBody>
      </p:sp>
      <p:sp>
        <p:nvSpPr>
          <p:cNvPr id="76" name="Rectangle 75"/>
          <p:cNvSpPr/>
          <p:nvPr/>
        </p:nvSpPr>
        <p:spPr>
          <a:xfrm>
            <a:off x="6465834" y="20565408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656333" y="21372694"/>
            <a:ext cx="522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78" name="Rectangle 77"/>
          <p:cNvSpPr/>
          <p:nvPr/>
        </p:nvSpPr>
        <p:spPr>
          <a:xfrm>
            <a:off x="6618234" y="20717808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70634" y="20870208"/>
            <a:ext cx="9714102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704334" y="21183259"/>
            <a:ext cx="359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81" name="Rectangle 80"/>
          <p:cNvSpPr/>
          <p:nvPr/>
        </p:nvSpPr>
        <p:spPr>
          <a:xfrm>
            <a:off x="13171433" y="17525659"/>
            <a:ext cx="3276600" cy="2720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3361932" y="1767566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Resources</a:t>
            </a:r>
            <a:endParaRPr lang="en-US" sz="3600" b="1" dirty="0"/>
          </a:p>
        </p:txBody>
      </p:sp>
      <p:sp>
        <p:nvSpPr>
          <p:cNvPr id="83" name="Snip Single Corner Rectangle 82"/>
          <p:cNvSpPr/>
          <p:nvPr/>
        </p:nvSpPr>
        <p:spPr>
          <a:xfrm>
            <a:off x="13482458" y="18371889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14749062" y="18841437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10390131" y="18130892"/>
            <a:ext cx="2683865" cy="10393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8027934" y="19642823"/>
            <a:ext cx="1023497" cy="203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14046337" y="20136401"/>
            <a:ext cx="1023497" cy="1540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3244182" y="487688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MyDB</a:t>
            </a:r>
            <a:endParaRPr lang="en-US" sz="3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7081137" y="4842988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ScratchDB</a:t>
            </a:r>
            <a:r>
              <a:rPr lang="en-US" sz="3600" b="1" dirty="0" smtClean="0"/>
              <a:t> / Shared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834703" y="870882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Persistent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6921044" y="878617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Scratch / Shared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4724644" y="11808385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Volumes / Shared</a:t>
            </a:r>
            <a:endParaRPr lang="en-US" sz="3600" b="1" dirty="0"/>
          </a:p>
        </p:txBody>
      </p:sp>
      <p:sp>
        <p:nvSpPr>
          <p:cNvPr id="94" name="Down Arrow 93"/>
          <p:cNvSpPr/>
          <p:nvPr/>
        </p:nvSpPr>
        <p:spPr>
          <a:xfrm>
            <a:off x="10858340" y="7299295"/>
            <a:ext cx="1023497" cy="1272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-Right Arrow 99"/>
          <p:cNvSpPr/>
          <p:nvPr/>
        </p:nvSpPr>
        <p:spPr>
          <a:xfrm>
            <a:off x="29324397" y="14047029"/>
            <a:ext cx="1804578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0999732" y="1755700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SHARE</a:t>
            </a:r>
            <a:endParaRPr lang="en-US" sz="3600" b="1" dirty="0"/>
          </a:p>
        </p:txBody>
      </p:sp>
      <p:sp>
        <p:nvSpPr>
          <p:cNvPr id="102" name="Snip Single Corner Rectangle 101"/>
          <p:cNvSpPr/>
          <p:nvPr/>
        </p:nvSpPr>
        <p:spPr>
          <a:xfrm>
            <a:off x="12176027" y="22215921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nip Single Corner Rectangle 102"/>
          <p:cNvSpPr/>
          <p:nvPr/>
        </p:nvSpPr>
        <p:spPr>
          <a:xfrm>
            <a:off x="12206953" y="23056405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n 103"/>
          <p:cNvSpPr/>
          <p:nvPr/>
        </p:nvSpPr>
        <p:spPr>
          <a:xfrm>
            <a:off x="13415121" y="22192535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n 104"/>
          <p:cNvSpPr/>
          <p:nvPr/>
        </p:nvSpPr>
        <p:spPr>
          <a:xfrm>
            <a:off x="14798040" y="22804555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8681027" y="17671538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7154331" y="22056774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7652456" y="22434349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8071432" y="22817366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8871534" y="22053362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9213617" y="22473519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9708917" y="22813954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689598" y="10673973"/>
            <a:ext cx="9139008" cy="1894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816336" y="11003064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816336" y="11003064"/>
            <a:ext cx="307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Computation</a:t>
            </a:r>
            <a:endParaRPr lang="en-US" sz="3600" b="1" dirty="0"/>
          </a:p>
        </p:txBody>
      </p:sp>
      <p:sp>
        <p:nvSpPr>
          <p:cNvPr id="115" name="Rectangle 114"/>
          <p:cNvSpPr/>
          <p:nvPr/>
        </p:nvSpPr>
        <p:spPr>
          <a:xfrm>
            <a:off x="11847678" y="11036194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847677" y="11036195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Query</a:t>
            </a:r>
            <a:endParaRPr lang="en-US" sz="3600" b="1" dirty="0"/>
          </a:p>
        </p:txBody>
      </p:sp>
      <p:sp>
        <p:nvSpPr>
          <p:cNvPr id="117" name="Rectangle 116"/>
          <p:cNvSpPr/>
          <p:nvPr/>
        </p:nvSpPr>
        <p:spPr>
          <a:xfrm>
            <a:off x="11952116" y="13825696"/>
            <a:ext cx="3754424" cy="125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1952115" y="13825697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JOBS</a:t>
            </a:r>
            <a:endParaRPr lang="en-US" sz="3600" b="1" dirty="0"/>
          </a:p>
        </p:txBody>
      </p:sp>
      <p:sp>
        <p:nvSpPr>
          <p:cNvPr id="119" name="Rectangle 118"/>
          <p:cNvSpPr/>
          <p:nvPr/>
        </p:nvSpPr>
        <p:spPr>
          <a:xfrm>
            <a:off x="6922187" y="13867861"/>
            <a:ext cx="3754424" cy="102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922186" y="13867862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Interactive</a:t>
            </a:r>
            <a:endParaRPr lang="en-US" sz="3600" b="1" dirty="0"/>
          </a:p>
        </p:txBody>
      </p:sp>
      <p:sp>
        <p:nvSpPr>
          <p:cNvPr id="121" name="Rectangle 120"/>
          <p:cNvSpPr/>
          <p:nvPr/>
        </p:nvSpPr>
        <p:spPr>
          <a:xfrm rot="16200000">
            <a:off x="15571808" y="17408830"/>
            <a:ext cx="11349887" cy="4943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108356" y="11914067"/>
            <a:ext cx="6799065" cy="69958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2369251" y="12062203"/>
            <a:ext cx="3961462" cy="66485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9487419" y="16271882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23" name="Rectangle 122"/>
          <p:cNvSpPr/>
          <p:nvPr/>
        </p:nvSpPr>
        <p:spPr>
          <a:xfrm>
            <a:off x="22620237" y="12519427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2620237" y="1251942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CASJobs</a:t>
            </a:r>
            <a:endParaRPr lang="en-US" sz="3600" b="1" dirty="0"/>
          </a:p>
        </p:txBody>
      </p:sp>
      <p:sp>
        <p:nvSpPr>
          <p:cNvPr id="125" name="Rectangle 124"/>
          <p:cNvSpPr/>
          <p:nvPr/>
        </p:nvSpPr>
        <p:spPr>
          <a:xfrm>
            <a:off x="22598839" y="1465183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108356" y="19035570"/>
            <a:ext cx="6586082" cy="42953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2598839" y="1465183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SciQuery</a:t>
            </a:r>
            <a:endParaRPr lang="en-US" sz="3600" b="1" dirty="0"/>
          </a:p>
        </p:txBody>
      </p:sp>
      <p:sp>
        <p:nvSpPr>
          <p:cNvPr id="127" name="Rectangle 126"/>
          <p:cNvSpPr/>
          <p:nvPr/>
        </p:nvSpPr>
        <p:spPr>
          <a:xfrm>
            <a:off x="23225215" y="19296497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3225215" y="1929649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SciDrive</a:t>
            </a:r>
            <a:endParaRPr lang="en-US" sz="3600" b="1" dirty="0"/>
          </a:p>
        </p:txBody>
      </p:sp>
      <p:sp>
        <p:nvSpPr>
          <p:cNvPr id="129" name="Rectangle 128"/>
          <p:cNvSpPr/>
          <p:nvPr/>
        </p:nvSpPr>
        <p:spPr>
          <a:xfrm rot="16200000">
            <a:off x="25079825" y="14610441"/>
            <a:ext cx="5706028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26595813" y="1412854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JOBS</a:t>
            </a:r>
            <a:endParaRPr lang="en-US" sz="3600" b="1" dirty="0"/>
          </a:p>
        </p:txBody>
      </p:sp>
      <p:sp>
        <p:nvSpPr>
          <p:cNvPr id="131" name="Rectangle 130"/>
          <p:cNvSpPr/>
          <p:nvPr/>
        </p:nvSpPr>
        <p:spPr>
          <a:xfrm>
            <a:off x="22620237" y="1670145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22620237" y="1670145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COMPUTE</a:t>
            </a:r>
            <a:endParaRPr lang="en-US" sz="3600" b="1" dirty="0"/>
          </a:p>
        </p:txBody>
      </p:sp>
      <p:sp>
        <p:nvSpPr>
          <p:cNvPr id="171" name="Rounded Rectangle 170"/>
          <p:cNvSpPr/>
          <p:nvPr/>
        </p:nvSpPr>
        <p:spPr>
          <a:xfrm>
            <a:off x="18670636" y="25040841"/>
            <a:ext cx="11274102" cy="48466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9353761" y="2701740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9353761" y="2602686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SkyQuery</a:t>
            </a:r>
            <a:endParaRPr lang="en-US" sz="3600" b="1" dirty="0"/>
          </a:p>
        </p:txBody>
      </p:sp>
      <p:sp>
        <p:nvSpPr>
          <p:cNvPr id="135" name="Rectangle 134"/>
          <p:cNvSpPr/>
          <p:nvPr/>
        </p:nvSpPr>
        <p:spPr>
          <a:xfrm>
            <a:off x="22875984" y="2698066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2875984" y="2599012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SkyServer</a:t>
            </a:r>
            <a:endParaRPr lang="en-US" sz="3600" b="1" dirty="0"/>
          </a:p>
        </p:txBody>
      </p:sp>
      <p:sp>
        <p:nvSpPr>
          <p:cNvPr id="137" name="Rectangle 136"/>
          <p:cNvSpPr/>
          <p:nvPr/>
        </p:nvSpPr>
        <p:spPr>
          <a:xfrm>
            <a:off x="23257604" y="21253582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3257604" y="2125358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FileService</a:t>
            </a:r>
            <a:endParaRPr lang="en-US" sz="3600" b="1" dirty="0"/>
          </a:p>
        </p:txBody>
      </p:sp>
      <p:sp>
        <p:nvSpPr>
          <p:cNvPr id="139" name="Left-Right Arrow 138"/>
          <p:cNvSpPr/>
          <p:nvPr/>
        </p:nvSpPr>
        <p:spPr>
          <a:xfrm>
            <a:off x="16081378" y="13132603"/>
            <a:ext cx="4643347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-Right Arrow 140"/>
          <p:cNvSpPr/>
          <p:nvPr/>
        </p:nvSpPr>
        <p:spPr>
          <a:xfrm>
            <a:off x="16847326" y="18435100"/>
            <a:ext cx="3193215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nip Single Corner Rectangle 141"/>
          <p:cNvSpPr/>
          <p:nvPr/>
        </p:nvSpPr>
        <p:spPr>
          <a:xfrm>
            <a:off x="37696444" y="11281178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8007872" y="1163867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SciDrive</a:t>
            </a:r>
            <a:endParaRPr lang="en-US" sz="3600" b="1" dirty="0"/>
          </a:p>
        </p:txBody>
      </p:sp>
      <p:sp>
        <p:nvSpPr>
          <p:cNvPr id="146" name="Left-Right Arrow 145"/>
          <p:cNvSpPr/>
          <p:nvPr/>
        </p:nvSpPr>
        <p:spPr>
          <a:xfrm>
            <a:off x="25947420" y="14769069"/>
            <a:ext cx="1460074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20269431" y="609600"/>
            <a:ext cx="9110794" cy="51408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1031200" y="624234"/>
            <a:ext cx="7692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RESOURCES &amp; ACCESS CONTROLS</a:t>
            </a:r>
            <a:endParaRPr lang="en-US" sz="6000" b="1" dirty="0"/>
          </a:p>
        </p:txBody>
      </p:sp>
      <p:sp>
        <p:nvSpPr>
          <p:cNvPr id="149" name="Left-Right Arrow 148"/>
          <p:cNvSpPr/>
          <p:nvPr/>
        </p:nvSpPr>
        <p:spPr>
          <a:xfrm>
            <a:off x="16406827" y="2441207"/>
            <a:ext cx="4376722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2127192" y="2521352"/>
            <a:ext cx="3743719" cy="2850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miley Face 149"/>
          <p:cNvSpPr/>
          <p:nvPr/>
        </p:nvSpPr>
        <p:spPr>
          <a:xfrm>
            <a:off x="22369517" y="3081456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Smiley Face 150"/>
          <p:cNvSpPr/>
          <p:nvPr/>
        </p:nvSpPr>
        <p:spPr>
          <a:xfrm>
            <a:off x="22867642" y="3459031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Smiley Face 151"/>
          <p:cNvSpPr/>
          <p:nvPr/>
        </p:nvSpPr>
        <p:spPr>
          <a:xfrm>
            <a:off x="23286618" y="3842048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nip Single Corner Rectangle 155"/>
          <p:cNvSpPr/>
          <p:nvPr/>
        </p:nvSpPr>
        <p:spPr>
          <a:xfrm>
            <a:off x="24299114" y="2971856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an 156"/>
          <p:cNvSpPr/>
          <p:nvPr/>
        </p:nvSpPr>
        <p:spPr>
          <a:xfrm>
            <a:off x="24258706" y="4206495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an 157"/>
          <p:cNvSpPr/>
          <p:nvPr/>
        </p:nvSpPr>
        <p:spPr>
          <a:xfrm>
            <a:off x="24411106" y="4358895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an 158"/>
          <p:cNvSpPr/>
          <p:nvPr/>
        </p:nvSpPr>
        <p:spPr>
          <a:xfrm>
            <a:off x="24563506" y="4511295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Snip Single Corner Rectangle 159"/>
          <p:cNvSpPr/>
          <p:nvPr/>
        </p:nvSpPr>
        <p:spPr>
          <a:xfrm>
            <a:off x="24451514" y="3124256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nip Single Corner Rectangle 160"/>
          <p:cNvSpPr/>
          <p:nvPr/>
        </p:nvSpPr>
        <p:spPr>
          <a:xfrm>
            <a:off x="24603914" y="3276656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an 162"/>
          <p:cNvSpPr/>
          <p:nvPr/>
        </p:nvSpPr>
        <p:spPr>
          <a:xfrm>
            <a:off x="26725196" y="2381972"/>
            <a:ext cx="2401036" cy="310048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27089073" y="354091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RACM</a:t>
            </a:r>
            <a:endParaRPr lang="en-US" sz="3600" b="1" dirty="0"/>
          </a:p>
        </p:txBody>
      </p:sp>
      <p:sp>
        <p:nvSpPr>
          <p:cNvPr id="165" name="Left-Right Arrow 164"/>
          <p:cNvSpPr/>
          <p:nvPr/>
        </p:nvSpPr>
        <p:spPr>
          <a:xfrm rot="16200000">
            <a:off x="23383897" y="6560049"/>
            <a:ext cx="2600913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 rot="16200000">
            <a:off x="19856354" y="3587740"/>
            <a:ext cx="2808960" cy="7599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 rot="16200000">
            <a:off x="19949976" y="2659525"/>
            <a:ext cx="261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68" name="Down Arrow 167"/>
          <p:cNvSpPr/>
          <p:nvPr/>
        </p:nvSpPr>
        <p:spPr>
          <a:xfrm>
            <a:off x="8598560" y="12643202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/>
          <p:cNvSpPr/>
          <p:nvPr/>
        </p:nvSpPr>
        <p:spPr>
          <a:xfrm>
            <a:off x="13403158" y="12604056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/>
          <p:cNvSpPr/>
          <p:nvPr/>
        </p:nvSpPr>
        <p:spPr>
          <a:xfrm>
            <a:off x="7302140" y="3193420"/>
            <a:ext cx="843009" cy="1112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1328743" y="24155400"/>
            <a:ext cx="7767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Science APPLICATIONS</a:t>
            </a:r>
            <a:endParaRPr lang="en-US" sz="6000" b="1" dirty="0"/>
          </a:p>
        </p:txBody>
      </p:sp>
      <p:sp>
        <p:nvSpPr>
          <p:cNvPr id="173" name="Left-Right Arrow 172"/>
          <p:cNvSpPr/>
          <p:nvPr/>
        </p:nvSpPr>
        <p:spPr>
          <a:xfrm rot="16200000">
            <a:off x="23942890" y="23854778"/>
            <a:ext cx="1177016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6497876" y="2698066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6497876" y="2599012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GLUSEEN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564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18950656"/>
            <a:chOff x="-711200" y="2333625"/>
            <a:chExt cx="13236319" cy="18950656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852158" y="2233036"/>
            <a:ext cx="14104842" cy="26580818"/>
            <a:chOff x="12504934" y="2189445"/>
            <a:chExt cx="19207565" cy="26580818"/>
          </a:xfrm>
        </p:grpSpPr>
        <p:sp>
          <p:nvSpPr>
            <p:cNvPr id="77" name="Rounded Rectangle 76"/>
            <p:cNvSpPr/>
            <p:nvPr/>
          </p:nvSpPr>
          <p:spPr>
            <a:xfrm>
              <a:off x="12600374" y="2189446"/>
              <a:ext cx="19112125" cy="26580817"/>
            </a:xfrm>
            <a:prstGeom prst="roundRect">
              <a:avLst>
                <a:gd name="adj" fmla="val 3919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12916627" y="3442971"/>
              <a:ext cx="18632010" cy="5950099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12766150" y="18889025"/>
              <a:ext cx="18652831" cy="9641613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2829999" y="9534525"/>
              <a:ext cx="18632010" cy="9178293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57201" y="2189445"/>
              <a:ext cx="782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Technology: </a:t>
              </a:r>
              <a:endParaRPr lang="en-US" sz="7200" b="1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159" y="10734675"/>
              <a:ext cx="15412341" cy="7841422"/>
            </a:xfrm>
            <a:prstGeom prst="rect">
              <a:avLst/>
            </a:prstGeom>
            <a:ln w="88900">
              <a:solidFill>
                <a:schemeClr val="accent1">
                  <a:shade val="50000"/>
                </a:schemeClr>
              </a:solidFill>
            </a:ln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13157200" y="4000500"/>
              <a:ext cx="9067800" cy="4606088"/>
              <a:chOff x="13633830" y="4649040"/>
              <a:chExt cx="7772400" cy="52641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8625027" y="4801440"/>
                <a:ext cx="2781203" cy="5111700"/>
                <a:chOff x="39339982" y="3327118"/>
                <a:chExt cx="2781203" cy="5111700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5415241"/>
                  <a:ext cx="2781203" cy="932451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3327118"/>
                  <a:ext cx="2781203" cy="984355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41787" y="4370487"/>
                  <a:ext cx="2779398" cy="95504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39982" y="6457926"/>
                  <a:ext cx="2781203" cy="958302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339982" y="7485111"/>
                  <a:ext cx="2781203" cy="953707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13633830" y="4649040"/>
                <a:ext cx="4396662" cy="4942352"/>
                <a:chOff x="-46889" y="1385528"/>
                <a:chExt cx="4396662" cy="4942352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46889" y="1385528"/>
                  <a:ext cx="4396662" cy="10904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Database storage &amp; Query: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87680" y="2796598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analysis: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87680" y="4705003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exploration: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50726" y="5729914"/>
                  <a:ext cx="4080423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User sign-on: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87680" y="3696361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File storage: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4" name="Title 2"/>
            <p:cNvSpPr txBox="1">
              <a:spLocks/>
            </p:cNvSpPr>
            <p:nvPr/>
          </p:nvSpPr>
          <p:spPr>
            <a:xfrm>
              <a:off x="12511910" y="18935700"/>
              <a:ext cx="1372173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 Job Scheduling</a:t>
              </a:r>
              <a:endParaRPr lang="en-US" sz="6000" b="1" dirty="0"/>
            </a:p>
          </p:txBody>
        </p:sp>
        <p:grpSp>
          <p:nvGrpSpPr>
            <p:cNvPr id="811" name="Group 810"/>
            <p:cNvGrpSpPr/>
            <p:nvPr/>
          </p:nvGrpSpPr>
          <p:grpSpPr>
            <a:xfrm>
              <a:off x="13868400" y="20071133"/>
              <a:ext cx="16397980" cy="8265742"/>
              <a:chOff x="11512169" y="22355710"/>
              <a:chExt cx="14621131" cy="10009139"/>
            </a:xfrm>
          </p:grpSpPr>
          <p:sp>
            <p:nvSpPr>
              <p:cNvPr id="810" name="Rectangle 809"/>
              <p:cNvSpPr/>
              <p:nvPr/>
            </p:nvSpPr>
            <p:spPr>
              <a:xfrm>
                <a:off x="11512169" y="22355710"/>
                <a:ext cx="14621131" cy="10009139"/>
              </a:xfrm>
              <a:prstGeom prst="rect">
                <a:avLst/>
              </a:prstGeom>
              <a:solidFill>
                <a:schemeClr val="bg1"/>
              </a:solidFill>
              <a:ln w="889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670703" y="22631401"/>
                <a:ext cx="13941395" cy="9563610"/>
                <a:chOff x="-127661" y="838200"/>
                <a:chExt cx="9021931" cy="576493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015549" y="1371600"/>
                  <a:ext cx="1216417" cy="769426"/>
                  <a:chOff x="1167949" y="1295400"/>
                  <a:chExt cx="1216417" cy="53340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219198" y="1295400"/>
                    <a:ext cx="1165167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167949" y="1398080"/>
                    <a:ext cx="1216417" cy="3582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Dashboard UI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>
                <a:xfrm>
                  <a:off x="6708494" y="2866834"/>
                  <a:ext cx="2130706" cy="16289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744376" y="3258589"/>
                  <a:ext cx="1389224" cy="856211"/>
                  <a:chOff x="896776" y="1295400"/>
                  <a:chExt cx="1389224" cy="533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96776" y="1295400"/>
                    <a:ext cx="1389224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90215" y="1328405"/>
                    <a:ext cx="1088968" cy="32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Plugins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46968" y="5181600"/>
                  <a:ext cx="1286632" cy="838200"/>
                  <a:chOff x="999368" y="1295400"/>
                  <a:chExt cx="1286632" cy="5334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999368" y="1295400"/>
                    <a:ext cx="1286632" cy="533400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50665" y="1423600"/>
                    <a:ext cx="1159135" cy="18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CASJobs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708213" y="2943035"/>
                  <a:ext cx="1063749" cy="96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 and Access Control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810000" y="838200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197266" y="1006301"/>
                    <a:ext cx="1135891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682614" y="981970"/>
                    <a:ext cx="317395" cy="334178"/>
                    <a:chOff x="5682614" y="981970"/>
                    <a:chExt cx="317395" cy="334178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5682614" y="1018130"/>
                      <a:ext cx="296092" cy="298018"/>
                    </a:xfrm>
                    <a:prstGeom prst="rect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682614" y="981970"/>
                      <a:ext cx="317395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9358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18915" y="1733036"/>
                    <a:ext cx="2260029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10000" y="5371306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267200" y="1006301"/>
                    <a:ext cx="106231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667418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6021011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667418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6032526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943372" y="1133495"/>
                    <a:ext cx="293716" cy="292056"/>
                    <a:chOff x="5674906" y="1033095"/>
                    <a:chExt cx="293716" cy="29205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4906" y="1033095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218914" y="1733036"/>
                    <a:ext cx="1993151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810000" y="2895600"/>
                  <a:ext cx="2474371" cy="1600200"/>
                  <a:chOff x="5181600" y="2895600"/>
                  <a:chExt cx="2474371" cy="16002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81600" y="2895600"/>
                    <a:ext cx="2209800" cy="1600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655417" y="2909347"/>
                    <a:ext cx="1638839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5410200" y="3352800"/>
                    <a:ext cx="808715" cy="990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450052" y="3603580"/>
                    <a:ext cx="839114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List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Can 151"/>
                  <p:cNvSpPr/>
                  <p:nvPr/>
                </p:nvSpPr>
                <p:spPr>
                  <a:xfrm>
                    <a:off x="6400800" y="3352800"/>
                    <a:ext cx="838200" cy="990600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544906" y="3661710"/>
                    <a:ext cx="111106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Meta Data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>
                  <a:endCxn id="120" idx="0"/>
                </p:cNvCxnSpPr>
                <p:nvPr/>
              </p:nvCxnSpPr>
              <p:spPr>
                <a:xfrm>
                  <a:off x="4560916" y="4267200"/>
                  <a:ext cx="0" cy="1256506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n 154"/>
                <p:cNvSpPr/>
                <p:nvPr/>
              </p:nvSpPr>
              <p:spPr>
                <a:xfrm>
                  <a:off x="7822083" y="3259052"/>
                  <a:ext cx="838200" cy="1084347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761682" y="3523211"/>
                  <a:ext cx="1132588" cy="673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ACLs</a:t>
                  </a:r>
                </a:p>
                <a:p>
                  <a:pPr algn="ctr"/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ight Arrow 156"/>
                <p:cNvSpPr/>
                <p:nvPr/>
              </p:nvSpPr>
              <p:spPr>
                <a:xfrm flipH="1">
                  <a:off x="6113206" y="3469629"/>
                  <a:ext cx="495299" cy="30891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58" name="Straight Arrow Connector 157"/>
                <p:cNvCxnSpPr/>
                <p:nvPr/>
              </p:nvCxnSpPr>
              <p:spPr>
                <a:xfrm rot="5400000" flipH="1" flipV="1">
                  <a:off x="3657144" y="2560576"/>
                  <a:ext cx="1807545" cy="106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2591041" y="2030652"/>
                  <a:ext cx="694711" cy="609600"/>
                  <a:chOff x="2581889" y="2057400"/>
                  <a:chExt cx="694711" cy="609600"/>
                </a:xfrm>
              </p:grpSpPr>
              <p:sp>
                <p:nvSpPr>
                  <p:cNvPr id="160" name="Folded Corner 159"/>
                  <p:cNvSpPr/>
                  <p:nvPr/>
                </p:nvSpPr>
                <p:spPr>
                  <a:xfrm>
                    <a:off x="2590799" y="2057400"/>
                    <a:ext cx="685801" cy="609600"/>
                  </a:xfrm>
                  <a:prstGeom prst="foldedCorner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81889" y="2072929"/>
                    <a:ext cx="68167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Script Job</a:t>
                    </a:r>
                    <a:endPara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3" name="Folded Corner 162"/>
                <p:cNvSpPr/>
                <p:nvPr/>
              </p:nvSpPr>
              <p:spPr>
                <a:xfrm>
                  <a:off x="2599951" y="3352800"/>
                  <a:ext cx="737156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6" name="Folded Corner 165"/>
                <p:cNvSpPr/>
                <p:nvPr/>
              </p:nvSpPr>
              <p:spPr>
                <a:xfrm>
                  <a:off x="2614425" y="4761706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2194972" y="1787361"/>
                  <a:ext cx="386676" cy="394008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291463" y="2710496"/>
                  <a:ext cx="736053" cy="706942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47774" y="3648270"/>
                  <a:ext cx="343374" cy="392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3437097" y="3614137"/>
                  <a:ext cx="380370" cy="994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198053" y="5099353"/>
                  <a:ext cx="369121" cy="34219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3227394" y="4169542"/>
                  <a:ext cx="560439" cy="52192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2129374" y="1559493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27338" y="2970886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70300" y="482029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93787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779787" y="2372067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4698489" y="2134969"/>
                  <a:ext cx="342900" cy="326984"/>
                  <a:chOff x="4762500" y="2310198"/>
                  <a:chExt cx="342900" cy="326984"/>
                </a:xfrm>
              </p:grpSpPr>
              <p:sp>
                <p:nvSpPr>
                  <p:cNvPr id="180" name="Curved Up Arrow 179"/>
                  <p:cNvSpPr/>
                  <p:nvPr/>
                </p:nvSpPr>
                <p:spPr>
                  <a:xfrm>
                    <a:off x="4762500" y="2496885"/>
                    <a:ext cx="342900" cy="140297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Curved Up Arrow 180"/>
                  <p:cNvSpPr/>
                  <p:nvPr/>
                </p:nvSpPr>
                <p:spPr>
                  <a:xfrm flipH="1" flipV="1">
                    <a:off x="4762500" y="2310198"/>
                    <a:ext cx="342900" cy="156573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4712343" y="5001800"/>
                  <a:ext cx="289622" cy="305186"/>
                  <a:chOff x="4762500" y="2358998"/>
                  <a:chExt cx="289622" cy="305186"/>
                </a:xfrm>
              </p:grpSpPr>
              <p:sp>
                <p:nvSpPr>
                  <p:cNvPr id="183" name="Curved Up Arrow 182"/>
                  <p:cNvSpPr/>
                  <p:nvPr/>
                </p:nvSpPr>
                <p:spPr>
                  <a:xfrm>
                    <a:off x="4762500" y="2545686"/>
                    <a:ext cx="289622" cy="118498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Curved Up Arrow 183"/>
                  <p:cNvSpPr/>
                  <p:nvPr/>
                </p:nvSpPr>
                <p:spPr>
                  <a:xfrm flipH="1" flipV="1">
                    <a:off x="4762500" y="2358998"/>
                    <a:ext cx="289622" cy="132246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5" name="TextBox 184"/>
                <p:cNvSpPr txBox="1"/>
                <p:nvPr/>
              </p:nvSpPr>
              <p:spPr>
                <a:xfrm>
                  <a:off x="4489002" y="248419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497934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-76364" y="1385288"/>
                  <a:ext cx="820740" cy="761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-127661" y="157792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Jupyter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9" name="Straight Arrow Connector 188"/>
                <p:cNvCxnSpPr>
                  <a:endCxn id="79" idx="1"/>
                </p:cNvCxnSpPr>
                <p:nvPr/>
              </p:nvCxnSpPr>
              <p:spPr>
                <a:xfrm>
                  <a:off x="740525" y="1745174"/>
                  <a:ext cx="326273" cy="11139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4078452" y="3523211"/>
                  <a:ext cx="711064" cy="1008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053261" y="1170143"/>
                  <a:ext cx="307778" cy="1014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/>
                <p:cNvSpPr/>
                <p:nvPr/>
              </p:nvSpPr>
              <p:spPr>
                <a:xfrm>
                  <a:off x="4087425" y="4236273"/>
                  <a:ext cx="711064" cy="10087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3" name="Straight Arrow Connector 192"/>
                <p:cNvCxnSpPr>
                  <a:endCxn id="134" idx="1"/>
                </p:cNvCxnSpPr>
                <p:nvPr/>
              </p:nvCxnSpPr>
              <p:spPr>
                <a:xfrm flipV="1">
                  <a:off x="4847315" y="5812629"/>
                  <a:ext cx="2867456" cy="15877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ight Arrow 48"/>
            <p:cNvSpPr/>
            <p:nvPr/>
          </p:nvSpPr>
          <p:spPr>
            <a:xfrm rot="16200000">
              <a:off x="23837839" y="19028639"/>
              <a:ext cx="2085274" cy="52919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pic>
          <p:nvPicPr>
            <p:cNvPr id="1028" name="Picture 4" descr="http://logos-download.com/wp-content/uploads/2016/09/Docker_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5661" y="7346418"/>
              <a:ext cx="1802211" cy="113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3229" y="7178763"/>
              <a:ext cx="2174498" cy="163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.auro.io/images/openstack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5886" y="7134225"/>
              <a:ext cx="2328015" cy="17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python.org/static/community_logos/python-logo-master-v3-TM-flatten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401" y="5800725"/>
              <a:ext cx="2566040" cy="6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www.mathworks.com/matlabcentral/mlc-downloads/downloads/submissions/24241/versions/5/screensho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1671" y="5120016"/>
              <a:ext cx="2553329" cy="191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" name="Title 2"/>
            <p:cNvSpPr txBox="1">
              <a:spLocks/>
            </p:cNvSpPr>
            <p:nvPr/>
          </p:nvSpPr>
          <p:spPr>
            <a:xfrm>
              <a:off x="12504934" y="9601200"/>
              <a:ext cx="11667102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</a:t>
              </a:r>
              <a:endParaRPr lang="en-US" sz="60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821113" y="23669625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8821113" y="25603200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358600" y="20527673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4358601" y="20478132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736300" y="20994398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736300" y="20944857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358600" y="20985490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4358601" y="20935950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6" name="Picture 2" descr="https://www.r-project.org/logo/R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3046" y="5567308"/>
              <a:ext cx="1631210" cy="107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14535150"/>
              <a:ext cx="18825195" cy="14235112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6649637"/>
              <a:ext cx="16249652" cy="5494616"/>
              <a:chOff x="1" y="6110894"/>
              <a:chExt cx="9143999" cy="4025078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" y="6110894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456823" y="6110894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23134415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4"/>
              <a:ext cx="18831432" cy="10886019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81" y="14649449"/>
              <a:ext cx="10265519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5678023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22217720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5" y="23134415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22183298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23134414"/>
              <a:ext cx="4934752" cy="5506673"/>
            </a:xfrm>
            <a:prstGeom prst="rect">
              <a:avLst/>
            </a:prstGeom>
          </p:spPr>
        </p:pic>
      </p:grpSp>
      <p:sp>
        <p:nvSpPr>
          <p:cNvPr id="244" name="Rounded Rectangle 243"/>
          <p:cNvSpPr/>
          <p:nvPr/>
        </p:nvSpPr>
        <p:spPr>
          <a:xfrm>
            <a:off x="8444243" y="2222783"/>
            <a:ext cx="14034757" cy="26580817"/>
          </a:xfrm>
          <a:prstGeom prst="roundRect">
            <a:avLst>
              <a:gd name="adj" fmla="val 39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5" name="Rounded Rectangle 244"/>
          <p:cNvSpPr/>
          <p:nvPr/>
        </p:nvSpPr>
        <p:spPr>
          <a:xfrm>
            <a:off x="8676480" y="3476308"/>
            <a:ext cx="13682190" cy="5950099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6" name="Rounded Rectangle 245"/>
          <p:cNvSpPr/>
          <p:nvPr/>
        </p:nvSpPr>
        <p:spPr>
          <a:xfrm>
            <a:off x="8565979" y="1892236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7" name="Rounded Rectangle 246"/>
          <p:cNvSpPr/>
          <p:nvPr/>
        </p:nvSpPr>
        <p:spPr>
          <a:xfrm>
            <a:off x="8612866" y="9567862"/>
            <a:ext cx="13682190" cy="9178293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8" name="TextBox 247"/>
          <p:cNvSpPr txBox="1"/>
          <p:nvPr/>
        </p:nvSpPr>
        <p:spPr>
          <a:xfrm>
            <a:off x="8853142" y="2222782"/>
            <a:ext cx="574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System: </a:t>
            </a:r>
            <a:endParaRPr lang="en-US" sz="7200" b="1" dirty="0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29" y="10768012"/>
            <a:ext cx="11317865" cy="7841422"/>
          </a:xfrm>
          <a:prstGeom prst="rect">
            <a:avLst/>
          </a:prstGeom>
          <a:ln w="88900">
            <a:solidFill>
              <a:schemeClr val="accent1">
                <a:shade val="50000"/>
              </a:schemeClr>
            </a:solidFill>
          </a:ln>
          <a:effectLst/>
        </p:spPr>
      </p:pic>
      <p:grpSp>
        <p:nvGrpSpPr>
          <p:cNvPr id="250" name="Group 249"/>
          <p:cNvGrpSpPr/>
          <p:nvPr/>
        </p:nvGrpSpPr>
        <p:grpSpPr>
          <a:xfrm>
            <a:off x="8853142" y="4033837"/>
            <a:ext cx="6658829" cy="4606088"/>
            <a:chOff x="13633830" y="4649040"/>
            <a:chExt cx="7772400" cy="5264100"/>
          </a:xfrm>
        </p:grpSpPr>
        <p:grpSp>
          <p:nvGrpSpPr>
            <p:cNvPr id="374" name="Group 373"/>
            <p:cNvGrpSpPr/>
            <p:nvPr/>
          </p:nvGrpSpPr>
          <p:grpSpPr>
            <a:xfrm>
              <a:off x="18625027" y="4801440"/>
              <a:ext cx="2781203" cy="5111700"/>
              <a:chOff x="39339982" y="3327118"/>
              <a:chExt cx="2781203" cy="5111700"/>
            </a:xfrm>
          </p:grpSpPr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5415241"/>
                <a:ext cx="2781203" cy="932451"/>
              </a:xfrm>
              <a:prstGeom prst="rect">
                <a:avLst/>
              </a:prstGeom>
            </p:spPr>
          </p:pic>
          <p:pic>
            <p:nvPicPr>
              <p:cNvPr id="382" name="Picture 3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3327118"/>
                <a:ext cx="2781203" cy="984355"/>
              </a:xfrm>
              <a:prstGeom prst="rect">
                <a:avLst/>
              </a:prstGeom>
            </p:spPr>
          </p:pic>
          <p:pic>
            <p:nvPicPr>
              <p:cNvPr id="383" name="Picture 3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41787" y="4370487"/>
                <a:ext cx="2779398" cy="955040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39982" y="6457926"/>
                <a:ext cx="2781203" cy="958302"/>
              </a:xfrm>
              <a:prstGeom prst="rect">
                <a:avLst/>
              </a:prstGeom>
            </p:spPr>
          </p:pic>
          <p:pic>
            <p:nvPicPr>
              <p:cNvPr id="385" name="Picture 38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339982" y="7485111"/>
                <a:ext cx="2781203" cy="953707"/>
              </a:xfrm>
              <a:prstGeom prst="rect">
                <a:avLst/>
              </a:prstGeom>
            </p:spPr>
          </p:pic>
        </p:grpSp>
        <p:grpSp>
          <p:nvGrpSpPr>
            <p:cNvPr id="375" name="Group 374"/>
            <p:cNvGrpSpPr/>
            <p:nvPr/>
          </p:nvGrpSpPr>
          <p:grpSpPr>
            <a:xfrm>
              <a:off x="13633830" y="4649040"/>
              <a:ext cx="4396662" cy="4942352"/>
              <a:chOff x="-46889" y="1385528"/>
              <a:chExt cx="4396662" cy="4942352"/>
            </a:xfrm>
          </p:grpSpPr>
          <p:sp>
            <p:nvSpPr>
              <p:cNvPr id="376" name="TextBox 375"/>
              <p:cNvSpPr txBox="1"/>
              <p:nvPr/>
            </p:nvSpPr>
            <p:spPr>
              <a:xfrm>
                <a:off x="-46889" y="1385528"/>
                <a:ext cx="4396662" cy="109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Database storage &amp; Query: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187680" y="2796598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analysis: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87680" y="4705003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exploration: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250726" y="5729914"/>
                <a:ext cx="4080423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User sign-on: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187680" y="3696361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File storage: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51" name="Title 2"/>
          <p:cNvSpPr txBox="1">
            <a:spLocks/>
          </p:cNvSpPr>
          <p:nvPr/>
        </p:nvSpPr>
        <p:spPr>
          <a:xfrm>
            <a:off x="8379281" y="18969037"/>
            <a:ext cx="10076386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Job Scheduling</a:t>
            </a:r>
            <a:endParaRPr lang="en-US" sz="6000" b="1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9375403" y="20104470"/>
            <a:ext cx="12041657" cy="8265742"/>
            <a:chOff x="11512169" y="22355710"/>
            <a:chExt cx="14621131" cy="10009139"/>
          </a:xfrm>
        </p:grpSpPr>
        <p:sp>
          <p:nvSpPr>
            <p:cNvPr id="269" name="Rectangle 268"/>
            <p:cNvSpPr/>
            <p:nvPr/>
          </p:nvSpPr>
          <p:spPr>
            <a:xfrm>
              <a:off x="11512169" y="22355710"/>
              <a:ext cx="14621131" cy="10009139"/>
            </a:xfrm>
            <a:prstGeom prst="rect">
              <a:avLst/>
            </a:prstGeom>
            <a:solidFill>
              <a:schemeClr val="bg1"/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11670703" y="22631401"/>
              <a:ext cx="13941395" cy="9563610"/>
              <a:chOff x="-127661" y="838200"/>
              <a:chExt cx="9021931" cy="5764930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015549" y="1371600"/>
                <a:ext cx="1216417" cy="769426"/>
                <a:chOff x="1167949" y="1295400"/>
                <a:chExt cx="1216417" cy="533400"/>
              </a:xfrm>
            </p:grpSpPr>
            <p:sp>
              <p:nvSpPr>
                <p:cNvPr id="372" name="Rectangle 371"/>
                <p:cNvSpPr/>
                <p:nvPr/>
              </p:nvSpPr>
              <p:spPr>
                <a:xfrm>
                  <a:off x="1219198" y="1295400"/>
                  <a:ext cx="1165167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1167949" y="1398080"/>
                  <a:ext cx="1216417" cy="35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Dashboard UI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2" name="Rectangle 271"/>
              <p:cNvSpPr/>
              <p:nvPr/>
            </p:nvSpPr>
            <p:spPr>
              <a:xfrm>
                <a:off x="6708494" y="2866834"/>
                <a:ext cx="2130706" cy="162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744376" y="3258589"/>
                <a:ext cx="1389224" cy="856211"/>
                <a:chOff x="896776" y="1295400"/>
                <a:chExt cx="1389224" cy="533400"/>
              </a:xfrm>
            </p:grpSpPr>
            <p:sp>
              <p:nvSpPr>
                <p:cNvPr id="370" name="Rectangle 369"/>
                <p:cNvSpPr/>
                <p:nvPr/>
              </p:nvSpPr>
              <p:spPr>
                <a:xfrm>
                  <a:off x="896776" y="1295400"/>
                  <a:ext cx="1389224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1090215" y="1328405"/>
                  <a:ext cx="1088968" cy="321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Plugins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846968" y="5181600"/>
                <a:ext cx="1286632" cy="838200"/>
                <a:chOff x="999368" y="1295400"/>
                <a:chExt cx="1286632" cy="53340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999368" y="1295400"/>
                  <a:ext cx="1286632" cy="53340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1050665" y="1423600"/>
                  <a:ext cx="1159135" cy="18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CASJobs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5" name="TextBox 274"/>
              <p:cNvSpPr txBox="1"/>
              <p:nvPr/>
            </p:nvSpPr>
            <p:spPr>
              <a:xfrm>
                <a:off x="6708213" y="2943035"/>
                <a:ext cx="1063749" cy="96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and Access Control Manager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3810000" y="838200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49" name="Rounded Rectangle 348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4197266" y="1006301"/>
                  <a:ext cx="1135891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55" name="Group 354"/>
                <p:cNvGrpSpPr/>
                <p:nvPr/>
              </p:nvGrpSpPr>
              <p:grpSpPr>
                <a:xfrm>
                  <a:off x="5682614" y="981970"/>
                  <a:ext cx="317395" cy="334178"/>
                  <a:chOff x="5682614" y="981970"/>
                  <a:chExt cx="317395" cy="334178"/>
                </a:xfrm>
              </p:grpSpPr>
              <p:sp>
                <p:nvSpPr>
                  <p:cNvPr id="366" name="Rectangle 365"/>
                  <p:cNvSpPr/>
                  <p:nvPr/>
                </p:nvSpPr>
                <p:spPr>
                  <a:xfrm>
                    <a:off x="5682614" y="1018130"/>
                    <a:ext cx="296092" cy="298018"/>
                  </a:xfrm>
                  <a:prstGeom prst="rect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7" name="TextBox 366"/>
                  <p:cNvSpPr txBox="1"/>
                  <p:nvPr/>
                </p:nvSpPr>
                <p:spPr>
                  <a:xfrm>
                    <a:off x="5682614" y="981970"/>
                    <a:ext cx="31739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5" name="TextBox 364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2" name="Rectangle 361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8" name="Group 357"/>
                <p:cNvGrpSpPr/>
                <p:nvPr/>
              </p:nvGrpSpPr>
              <p:grpSpPr>
                <a:xfrm>
                  <a:off x="79358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0" name="Rectangle 359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1" name="TextBox 360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59" name="TextBox 358"/>
                <p:cNvSpPr txBox="1"/>
                <p:nvPr/>
              </p:nvSpPr>
              <p:spPr>
                <a:xfrm>
                  <a:off x="6218915" y="1733036"/>
                  <a:ext cx="2260029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>
                <a:off x="3810000" y="5371306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21" name="Rounded Rectangle 320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4267200" y="1006301"/>
                  <a:ext cx="106231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5667418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7" name="Rectangle 34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6021011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5667418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6032526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1" name="Rectangle 340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0" name="TextBox 339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7" name="Rectangle 33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7943372" y="1133495"/>
                  <a:ext cx="293716" cy="292056"/>
                  <a:chOff x="5674906" y="1033095"/>
                  <a:chExt cx="293716" cy="292056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5674906" y="1033095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34" name="TextBox 333"/>
                <p:cNvSpPr txBox="1"/>
                <p:nvPr/>
              </p:nvSpPr>
              <p:spPr>
                <a:xfrm>
                  <a:off x="6218914" y="1733036"/>
                  <a:ext cx="1993151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3810000" y="2895600"/>
                <a:ext cx="2474371" cy="1600200"/>
                <a:chOff x="5181600" y="2895600"/>
                <a:chExt cx="2474371" cy="1600200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>
                  <a:off x="5181600" y="2895600"/>
                  <a:ext cx="2209800" cy="16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5655417" y="2909347"/>
                  <a:ext cx="1638839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410200" y="3352800"/>
                  <a:ext cx="808715" cy="990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8" name="TextBox 317"/>
                <p:cNvSpPr txBox="1"/>
                <p:nvPr/>
              </p:nvSpPr>
              <p:spPr>
                <a:xfrm>
                  <a:off x="5450052" y="3603580"/>
                  <a:ext cx="839114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List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" name="Can 318"/>
                <p:cNvSpPr/>
                <p:nvPr/>
              </p:nvSpPr>
              <p:spPr>
                <a:xfrm>
                  <a:off x="6400800" y="3352800"/>
                  <a:ext cx="838200" cy="990600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>
                  <a:off x="6544906" y="3661710"/>
                  <a:ext cx="1111065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Meta Data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79" name="Straight Arrow Connector 278"/>
              <p:cNvCxnSpPr>
                <a:endCxn id="322" idx="0"/>
              </p:cNvCxnSpPr>
              <p:nvPr/>
            </p:nvCxnSpPr>
            <p:spPr>
              <a:xfrm>
                <a:off x="4560916" y="4267200"/>
                <a:ext cx="0" cy="12565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an 279"/>
              <p:cNvSpPr/>
              <p:nvPr/>
            </p:nvSpPr>
            <p:spPr>
              <a:xfrm>
                <a:off x="7822083" y="3259052"/>
                <a:ext cx="838200" cy="108434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7761682" y="3523211"/>
                <a:ext cx="1132588" cy="67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ACLs</a:t>
                </a:r>
              </a:p>
              <a:p>
                <a:pPr algn="ctr"/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Right Arrow 281"/>
              <p:cNvSpPr/>
              <p:nvPr/>
            </p:nvSpPr>
            <p:spPr>
              <a:xfrm flipH="1">
                <a:off x="6113206" y="3469629"/>
                <a:ext cx="495299" cy="308910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3" name="Straight Arrow Connector 282"/>
              <p:cNvCxnSpPr/>
              <p:nvPr/>
            </p:nvCxnSpPr>
            <p:spPr>
              <a:xfrm rot="5400000" flipH="1" flipV="1">
                <a:off x="3657144" y="2560576"/>
                <a:ext cx="1807545" cy="106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/>
              <p:cNvGrpSpPr/>
              <p:nvPr/>
            </p:nvGrpSpPr>
            <p:grpSpPr>
              <a:xfrm>
                <a:off x="2591041" y="2030652"/>
                <a:ext cx="694711" cy="609600"/>
                <a:chOff x="2581889" y="2057400"/>
                <a:chExt cx="694711" cy="609600"/>
              </a:xfrm>
            </p:grpSpPr>
            <p:sp>
              <p:nvSpPr>
                <p:cNvPr id="313" name="Folded Corner 312"/>
                <p:cNvSpPr/>
                <p:nvPr/>
              </p:nvSpPr>
              <p:spPr>
                <a:xfrm>
                  <a:off x="2590799" y="2057400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2581889" y="2072929"/>
                  <a:ext cx="68167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Script Job</a:t>
                  </a:r>
                  <a:endParaRPr 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85" name="Folded Corner 284"/>
              <p:cNvSpPr/>
              <p:nvPr/>
            </p:nvSpPr>
            <p:spPr>
              <a:xfrm>
                <a:off x="2599951" y="3352800"/>
                <a:ext cx="737156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6" name="Folded Corner 285"/>
              <p:cNvSpPr/>
              <p:nvPr/>
            </p:nvSpPr>
            <p:spPr>
              <a:xfrm>
                <a:off x="2614425" y="4761706"/>
                <a:ext cx="685801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7" name="Straight Arrow Connector 286"/>
              <p:cNvCxnSpPr/>
              <p:nvPr/>
            </p:nvCxnSpPr>
            <p:spPr>
              <a:xfrm>
                <a:off x="2194972" y="1787361"/>
                <a:ext cx="386676" cy="394008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3291463" y="2710496"/>
                <a:ext cx="736053" cy="7069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2247774" y="3648270"/>
                <a:ext cx="343374" cy="392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3437097" y="3614137"/>
                <a:ext cx="380370" cy="994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V="1">
                <a:off x="2198053" y="5099353"/>
                <a:ext cx="369121" cy="34219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227394" y="4169542"/>
                <a:ext cx="560439" cy="52192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/>
              <p:cNvSpPr txBox="1"/>
              <p:nvPr/>
            </p:nvSpPr>
            <p:spPr>
              <a:xfrm>
                <a:off x="2129374" y="1559493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1927338" y="2970886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770300" y="482029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3793787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3779787" y="2372067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698489" y="2134969"/>
                <a:ext cx="342900" cy="326984"/>
                <a:chOff x="4762500" y="2310198"/>
                <a:chExt cx="342900" cy="326984"/>
              </a:xfrm>
            </p:grpSpPr>
            <p:sp>
              <p:nvSpPr>
                <p:cNvPr id="311" name="Curved Up Arrow 310"/>
                <p:cNvSpPr/>
                <p:nvPr/>
              </p:nvSpPr>
              <p:spPr>
                <a:xfrm>
                  <a:off x="4762500" y="2496885"/>
                  <a:ext cx="342900" cy="140297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Curved Up Arrow 311"/>
                <p:cNvSpPr/>
                <p:nvPr/>
              </p:nvSpPr>
              <p:spPr>
                <a:xfrm flipH="1" flipV="1">
                  <a:off x="4762500" y="2310198"/>
                  <a:ext cx="342900" cy="156573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4712343" y="5001800"/>
                <a:ext cx="289622" cy="305186"/>
                <a:chOff x="4762500" y="2358998"/>
                <a:chExt cx="289622" cy="305186"/>
              </a:xfrm>
            </p:grpSpPr>
            <p:sp>
              <p:nvSpPr>
                <p:cNvPr id="309" name="Curved Up Arrow 308"/>
                <p:cNvSpPr/>
                <p:nvPr/>
              </p:nvSpPr>
              <p:spPr>
                <a:xfrm>
                  <a:off x="4762500" y="2545686"/>
                  <a:ext cx="289622" cy="118498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Curved Up Arrow 309"/>
                <p:cNvSpPr/>
                <p:nvPr/>
              </p:nvSpPr>
              <p:spPr>
                <a:xfrm flipH="1" flipV="1">
                  <a:off x="4762500" y="2358998"/>
                  <a:ext cx="289622" cy="132246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4489002" y="248419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4497934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-76364" y="1385288"/>
                <a:ext cx="820740" cy="761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-127661" y="157792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Jupyter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4" name="Straight Arrow Connector 303"/>
              <p:cNvCxnSpPr>
                <a:endCxn id="372" idx="1"/>
              </p:cNvCxnSpPr>
              <p:nvPr/>
            </p:nvCxnSpPr>
            <p:spPr>
              <a:xfrm>
                <a:off x="740525" y="1745174"/>
                <a:ext cx="326273" cy="11139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angle 304"/>
              <p:cNvSpPr/>
              <p:nvPr/>
            </p:nvSpPr>
            <p:spPr>
              <a:xfrm>
                <a:off x="4078452" y="3523211"/>
                <a:ext cx="711064" cy="1008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6" name="Straight Arrow Connector 305"/>
              <p:cNvCxnSpPr/>
              <p:nvPr/>
            </p:nvCxnSpPr>
            <p:spPr>
              <a:xfrm>
                <a:off x="5053261" y="1170143"/>
                <a:ext cx="307778" cy="101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/>
              <p:cNvSpPr/>
              <p:nvPr/>
            </p:nvSpPr>
            <p:spPr>
              <a:xfrm>
                <a:off x="4087425" y="4236273"/>
                <a:ext cx="711064" cy="10087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8" name="Straight Arrow Connector 307"/>
              <p:cNvCxnSpPr>
                <a:endCxn id="336" idx="1"/>
              </p:cNvCxnSpPr>
              <p:nvPr/>
            </p:nvCxnSpPr>
            <p:spPr>
              <a:xfrm flipV="1">
                <a:off x="4847315" y="5812629"/>
                <a:ext cx="2867456" cy="15877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Right Arrow 252"/>
          <p:cNvSpPr/>
          <p:nvPr/>
        </p:nvSpPr>
        <p:spPr>
          <a:xfrm rot="16200000">
            <a:off x="16419350" y="19132270"/>
            <a:ext cx="2085274" cy="388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254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517" y="7379755"/>
            <a:ext cx="1323432" cy="1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545" y="7212100"/>
            <a:ext cx="1596816" cy="1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968" y="7167562"/>
            <a:ext cx="1709550" cy="1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493" y="5834062"/>
            <a:ext cx="1884340" cy="6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228" y="5153353"/>
            <a:ext cx="1875006" cy="19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itle 2"/>
          <p:cNvSpPr txBox="1">
            <a:spLocks/>
          </p:cNvSpPr>
          <p:nvPr/>
        </p:nvSpPr>
        <p:spPr>
          <a:xfrm>
            <a:off x="8374158" y="9634537"/>
            <a:ext cx="8567595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</a:t>
            </a:r>
            <a:endParaRPr lang="en-US" sz="60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13012367" y="23702962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3012367" y="25636537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7078754" y="20561010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3" name="TextBox 262"/>
          <p:cNvSpPr txBox="1"/>
          <p:nvPr/>
        </p:nvSpPr>
        <p:spPr>
          <a:xfrm>
            <a:off x="17078754" y="20511469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6621775" y="21027735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5" name="TextBox 264"/>
          <p:cNvSpPr txBox="1"/>
          <p:nvPr/>
        </p:nvSpPr>
        <p:spPr>
          <a:xfrm>
            <a:off x="16621775" y="20978194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7078754" y="21018827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7" name="TextBox 266"/>
          <p:cNvSpPr txBox="1"/>
          <p:nvPr/>
        </p:nvSpPr>
        <p:spPr>
          <a:xfrm>
            <a:off x="17078754" y="20969287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8" name="Picture 2" descr="https://www.r-project.org/logo/R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056" y="5600645"/>
            <a:ext cx="1197859" cy="10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441" y="4744789"/>
            <a:ext cx="12371965" cy="87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26436638"/>
            <a:chOff x="-711200" y="2333625"/>
            <a:chExt cx="13236319" cy="26436638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22250" y="21499613"/>
              <a:ext cx="11890228" cy="7270650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95090" y="22791743"/>
              <a:ext cx="11117388" cy="5578470"/>
              <a:chOff x="2046560" y="1828800"/>
              <a:chExt cx="6500620" cy="4450080"/>
            </a:xfrm>
          </p:grpSpPr>
          <p:sp>
            <p:nvSpPr>
              <p:cNvPr id="50" name="Isosceles Triangle 49"/>
              <p:cNvSpPr/>
              <p:nvPr/>
            </p:nvSpPr>
            <p:spPr>
              <a:xfrm>
                <a:off x="2590800" y="2286000"/>
                <a:ext cx="4114800" cy="33528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77640" y="182880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HPC</a:t>
                </a:r>
                <a:endParaRPr lang="en-US" sz="3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91200" y="499872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Cloud</a:t>
                </a:r>
                <a:b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Store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046560" y="496824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DB</a:t>
                </a: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079702" y="4191000"/>
                <a:ext cx="2057400" cy="2057400"/>
              </a:xfrm>
              <a:prstGeom prst="ellipse">
                <a:avLst/>
              </a:prstGeom>
              <a:solidFill>
                <a:srgbClr val="A8BFDF">
                  <a:alpha val="4902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33600" y="3405582"/>
                <a:ext cx="2766618" cy="2766618"/>
              </a:xfrm>
              <a:prstGeom prst="ellipse">
                <a:avLst/>
              </a:prstGeom>
              <a:solidFill>
                <a:srgbClr val="7ACBE0">
                  <a:alpha val="50196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2366010" y="3415334"/>
                <a:ext cx="3819106" cy="2094950"/>
                <a:chOff x="2366010" y="3415334"/>
                <a:chExt cx="3819106" cy="209495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2939087" y="5018611"/>
                  <a:ext cx="2164965" cy="489016"/>
                  <a:chOff x="2939087" y="5018611"/>
                  <a:chExt cx="2164965" cy="489016"/>
                </a:xfrm>
              </p:grpSpPr>
              <p:sp>
                <p:nvSpPr>
                  <p:cNvPr id="64" name="Flowchart: Extract 63"/>
                  <p:cNvSpPr/>
                  <p:nvPr/>
                </p:nvSpPr>
                <p:spPr>
                  <a:xfrm>
                    <a:off x="3467657" y="5018611"/>
                    <a:ext cx="189385" cy="200717"/>
                  </a:xfrm>
                  <a:prstGeom prst="flowChartExtra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939087" y="5213002"/>
                    <a:ext cx="2164965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SkyServer</a:t>
                    </a:r>
                    <a:endParaRPr lang="en-US" sz="1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2366010" y="3415334"/>
                  <a:ext cx="1943100" cy="361307"/>
                  <a:chOff x="2366010" y="3415334"/>
                  <a:chExt cx="1943100" cy="361307"/>
                </a:xfrm>
              </p:grpSpPr>
              <p:sp>
                <p:nvSpPr>
                  <p:cNvPr id="62" name="Flowchart: Extract 61"/>
                  <p:cNvSpPr/>
                  <p:nvPr/>
                </p:nvSpPr>
                <p:spPr>
                  <a:xfrm>
                    <a:off x="3882947" y="3575924"/>
                    <a:ext cx="189385" cy="200717"/>
                  </a:xfrm>
                  <a:prstGeom prst="flowChartExtract">
                    <a:avLst/>
                  </a:prstGeom>
                  <a:solidFill>
                    <a:srgbClr val="92D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366010" y="3415334"/>
                    <a:ext cx="1943100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</a:t>
                    </a:r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4432516" y="4888138"/>
                  <a:ext cx="1752600" cy="622146"/>
                  <a:chOff x="4432516" y="4888138"/>
                  <a:chExt cx="1752600" cy="622146"/>
                </a:xfrm>
              </p:grpSpPr>
              <p:sp>
                <p:nvSpPr>
                  <p:cNvPr id="60" name="Flowchart: Extract 59"/>
                  <p:cNvSpPr/>
                  <p:nvPr/>
                </p:nvSpPr>
                <p:spPr>
                  <a:xfrm>
                    <a:off x="4736154" y="5309567"/>
                    <a:ext cx="189385" cy="200717"/>
                  </a:xfrm>
                  <a:prstGeom prst="flowChartExtract">
                    <a:avLst/>
                  </a:prstGeom>
                  <a:solidFill>
                    <a:srgbClr val="FF9933"/>
                  </a:solidFill>
                  <a:ln w="12700">
                    <a:solidFill>
                      <a:srgbClr val="CC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432516" y="4888138"/>
                    <a:ext cx="1752600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 smtClean="0">
                        <a:solidFill>
                          <a:srgbClr val="CC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endParaRPr lang="en-US" sz="1800" b="1" dirty="0">
                      <a:solidFill>
                        <a:srgbClr val="CC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6" name="TextBox 65"/>
              <p:cNvSpPr txBox="1"/>
              <p:nvPr/>
            </p:nvSpPr>
            <p:spPr>
              <a:xfrm>
                <a:off x="4049381" y="5715000"/>
                <a:ext cx="1402958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indexing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639856" y="3500734"/>
                <a:ext cx="1907324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ycles/ byte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6548509" y="2829018"/>
                <a:ext cx="32058" cy="1805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541395" y="5781170"/>
                <a:ext cx="2161059" cy="10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042982" y="4348416"/>
                <a:ext cx="2227734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SciServer</a:t>
                </a:r>
                <a:endPara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132083" y="21536026"/>
              <a:ext cx="96468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System Balance</a:t>
              </a:r>
              <a:endParaRPr lang="en-US" sz="4400" b="1" dirty="0"/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852158" y="2233036"/>
            <a:ext cx="14104842" cy="26580818"/>
            <a:chOff x="12504934" y="2189445"/>
            <a:chExt cx="19207565" cy="26580818"/>
          </a:xfrm>
        </p:grpSpPr>
        <p:sp>
          <p:nvSpPr>
            <p:cNvPr id="77" name="Rounded Rectangle 76"/>
            <p:cNvSpPr/>
            <p:nvPr/>
          </p:nvSpPr>
          <p:spPr>
            <a:xfrm>
              <a:off x="12600374" y="2189446"/>
              <a:ext cx="19112125" cy="26580817"/>
            </a:xfrm>
            <a:prstGeom prst="roundRect">
              <a:avLst>
                <a:gd name="adj" fmla="val 3919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12916627" y="3442971"/>
              <a:ext cx="18632010" cy="5950099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12766150" y="18889025"/>
              <a:ext cx="18652831" cy="9641613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2829999" y="9534525"/>
              <a:ext cx="18632010" cy="9178293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57201" y="2189445"/>
              <a:ext cx="782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Technology: </a:t>
              </a:r>
              <a:endParaRPr lang="en-US" sz="7200" b="1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159" y="10734675"/>
              <a:ext cx="15412341" cy="7841422"/>
            </a:xfrm>
            <a:prstGeom prst="rect">
              <a:avLst/>
            </a:prstGeom>
            <a:ln w="88900">
              <a:solidFill>
                <a:schemeClr val="accent1">
                  <a:shade val="50000"/>
                </a:schemeClr>
              </a:solidFill>
            </a:ln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13157200" y="4000500"/>
              <a:ext cx="9067800" cy="4606088"/>
              <a:chOff x="13633830" y="4649040"/>
              <a:chExt cx="7772400" cy="52641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8625027" y="4801440"/>
                <a:ext cx="2781203" cy="5111700"/>
                <a:chOff x="39339982" y="3327118"/>
                <a:chExt cx="2781203" cy="5111700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5415241"/>
                  <a:ext cx="2781203" cy="932451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3327118"/>
                  <a:ext cx="2781203" cy="984355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41787" y="4370487"/>
                  <a:ext cx="2779398" cy="95504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39982" y="6457926"/>
                  <a:ext cx="2781203" cy="958302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339982" y="7485111"/>
                  <a:ext cx="2781203" cy="953707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13633830" y="4649040"/>
                <a:ext cx="4396662" cy="4942352"/>
                <a:chOff x="-46889" y="1385528"/>
                <a:chExt cx="4396662" cy="4942352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46889" y="1385528"/>
                  <a:ext cx="4396662" cy="10904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Database storage &amp; Query: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87680" y="2796598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analysis: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87680" y="4705003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exploration: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50726" y="5729914"/>
                  <a:ext cx="4080423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User sign-on: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87680" y="3696361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File storage: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4" name="Title 2"/>
            <p:cNvSpPr txBox="1">
              <a:spLocks/>
            </p:cNvSpPr>
            <p:nvPr/>
          </p:nvSpPr>
          <p:spPr>
            <a:xfrm>
              <a:off x="12511910" y="18935700"/>
              <a:ext cx="1372173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 Job Scheduling</a:t>
              </a:r>
              <a:endParaRPr lang="en-US" sz="6000" b="1" dirty="0"/>
            </a:p>
          </p:txBody>
        </p:sp>
        <p:grpSp>
          <p:nvGrpSpPr>
            <p:cNvPr id="811" name="Group 810"/>
            <p:cNvGrpSpPr/>
            <p:nvPr/>
          </p:nvGrpSpPr>
          <p:grpSpPr>
            <a:xfrm>
              <a:off x="13868400" y="20071133"/>
              <a:ext cx="16397980" cy="8265742"/>
              <a:chOff x="11512169" y="22355710"/>
              <a:chExt cx="14621131" cy="10009139"/>
            </a:xfrm>
          </p:grpSpPr>
          <p:sp>
            <p:nvSpPr>
              <p:cNvPr id="810" name="Rectangle 809"/>
              <p:cNvSpPr/>
              <p:nvPr/>
            </p:nvSpPr>
            <p:spPr>
              <a:xfrm>
                <a:off x="11512169" y="22355710"/>
                <a:ext cx="14621131" cy="10009139"/>
              </a:xfrm>
              <a:prstGeom prst="rect">
                <a:avLst/>
              </a:prstGeom>
              <a:solidFill>
                <a:schemeClr val="bg1"/>
              </a:solidFill>
              <a:ln w="889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670703" y="22631401"/>
                <a:ext cx="13941395" cy="9563610"/>
                <a:chOff x="-127661" y="838200"/>
                <a:chExt cx="9021931" cy="576493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015549" y="1371600"/>
                  <a:ext cx="1216417" cy="769426"/>
                  <a:chOff x="1167949" y="1295400"/>
                  <a:chExt cx="1216417" cy="53340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219198" y="1295400"/>
                    <a:ext cx="1165167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167949" y="1398080"/>
                    <a:ext cx="1216417" cy="3582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Dashboard UI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>
                <a:xfrm>
                  <a:off x="6708494" y="2866834"/>
                  <a:ext cx="2130706" cy="16289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744376" y="3258589"/>
                  <a:ext cx="1389224" cy="856211"/>
                  <a:chOff x="896776" y="1295400"/>
                  <a:chExt cx="1389224" cy="533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96776" y="1295400"/>
                    <a:ext cx="1389224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90215" y="1328405"/>
                    <a:ext cx="1088968" cy="32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Plugins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46968" y="5181600"/>
                  <a:ext cx="1286632" cy="838200"/>
                  <a:chOff x="999368" y="1295400"/>
                  <a:chExt cx="1286632" cy="5334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999368" y="1295400"/>
                    <a:ext cx="1286632" cy="533400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50665" y="1423600"/>
                    <a:ext cx="1159135" cy="18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CASJobs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708213" y="2943035"/>
                  <a:ext cx="1063749" cy="96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 and Access Control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810000" y="838200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197266" y="1006301"/>
                    <a:ext cx="1135891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682614" y="981970"/>
                    <a:ext cx="317395" cy="334178"/>
                    <a:chOff x="5682614" y="981970"/>
                    <a:chExt cx="317395" cy="334178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5682614" y="1018130"/>
                      <a:ext cx="296092" cy="298018"/>
                    </a:xfrm>
                    <a:prstGeom prst="rect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682614" y="981970"/>
                      <a:ext cx="317395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9358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18915" y="1733036"/>
                    <a:ext cx="2260029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10000" y="5371306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267200" y="1006301"/>
                    <a:ext cx="106231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667418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6021011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667418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6032526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943372" y="1133495"/>
                    <a:ext cx="293716" cy="292056"/>
                    <a:chOff x="5674906" y="1033095"/>
                    <a:chExt cx="293716" cy="29205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4906" y="1033095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218914" y="1733036"/>
                    <a:ext cx="1993151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810000" y="2895600"/>
                  <a:ext cx="2474371" cy="1600200"/>
                  <a:chOff x="5181600" y="2895600"/>
                  <a:chExt cx="2474371" cy="16002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81600" y="2895600"/>
                    <a:ext cx="2209800" cy="1600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655417" y="2909347"/>
                    <a:ext cx="1638839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5410200" y="3352800"/>
                    <a:ext cx="808715" cy="990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450052" y="3603580"/>
                    <a:ext cx="839114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List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Can 151"/>
                  <p:cNvSpPr/>
                  <p:nvPr/>
                </p:nvSpPr>
                <p:spPr>
                  <a:xfrm>
                    <a:off x="6400800" y="3352800"/>
                    <a:ext cx="838200" cy="990600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544906" y="3661710"/>
                    <a:ext cx="111106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Meta Data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>
                  <a:endCxn id="120" idx="0"/>
                </p:cNvCxnSpPr>
                <p:nvPr/>
              </p:nvCxnSpPr>
              <p:spPr>
                <a:xfrm>
                  <a:off x="4560916" y="4267200"/>
                  <a:ext cx="0" cy="1256506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n 154"/>
                <p:cNvSpPr/>
                <p:nvPr/>
              </p:nvSpPr>
              <p:spPr>
                <a:xfrm>
                  <a:off x="7822083" y="3259052"/>
                  <a:ext cx="838200" cy="1084347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761682" y="3523211"/>
                  <a:ext cx="1132588" cy="673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ACLs</a:t>
                  </a:r>
                </a:p>
                <a:p>
                  <a:pPr algn="ctr"/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ight Arrow 156"/>
                <p:cNvSpPr/>
                <p:nvPr/>
              </p:nvSpPr>
              <p:spPr>
                <a:xfrm flipH="1">
                  <a:off x="6113206" y="3469629"/>
                  <a:ext cx="495299" cy="30891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58" name="Straight Arrow Connector 157"/>
                <p:cNvCxnSpPr/>
                <p:nvPr/>
              </p:nvCxnSpPr>
              <p:spPr>
                <a:xfrm rot="5400000" flipH="1" flipV="1">
                  <a:off x="3657144" y="2560576"/>
                  <a:ext cx="1807545" cy="106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2591041" y="2030652"/>
                  <a:ext cx="694711" cy="609600"/>
                  <a:chOff x="2581889" y="2057400"/>
                  <a:chExt cx="694711" cy="609600"/>
                </a:xfrm>
              </p:grpSpPr>
              <p:sp>
                <p:nvSpPr>
                  <p:cNvPr id="160" name="Folded Corner 159"/>
                  <p:cNvSpPr/>
                  <p:nvPr/>
                </p:nvSpPr>
                <p:spPr>
                  <a:xfrm>
                    <a:off x="2590799" y="2057400"/>
                    <a:ext cx="685801" cy="609600"/>
                  </a:xfrm>
                  <a:prstGeom prst="foldedCorner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81889" y="2072929"/>
                    <a:ext cx="68167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Script Job</a:t>
                    </a:r>
                    <a:endPara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3" name="Folded Corner 162"/>
                <p:cNvSpPr/>
                <p:nvPr/>
              </p:nvSpPr>
              <p:spPr>
                <a:xfrm>
                  <a:off x="2599951" y="3352800"/>
                  <a:ext cx="737156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6" name="Folded Corner 165"/>
                <p:cNvSpPr/>
                <p:nvPr/>
              </p:nvSpPr>
              <p:spPr>
                <a:xfrm>
                  <a:off x="2614425" y="4761706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2194972" y="1787361"/>
                  <a:ext cx="386676" cy="394008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291463" y="2710496"/>
                  <a:ext cx="736053" cy="706942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47774" y="3648270"/>
                  <a:ext cx="343374" cy="392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3437097" y="3614137"/>
                  <a:ext cx="380370" cy="994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198053" y="5099353"/>
                  <a:ext cx="369121" cy="34219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3227394" y="4169542"/>
                  <a:ext cx="560439" cy="52192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2129374" y="1559493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27338" y="2970886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70300" y="482029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93787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779787" y="2372067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4698489" y="2134969"/>
                  <a:ext cx="342900" cy="326984"/>
                  <a:chOff x="4762500" y="2310198"/>
                  <a:chExt cx="342900" cy="326984"/>
                </a:xfrm>
              </p:grpSpPr>
              <p:sp>
                <p:nvSpPr>
                  <p:cNvPr id="180" name="Curved Up Arrow 179"/>
                  <p:cNvSpPr/>
                  <p:nvPr/>
                </p:nvSpPr>
                <p:spPr>
                  <a:xfrm>
                    <a:off x="4762500" y="2496885"/>
                    <a:ext cx="342900" cy="140297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Curved Up Arrow 180"/>
                  <p:cNvSpPr/>
                  <p:nvPr/>
                </p:nvSpPr>
                <p:spPr>
                  <a:xfrm flipH="1" flipV="1">
                    <a:off x="4762500" y="2310198"/>
                    <a:ext cx="342900" cy="156573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4712343" y="5001800"/>
                  <a:ext cx="289622" cy="305186"/>
                  <a:chOff x="4762500" y="2358998"/>
                  <a:chExt cx="289622" cy="305186"/>
                </a:xfrm>
              </p:grpSpPr>
              <p:sp>
                <p:nvSpPr>
                  <p:cNvPr id="183" name="Curved Up Arrow 182"/>
                  <p:cNvSpPr/>
                  <p:nvPr/>
                </p:nvSpPr>
                <p:spPr>
                  <a:xfrm>
                    <a:off x="4762500" y="2545686"/>
                    <a:ext cx="289622" cy="118498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Curved Up Arrow 183"/>
                  <p:cNvSpPr/>
                  <p:nvPr/>
                </p:nvSpPr>
                <p:spPr>
                  <a:xfrm flipH="1" flipV="1">
                    <a:off x="4762500" y="2358998"/>
                    <a:ext cx="289622" cy="132246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5" name="TextBox 184"/>
                <p:cNvSpPr txBox="1"/>
                <p:nvPr/>
              </p:nvSpPr>
              <p:spPr>
                <a:xfrm>
                  <a:off x="4489002" y="248419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497934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-76364" y="1385288"/>
                  <a:ext cx="820740" cy="761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-127661" y="157792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Jupyter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9" name="Straight Arrow Connector 188"/>
                <p:cNvCxnSpPr>
                  <a:endCxn id="79" idx="1"/>
                </p:cNvCxnSpPr>
                <p:nvPr/>
              </p:nvCxnSpPr>
              <p:spPr>
                <a:xfrm>
                  <a:off x="740525" y="1745174"/>
                  <a:ext cx="326273" cy="11139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4078452" y="3523211"/>
                  <a:ext cx="711064" cy="1008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053261" y="1170143"/>
                  <a:ext cx="307778" cy="1014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/>
                <p:cNvSpPr/>
                <p:nvPr/>
              </p:nvSpPr>
              <p:spPr>
                <a:xfrm>
                  <a:off x="4087425" y="4236273"/>
                  <a:ext cx="711064" cy="10087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3" name="Straight Arrow Connector 192"/>
                <p:cNvCxnSpPr>
                  <a:endCxn id="134" idx="1"/>
                </p:cNvCxnSpPr>
                <p:nvPr/>
              </p:nvCxnSpPr>
              <p:spPr>
                <a:xfrm flipV="1">
                  <a:off x="4847315" y="5812629"/>
                  <a:ext cx="2867456" cy="15877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ight Arrow 48"/>
            <p:cNvSpPr/>
            <p:nvPr/>
          </p:nvSpPr>
          <p:spPr>
            <a:xfrm rot="16200000">
              <a:off x="23837839" y="19028639"/>
              <a:ext cx="2085274" cy="52919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pic>
          <p:nvPicPr>
            <p:cNvPr id="1028" name="Picture 4" descr="http://logos-download.com/wp-content/uploads/2016/09/Docker_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5661" y="7346418"/>
              <a:ext cx="1802211" cy="113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3229" y="7178763"/>
              <a:ext cx="2174498" cy="163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.auro.io/images/openstack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5886" y="7134225"/>
              <a:ext cx="2328015" cy="17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python.org/static/community_logos/python-logo-master-v3-TM-flatten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401" y="5800725"/>
              <a:ext cx="2566040" cy="6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www.mathworks.com/matlabcentral/mlc-downloads/downloads/submissions/24241/versions/5/screensho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1671" y="5120016"/>
              <a:ext cx="2553329" cy="191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" name="Title 2"/>
            <p:cNvSpPr txBox="1">
              <a:spLocks/>
            </p:cNvSpPr>
            <p:nvPr/>
          </p:nvSpPr>
          <p:spPr>
            <a:xfrm>
              <a:off x="12504934" y="9601200"/>
              <a:ext cx="11667102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</a:t>
              </a:r>
              <a:endParaRPr lang="en-US" sz="60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821113" y="23669625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8821113" y="25603200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358600" y="20527673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4358601" y="20478132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736300" y="20994398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736300" y="20944857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358600" y="20985490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4358601" y="20935950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6" name="Picture 2" descr="https://www.r-project.org/logo/R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3046" y="5567308"/>
              <a:ext cx="1631210" cy="107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9131155"/>
              <a:ext cx="18825195" cy="19639107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1134725"/>
              <a:ext cx="16249652" cy="5494616"/>
              <a:chOff x="1" y="2070922"/>
              <a:chExt cx="9143999" cy="4025078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" y="2070922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456823" y="2070922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17619441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5"/>
              <a:ext cx="18831432" cy="5590696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66" name="Can 765"/>
            <p:cNvSpPr/>
            <p:nvPr/>
          </p:nvSpPr>
          <p:spPr>
            <a:xfrm>
              <a:off x="32537401" y="5658912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180831" y="4371329"/>
              <a:ext cx="2665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Astronomy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3" name="TextBox 772"/>
            <p:cNvSpPr txBox="1"/>
            <p:nvPr/>
          </p:nvSpPr>
          <p:spPr>
            <a:xfrm>
              <a:off x="42532991" y="7881537"/>
              <a:ext cx="2712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Cosmology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4" name="TextBox 773"/>
            <p:cNvSpPr txBox="1"/>
            <p:nvPr/>
          </p:nvSpPr>
          <p:spPr>
            <a:xfrm>
              <a:off x="48540508" y="4422272"/>
              <a:ext cx="2665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Turbulence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5" name="TextBox 774"/>
            <p:cNvSpPr txBox="1"/>
            <p:nvPr/>
          </p:nvSpPr>
          <p:spPr>
            <a:xfrm>
              <a:off x="35945299" y="7931513"/>
              <a:ext cx="2548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Genomics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42292654" y="6034668"/>
              <a:ext cx="2690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Materials Science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7" name="TextBox 776"/>
            <p:cNvSpPr txBox="1"/>
            <p:nvPr/>
          </p:nvSpPr>
          <p:spPr>
            <a:xfrm>
              <a:off x="48983900" y="5950982"/>
              <a:ext cx="2050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Earth Science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0" name="TextBox 779"/>
            <p:cNvSpPr txBox="1"/>
            <p:nvPr/>
          </p:nvSpPr>
          <p:spPr>
            <a:xfrm>
              <a:off x="35728827" y="6165255"/>
              <a:ext cx="3387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Oceanography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1" name="Can 780"/>
            <p:cNvSpPr/>
            <p:nvPr/>
          </p:nvSpPr>
          <p:spPr>
            <a:xfrm>
              <a:off x="45569706" y="7400925"/>
              <a:ext cx="1369495" cy="1192621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82" name="TextBox 781"/>
            <p:cNvSpPr txBox="1"/>
            <p:nvPr/>
          </p:nvSpPr>
          <p:spPr>
            <a:xfrm>
              <a:off x="48628302" y="7649834"/>
              <a:ext cx="2297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Science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81" y="9134475"/>
              <a:ext cx="1026552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797" name="Can 796"/>
            <p:cNvSpPr/>
            <p:nvPr/>
          </p:nvSpPr>
          <p:spPr>
            <a:xfrm>
              <a:off x="32504929" y="7334250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8" name="Can 797"/>
            <p:cNvSpPr/>
            <p:nvPr/>
          </p:nvSpPr>
          <p:spPr>
            <a:xfrm>
              <a:off x="39172429" y="5734050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9" name="Can 798"/>
            <p:cNvSpPr/>
            <p:nvPr/>
          </p:nvSpPr>
          <p:spPr>
            <a:xfrm>
              <a:off x="40716201" y="4111204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0" name="Can 799"/>
            <p:cNvSpPr/>
            <p:nvPr/>
          </p:nvSpPr>
          <p:spPr>
            <a:xfrm>
              <a:off x="45662129" y="580072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1" name="Can 800"/>
            <p:cNvSpPr/>
            <p:nvPr/>
          </p:nvSpPr>
          <p:spPr>
            <a:xfrm>
              <a:off x="47253278" y="404773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2" name="Can 801"/>
            <p:cNvSpPr/>
            <p:nvPr/>
          </p:nvSpPr>
          <p:spPr>
            <a:xfrm>
              <a:off x="39083529" y="740092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4" name="Flowchart: Multidocument 803"/>
            <p:cNvSpPr/>
            <p:nvPr/>
          </p:nvSpPr>
          <p:spPr>
            <a:xfrm>
              <a:off x="46989070" y="7534276"/>
              <a:ext cx="1975631" cy="1200436"/>
            </a:xfrm>
            <a:prstGeom prst="flowChartMultidocumen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5" name="Flowchart: Multidocument 804"/>
            <p:cNvSpPr/>
            <p:nvPr/>
          </p:nvSpPr>
          <p:spPr>
            <a:xfrm>
              <a:off x="40538400" y="754725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6" name="Flowchart: Multidocument 805"/>
            <p:cNvSpPr/>
            <p:nvPr/>
          </p:nvSpPr>
          <p:spPr>
            <a:xfrm>
              <a:off x="47119231" y="5934076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7" name="Flowchart: Multidocument 806"/>
            <p:cNvSpPr/>
            <p:nvPr/>
          </p:nvSpPr>
          <p:spPr>
            <a:xfrm>
              <a:off x="40627300" y="589649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0163049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4" name="Title 2"/>
            <p:cNvSpPr txBox="1">
              <a:spLocks/>
            </p:cNvSpPr>
            <p:nvPr/>
          </p:nvSpPr>
          <p:spPr>
            <a:xfrm>
              <a:off x="32181800" y="23269575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Earth Science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16702746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sp>
          <p:nvSpPr>
            <p:cNvPr id="221" name="Flowchart: Multidocument 220"/>
            <p:cNvSpPr/>
            <p:nvPr/>
          </p:nvSpPr>
          <p:spPr>
            <a:xfrm>
              <a:off x="33939969" y="752593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223" name="Flowchart: Multidocument 222"/>
            <p:cNvSpPr/>
            <p:nvPr/>
          </p:nvSpPr>
          <p:spPr>
            <a:xfrm>
              <a:off x="33992816" y="5875171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4" y="17619441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16668324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17619440"/>
              <a:ext cx="4934752" cy="5506673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3070800" y="24336375"/>
              <a:ext cx="8534400" cy="341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2760900" y="24336375"/>
              <a:ext cx="7235881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4" name="Rounded Rectangle 243"/>
          <p:cNvSpPr/>
          <p:nvPr/>
        </p:nvSpPr>
        <p:spPr>
          <a:xfrm>
            <a:off x="8444243" y="2222783"/>
            <a:ext cx="14034757" cy="26580817"/>
          </a:xfrm>
          <a:prstGeom prst="roundRect">
            <a:avLst>
              <a:gd name="adj" fmla="val 39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5" name="Rounded Rectangle 244"/>
          <p:cNvSpPr/>
          <p:nvPr/>
        </p:nvSpPr>
        <p:spPr>
          <a:xfrm>
            <a:off x="8676480" y="3476308"/>
            <a:ext cx="13682190" cy="5950099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6" name="Rounded Rectangle 245"/>
          <p:cNvSpPr/>
          <p:nvPr/>
        </p:nvSpPr>
        <p:spPr>
          <a:xfrm>
            <a:off x="8565979" y="1892236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7" name="Rounded Rectangle 246"/>
          <p:cNvSpPr/>
          <p:nvPr/>
        </p:nvSpPr>
        <p:spPr>
          <a:xfrm>
            <a:off x="8612866" y="9567862"/>
            <a:ext cx="13682190" cy="9178293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8" name="TextBox 247"/>
          <p:cNvSpPr txBox="1"/>
          <p:nvPr/>
        </p:nvSpPr>
        <p:spPr>
          <a:xfrm>
            <a:off x="8853142" y="2222782"/>
            <a:ext cx="574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System: </a:t>
            </a:r>
            <a:endParaRPr lang="en-US" sz="7200" b="1" dirty="0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29" y="10768012"/>
            <a:ext cx="11317865" cy="7841422"/>
          </a:xfrm>
          <a:prstGeom prst="rect">
            <a:avLst/>
          </a:prstGeom>
          <a:ln w="88900">
            <a:solidFill>
              <a:schemeClr val="accent1">
                <a:shade val="50000"/>
              </a:schemeClr>
            </a:solidFill>
          </a:ln>
          <a:effectLst/>
        </p:spPr>
      </p:pic>
      <p:grpSp>
        <p:nvGrpSpPr>
          <p:cNvPr id="250" name="Group 249"/>
          <p:cNvGrpSpPr/>
          <p:nvPr/>
        </p:nvGrpSpPr>
        <p:grpSpPr>
          <a:xfrm>
            <a:off x="8853142" y="4033837"/>
            <a:ext cx="6658829" cy="4606088"/>
            <a:chOff x="13633830" y="4649040"/>
            <a:chExt cx="7772400" cy="5264100"/>
          </a:xfrm>
        </p:grpSpPr>
        <p:grpSp>
          <p:nvGrpSpPr>
            <p:cNvPr id="374" name="Group 373"/>
            <p:cNvGrpSpPr/>
            <p:nvPr/>
          </p:nvGrpSpPr>
          <p:grpSpPr>
            <a:xfrm>
              <a:off x="18625027" y="4801440"/>
              <a:ext cx="2781203" cy="5111700"/>
              <a:chOff x="39339982" y="3327118"/>
              <a:chExt cx="2781203" cy="5111700"/>
            </a:xfrm>
          </p:grpSpPr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5415241"/>
                <a:ext cx="2781203" cy="932451"/>
              </a:xfrm>
              <a:prstGeom prst="rect">
                <a:avLst/>
              </a:prstGeom>
            </p:spPr>
          </p:pic>
          <p:pic>
            <p:nvPicPr>
              <p:cNvPr id="382" name="Picture 3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3327118"/>
                <a:ext cx="2781203" cy="984355"/>
              </a:xfrm>
              <a:prstGeom prst="rect">
                <a:avLst/>
              </a:prstGeom>
            </p:spPr>
          </p:pic>
          <p:pic>
            <p:nvPicPr>
              <p:cNvPr id="383" name="Picture 3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41787" y="4370487"/>
                <a:ext cx="2779398" cy="955040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39982" y="6457926"/>
                <a:ext cx="2781203" cy="958302"/>
              </a:xfrm>
              <a:prstGeom prst="rect">
                <a:avLst/>
              </a:prstGeom>
            </p:spPr>
          </p:pic>
          <p:pic>
            <p:nvPicPr>
              <p:cNvPr id="385" name="Picture 38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339982" y="7485111"/>
                <a:ext cx="2781203" cy="953707"/>
              </a:xfrm>
              <a:prstGeom prst="rect">
                <a:avLst/>
              </a:prstGeom>
            </p:spPr>
          </p:pic>
        </p:grpSp>
        <p:grpSp>
          <p:nvGrpSpPr>
            <p:cNvPr id="375" name="Group 374"/>
            <p:cNvGrpSpPr/>
            <p:nvPr/>
          </p:nvGrpSpPr>
          <p:grpSpPr>
            <a:xfrm>
              <a:off x="13633830" y="4649040"/>
              <a:ext cx="4396662" cy="4942352"/>
              <a:chOff x="-46889" y="1385528"/>
              <a:chExt cx="4396662" cy="4942352"/>
            </a:xfrm>
          </p:grpSpPr>
          <p:sp>
            <p:nvSpPr>
              <p:cNvPr id="376" name="TextBox 375"/>
              <p:cNvSpPr txBox="1"/>
              <p:nvPr/>
            </p:nvSpPr>
            <p:spPr>
              <a:xfrm>
                <a:off x="-46889" y="1385528"/>
                <a:ext cx="4396662" cy="109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Database storage &amp; Query: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187680" y="2796598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analysis: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87680" y="4705003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exploration: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250726" y="5729914"/>
                <a:ext cx="4080423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User sign-on: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187680" y="3696361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File storage: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51" name="Title 2"/>
          <p:cNvSpPr txBox="1">
            <a:spLocks/>
          </p:cNvSpPr>
          <p:nvPr/>
        </p:nvSpPr>
        <p:spPr>
          <a:xfrm>
            <a:off x="8379281" y="18969037"/>
            <a:ext cx="10076386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Job Scheduling</a:t>
            </a:r>
            <a:endParaRPr lang="en-US" sz="6000" b="1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9375403" y="20104470"/>
            <a:ext cx="12041657" cy="8265742"/>
            <a:chOff x="11512169" y="22355710"/>
            <a:chExt cx="14621131" cy="10009139"/>
          </a:xfrm>
        </p:grpSpPr>
        <p:sp>
          <p:nvSpPr>
            <p:cNvPr id="269" name="Rectangle 268"/>
            <p:cNvSpPr/>
            <p:nvPr/>
          </p:nvSpPr>
          <p:spPr>
            <a:xfrm>
              <a:off x="11512169" y="22355710"/>
              <a:ext cx="14621131" cy="10009139"/>
            </a:xfrm>
            <a:prstGeom prst="rect">
              <a:avLst/>
            </a:prstGeom>
            <a:solidFill>
              <a:schemeClr val="bg1"/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11670703" y="22631401"/>
              <a:ext cx="13941395" cy="9563610"/>
              <a:chOff x="-127661" y="838200"/>
              <a:chExt cx="9021931" cy="5764930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015549" y="1371600"/>
                <a:ext cx="1216417" cy="769426"/>
                <a:chOff x="1167949" y="1295400"/>
                <a:chExt cx="1216417" cy="533400"/>
              </a:xfrm>
            </p:grpSpPr>
            <p:sp>
              <p:nvSpPr>
                <p:cNvPr id="372" name="Rectangle 371"/>
                <p:cNvSpPr/>
                <p:nvPr/>
              </p:nvSpPr>
              <p:spPr>
                <a:xfrm>
                  <a:off x="1219198" y="1295400"/>
                  <a:ext cx="1165167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1167949" y="1398080"/>
                  <a:ext cx="1216417" cy="35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Dashboard UI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2" name="Rectangle 271"/>
              <p:cNvSpPr/>
              <p:nvPr/>
            </p:nvSpPr>
            <p:spPr>
              <a:xfrm>
                <a:off x="6708494" y="2866834"/>
                <a:ext cx="2130706" cy="162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744376" y="3258589"/>
                <a:ext cx="1389224" cy="856211"/>
                <a:chOff x="896776" y="1295400"/>
                <a:chExt cx="1389224" cy="533400"/>
              </a:xfrm>
            </p:grpSpPr>
            <p:sp>
              <p:nvSpPr>
                <p:cNvPr id="370" name="Rectangle 369"/>
                <p:cNvSpPr/>
                <p:nvPr/>
              </p:nvSpPr>
              <p:spPr>
                <a:xfrm>
                  <a:off x="896776" y="1295400"/>
                  <a:ext cx="1389224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1090215" y="1328405"/>
                  <a:ext cx="1088968" cy="321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Plugins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846968" y="5181600"/>
                <a:ext cx="1286632" cy="838200"/>
                <a:chOff x="999368" y="1295400"/>
                <a:chExt cx="1286632" cy="53340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999368" y="1295400"/>
                  <a:ext cx="1286632" cy="53340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1050665" y="1423600"/>
                  <a:ext cx="1159135" cy="18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CASJobs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5" name="TextBox 274"/>
              <p:cNvSpPr txBox="1"/>
              <p:nvPr/>
            </p:nvSpPr>
            <p:spPr>
              <a:xfrm>
                <a:off x="6708213" y="2943035"/>
                <a:ext cx="1063749" cy="96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and Access Control Manager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3810000" y="838200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49" name="Rounded Rectangle 348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4197266" y="1006301"/>
                  <a:ext cx="1135891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55" name="Group 354"/>
                <p:cNvGrpSpPr/>
                <p:nvPr/>
              </p:nvGrpSpPr>
              <p:grpSpPr>
                <a:xfrm>
                  <a:off x="5682614" y="981970"/>
                  <a:ext cx="317395" cy="334178"/>
                  <a:chOff x="5682614" y="981970"/>
                  <a:chExt cx="317395" cy="334178"/>
                </a:xfrm>
              </p:grpSpPr>
              <p:sp>
                <p:nvSpPr>
                  <p:cNvPr id="366" name="Rectangle 365"/>
                  <p:cNvSpPr/>
                  <p:nvPr/>
                </p:nvSpPr>
                <p:spPr>
                  <a:xfrm>
                    <a:off x="5682614" y="1018130"/>
                    <a:ext cx="296092" cy="298018"/>
                  </a:xfrm>
                  <a:prstGeom prst="rect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7" name="TextBox 366"/>
                  <p:cNvSpPr txBox="1"/>
                  <p:nvPr/>
                </p:nvSpPr>
                <p:spPr>
                  <a:xfrm>
                    <a:off x="5682614" y="981970"/>
                    <a:ext cx="31739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5" name="TextBox 364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2" name="Rectangle 361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8" name="Group 357"/>
                <p:cNvGrpSpPr/>
                <p:nvPr/>
              </p:nvGrpSpPr>
              <p:grpSpPr>
                <a:xfrm>
                  <a:off x="79358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0" name="Rectangle 359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1" name="TextBox 360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59" name="TextBox 358"/>
                <p:cNvSpPr txBox="1"/>
                <p:nvPr/>
              </p:nvSpPr>
              <p:spPr>
                <a:xfrm>
                  <a:off x="6218915" y="1733036"/>
                  <a:ext cx="2260029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>
                <a:off x="3810000" y="5371306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21" name="Rounded Rectangle 320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4267200" y="1006301"/>
                  <a:ext cx="106231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5667418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7" name="Rectangle 34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6021011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5667418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6032526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1" name="Rectangle 340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0" name="TextBox 339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7" name="Rectangle 33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7943372" y="1133495"/>
                  <a:ext cx="293716" cy="292056"/>
                  <a:chOff x="5674906" y="1033095"/>
                  <a:chExt cx="293716" cy="292056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5674906" y="1033095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34" name="TextBox 333"/>
                <p:cNvSpPr txBox="1"/>
                <p:nvPr/>
              </p:nvSpPr>
              <p:spPr>
                <a:xfrm>
                  <a:off x="6218914" y="1733036"/>
                  <a:ext cx="1993151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3810000" y="2895600"/>
                <a:ext cx="2474371" cy="1600200"/>
                <a:chOff x="5181600" y="2895600"/>
                <a:chExt cx="2474371" cy="1600200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>
                  <a:off x="5181600" y="2895600"/>
                  <a:ext cx="2209800" cy="16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5655417" y="2909347"/>
                  <a:ext cx="1638839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410200" y="3352800"/>
                  <a:ext cx="808715" cy="990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8" name="TextBox 317"/>
                <p:cNvSpPr txBox="1"/>
                <p:nvPr/>
              </p:nvSpPr>
              <p:spPr>
                <a:xfrm>
                  <a:off x="5450052" y="3603580"/>
                  <a:ext cx="839114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List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" name="Can 318"/>
                <p:cNvSpPr/>
                <p:nvPr/>
              </p:nvSpPr>
              <p:spPr>
                <a:xfrm>
                  <a:off x="6400800" y="3352800"/>
                  <a:ext cx="838200" cy="990600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>
                  <a:off x="6544906" y="3661710"/>
                  <a:ext cx="1111065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Meta Data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79" name="Straight Arrow Connector 278"/>
              <p:cNvCxnSpPr>
                <a:endCxn id="322" idx="0"/>
              </p:cNvCxnSpPr>
              <p:nvPr/>
            </p:nvCxnSpPr>
            <p:spPr>
              <a:xfrm>
                <a:off x="4560916" y="4267200"/>
                <a:ext cx="0" cy="12565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an 279"/>
              <p:cNvSpPr/>
              <p:nvPr/>
            </p:nvSpPr>
            <p:spPr>
              <a:xfrm>
                <a:off x="7822083" y="3259052"/>
                <a:ext cx="838200" cy="108434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7761682" y="3523211"/>
                <a:ext cx="1132588" cy="67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ACLs</a:t>
                </a:r>
              </a:p>
              <a:p>
                <a:pPr algn="ctr"/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Right Arrow 281"/>
              <p:cNvSpPr/>
              <p:nvPr/>
            </p:nvSpPr>
            <p:spPr>
              <a:xfrm flipH="1">
                <a:off x="6113206" y="3469629"/>
                <a:ext cx="495299" cy="308910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3" name="Straight Arrow Connector 282"/>
              <p:cNvCxnSpPr/>
              <p:nvPr/>
            </p:nvCxnSpPr>
            <p:spPr>
              <a:xfrm rot="5400000" flipH="1" flipV="1">
                <a:off x="3657144" y="2560576"/>
                <a:ext cx="1807545" cy="106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/>
              <p:cNvGrpSpPr/>
              <p:nvPr/>
            </p:nvGrpSpPr>
            <p:grpSpPr>
              <a:xfrm>
                <a:off x="2591041" y="2030652"/>
                <a:ext cx="694711" cy="609600"/>
                <a:chOff x="2581889" y="2057400"/>
                <a:chExt cx="694711" cy="609600"/>
              </a:xfrm>
            </p:grpSpPr>
            <p:sp>
              <p:nvSpPr>
                <p:cNvPr id="313" name="Folded Corner 312"/>
                <p:cNvSpPr/>
                <p:nvPr/>
              </p:nvSpPr>
              <p:spPr>
                <a:xfrm>
                  <a:off x="2590799" y="2057400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2581889" y="2072929"/>
                  <a:ext cx="68167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Script Job</a:t>
                  </a:r>
                  <a:endParaRPr 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85" name="Folded Corner 284"/>
              <p:cNvSpPr/>
              <p:nvPr/>
            </p:nvSpPr>
            <p:spPr>
              <a:xfrm>
                <a:off x="2599951" y="3352800"/>
                <a:ext cx="737156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6" name="Folded Corner 285"/>
              <p:cNvSpPr/>
              <p:nvPr/>
            </p:nvSpPr>
            <p:spPr>
              <a:xfrm>
                <a:off x="2614425" y="4761706"/>
                <a:ext cx="685801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7" name="Straight Arrow Connector 286"/>
              <p:cNvCxnSpPr/>
              <p:nvPr/>
            </p:nvCxnSpPr>
            <p:spPr>
              <a:xfrm>
                <a:off x="2194972" y="1787361"/>
                <a:ext cx="386676" cy="394008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3291463" y="2710496"/>
                <a:ext cx="736053" cy="7069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2247774" y="3648270"/>
                <a:ext cx="343374" cy="392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3437097" y="3614137"/>
                <a:ext cx="380370" cy="994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V="1">
                <a:off x="2198053" y="5099353"/>
                <a:ext cx="369121" cy="34219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227394" y="4169542"/>
                <a:ext cx="560439" cy="52192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/>
              <p:cNvSpPr txBox="1"/>
              <p:nvPr/>
            </p:nvSpPr>
            <p:spPr>
              <a:xfrm>
                <a:off x="2129374" y="1559493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1927338" y="2970886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770300" y="482029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3793787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3779787" y="2372067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698489" y="2134969"/>
                <a:ext cx="342900" cy="326984"/>
                <a:chOff x="4762500" y="2310198"/>
                <a:chExt cx="342900" cy="326984"/>
              </a:xfrm>
            </p:grpSpPr>
            <p:sp>
              <p:nvSpPr>
                <p:cNvPr id="311" name="Curved Up Arrow 310"/>
                <p:cNvSpPr/>
                <p:nvPr/>
              </p:nvSpPr>
              <p:spPr>
                <a:xfrm>
                  <a:off x="4762500" y="2496885"/>
                  <a:ext cx="342900" cy="140297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Curved Up Arrow 311"/>
                <p:cNvSpPr/>
                <p:nvPr/>
              </p:nvSpPr>
              <p:spPr>
                <a:xfrm flipH="1" flipV="1">
                  <a:off x="4762500" y="2310198"/>
                  <a:ext cx="342900" cy="156573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4712343" y="5001800"/>
                <a:ext cx="289622" cy="305186"/>
                <a:chOff x="4762500" y="2358998"/>
                <a:chExt cx="289622" cy="305186"/>
              </a:xfrm>
            </p:grpSpPr>
            <p:sp>
              <p:nvSpPr>
                <p:cNvPr id="309" name="Curved Up Arrow 308"/>
                <p:cNvSpPr/>
                <p:nvPr/>
              </p:nvSpPr>
              <p:spPr>
                <a:xfrm>
                  <a:off x="4762500" y="2545686"/>
                  <a:ext cx="289622" cy="118498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Curved Up Arrow 309"/>
                <p:cNvSpPr/>
                <p:nvPr/>
              </p:nvSpPr>
              <p:spPr>
                <a:xfrm flipH="1" flipV="1">
                  <a:off x="4762500" y="2358998"/>
                  <a:ext cx="289622" cy="132246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4489002" y="248419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4497934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-76364" y="1385288"/>
                <a:ext cx="820740" cy="761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-127661" y="157792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Jupyter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4" name="Straight Arrow Connector 303"/>
              <p:cNvCxnSpPr>
                <a:endCxn id="372" idx="1"/>
              </p:cNvCxnSpPr>
              <p:nvPr/>
            </p:nvCxnSpPr>
            <p:spPr>
              <a:xfrm>
                <a:off x="740525" y="1745174"/>
                <a:ext cx="326273" cy="11139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angle 304"/>
              <p:cNvSpPr/>
              <p:nvPr/>
            </p:nvSpPr>
            <p:spPr>
              <a:xfrm>
                <a:off x="4078452" y="3523211"/>
                <a:ext cx="711064" cy="1008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6" name="Straight Arrow Connector 305"/>
              <p:cNvCxnSpPr/>
              <p:nvPr/>
            </p:nvCxnSpPr>
            <p:spPr>
              <a:xfrm>
                <a:off x="5053261" y="1170143"/>
                <a:ext cx="307778" cy="101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/>
              <p:cNvSpPr/>
              <p:nvPr/>
            </p:nvSpPr>
            <p:spPr>
              <a:xfrm>
                <a:off x="4087425" y="4236273"/>
                <a:ext cx="711064" cy="10087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8" name="Straight Arrow Connector 307"/>
              <p:cNvCxnSpPr>
                <a:endCxn id="336" idx="1"/>
              </p:cNvCxnSpPr>
              <p:nvPr/>
            </p:nvCxnSpPr>
            <p:spPr>
              <a:xfrm flipV="1">
                <a:off x="4847315" y="5812629"/>
                <a:ext cx="2867456" cy="15877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Right Arrow 252"/>
          <p:cNvSpPr/>
          <p:nvPr/>
        </p:nvSpPr>
        <p:spPr>
          <a:xfrm rot="16200000">
            <a:off x="16419350" y="19132270"/>
            <a:ext cx="2085274" cy="388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254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517" y="7379755"/>
            <a:ext cx="1323432" cy="1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545" y="7212100"/>
            <a:ext cx="1596816" cy="1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968" y="7167562"/>
            <a:ext cx="1709550" cy="1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493" y="5834062"/>
            <a:ext cx="1884340" cy="6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228" y="5153353"/>
            <a:ext cx="1875006" cy="19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itle 2"/>
          <p:cNvSpPr txBox="1">
            <a:spLocks/>
          </p:cNvSpPr>
          <p:nvPr/>
        </p:nvSpPr>
        <p:spPr>
          <a:xfrm>
            <a:off x="8374158" y="9634537"/>
            <a:ext cx="8567595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</a:t>
            </a:r>
            <a:endParaRPr lang="en-US" sz="60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13012367" y="23702962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3012367" y="25636537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7078754" y="20561010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3" name="TextBox 262"/>
          <p:cNvSpPr txBox="1"/>
          <p:nvPr/>
        </p:nvSpPr>
        <p:spPr>
          <a:xfrm>
            <a:off x="17078754" y="20511469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6621775" y="21027735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5" name="TextBox 264"/>
          <p:cNvSpPr txBox="1"/>
          <p:nvPr/>
        </p:nvSpPr>
        <p:spPr>
          <a:xfrm>
            <a:off x="16621775" y="20978194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7078754" y="21018827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7" name="TextBox 266"/>
          <p:cNvSpPr txBox="1"/>
          <p:nvPr/>
        </p:nvSpPr>
        <p:spPr>
          <a:xfrm>
            <a:off x="17078754" y="20969287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8" name="Picture 2" descr="https://www.r-project.org/logo/R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056" y="5600645"/>
            <a:ext cx="1197859" cy="10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26436638"/>
            <a:chOff x="-711200" y="2333625"/>
            <a:chExt cx="13236319" cy="26436638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22250" y="21499613"/>
              <a:ext cx="11890228" cy="7270650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95090" y="22791743"/>
              <a:ext cx="11117388" cy="5578470"/>
              <a:chOff x="2046560" y="1828800"/>
              <a:chExt cx="6500620" cy="4450080"/>
            </a:xfrm>
          </p:grpSpPr>
          <p:sp>
            <p:nvSpPr>
              <p:cNvPr id="50" name="Isosceles Triangle 49"/>
              <p:cNvSpPr/>
              <p:nvPr/>
            </p:nvSpPr>
            <p:spPr>
              <a:xfrm>
                <a:off x="2590800" y="2286000"/>
                <a:ext cx="4114800" cy="33528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77640" y="182880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HPC</a:t>
                </a:r>
                <a:endParaRPr lang="en-US" sz="3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91200" y="499872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Cloud</a:t>
                </a:r>
                <a:b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Store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046560" y="496824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DB</a:t>
                </a: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079702" y="4191000"/>
                <a:ext cx="2057400" cy="2057400"/>
              </a:xfrm>
              <a:prstGeom prst="ellipse">
                <a:avLst/>
              </a:prstGeom>
              <a:solidFill>
                <a:srgbClr val="A8BFDF">
                  <a:alpha val="4902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33600" y="3405582"/>
                <a:ext cx="2766618" cy="2766618"/>
              </a:xfrm>
              <a:prstGeom prst="ellipse">
                <a:avLst/>
              </a:prstGeom>
              <a:solidFill>
                <a:srgbClr val="7ACBE0">
                  <a:alpha val="50196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2366010" y="3415334"/>
                <a:ext cx="3819106" cy="2094950"/>
                <a:chOff x="2366010" y="3415334"/>
                <a:chExt cx="3819106" cy="209495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2939087" y="5018611"/>
                  <a:ext cx="2164965" cy="489016"/>
                  <a:chOff x="2939087" y="5018611"/>
                  <a:chExt cx="2164965" cy="489016"/>
                </a:xfrm>
              </p:grpSpPr>
              <p:sp>
                <p:nvSpPr>
                  <p:cNvPr id="64" name="Flowchart: Extract 63"/>
                  <p:cNvSpPr/>
                  <p:nvPr/>
                </p:nvSpPr>
                <p:spPr>
                  <a:xfrm>
                    <a:off x="3467657" y="5018611"/>
                    <a:ext cx="189385" cy="200717"/>
                  </a:xfrm>
                  <a:prstGeom prst="flowChartExtra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939087" y="5213002"/>
                    <a:ext cx="2164965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SkyServer</a:t>
                    </a:r>
                    <a:endParaRPr lang="en-US" sz="1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2366010" y="3415334"/>
                  <a:ext cx="1943100" cy="361307"/>
                  <a:chOff x="2366010" y="3415334"/>
                  <a:chExt cx="1943100" cy="361307"/>
                </a:xfrm>
              </p:grpSpPr>
              <p:sp>
                <p:nvSpPr>
                  <p:cNvPr id="62" name="Flowchart: Extract 61"/>
                  <p:cNvSpPr/>
                  <p:nvPr/>
                </p:nvSpPr>
                <p:spPr>
                  <a:xfrm>
                    <a:off x="3882947" y="3575924"/>
                    <a:ext cx="189385" cy="200717"/>
                  </a:xfrm>
                  <a:prstGeom prst="flowChartExtract">
                    <a:avLst/>
                  </a:prstGeom>
                  <a:solidFill>
                    <a:srgbClr val="92D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366010" y="3415334"/>
                    <a:ext cx="1943100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</a:t>
                    </a:r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4432516" y="4888138"/>
                  <a:ext cx="1752600" cy="622146"/>
                  <a:chOff x="4432516" y="4888138"/>
                  <a:chExt cx="1752600" cy="622146"/>
                </a:xfrm>
              </p:grpSpPr>
              <p:sp>
                <p:nvSpPr>
                  <p:cNvPr id="60" name="Flowchart: Extract 59"/>
                  <p:cNvSpPr/>
                  <p:nvPr/>
                </p:nvSpPr>
                <p:spPr>
                  <a:xfrm>
                    <a:off x="4736154" y="5309567"/>
                    <a:ext cx="189385" cy="200717"/>
                  </a:xfrm>
                  <a:prstGeom prst="flowChartExtract">
                    <a:avLst/>
                  </a:prstGeom>
                  <a:solidFill>
                    <a:srgbClr val="FF9933"/>
                  </a:solidFill>
                  <a:ln w="12700">
                    <a:solidFill>
                      <a:srgbClr val="CC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432516" y="4888138"/>
                    <a:ext cx="1752600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 smtClean="0">
                        <a:solidFill>
                          <a:srgbClr val="CC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endParaRPr lang="en-US" sz="1800" b="1" dirty="0">
                      <a:solidFill>
                        <a:srgbClr val="CC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6" name="TextBox 65"/>
              <p:cNvSpPr txBox="1"/>
              <p:nvPr/>
            </p:nvSpPr>
            <p:spPr>
              <a:xfrm>
                <a:off x="4049381" y="5715000"/>
                <a:ext cx="1402958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indexing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639856" y="3500734"/>
                <a:ext cx="1907324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ycles/ byte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6548509" y="2829018"/>
                <a:ext cx="32058" cy="1805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541395" y="5781170"/>
                <a:ext cx="2161059" cy="10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042982" y="4348416"/>
                <a:ext cx="2227734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SciServer</a:t>
                </a:r>
                <a:endPara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132083" y="21536026"/>
              <a:ext cx="96468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System Balance</a:t>
              </a:r>
              <a:endParaRPr lang="en-US" sz="4400" b="1" dirty="0"/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852158" y="2233036"/>
            <a:ext cx="14104842" cy="26580818"/>
            <a:chOff x="12504934" y="2189445"/>
            <a:chExt cx="19207565" cy="26580818"/>
          </a:xfrm>
        </p:grpSpPr>
        <p:sp>
          <p:nvSpPr>
            <p:cNvPr id="77" name="Rounded Rectangle 76"/>
            <p:cNvSpPr/>
            <p:nvPr/>
          </p:nvSpPr>
          <p:spPr>
            <a:xfrm>
              <a:off x="12600374" y="2189446"/>
              <a:ext cx="19112125" cy="26580817"/>
            </a:xfrm>
            <a:prstGeom prst="roundRect">
              <a:avLst>
                <a:gd name="adj" fmla="val 3919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12916627" y="3442971"/>
              <a:ext cx="18632010" cy="5950099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12766150" y="18889025"/>
              <a:ext cx="18652831" cy="9641613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2829999" y="9534525"/>
              <a:ext cx="18632010" cy="9178293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57201" y="2189445"/>
              <a:ext cx="782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Technology: </a:t>
              </a:r>
              <a:endParaRPr lang="en-US" sz="7200" b="1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159" y="10734675"/>
              <a:ext cx="15412341" cy="7841422"/>
            </a:xfrm>
            <a:prstGeom prst="rect">
              <a:avLst/>
            </a:prstGeom>
            <a:ln w="88900">
              <a:solidFill>
                <a:schemeClr val="accent1">
                  <a:shade val="50000"/>
                </a:schemeClr>
              </a:solidFill>
            </a:ln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13157200" y="4000500"/>
              <a:ext cx="9067800" cy="4606088"/>
              <a:chOff x="13633830" y="4649040"/>
              <a:chExt cx="7772400" cy="52641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8625027" y="4801440"/>
                <a:ext cx="2781203" cy="5111700"/>
                <a:chOff x="39339982" y="3327118"/>
                <a:chExt cx="2781203" cy="5111700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5415241"/>
                  <a:ext cx="2781203" cy="932451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3327118"/>
                  <a:ext cx="2781203" cy="984355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41787" y="4370487"/>
                  <a:ext cx="2779398" cy="95504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39982" y="6457926"/>
                  <a:ext cx="2781203" cy="958302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339982" y="7485111"/>
                  <a:ext cx="2781203" cy="953707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13633830" y="4649040"/>
                <a:ext cx="4396662" cy="4942352"/>
                <a:chOff x="-46889" y="1385528"/>
                <a:chExt cx="4396662" cy="4942352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46889" y="1385528"/>
                  <a:ext cx="4396662" cy="10904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Database storage &amp; Query: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87680" y="2796598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analysis: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87680" y="4705003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exploration: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50726" y="5729914"/>
                  <a:ext cx="4080423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User sign-on: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87680" y="3696361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File storage: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4" name="Title 2"/>
            <p:cNvSpPr txBox="1">
              <a:spLocks/>
            </p:cNvSpPr>
            <p:nvPr/>
          </p:nvSpPr>
          <p:spPr>
            <a:xfrm>
              <a:off x="12511910" y="18935700"/>
              <a:ext cx="1372173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 Job Scheduling</a:t>
              </a:r>
              <a:endParaRPr lang="en-US" sz="6000" b="1" dirty="0"/>
            </a:p>
          </p:txBody>
        </p:sp>
        <p:grpSp>
          <p:nvGrpSpPr>
            <p:cNvPr id="811" name="Group 810"/>
            <p:cNvGrpSpPr/>
            <p:nvPr/>
          </p:nvGrpSpPr>
          <p:grpSpPr>
            <a:xfrm>
              <a:off x="13868400" y="20071133"/>
              <a:ext cx="16397980" cy="8265742"/>
              <a:chOff x="11512169" y="22355710"/>
              <a:chExt cx="14621131" cy="10009139"/>
            </a:xfrm>
          </p:grpSpPr>
          <p:sp>
            <p:nvSpPr>
              <p:cNvPr id="810" name="Rectangle 809"/>
              <p:cNvSpPr/>
              <p:nvPr/>
            </p:nvSpPr>
            <p:spPr>
              <a:xfrm>
                <a:off x="11512169" y="22355710"/>
                <a:ext cx="14621131" cy="10009139"/>
              </a:xfrm>
              <a:prstGeom prst="rect">
                <a:avLst/>
              </a:prstGeom>
              <a:solidFill>
                <a:schemeClr val="bg1"/>
              </a:solidFill>
              <a:ln w="889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670703" y="22631401"/>
                <a:ext cx="13941395" cy="9563610"/>
                <a:chOff x="-127661" y="838200"/>
                <a:chExt cx="9021931" cy="576493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015549" y="1371600"/>
                  <a:ext cx="1216417" cy="769426"/>
                  <a:chOff x="1167949" y="1295400"/>
                  <a:chExt cx="1216417" cy="53340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219198" y="1295400"/>
                    <a:ext cx="1165167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167949" y="1398080"/>
                    <a:ext cx="1216417" cy="3582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Dashboard UI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>
                <a:xfrm>
                  <a:off x="6708494" y="2866834"/>
                  <a:ext cx="2130706" cy="16289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744376" y="3258589"/>
                  <a:ext cx="1389224" cy="856211"/>
                  <a:chOff x="896776" y="1295400"/>
                  <a:chExt cx="1389224" cy="533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96776" y="1295400"/>
                    <a:ext cx="1389224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90215" y="1328405"/>
                    <a:ext cx="1088968" cy="32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Plugins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46968" y="5181600"/>
                  <a:ext cx="1286632" cy="838200"/>
                  <a:chOff x="999368" y="1295400"/>
                  <a:chExt cx="1286632" cy="5334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999368" y="1295400"/>
                    <a:ext cx="1286632" cy="533400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50665" y="1423600"/>
                    <a:ext cx="1159135" cy="18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CASJobs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708213" y="2943035"/>
                  <a:ext cx="1063749" cy="96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 and Access Control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810000" y="838200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197266" y="1006301"/>
                    <a:ext cx="1135891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682614" y="981970"/>
                    <a:ext cx="317395" cy="334178"/>
                    <a:chOff x="5682614" y="981970"/>
                    <a:chExt cx="317395" cy="334178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5682614" y="1018130"/>
                      <a:ext cx="296092" cy="298018"/>
                    </a:xfrm>
                    <a:prstGeom prst="rect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682614" y="981970"/>
                      <a:ext cx="317395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9358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18915" y="1733036"/>
                    <a:ext cx="2260029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10000" y="5371306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267200" y="1006301"/>
                    <a:ext cx="106231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667418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6021011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667418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6032526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943372" y="1133495"/>
                    <a:ext cx="293716" cy="292056"/>
                    <a:chOff x="5674906" y="1033095"/>
                    <a:chExt cx="293716" cy="29205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4906" y="1033095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218914" y="1733036"/>
                    <a:ext cx="1993151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810000" y="2895600"/>
                  <a:ext cx="2474371" cy="1600200"/>
                  <a:chOff x="5181600" y="2895600"/>
                  <a:chExt cx="2474371" cy="16002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81600" y="2895600"/>
                    <a:ext cx="2209800" cy="1600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655417" y="2909347"/>
                    <a:ext cx="1638839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5410200" y="3352800"/>
                    <a:ext cx="808715" cy="990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450052" y="3603580"/>
                    <a:ext cx="839114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List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Can 151"/>
                  <p:cNvSpPr/>
                  <p:nvPr/>
                </p:nvSpPr>
                <p:spPr>
                  <a:xfrm>
                    <a:off x="6400800" y="3352800"/>
                    <a:ext cx="838200" cy="990600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544906" y="3661710"/>
                    <a:ext cx="111106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Meta Data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>
                  <a:endCxn id="120" idx="0"/>
                </p:cNvCxnSpPr>
                <p:nvPr/>
              </p:nvCxnSpPr>
              <p:spPr>
                <a:xfrm>
                  <a:off x="4560916" y="4267200"/>
                  <a:ext cx="0" cy="1256506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n 154"/>
                <p:cNvSpPr/>
                <p:nvPr/>
              </p:nvSpPr>
              <p:spPr>
                <a:xfrm>
                  <a:off x="7822083" y="3259052"/>
                  <a:ext cx="838200" cy="1084347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761682" y="3523211"/>
                  <a:ext cx="1132588" cy="673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ACLs</a:t>
                  </a:r>
                </a:p>
                <a:p>
                  <a:pPr algn="ctr"/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ight Arrow 156"/>
                <p:cNvSpPr/>
                <p:nvPr/>
              </p:nvSpPr>
              <p:spPr>
                <a:xfrm flipH="1">
                  <a:off x="6113206" y="3469629"/>
                  <a:ext cx="495299" cy="30891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58" name="Straight Arrow Connector 157"/>
                <p:cNvCxnSpPr/>
                <p:nvPr/>
              </p:nvCxnSpPr>
              <p:spPr>
                <a:xfrm rot="5400000" flipH="1" flipV="1">
                  <a:off x="3657144" y="2560576"/>
                  <a:ext cx="1807545" cy="106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2591041" y="2030652"/>
                  <a:ext cx="694711" cy="609600"/>
                  <a:chOff x="2581889" y="2057400"/>
                  <a:chExt cx="694711" cy="609600"/>
                </a:xfrm>
              </p:grpSpPr>
              <p:sp>
                <p:nvSpPr>
                  <p:cNvPr id="160" name="Folded Corner 159"/>
                  <p:cNvSpPr/>
                  <p:nvPr/>
                </p:nvSpPr>
                <p:spPr>
                  <a:xfrm>
                    <a:off x="2590799" y="2057400"/>
                    <a:ext cx="685801" cy="609600"/>
                  </a:xfrm>
                  <a:prstGeom prst="foldedCorner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81889" y="2072929"/>
                    <a:ext cx="68167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Script Job</a:t>
                    </a:r>
                    <a:endPara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3" name="Folded Corner 162"/>
                <p:cNvSpPr/>
                <p:nvPr/>
              </p:nvSpPr>
              <p:spPr>
                <a:xfrm>
                  <a:off x="2599951" y="3352800"/>
                  <a:ext cx="737156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6" name="Folded Corner 165"/>
                <p:cNvSpPr/>
                <p:nvPr/>
              </p:nvSpPr>
              <p:spPr>
                <a:xfrm>
                  <a:off x="2614425" y="4761706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2194972" y="1787361"/>
                  <a:ext cx="386676" cy="394008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291463" y="2710496"/>
                  <a:ext cx="736053" cy="706942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47774" y="3648270"/>
                  <a:ext cx="343374" cy="392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3437097" y="3614137"/>
                  <a:ext cx="380370" cy="994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198053" y="5099353"/>
                  <a:ext cx="369121" cy="34219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3227394" y="4169542"/>
                  <a:ext cx="560439" cy="52192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2129374" y="1559493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27338" y="2970886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70300" y="482029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93787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779787" y="2372067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4698489" y="2134969"/>
                  <a:ext cx="342900" cy="326984"/>
                  <a:chOff x="4762500" y="2310198"/>
                  <a:chExt cx="342900" cy="326984"/>
                </a:xfrm>
              </p:grpSpPr>
              <p:sp>
                <p:nvSpPr>
                  <p:cNvPr id="180" name="Curved Up Arrow 179"/>
                  <p:cNvSpPr/>
                  <p:nvPr/>
                </p:nvSpPr>
                <p:spPr>
                  <a:xfrm>
                    <a:off x="4762500" y="2496885"/>
                    <a:ext cx="342900" cy="140297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Curved Up Arrow 180"/>
                  <p:cNvSpPr/>
                  <p:nvPr/>
                </p:nvSpPr>
                <p:spPr>
                  <a:xfrm flipH="1" flipV="1">
                    <a:off x="4762500" y="2310198"/>
                    <a:ext cx="342900" cy="156573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4712343" y="5001800"/>
                  <a:ext cx="289622" cy="305186"/>
                  <a:chOff x="4762500" y="2358998"/>
                  <a:chExt cx="289622" cy="305186"/>
                </a:xfrm>
              </p:grpSpPr>
              <p:sp>
                <p:nvSpPr>
                  <p:cNvPr id="183" name="Curved Up Arrow 182"/>
                  <p:cNvSpPr/>
                  <p:nvPr/>
                </p:nvSpPr>
                <p:spPr>
                  <a:xfrm>
                    <a:off x="4762500" y="2545686"/>
                    <a:ext cx="289622" cy="118498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Curved Up Arrow 183"/>
                  <p:cNvSpPr/>
                  <p:nvPr/>
                </p:nvSpPr>
                <p:spPr>
                  <a:xfrm flipH="1" flipV="1">
                    <a:off x="4762500" y="2358998"/>
                    <a:ext cx="289622" cy="132246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5" name="TextBox 184"/>
                <p:cNvSpPr txBox="1"/>
                <p:nvPr/>
              </p:nvSpPr>
              <p:spPr>
                <a:xfrm>
                  <a:off x="4489002" y="248419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497934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-76364" y="1385288"/>
                  <a:ext cx="820740" cy="761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-127661" y="157792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Jupyter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9" name="Straight Arrow Connector 188"/>
                <p:cNvCxnSpPr>
                  <a:endCxn id="79" idx="1"/>
                </p:cNvCxnSpPr>
                <p:nvPr/>
              </p:nvCxnSpPr>
              <p:spPr>
                <a:xfrm>
                  <a:off x="740525" y="1745174"/>
                  <a:ext cx="326273" cy="11139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4078452" y="3523211"/>
                  <a:ext cx="711064" cy="1008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053261" y="1170143"/>
                  <a:ext cx="307778" cy="1014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/>
                <p:cNvSpPr/>
                <p:nvPr/>
              </p:nvSpPr>
              <p:spPr>
                <a:xfrm>
                  <a:off x="4087425" y="4236273"/>
                  <a:ext cx="711064" cy="10087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3" name="Straight Arrow Connector 192"/>
                <p:cNvCxnSpPr>
                  <a:endCxn id="134" idx="1"/>
                </p:cNvCxnSpPr>
                <p:nvPr/>
              </p:nvCxnSpPr>
              <p:spPr>
                <a:xfrm flipV="1">
                  <a:off x="4847315" y="5812629"/>
                  <a:ext cx="2867456" cy="15877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ight Arrow 48"/>
            <p:cNvSpPr/>
            <p:nvPr/>
          </p:nvSpPr>
          <p:spPr>
            <a:xfrm rot="16200000">
              <a:off x="23837839" y="19028639"/>
              <a:ext cx="2085274" cy="52919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pic>
          <p:nvPicPr>
            <p:cNvPr id="1028" name="Picture 4" descr="http://logos-download.com/wp-content/uploads/2016/09/Docker_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5661" y="7346418"/>
              <a:ext cx="1802211" cy="113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3229" y="7178763"/>
              <a:ext cx="2174498" cy="163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.auro.io/images/openstack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5886" y="7134225"/>
              <a:ext cx="2328015" cy="17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python.org/static/community_logos/python-logo-master-v3-TM-flatten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401" y="5800725"/>
              <a:ext cx="2566040" cy="6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www.mathworks.com/matlabcentral/mlc-downloads/downloads/submissions/24241/versions/5/screensho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1671" y="5120016"/>
              <a:ext cx="2553329" cy="191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" name="Title 2"/>
            <p:cNvSpPr txBox="1">
              <a:spLocks/>
            </p:cNvSpPr>
            <p:nvPr/>
          </p:nvSpPr>
          <p:spPr>
            <a:xfrm>
              <a:off x="12504934" y="9601200"/>
              <a:ext cx="11667102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</a:t>
              </a:r>
              <a:endParaRPr lang="en-US" sz="60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821113" y="23669625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8821113" y="25603200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358600" y="20527673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4358601" y="20478132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736300" y="20994398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736300" y="20944857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358600" y="20985490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4358601" y="20935950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6" name="Picture 2" descr="https://www.r-project.org/logo/R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3046" y="5567308"/>
              <a:ext cx="1631210" cy="107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9131155"/>
              <a:ext cx="18825195" cy="19639107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1134725"/>
              <a:ext cx="16249652" cy="5494616"/>
              <a:chOff x="1" y="2070922"/>
              <a:chExt cx="9143999" cy="4025078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" y="2070922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456823" y="2070922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17619441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5"/>
              <a:ext cx="18831432" cy="5590696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66" name="Can 765"/>
            <p:cNvSpPr/>
            <p:nvPr/>
          </p:nvSpPr>
          <p:spPr>
            <a:xfrm>
              <a:off x="32537401" y="5658912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180831" y="4371329"/>
              <a:ext cx="2665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Astronomy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3" name="TextBox 772"/>
            <p:cNvSpPr txBox="1"/>
            <p:nvPr/>
          </p:nvSpPr>
          <p:spPr>
            <a:xfrm>
              <a:off x="42532991" y="7881537"/>
              <a:ext cx="2712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Cosmology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4" name="TextBox 773"/>
            <p:cNvSpPr txBox="1"/>
            <p:nvPr/>
          </p:nvSpPr>
          <p:spPr>
            <a:xfrm>
              <a:off x="48540508" y="4422272"/>
              <a:ext cx="2665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Turbulence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5" name="TextBox 774"/>
            <p:cNvSpPr txBox="1"/>
            <p:nvPr/>
          </p:nvSpPr>
          <p:spPr>
            <a:xfrm>
              <a:off x="35945299" y="7931513"/>
              <a:ext cx="2548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Genomics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42292654" y="6034668"/>
              <a:ext cx="2690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Materials Science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7" name="TextBox 776"/>
            <p:cNvSpPr txBox="1"/>
            <p:nvPr/>
          </p:nvSpPr>
          <p:spPr>
            <a:xfrm>
              <a:off x="48983900" y="5950982"/>
              <a:ext cx="2050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Earth Science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0" name="TextBox 779"/>
            <p:cNvSpPr txBox="1"/>
            <p:nvPr/>
          </p:nvSpPr>
          <p:spPr>
            <a:xfrm>
              <a:off x="35728827" y="6165255"/>
              <a:ext cx="3387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Oceanography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1" name="Can 780"/>
            <p:cNvSpPr/>
            <p:nvPr/>
          </p:nvSpPr>
          <p:spPr>
            <a:xfrm>
              <a:off x="45569706" y="7400925"/>
              <a:ext cx="1369495" cy="1192621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82" name="TextBox 781"/>
            <p:cNvSpPr txBox="1"/>
            <p:nvPr/>
          </p:nvSpPr>
          <p:spPr>
            <a:xfrm>
              <a:off x="48628302" y="7649834"/>
              <a:ext cx="2297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Science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81" y="9134475"/>
              <a:ext cx="1026552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797" name="Can 796"/>
            <p:cNvSpPr/>
            <p:nvPr/>
          </p:nvSpPr>
          <p:spPr>
            <a:xfrm>
              <a:off x="32504929" y="7334250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8" name="Can 797"/>
            <p:cNvSpPr/>
            <p:nvPr/>
          </p:nvSpPr>
          <p:spPr>
            <a:xfrm>
              <a:off x="39172429" y="5734050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9" name="Can 798"/>
            <p:cNvSpPr/>
            <p:nvPr/>
          </p:nvSpPr>
          <p:spPr>
            <a:xfrm>
              <a:off x="40716201" y="4111204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0" name="Can 799"/>
            <p:cNvSpPr/>
            <p:nvPr/>
          </p:nvSpPr>
          <p:spPr>
            <a:xfrm>
              <a:off x="45662129" y="580072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1" name="Can 800"/>
            <p:cNvSpPr/>
            <p:nvPr/>
          </p:nvSpPr>
          <p:spPr>
            <a:xfrm>
              <a:off x="47253278" y="404773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2" name="Can 801"/>
            <p:cNvSpPr/>
            <p:nvPr/>
          </p:nvSpPr>
          <p:spPr>
            <a:xfrm>
              <a:off x="39083529" y="740092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4" name="Flowchart: Multidocument 803"/>
            <p:cNvSpPr/>
            <p:nvPr/>
          </p:nvSpPr>
          <p:spPr>
            <a:xfrm>
              <a:off x="46989070" y="7534276"/>
              <a:ext cx="1975631" cy="1200436"/>
            </a:xfrm>
            <a:prstGeom prst="flowChartMultidocumen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5" name="Flowchart: Multidocument 804"/>
            <p:cNvSpPr/>
            <p:nvPr/>
          </p:nvSpPr>
          <p:spPr>
            <a:xfrm>
              <a:off x="40538400" y="754725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6" name="Flowchart: Multidocument 805"/>
            <p:cNvSpPr/>
            <p:nvPr/>
          </p:nvSpPr>
          <p:spPr>
            <a:xfrm>
              <a:off x="47119231" y="5934076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7" name="Flowchart: Multidocument 806"/>
            <p:cNvSpPr/>
            <p:nvPr/>
          </p:nvSpPr>
          <p:spPr>
            <a:xfrm>
              <a:off x="40627300" y="589649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0163049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4" name="Title 2"/>
            <p:cNvSpPr txBox="1">
              <a:spLocks/>
            </p:cNvSpPr>
            <p:nvPr/>
          </p:nvSpPr>
          <p:spPr>
            <a:xfrm>
              <a:off x="32181800" y="23269575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Earth Science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16702746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sp>
          <p:nvSpPr>
            <p:cNvPr id="221" name="Flowchart: Multidocument 220"/>
            <p:cNvSpPr/>
            <p:nvPr/>
          </p:nvSpPr>
          <p:spPr>
            <a:xfrm>
              <a:off x="33939969" y="752593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223" name="Flowchart: Multidocument 222"/>
            <p:cNvSpPr/>
            <p:nvPr/>
          </p:nvSpPr>
          <p:spPr>
            <a:xfrm>
              <a:off x="33992816" y="5875171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4" y="17619441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16668324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17619440"/>
              <a:ext cx="4934752" cy="5506673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3070800" y="24336375"/>
              <a:ext cx="8534400" cy="341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2760900" y="24336375"/>
              <a:ext cx="7235881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4" name="Rounded Rectangle 243"/>
          <p:cNvSpPr/>
          <p:nvPr/>
        </p:nvSpPr>
        <p:spPr>
          <a:xfrm>
            <a:off x="8444243" y="2222783"/>
            <a:ext cx="14034757" cy="26580817"/>
          </a:xfrm>
          <a:prstGeom prst="roundRect">
            <a:avLst>
              <a:gd name="adj" fmla="val 39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5" name="Rounded Rectangle 244"/>
          <p:cNvSpPr/>
          <p:nvPr/>
        </p:nvSpPr>
        <p:spPr>
          <a:xfrm>
            <a:off x="8676480" y="3476308"/>
            <a:ext cx="13682190" cy="5950099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6" name="Rounded Rectangle 245"/>
          <p:cNvSpPr/>
          <p:nvPr/>
        </p:nvSpPr>
        <p:spPr>
          <a:xfrm>
            <a:off x="8565979" y="1892236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7" name="Rounded Rectangle 246"/>
          <p:cNvSpPr/>
          <p:nvPr/>
        </p:nvSpPr>
        <p:spPr>
          <a:xfrm>
            <a:off x="8612866" y="9567862"/>
            <a:ext cx="13682190" cy="9178293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8" name="TextBox 247"/>
          <p:cNvSpPr txBox="1"/>
          <p:nvPr/>
        </p:nvSpPr>
        <p:spPr>
          <a:xfrm>
            <a:off x="8853142" y="2222782"/>
            <a:ext cx="574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System: </a:t>
            </a:r>
            <a:endParaRPr lang="en-US" sz="7200" b="1" dirty="0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29" y="10768012"/>
            <a:ext cx="11317865" cy="7841422"/>
          </a:xfrm>
          <a:prstGeom prst="rect">
            <a:avLst/>
          </a:prstGeom>
          <a:ln w="88900">
            <a:solidFill>
              <a:schemeClr val="accent1">
                <a:shade val="50000"/>
              </a:schemeClr>
            </a:solidFill>
          </a:ln>
          <a:effectLst/>
        </p:spPr>
      </p:pic>
      <p:grpSp>
        <p:nvGrpSpPr>
          <p:cNvPr id="250" name="Group 249"/>
          <p:cNvGrpSpPr/>
          <p:nvPr/>
        </p:nvGrpSpPr>
        <p:grpSpPr>
          <a:xfrm>
            <a:off x="8853142" y="4033837"/>
            <a:ext cx="6658829" cy="4606088"/>
            <a:chOff x="13633830" y="4649040"/>
            <a:chExt cx="7772400" cy="5264100"/>
          </a:xfrm>
        </p:grpSpPr>
        <p:grpSp>
          <p:nvGrpSpPr>
            <p:cNvPr id="374" name="Group 373"/>
            <p:cNvGrpSpPr/>
            <p:nvPr/>
          </p:nvGrpSpPr>
          <p:grpSpPr>
            <a:xfrm>
              <a:off x="18625027" y="4801440"/>
              <a:ext cx="2781203" cy="5111700"/>
              <a:chOff x="39339982" y="3327118"/>
              <a:chExt cx="2781203" cy="5111700"/>
            </a:xfrm>
          </p:grpSpPr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5415241"/>
                <a:ext cx="2781203" cy="932451"/>
              </a:xfrm>
              <a:prstGeom prst="rect">
                <a:avLst/>
              </a:prstGeom>
            </p:spPr>
          </p:pic>
          <p:pic>
            <p:nvPicPr>
              <p:cNvPr id="382" name="Picture 3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3327118"/>
                <a:ext cx="2781203" cy="984355"/>
              </a:xfrm>
              <a:prstGeom prst="rect">
                <a:avLst/>
              </a:prstGeom>
            </p:spPr>
          </p:pic>
          <p:pic>
            <p:nvPicPr>
              <p:cNvPr id="383" name="Picture 3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41787" y="4370487"/>
                <a:ext cx="2779398" cy="955040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39982" y="6457926"/>
                <a:ext cx="2781203" cy="958302"/>
              </a:xfrm>
              <a:prstGeom prst="rect">
                <a:avLst/>
              </a:prstGeom>
            </p:spPr>
          </p:pic>
          <p:pic>
            <p:nvPicPr>
              <p:cNvPr id="385" name="Picture 38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339982" y="7485111"/>
                <a:ext cx="2781203" cy="953707"/>
              </a:xfrm>
              <a:prstGeom prst="rect">
                <a:avLst/>
              </a:prstGeom>
            </p:spPr>
          </p:pic>
        </p:grpSp>
        <p:grpSp>
          <p:nvGrpSpPr>
            <p:cNvPr id="375" name="Group 374"/>
            <p:cNvGrpSpPr/>
            <p:nvPr/>
          </p:nvGrpSpPr>
          <p:grpSpPr>
            <a:xfrm>
              <a:off x="13633830" y="4649040"/>
              <a:ext cx="4396662" cy="4942352"/>
              <a:chOff x="-46889" y="1385528"/>
              <a:chExt cx="4396662" cy="4942352"/>
            </a:xfrm>
          </p:grpSpPr>
          <p:sp>
            <p:nvSpPr>
              <p:cNvPr id="376" name="TextBox 375"/>
              <p:cNvSpPr txBox="1"/>
              <p:nvPr/>
            </p:nvSpPr>
            <p:spPr>
              <a:xfrm>
                <a:off x="-46889" y="1385528"/>
                <a:ext cx="4396662" cy="109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Database storage &amp; Query: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187680" y="2796598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analysis: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87680" y="4705003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exploration: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250726" y="5729914"/>
                <a:ext cx="4080423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User sign-on: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187680" y="3696361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File storage: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51" name="Title 2"/>
          <p:cNvSpPr txBox="1">
            <a:spLocks/>
          </p:cNvSpPr>
          <p:nvPr/>
        </p:nvSpPr>
        <p:spPr>
          <a:xfrm>
            <a:off x="8379281" y="18969037"/>
            <a:ext cx="10076386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Job Scheduling</a:t>
            </a:r>
            <a:endParaRPr lang="en-US" sz="6000" b="1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9375403" y="20104470"/>
            <a:ext cx="12041657" cy="8265742"/>
            <a:chOff x="11512169" y="22355710"/>
            <a:chExt cx="14621131" cy="10009139"/>
          </a:xfrm>
        </p:grpSpPr>
        <p:sp>
          <p:nvSpPr>
            <p:cNvPr id="269" name="Rectangle 268"/>
            <p:cNvSpPr/>
            <p:nvPr/>
          </p:nvSpPr>
          <p:spPr>
            <a:xfrm>
              <a:off x="11512169" y="22355710"/>
              <a:ext cx="14621131" cy="10009139"/>
            </a:xfrm>
            <a:prstGeom prst="rect">
              <a:avLst/>
            </a:prstGeom>
            <a:solidFill>
              <a:schemeClr val="bg1"/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11670703" y="22631401"/>
              <a:ext cx="13941395" cy="9563610"/>
              <a:chOff x="-127661" y="838200"/>
              <a:chExt cx="9021931" cy="5764930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015549" y="1371600"/>
                <a:ext cx="1216417" cy="769426"/>
                <a:chOff x="1167949" y="1295400"/>
                <a:chExt cx="1216417" cy="533400"/>
              </a:xfrm>
            </p:grpSpPr>
            <p:sp>
              <p:nvSpPr>
                <p:cNvPr id="372" name="Rectangle 371"/>
                <p:cNvSpPr/>
                <p:nvPr/>
              </p:nvSpPr>
              <p:spPr>
                <a:xfrm>
                  <a:off x="1219198" y="1295400"/>
                  <a:ext cx="1165167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1167949" y="1398080"/>
                  <a:ext cx="1216417" cy="35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Dashboard UI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2" name="Rectangle 271"/>
              <p:cNvSpPr/>
              <p:nvPr/>
            </p:nvSpPr>
            <p:spPr>
              <a:xfrm>
                <a:off x="6708494" y="2866834"/>
                <a:ext cx="2130706" cy="162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744376" y="3258589"/>
                <a:ext cx="1389224" cy="856211"/>
                <a:chOff x="896776" y="1295400"/>
                <a:chExt cx="1389224" cy="533400"/>
              </a:xfrm>
            </p:grpSpPr>
            <p:sp>
              <p:nvSpPr>
                <p:cNvPr id="370" name="Rectangle 369"/>
                <p:cNvSpPr/>
                <p:nvPr/>
              </p:nvSpPr>
              <p:spPr>
                <a:xfrm>
                  <a:off x="896776" y="1295400"/>
                  <a:ext cx="1389224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1090215" y="1328405"/>
                  <a:ext cx="1088968" cy="321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Plugins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846968" y="5181600"/>
                <a:ext cx="1286632" cy="838200"/>
                <a:chOff x="999368" y="1295400"/>
                <a:chExt cx="1286632" cy="53340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999368" y="1295400"/>
                  <a:ext cx="1286632" cy="53340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1050665" y="1423600"/>
                  <a:ext cx="1159135" cy="18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CASJobs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5" name="TextBox 274"/>
              <p:cNvSpPr txBox="1"/>
              <p:nvPr/>
            </p:nvSpPr>
            <p:spPr>
              <a:xfrm>
                <a:off x="6708213" y="2943035"/>
                <a:ext cx="1063749" cy="96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and Access Control Manager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3810000" y="838200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49" name="Rounded Rectangle 348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4197266" y="1006301"/>
                  <a:ext cx="1135891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55" name="Group 354"/>
                <p:cNvGrpSpPr/>
                <p:nvPr/>
              </p:nvGrpSpPr>
              <p:grpSpPr>
                <a:xfrm>
                  <a:off x="5682614" y="981970"/>
                  <a:ext cx="317395" cy="334178"/>
                  <a:chOff x="5682614" y="981970"/>
                  <a:chExt cx="317395" cy="334178"/>
                </a:xfrm>
              </p:grpSpPr>
              <p:sp>
                <p:nvSpPr>
                  <p:cNvPr id="366" name="Rectangle 365"/>
                  <p:cNvSpPr/>
                  <p:nvPr/>
                </p:nvSpPr>
                <p:spPr>
                  <a:xfrm>
                    <a:off x="5682614" y="1018130"/>
                    <a:ext cx="296092" cy="298018"/>
                  </a:xfrm>
                  <a:prstGeom prst="rect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7" name="TextBox 366"/>
                  <p:cNvSpPr txBox="1"/>
                  <p:nvPr/>
                </p:nvSpPr>
                <p:spPr>
                  <a:xfrm>
                    <a:off x="5682614" y="981970"/>
                    <a:ext cx="31739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5" name="TextBox 364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2" name="Rectangle 361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8" name="Group 357"/>
                <p:cNvGrpSpPr/>
                <p:nvPr/>
              </p:nvGrpSpPr>
              <p:grpSpPr>
                <a:xfrm>
                  <a:off x="79358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0" name="Rectangle 359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1" name="TextBox 360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59" name="TextBox 358"/>
                <p:cNvSpPr txBox="1"/>
                <p:nvPr/>
              </p:nvSpPr>
              <p:spPr>
                <a:xfrm>
                  <a:off x="6218915" y="1733036"/>
                  <a:ext cx="2260029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>
                <a:off x="3810000" y="5371306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21" name="Rounded Rectangle 320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4267200" y="1006301"/>
                  <a:ext cx="106231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5667418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7" name="Rectangle 34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6021011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5667418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6032526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1" name="Rectangle 340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0" name="TextBox 339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7" name="Rectangle 33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7943372" y="1133495"/>
                  <a:ext cx="293716" cy="292056"/>
                  <a:chOff x="5674906" y="1033095"/>
                  <a:chExt cx="293716" cy="292056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5674906" y="1033095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34" name="TextBox 333"/>
                <p:cNvSpPr txBox="1"/>
                <p:nvPr/>
              </p:nvSpPr>
              <p:spPr>
                <a:xfrm>
                  <a:off x="6218914" y="1733036"/>
                  <a:ext cx="1993151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3810000" y="2895600"/>
                <a:ext cx="2474371" cy="1600200"/>
                <a:chOff x="5181600" y="2895600"/>
                <a:chExt cx="2474371" cy="1600200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>
                  <a:off x="5181600" y="2895600"/>
                  <a:ext cx="2209800" cy="16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5655417" y="2909347"/>
                  <a:ext cx="1638839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410200" y="3352800"/>
                  <a:ext cx="808715" cy="990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8" name="TextBox 317"/>
                <p:cNvSpPr txBox="1"/>
                <p:nvPr/>
              </p:nvSpPr>
              <p:spPr>
                <a:xfrm>
                  <a:off x="5450052" y="3603580"/>
                  <a:ext cx="839114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List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" name="Can 318"/>
                <p:cNvSpPr/>
                <p:nvPr/>
              </p:nvSpPr>
              <p:spPr>
                <a:xfrm>
                  <a:off x="6400800" y="3352800"/>
                  <a:ext cx="838200" cy="990600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>
                  <a:off x="6544906" y="3661710"/>
                  <a:ext cx="1111065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Meta Data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79" name="Straight Arrow Connector 278"/>
              <p:cNvCxnSpPr>
                <a:endCxn id="322" idx="0"/>
              </p:cNvCxnSpPr>
              <p:nvPr/>
            </p:nvCxnSpPr>
            <p:spPr>
              <a:xfrm>
                <a:off x="4560916" y="4267200"/>
                <a:ext cx="0" cy="12565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an 279"/>
              <p:cNvSpPr/>
              <p:nvPr/>
            </p:nvSpPr>
            <p:spPr>
              <a:xfrm>
                <a:off x="7822083" y="3259052"/>
                <a:ext cx="838200" cy="108434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7761682" y="3523211"/>
                <a:ext cx="1132588" cy="67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ACLs</a:t>
                </a:r>
              </a:p>
              <a:p>
                <a:pPr algn="ctr"/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Right Arrow 281"/>
              <p:cNvSpPr/>
              <p:nvPr/>
            </p:nvSpPr>
            <p:spPr>
              <a:xfrm flipH="1">
                <a:off x="6113206" y="3469629"/>
                <a:ext cx="495299" cy="308910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3" name="Straight Arrow Connector 282"/>
              <p:cNvCxnSpPr/>
              <p:nvPr/>
            </p:nvCxnSpPr>
            <p:spPr>
              <a:xfrm rot="5400000" flipH="1" flipV="1">
                <a:off x="3657144" y="2560576"/>
                <a:ext cx="1807545" cy="106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/>
              <p:cNvGrpSpPr/>
              <p:nvPr/>
            </p:nvGrpSpPr>
            <p:grpSpPr>
              <a:xfrm>
                <a:off x="2591041" y="2030652"/>
                <a:ext cx="694711" cy="609600"/>
                <a:chOff x="2581889" y="2057400"/>
                <a:chExt cx="694711" cy="609600"/>
              </a:xfrm>
            </p:grpSpPr>
            <p:sp>
              <p:nvSpPr>
                <p:cNvPr id="313" name="Folded Corner 312"/>
                <p:cNvSpPr/>
                <p:nvPr/>
              </p:nvSpPr>
              <p:spPr>
                <a:xfrm>
                  <a:off x="2590799" y="2057400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2581889" y="2072929"/>
                  <a:ext cx="68167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Script Job</a:t>
                  </a:r>
                  <a:endParaRPr 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85" name="Folded Corner 284"/>
              <p:cNvSpPr/>
              <p:nvPr/>
            </p:nvSpPr>
            <p:spPr>
              <a:xfrm>
                <a:off x="2599951" y="3352800"/>
                <a:ext cx="737156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6" name="Folded Corner 285"/>
              <p:cNvSpPr/>
              <p:nvPr/>
            </p:nvSpPr>
            <p:spPr>
              <a:xfrm>
                <a:off x="2614425" y="4761706"/>
                <a:ext cx="685801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7" name="Straight Arrow Connector 286"/>
              <p:cNvCxnSpPr/>
              <p:nvPr/>
            </p:nvCxnSpPr>
            <p:spPr>
              <a:xfrm>
                <a:off x="2194972" y="1787361"/>
                <a:ext cx="386676" cy="394008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3291463" y="2710496"/>
                <a:ext cx="736053" cy="7069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2247774" y="3648270"/>
                <a:ext cx="343374" cy="392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3437097" y="3614137"/>
                <a:ext cx="380370" cy="994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V="1">
                <a:off x="2198053" y="5099353"/>
                <a:ext cx="369121" cy="34219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227394" y="4169542"/>
                <a:ext cx="560439" cy="52192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/>
              <p:cNvSpPr txBox="1"/>
              <p:nvPr/>
            </p:nvSpPr>
            <p:spPr>
              <a:xfrm>
                <a:off x="2129374" y="1559493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1927338" y="2970886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770300" y="482029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3793787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3779787" y="2372067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698489" y="2134969"/>
                <a:ext cx="342900" cy="326984"/>
                <a:chOff x="4762500" y="2310198"/>
                <a:chExt cx="342900" cy="326984"/>
              </a:xfrm>
            </p:grpSpPr>
            <p:sp>
              <p:nvSpPr>
                <p:cNvPr id="311" name="Curved Up Arrow 310"/>
                <p:cNvSpPr/>
                <p:nvPr/>
              </p:nvSpPr>
              <p:spPr>
                <a:xfrm>
                  <a:off x="4762500" y="2496885"/>
                  <a:ext cx="342900" cy="140297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Curved Up Arrow 311"/>
                <p:cNvSpPr/>
                <p:nvPr/>
              </p:nvSpPr>
              <p:spPr>
                <a:xfrm flipH="1" flipV="1">
                  <a:off x="4762500" y="2310198"/>
                  <a:ext cx="342900" cy="156573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4712343" y="5001800"/>
                <a:ext cx="289622" cy="305186"/>
                <a:chOff x="4762500" y="2358998"/>
                <a:chExt cx="289622" cy="305186"/>
              </a:xfrm>
            </p:grpSpPr>
            <p:sp>
              <p:nvSpPr>
                <p:cNvPr id="309" name="Curved Up Arrow 308"/>
                <p:cNvSpPr/>
                <p:nvPr/>
              </p:nvSpPr>
              <p:spPr>
                <a:xfrm>
                  <a:off x="4762500" y="2545686"/>
                  <a:ext cx="289622" cy="118498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Curved Up Arrow 309"/>
                <p:cNvSpPr/>
                <p:nvPr/>
              </p:nvSpPr>
              <p:spPr>
                <a:xfrm flipH="1" flipV="1">
                  <a:off x="4762500" y="2358998"/>
                  <a:ext cx="289622" cy="132246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4489002" y="248419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4497934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-76364" y="1385288"/>
                <a:ext cx="820740" cy="761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-127661" y="157792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Jupyter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4" name="Straight Arrow Connector 303"/>
              <p:cNvCxnSpPr>
                <a:endCxn id="372" idx="1"/>
              </p:cNvCxnSpPr>
              <p:nvPr/>
            </p:nvCxnSpPr>
            <p:spPr>
              <a:xfrm>
                <a:off x="740525" y="1745174"/>
                <a:ext cx="326273" cy="11139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angle 304"/>
              <p:cNvSpPr/>
              <p:nvPr/>
            </p:nvSpPr>
            <p:spPr>
              <a:xfrm>
                <a:off x="4078452" y="3523211"/>
                <a:ext cx="711064" cy="1008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6" name="Straight Arrow Connector 305"/>
              <p:cNvCxnSpPr/>
              <p:nvPr/>
            </p:nvCxnSpPr>
            <p:spPr>
              <a:xfrm>
                <a:off x="5053261" y="1170143"/>
                <a:ext cx="307778" cy="101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/>
              <p:cNvSpPr/>
              <p:nvPr/>
            </p:nvSpPr>
            <p:spPr>
              <a:xfrm>
                <a:off x="4087425" y="4236273"/>
                <a:ext cx="711064" cy="10087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8" name="Straight Arrow Connector 307"/>
              <p:cNvCxnSpPr>
                <a:endCxn id="336" idx="1"/>
              </p:cNvCxnSpPr>
              <p:nvPr/>
            </p:nvCxnSpPr>
            <p:spPr>
              <a:xfrm flipV="1">
                <a:off x="4847315" y="5812629"/>
                <a:ext cx="2867456" cy="15877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Right Arrow 252"/>
          <p:cNvSpPr/>
          <p:nvPr/>
        </p:nvSpPr>
        <p:spPr>
          <a:xfrm rot="16200000">
            <a:off x="16419350" y="19132270"/>
            <a:ext cx="2085274" cy="388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254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517" y="7379755"/>
            <a:ext cx="1323432" cy="1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545" y="7212100"/>
            <a:ext cx="1596816" cy="1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968" y="7167562"/>
            <a:ext cx="1709550" cy="1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493" y="5834062"/>
            <a:ext cx="1884340" cy="6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228" y="5153353"/>
            <a:ext cx="1875006" cy="19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itle 2"/>
          <p:cNvSpPr txBox="1">
            <a:spLocks/>
          </p:cNvSpPr>
          <p:nvPr/>
        </p:nvSpPr>
        <p:spPr>
          <a:xfrm>
            <a:off x="8374158" y="9634537"/>
            <a:ext cx="8567595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</a:t>
            </a:r>
            <a:endParaRPr lang="en-US" sz="60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13012367" y="23702962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3012367" y="25636537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7078754" y="20561010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3" name="TextBox 262"/>
          <p:cNvSpPr txBox="1"/>
          <p:nvPr/>
        </p:nvSpPr>
        <p:spPr>
          <a:xfrm>
            <a:off x="17078754" y="20511469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6621775" y="21027735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5" name="TextBox 264"/>
          <p:cNvSpPr txBox="1"/>
          <p:nvPr/>
        </p:nvSpPr>
        <p:spPr>
          <a:xfrm>
            <a:off x="16621775" y="20978194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7078754" y="21018827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7" name="TextBox 266"/>
          <p:cNvSpPr txBox="1"/>
          <p:nvPr/>
        </p:nvSpPr>
        <p:spPr>
          <a:xfrm>
            <a:off x="17078754" y="20969287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8" name="Picture 2" descr="https://www.r-project.org/logo/R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056" y="5600645"/>
            <a:ext cx="1197859" cy="10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1593</Words>
  <Application>Microsoft Macintosh PowerPoint</Application>
  <PresentationFormat>Custom</PresentationFormat>
  <Paragraphs>632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sfdsdfsdfsdf</dc:title>
  <dc:creator>Mike Rippin</dc:creator>
  <cp:lastModifiedBy>JORDAN Raddick</cp:lastModifiedBy>
  <cp:revision>105</cp:revision>
  <cp:lastPrinted>2016-12-06T20:58:18Z</cp:lastPrinted>
  <dcterms:created xsi:type="dcterms:W3CDTF">2017-04-05T19:29:25Z</dcterms:created>
  <dcterms:modified xsi:type="dcterms:W3CDTF">2017-10-16T21:32:09Z</dcterms:modified>
</cp:coreProperties>
</file>