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6568" autoAdjust="0"/>
    <p:restoredTop sz="99694" autoAdjust="0"/>
  </p:normalViewPr>
  <p:slideViewPr>
    <p:cSldViewPr>
      <p:cViewPr>
        <p:scale>
          <a:sx n="22" d="100"/>
          <a:sy n="22" d="100"/>
        </p:scale>
        <p:origin x="-1616" y="-2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536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8429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478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817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6227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760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4869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607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029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956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2126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878E-73CA-4A9A-8E6A-EB339E5B09A8}" type="datetimeFigureOut">
              <a:rPr lang="en-US" smtClean="0"/>
              <a:pPr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41701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10800320" y="2502223"/>
            <a:ext cx="16381821" cy="30378077"/>
          </a:xfrm>
          <a:prstGeom prst="roundRect">
            <a:avLst>
              <a:gd name="adj" fmla="val 391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Rounded Rectangle 823"/>
          <p:cNvSpPr/>
          <p:nvPr/>
        </p:nvSpPr>
        <p:spPr>
          <a:xfrm>
            <a:off x="11071395" y="3934823"/>
            <a:ext cx="15970294" cy="6800113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ounded Rectangle 699"/>
          <p:cNvSpPr/>
          <p:nvPr/>
        </p:nvSpPr>
        <p:spPr>
          <a:xfrm>
            <a:off x="27432000" y="2502223"/>
            <a:ext cx="16459199" cy="30449767"/>
          </a:xfrm>
          <a:prstGeom prst="roundRect">
            <a:avLst>
              <a:gd name="adj" fmla="val 365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Rounded Rectangle 793"/>
          <p:cNvSpPr/>
          <p:nvPr/>
        </p:nvSpPr>
        <p:spPr>
          <a:xfrm>
            <a:off x="27660194" y="10435606"/>
            <a:ext cx="16135881" cy="22444694"/>
          </a:xfrm>
          <a:prstGeom prst="roundRect">
            <a:avLst>
              <a:gd name="adj" fmla="val 3401"/>
            </a:avLst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tx1"/>
              </a:solidFill>
            </a:endParaRPr>
          </a:p>
        </p:txBody>
      </p:sp>
      <p:sp>
        <p:nvSpPr>
          <p:cNvPr id="753" name="Rounded Rectangle 752"/>
          <p:cNvSpPr/>
          <p:nvPr/>
        </p:nvSpPr>
        <p:spPr>
          <a:xfrm>
            <a:off x="190500" y="2666999"/>
            <a:ext cx="10347634" cy="78371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ounded Rectangle 697"/>
          <p:cNvSpPr/>
          <p:nvPr/>
        </p:nvSpPr>
        <p:spPr>
          <a:xfrm>
            <a:off x="10942414" y="21587457"/>
            <a:ext cx="15988141" cy="11018986"/>
          </a:xfrm>
          <a:prstGeom prst="roundRect">
            <a:avLst>
              <a:gd name="adj" fmla="val 4756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ounded Rectangle 696"/>
          <p:cNvSpPr/>
          <p:nvPr/>
        </p:nvSpPr>
        <p:spPr>
          <a:xfrm>
            <a:off x="10997142" y="10896600"/>
            <a:ext cx="15970294" cy="10489478"/>
          </a:xfrm>
          <a:prstGeom prst="roundRect">
            <a:avLst>
              <a:gd name="adj" fmla="val 3868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90500" y="24570986"/>
            <a:ext cx="10191624" cy="8309314"/>
          </a:xfrm>
          <a:prstGeom prst="roundRect">
            <a:avLst/>
          </a:prstGeom>
          <a:noFill/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3891199" cy="2362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20200" y="-76200"/>
            <a:ext cx="2506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0217" y="10750268"/>
            <a:ext cx="10347634" cy="58613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5580" y="16946957"/>
            <a:ext cx="10416760" cy="73779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09600" y="10896600"/>
            <a:ext cx="10347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History &amp; Motivation</a:t>
            </a:r>
            <a:endParaRPr lang="en-US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2616" y="16999127"/>
            <a:ext cx="8145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Where are we Going</a:t>
            </a:r>
            <a:endParaRPr lang="en-US" sz="6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1193488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Started with the SDSS </a:t>
            </a:r>
            <a:r>
              <a:rPr lang="en-US" sz="4800" dirty="0" err="1"/>
              <a:t>SkyServer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u="sng" dirty="0"/>
              <a:t>Goal</a:t>
            </a:r>
            <a:r>
              <a:rPr lang="en-US" sz="4800" dirty="0"/>
              <a:t>: instant access to rich content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u="sng" dirty="0"/>
              <a:t>Idea</a:t>
            </a:r>
            <a:r>
              <a:rPr lang="en-US" sz="4800" dirty="0"/>
              <a:t>: bring the analysis to the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Interactive access at the </a:t>
            </a:r>
            <a:r>
              <a:rPr lang="en-US" sz="4800" dirty="0" smtClean="0"/>
              <a:t>core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372616" y="18065927"/>
            <a:ext cx="10363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Interactive science on </a:t>
            </a:r>
            <a:r>
              <a:rPr lang="en-US" sz="4800" dirty="0" err="1"/>
              <a:t>petascale</a:t>
            </a:r>
            <a:r>
              <a:rPr lang="en-US" sz="4800" dirty="0"/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Create scalable open numerical laboratories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Large footprint across many disciplines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Use commonly shared building blocks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Major national and international impact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17800" y="2438400"/>
            <a:ext cx="4267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Science: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277600" y="2502223"/>
            <a:ext cx="6705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Technology: </a:t>
            </a:r>
            <a:endParaRPr lang="en-US" b="1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270343" y="3966166"/>
            <a:ext cx="10206517" cy="416507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defPPr>
              <a:defRPr lang="en-US"/>
            </a:defPPr>
            <a:lvl1pPr marL="109728" indent="0">
              <a:spcBef>
                <a:spcPts val="4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68000"/>
              <a:buFont typeface="Wingdings 3"/>
              <a:buNone/>
              <a:defRPr kumimoji="0" sz="4800"/>
            </a:lvl1pPr>
            <a:lvl2pPr marL="621792" indent="-228600">
              <a:spcBef>
                <a:spcPts val="324"/>
              </a:spcBef>
              <a:buClr>
                <a:schemeClr val="accent4">
                  <a:lumMod val="75000"/>
                </a:schemeClr>
              </a:buClr>
              <a:buFont typeface="Verdana"/>
              <a:buChar char="◦"/>
              <a:defRPr kumimoji="0" sz="2600">
                <a:latin typeface="Calibri" pitchFamily="34" charset="0"/>
              </a:defRPr>
            </a:lvl2pPr>
            <a:lvl3pPr marL="859536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>
                <a:latin typeface="Calibri" pitchFamily="34" charset="0"/>
              </a:defRPr>
            </a:lvl3pPr>
            <a:lvl4pPr marL="11430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>
                <a:latin typeface="Calibri" pitchFamily="34" charset="0"/>
              </a:defRPr>
            </a:lvl4pPr>
            <a:lvl5pPr marL="1371600" indent="-228600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>
                <a:latin typeface="Calibri" pitchFamily="34" charset="0"/>
              </a:defRPr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/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/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/>
            </a:lvl9pPr>
          </a:lstStyle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/>
              <a:t>PI</a:t>
            </a:r>
            <a:r>
              <a:rPr lang="en-US" dirty="0" smtClean="0"/>
              <a:t> – Alex Szalay; </a:t>
            </a:r>
            <a:r>
              <a:rPr lang="en-US" b="1" dirty="0" smtClean="0"/>
              <a:t>PM</a:t>
            </a:r>
            <a:r>
              <a:rPr lang="en-US" dirty="0" smtClean="0"/>
              <a:t> – Mike Rippin</a:t>
            </a:r>
            <a:endParaRPr lang="en-US" dirty="0"/>
          </a:p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/>
              <a:t>Team Leads</a:t>
            </a:r>
            <a:r>
              <a:rPr lang="en-US" dirty="0" smtClean="0"/>
              <a:t> – Ani </a:t>
            </a:r>
            <a:r>
              <a:rPr lang="en-US" dirty="0"/>
              <a:t>Thakar, Gerard Lemson, Jordan Raddick, Bonnie </a:t>
            </a:r>
            <a:r>
              <a:rPr lang="en-US" dirty="0" smtClean="0"/>
              <a:t>Souter</a:t>
            </a:r>
            <a:endParaRPr lang="en-US" dirty="0"/>
          </a:p>
          <a:p>
            <a:pPr marL="685800" indent="-685800">
              <a:buSzPct val="100000"/>
              <a:buFont typeface="Arial" panose="020B0604020202020204" pitchFamily="34" charset="0"/>
              <a:buChar char="•"/>
            </a:pPr>
            <a:r>
              <a:rPr lang="en-US" b="1" dirty="0" smtClean="0"/>
              <a:t>Technical:</a:t>
            </a:r>
            <a:r>
              <a:rPr lang="en-US" dirty="0" smtClean="0"/>
              <a:t> </a:t>
            </a:r>
            <a:r>
              <a:rPr lang="en-US" dirty="0"/>
              <a:t>Dmitry Medvedev, Manu Popp, Jai Won Kim, Sue Werner, Victor Paul, Jan Vandenberg, Lance Joseph, </a:t>
            </a:r>
            <a:r>
              <a:rPr lang="en-US" dirty="0" err="1"/>
              <a:t>Alainna</a:t>
            </a:r>
            <a:r>
              <a:rPr lang="en-US" dirty="0"/>
              <a:t> White, Laszlo Dobos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12316422" y="12268200"/>
            <a:ext cx="13210578" cy="8961625"/>
          </a:xfrm>
          <a:prstGeom prst="rect">
            <a:avLst/>
          </a:prstGeom>
          <a:ln w="88900">
            <a:solidFill>
              <a:schemeClr val="accent1">
                <a:shade val="50000"/>
              </a:schemeClr>
            </a:solidFill>
          </a:ln>
          <a:effectLst/>
        </p:spPr>
      </p:pic>
      <p:grpSp>
        <p:nvGrpSpPr>
          <p:cNvPr id="47" name="Group 46"/>
          <p:cNvGrpSpPr/>
          <p:nvPr/>
        </p:nvGrpSpPr>
        <p:grpSpPr>
          <a:xfrm>
            <a:off x="11277600" y="4572000"/>
            <a:ext cx="7772400" cy="5264100"/>
            <a:chOff x="13633830" y="4649040"/>
            <a:chExt cx="7772400" cy="5264100"/>
          </a:xfrm>
        </p:grpSpPr>
        <p:grpSp>
          <p:nvGrpSpPr>
            <p:cNvPr id="36" name="Group 35"/>
            <p:cNvGrpSpPr/>
            <p:nvPr/>
          </p:nvGrpSpPr>
          <p:grpSpPr>
            <a:xfrm>
              <a:off x="18625027" y="4801440"/>
              <a:ext cx="2781203" cy="5111700"/>
              <a:chOff x="39339982" y="3327118"/>
              <a:chExt cx="2781203" cy="5111700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5415241"/>
                <a:ext cx="2781203" cy="93245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tretch>
                <a:fillRect/>
              </a:stretch>
            </p:blipFill>
            <p:spPr>
              <a:xfrm>
                <a:off x="39339982" y="3327118"/>
                <a:ext cx="2781203" cy="98435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    </a:ext>
                </a:extLst>
              </a:blip>
              <a:stretch>
                <a:fillRect/>
              </a:stretch>
            </p:blipFill>
            <p:spPr>
              <a:xfrm>
                <a:off x="39341787" y="4370487"/>
                <a:ext cx="2779398" cy="955040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339982" y="6457926"/>
                <a:ext cx="2781203" cy="958302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339982" y="7485111"/>
                <a:ext cx="2781203" cy="953707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3633830" y="4649040"/>
              <a:ext cx="4396662" cy="4990717"/>
              <a:chOff x="-46889" y="1385528"/>
              <a:chExt cx="4396662" cy="499071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-46889" y="1385528"/>
                <a:ext cx="43966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Database storage &amp; Query: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680" y="2796597"/>
                <a:ext cx="4143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analysis: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7680" y="4705003"/>
                <a:ext cx="4143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Data exploration: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0726" y="5729914"/>
                <a:ext cx="40804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User sign-on: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87680" y="3696361"/>
                <a:ext cx="4143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File storage:</a:t>
                </a:r>
                <a:endParaRPr lang="en-US" sz="3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852934" y="26047706"/>
            <a:ext cx="9529190" cy="6375394"/>
            <a:chOff x="2046560" y="1828800"/>
            <a:chExt cx="6500620" cy="4450080"/>
          </a:xfrm>
        </p:grpSpPr>
        <p:sp>
          <p:nvSpPr>
            <p:cNvPr id="50" name="Isosceles Triangle 49"/>
            <p:cNvSpPr/>
            <p:nvPr/>
          </p:nvSpPr>
          <p:spPr>
            <a:xfrm>
              <a:off x="2590800" y="2286000"/>
              <a:ext cx="4114800" cy="33528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977640" y="1828800"/>
              <a:ext cx="1280160" cy="1280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HPC</a:t>
              </a:r>
              <a:endParaRPr lang="en-US" sz="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791200" y="4998720"/>
              <a:ext cx="1280160" cy="1280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Cloud</a:t>
              </a:r>
              <a:b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Store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046560" y="4968240"/>
              <a:ext cx="1280160" cy="1280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DB</a:t>
              </a:r>
              <a:endParaRPr 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79702" y="4191000"/>
              <a:ext cx="2057400" cy="2057400"/>
            </a:xfrm>
            <a:prstGeom prst="ellipse">
              <a:avLst/>
            </a:prstGeom>
            <a:solidFill>
              <a:srgbClr val="A8BFDF">
                <a:alpha val="4902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405582"/>
              <a:ext cx="2766618" cy="2766618"/>
            </a:xfrm>
            <a:prstGeom prst="ellipse">
              <a:avLst/>
            </a:prstGeom>
            <a:solidFill>
              <a:srgbClr val="7ACBE0">
                <a:alpha val="5019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366010" y="3415334"/>
              <a:ext cx="3819106" cy="2320888"/>
              <a:chOff x="2366010" y="3415334"/>
              <a:chExt cx="3819106" cy="23208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939087" y="5018611"/>
                <a:ext cx="2164965" cy="717611"/>
                <a:chOff x="2939087" y="5018611"/>
                <a:chExt cx="2164965" cy="717611"/>
              </a:xfrm>
            </p:grpSpPr>
            <p:sp>
              <p:nvSpPr>
                <p:cNvPr id="64" name="Flowchart: Extract 63"/>
                <p:cNvSpPr/>
                <p:nvPr/>
              </p:nvSpPr>
              <p:spPr>
                <a:xfrm>
                  <a:off x="3467657" y="5018611"/>
                  <a:ext cx="189385" cy="200717"/>
                </a:xfrm>
                <a:prstGeom prst="flowChartExtract">
                  <a:avLst/>
                </a:prstGeom>
                <a:solidFill>
                  <a:srgbClr val="FF0000"/>
                </a:solidFill>
                <a:ln w="12700"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939087" y="5213002"/>
                  <a:ext cx="21649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err="1" smtClean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SkyServer</a:t>
                  </a:r>
                  <a:endPara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366010" y="3415334"/>
                <a:ext cx="1943100" cy="523220"/>
                <a:chOff x="2366010" y="3415334"/>
                <a:chExt cx="1943100" cy="523220"/>
              </a:xfrm>
            </p:grpSpPr>
            <p:sp>
              <p:nvSpPr>
                <p:cNvPr id="62" name="Flowchart: Extract 61"/>
                <p:cNvSpPr/>
                <p:nvPr/>
              </p:nvSpPr>
              <p:spPr>
                <a:xfrm>
                  <a:off x="3882947" y="3575924"/>
                  <a:ext cx="189385" cy="200717"/>
                </a:xfrm>
                <a:prstGeom prst="flowChartExtract">
                  <a:avLst/>
                </a:prstGeom>
                <a:solidFill>
                  <a:srgbClr val="92D050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366010" y="3415334"/>
                  <a:ext cx="19431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00B05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432516" y="4888138"/>
                <a:ext cx="1752600" cy="622146"/>
                <a:chOff x="4432516" y="4888138"/>
                <a:chExt cx="1752600" cy="622146"/>
              </a:xfrm>
            </p:grpSpPr>
            <p:sp>
              <p:nvSpPr>
                <p:cNvPr id="60" name="Flowchart: Extract 59"/>
                <p:cNvSpPr/>
                <p:nvPr/>
              </p:nvSpPr>
              <p:spPr>
                <a:xfrm>
                  <a:off x="4736154" y="5309567"/>
                  <a:ext cx="189385" cy="200717"/>
                </a:xfrm>
                <a:prstGeom prst="flowChartExtract">
                  <a:avLst/>
                </a:prstGeom>
                <a:solidFill>
                  <a:srgbClr val="FF9933"/>
                </a:solidFill>
                <a:ln w="12700">
                  <a:solidFill>
                    <a:srgbClr val="CC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432516" y="4888138"/>
                  <a:ext cx="1752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err="1" smtClean="0">
                      <a:solidFill>
                        <a:srgbClr val="CC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endParaRPr lang="en-US" sz="2800" b="1" dirty="0">
                    <a:solidFill>
                      <a:srgbClr val="CC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4049381" y="5715000"/>
              <a:ext cx="1402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indexing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39856" y="3500734"/>
              <a:ext cx="1907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ycles/ byte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6548509" y="2829018"/>
              <a:ext cx="32058" cy="18050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3541395" y="5781170"/>
              <a:ext cx="2161059" cy="1003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42982" y="4348416"/>
              <a:ext cx="2227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SciServer</a:t>
              </a:r>
              <a:endPara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70357" y="24612600"/>
            <a:ext cx="826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System Balance</a:t>
            </a:r>
            <a:endParaRPr lang="en-US" sz="6000" b="1" dirty="0"/>
          </a:p>
        </p:txBody>
      </p:sp>
      <p:sp>
        <p:nvSpPr>
          <p:cNvPr id="74" name="Title 2"/>
          <p:cNvSpPr txBox="1">
            <a:spLocks/>
          </p:cNvSpPr>
          <p:nvPr/>
        </p:nvSpPr>
        <p:spPr>
          <a:xfrm>
            <a:off x="10724494" y="21640800"/>
            <a:ext cx="11761483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/>
              <a:t>Compute Job Scheduling</a:t>
            </a:r>
            <a:endParaRPr lang="en-US" sz="7200" b="1" dirty="0"/>
          </a:p>
        </p:txBody>
      </p:sp>
      <p:sp>
        <p:nvSpPr>
          <p:cNvPr id="76" name="Title 2"/>
          <p:cNvSpPr txBox="1">
            <a:spLocks/>
          </p:cNvSpPr>
          <p:nvPr/>
        </p:nvSpPr>
        <p:spPr>
          <a:xfrm>
            <a:off x="20421600" y="3926679"/>
            <a:ext cx="7619002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/>
              <a:t>Current System</a:t>
            </a:r>
            <a:endParaRPr lang="en-US" sz="7200" b="1" dirty="0"/>
          </a:p>
        </p:txBody>
      </p:sp>
      <p:grpSp>
        <p:nvGrpSpPr>
          <p:cNvPr id="811" name="Group 810"/>
          <p:cNvGrpSpPr/>
          <p:nvPr/>
        </p:nvGrpSpPr>
        <p:grpSpPr>
          <a:xfrm>
            <a:off x="11887200" y="22938438"/>
            <a:ext cx="14055411" cy="9446562"/>
            <a:chOff x="11512169" y="22355710"/>
            <a:chExt cx="14621131" cy="10009139"/>
          </a:xfrm>
        </p:grpSpPr>
        <p:sp>
          <p:nvSpPr>
            <p:cNvPr id="810" name="Rectangle 809"/>
            <p:cNvSpPr/>
            <p:nvPr/>
          </p:nvSpPr>
          <p:spPr>
            <a:xfrm>
              <a:off x="11512169" y="22355710"/>
              <a:ext cx="14621131" cy="10009139"/>
            </a:xfrm>
            <a:prstGeom prst="rect">
              <a:avLst/>
            </a:prstGeom>
            <a:solidFill>
              <a:schemeClr val="bg1"/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1670703" y="22631401"/>
              <a:ext cx="13941395" cy="9542667"/>
              <a:chOff x="-127661" y="838200"/>
              <a:chExt cx="9021931" cy="575230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015549" y="1371600"/>
                <a:ext cx="1216417" cy="769426"/>
                <a:chOff x="1167949" y="1295400"/>
                <a:chExt cx="1216417" cy="5334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19198" y="1295400"/>
                  <a:ext cx="1165167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67949" y="1398080"/>
                  <a:ext cx="1216417" cy="398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Dashboard UI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6708494" y="2866834"/>
                <a:ext cx="2130706" cy="1628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744376" y="3258589"/>
                <a:ext cx="1389224" cy="856211"/>
                <a:chOff x="896776" y="1295400"/>
                <a:chExt cx="1389224" cy="533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96776" y="1295400"/>
                  <a:ext cx="1389224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090215" y="1328405"/>
                  <a:ext cx="1088968" cy="37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SciDrive</a:t>
                  </a:r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Plugins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46968" y="5181600"/>
                <a:ext cx="1286632" cy="838200"/>
                <a:chOff x="999368" y="1295400"/>
                <a:chExt cx="1286632" cy="53340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999368" y="1295400"/>
                  <a:ext cx="1286632" cy="533400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050665" y="1423600"/>
                  <a:ext cx="1159135" cy="212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CASJobs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6708213" y="2943035"/>
                <a:ext cx="1063749" cy="9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and Access Control Manager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3810000" y="838200"/>
                <a:ext cx="4800600" cy="1219200"/>
                <a:chOff x="4038600" y="838200"/>
                <a:chExt cx="4800600" cy="1219200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97266" y="1006301"/>
                  <a:ext cx="1135891" cy="609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5682614" y="981970"/>
                  <a:ext cx="317395" cy="334179"/>
                  <a:chOff x="5682614" y="981970"/>
                  <a:chExt cx="317395" cy="334179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5682614" y="1018130"/>
                    <a:ext cx="296092" cy="298018"/>
                  </a:xfrm>
                  <a:prstGeom prst="rect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82614" y="981970"/>
                    <a:ext cx="317395" cy="334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6716684" y="11430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7055081" y="11430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7935884" y="11430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6218915" y="1733036"/>
                  <a:ext cx="2260029" cy="30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810000" y="5371306"/>
                <a:ext cx="4800600" cy="1219200"/>
                <a:chOff x="4038600" y="838200"/>
                <a:chExt cx="4800600" cy="121920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4038600" y="838200"/>
                  <a:ext cx="4800600" cy="12192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256116" y="990600"/>
                  <a:ext cx="1066800" cy="8623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562600" y="990600"/>
                  <a:ext cx="8382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618316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696200" y="990600"/>
                  <a:ext cx="838200" cy="585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67200" y="1006301"/>
                  <a:ext cx="1062313" cy="498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Compute Manager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5667418" y="10426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6021011" y="10426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67418" y="1353875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6032526" y="1353875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6716684" y="11430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7055081" y="1143000"/>
                  <a:ext cx="293716" cy="273577"/>
                  <a:chOff x="5667418" y="1042600"/>
                  <a:chExt cx="293716" cy="273577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5667418" y="1042600"/>
                    <a:ext cx="293716" cy="2735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7943372" y="1133495"/>
                  <a:ext cx="293716" cy="273578"/>
                  <a:chOff x="5674906" y="1033095"/>
                  <a:chExt cx="293716" cy="273578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03916" y="1066800"/>
                    <a:ext cx="239684" cy="228600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900"/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5674906" y="1033095"/>
                    <a:ext cx="293716" cy="273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</a:t>
                    </a: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6218914" y="1733036"/>
                  <a:ext cx="1993151" cy="305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Server Cluster</a:t>
                  </a:r>
                  <a:endPara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810000" y="2895600"/>
                <a:ext cx="2474371" cy="1600200"/>
                <a:chOff x="5181600" y="2895600"/>
                <a:chExt cx="2474371" cy="16002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5181600" y="2895600"/>
                  <a:ext cx="2209800" cy="1600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5655417" y="2909347"/>
                  <a:ext cx="1638839" cy="3341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Manager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5410200" y="3352800"/>
                  <a:ext cx="808715" cy="990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5450052" y="3603580"/>
                  <a:ext cx="839114" cy="273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Job List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Can 151"/>
                <p:cNvSpPr/>
                <p:nvPr/>
              </p:nvSpPr>
              <p:spPr>
                <a:xfrm>
                  <a:off x="6400800" y="3352800"/>
                  <a:ext cx="838200" cy="990600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6544906" y="3661710"/>
                  <a:ext cx="1111065" cy="609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Meta Data</a:t>
                  </a:r>
                  <a:endPara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4" name="Straight Arrow Connector 153"/>
              <p:cNvCxnSpPr>
                <a:endCxn id="120" idx="0"/>
              </p:cNvCxnSpPr>
              <p:nvPr/>
            </p:nvCxnSpPr>
            <p:spPr>
              <a:xfrm>
                <a:off x="4560916" y="4267200"/>
                <a:ext cx="0" cy="125650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Can 154"/>
              <p:cNvSpPr/>
              <p:nvPr/>
            </p:nvSpPr>
            <p:spPr>
              <a:xfrm>
                <a:off x="7822083" y="3259052"/>
                <a:ext cx="838200" cy="1084347"/>
              </a:xfrm>
              <a:prstGeom prst="can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761682" y="3523211"/>
                <a:ext cx="1132588" cy="766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ACLs</a:t>
                </a:r>
              </a:p>
              <a:p>
                <a:pPr algn="ctr"/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Resources</a:t>
                </a:r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ight Arrow 156"/>
              <p:cNvSpPr/>
              <p:nvPr/>
            </p:nvSpPr>
            <p:spPr>
              <a:xfrm flipH="1">
                <a:off x="6113206" y="3469629"/>
                <a:ext cx="495299" cy="308910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 rot="5400000" flipH="1" flipV="1">
                <a:off x="3657144" y="2560576"/>
                <a:ext cx="1807545" cy="1069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" name="Group 158"/>
              <p:cNvGrpSpPr/>
              <p:nvPr/>
            </p:nvGrpSpPr>
            <p:grpSpPr>
              <a:xfrm>
                <a:off x="2591041" y="2030652"/>
                <a:ext cx="694711" cy="609600"/>
                <a:chOff x="2581889" y="2057400"/>
                <a:chExt cx="694711" cy="609600"/>
              </a:xfrm>
            </p:grpSpPr>
            <p:sp>
              <p:nvSpPr>
                <p:cNvPr id="160" name="Folded Corner 159"/>
                <p:cNvSpPr/>
                <p:nvPr/>
              </p:nvSpPr>
              <p:spPr>
                <a:xfrm>
                  <a:off x="2590799" y="2057400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581889" y="2072929"/>
                  <a:ext cx="681673" cy="498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Script Job</a:t>
                  </a:r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63" name="Folded Corner 162"/>
              <p:cNvSpPr/>
              <p:nvPr/>
            </p:nvSpPr>
            <p:spPr>
              <a:xfrm>
                <a:off x="2599951" y="3352800"/>
                <a:ext cx="737156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sp>
            <p:nvSpPr>
              <p:cNvPr id="166" name="Folded Corner 165"/>
              <p:cNvSpPr/>
              <p:nvPr/>
            </p:nvSpPr>
            <p:spPr>
              <a:xfrm>
                <a:off x="2614425" y="4761706"/>
                <a:ext cx="685801" cy="609600"/>
              </a:xfrm>
              <a:prstGeom prst="foldedCorner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>
              <a:xfrm>
                <a:off x="2194972" y="1787361"/>
                <a:ext cx="386676" cy="394008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3291463" y="2710496"/>
                <a:ext cx="736053" cy="7069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247774" y="3648270"/>
                <a:ext cx="343374" cy="392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3437097" y="3614137"/>
                <a:ext cx="380370" cy="994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2198053" y="5099353"/>
                <a:ext cx="369121" cy="342197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3227394" y="4169542"/>
                <a:ext cx="560439" cy="52192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2129374" y="1559493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927338" y="2970886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1770300" y="4820298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793787" y="4595389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79787" y="2372067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PULL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4698489" y="2134969"/>
                <a:ext cx="342900" cy="326984"/>
                <a:chOff x="4762500" y="2310198"/>
                <a:chExt cx="342900" cy="326984"/>
              </a:xfrm>
            </p:grpSpPr>
            <p:sp>
              <p:nvSpPr>
                <p:cNvPr id="180" name="Curved Up Arrow 179"/>
                <p:cNvSpPr/>
                <p:nvPr/>
              </p:nvSpPr>
              <p:spPr>
                <a:xfrm>
                  <a:off x="4762500" y="2496885"/>
                  <a:ext cx="342900" cy="140297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Curved Up Arrow 180"/>
                <p:cNvSpPr/>
                <p:nvPr/>
              </p:nvSpPr>
              <p:spPr>
                <a:xfrm flipH="1" flipV="1">
                  <a:off x="4762500" y="2310198"/>
                  <a:ext cx="342900" cy="156573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4712343" y="5001800"/>
                <a:ext cx="289622" cy="305186"/>
                <a:chOff x="4762500" y="2358998"/>
                <a:chExt cx="289622" cy="305186"/>
              </a:xfrm>
            </p:grpSpPr>
            <p:sp>
              <p:nvSpPr>
                <p:cNvPr id="183" name="Curved Up Arrow 182"/>
                <p:cNvSpPr/>
                <p:nvPr/>
              </p:nvSpPr>
              <p:spPr>
                <a:xfrm>
                  <a:off x="4762500" y="2545686"/>
                  <a:ext cx="289622" cy="118498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Curved Up Arrow 183"/>
                <p:cNvSpPr/>
                <p:nvPr/>
              </p:nvSpPr>
              <p:spPr>
                <a:xfrm flipH="1" flipV="1">
                  <a:off x="4762500" y="2358998"/>
                  <a:ext cx="289622" cy="132246"/>
                </a:xfrm>
                <a:prstGeom prst="curvedUpArrow">
                  <a:avLst/>
                </a:prstGeom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5" name="TextBox 184"/>
              <p:cNvSpPr txBox="1"/>
              <p:nvPr/>
            </p:nvSpPr>
            <p:spPr>
              <a:xfrm>
                <a:off x="4489002" y="2484199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497934" y="4595389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 smtClean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Async</a:t>
                </a:r>
                <a:endParaRPr lang="en-US" sz="28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-76364" y="1385288"/>
                <a:ext cx="820740" cy="761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-127661" y="1577928"/>
                <a:ext cx="914400" cy="273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Jupyter</a:t>
                </a:r>
                <a:endParaRPr 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9" name="Straight Arrow Connector 188"/>
              <p:cNvCxnSpPr>
                <a:endCxn id="79" idx="1"/>
              </p:cNvCxnSpPr>
              <p:nvPr/>
            </p:nvCxnSpPr>
            <p:spPr>
              <a:xfrm>
                <a:off x="740525" y="1745174"/>
                <a:ext cx="326273" cy="11139"/>
              </a:xfrm>
              <a:prstGeom prst="straightConnector1">
                <a:avLst/>
              </a:prstGeom>
              <a:ln w="317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tangle 189"/>
              <p:cNvSpPr/>
              <p:nvPr/>
            </p:nvSpPr>
            <p:spPr>
              <a:xfrm>
                <a:off x="4078452" y="3523211"/>
                <a:ext cx="711064" cy="10087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cxnSp>
            <p:nvCxnSpPr>
              <p:cNvPr id="191" name="Straight Arrow Connector 190"/>
              <p:cNvCxnSpPr/>
              <p:nvPr/>
            </p:nvCxnSpPr>
            <p:spPr>
              <a:xfrm>
                <a:off x="5053261" y="1170143"/>
                <a:ext cx="307778" cy="1014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87425" y="4236273"/>
                <a:ext cx="711064" cy="10087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00"/>
              </a:p>
            </p:txBody>
          </p:sp>
          <p:cxnSp>
            <p:nvCxnSpPr>
              <p:cNvPr id="193" name="Straight Arrow Connector 192"/>
              <p:cNvCxnSpPr>
                <a:endCxn id="134" idx="1"/>
              </p:cNvCxnSpPr>
              <p:nvPr/>
            </p:nvCxnSpPr>
            <p:spPr>
              <a:xfrm flipV="1">
                <a:off x="4847315" y="5803390"/>
                <a:ext cx="2867457" cy="25116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3" name="Group 742"/>
          <p:cNvGrpSpPr/>
          <p:nvPr/>
        </p:nvGrpSpPr>
        <p:grpSpPr>
          <a:xfrm>
            <a:off x="28743727" y="12725400"/>
            <a:ext cx="13928273" cy="6279561"/>
            <a:chOff x="1" y="2070922"/>
            <a:chExt cx="9143999" cy="4025078"/>
          </a:xfrm>
        </p:grpSpPr>
        <p:pic>
          <p:nvPicPr>
            <p:cNvPr id="741" name="Picture 7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" y="2070922"/>
              <a:ext cx="4514292" cy="4025078"/>
            </a:xfrm>
            <a:prstGeom prst="rect">
              <a:avLst/>
            </a:prstGeom>
          </p:spPr>
        </p:pic>
        <p:pic>
          <p:nvPicPr>
            <p:cNvPr id="742" name="Picture 7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6823" y="2070922"/>
              <a:ext cx="4687177" cy="4025078"/>
            </a:xfrm>
            <a:prstGeom prst="rect">
              <a:avLst/>
            </a:prstGeom>
          </p:spPr>
        </p:pic>
      </p:grpSp>
      <p:pic>
        <p:nvPicPr>
          <p:cNvPr id="744" name="Picture 7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27965400" y="20136503"/>
            <a:ext cx="4368769" cy="6304897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16200000">
            <a:off x="20134537" y="21822615"/>
            <a:ext cx="2383170" cy="4535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TextBox 754"/>
          <p:cNvSpPr txBox="1"/>
          <p:nvPr/>
        </p:nvSpPr>
        <p:spPr>
          <a:xfrm>
            <a:off x="1074254" y="2798102"/>
            <a:ext cx="8145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TEAM</a:t>
            </a:r>
            <a:endParaRPr lang="en-US" sz="6000" b="1" dirty="0"/>
          </a:p>
        </p:txBody>
      </p:sp>
      <p:sp>
        <p:nvSpPr>
          <p:cNvPr id="758" name="Rounded Rectangle 757"/>
          <p:cNvSpPr/>
          <p:nvPr/>
        </p:nvSpPr>
        <p:spPr>
          <a:xfrm>
            <a:off x="27654849" y="3801811"/>
            <a:ext cx="16141227" cy="6389367"/>
          </a:xfrm>
          <a:prstGeom prst="roundRect">
            <a:avLst>
              <a:gd name="adj" fmla="val 6972"/>
            </a:avLst>
          </a:prstGeom>
          <a:solidFill>
            <a:schemeClr val="bg1">
              <a:lumMod val="8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tx1"/>
              </a:solidFill>
            </a:endParaRPr>
          </a:p>
        </p:txBody>
      </p:sp>
      <p:sp>
        <p:nvSpPr>
          <p:cNvPr id="766" name="Can 765"/>
          <p:cNvSpPr/>
          <p:nvPr/>
        </p:nvSpPr>
        <p:spPr>
          <a:xfrm>
            <a:off x="27889200" y="6467328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772" name="TextBox 771"/>
          <p:cNvSpPr txBox="1"/>
          <p:nvPr/>
        </p:nvSpPr>
        <p:spPr>
          <a:xfrm>
            <a:off x="36154999" y="4995804"/>
            <a:ext cx="228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Astronomy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36456850" y="9007470"/>
            <a:ext cx="2324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Cosmology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41606150" y="5054025"/>
            <a:ext cx="228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Turbulence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>
            <a:off x="30810256" y="9064586"/>
            <a:ext cx="218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Genomics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36250845" y="6896764"/>
            <a:ext cx="2306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Materials Science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7" name="TextBox 776"/>
          <p:cNvSpPr txBox="1"/>
          <p:nvPr/>
        </p:nvSpPr>
        <p:spPr>
          <a:xfrm>
            <a:off x="41986200" y="6801122"/>
            <a:ext cx="1757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Earth Science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0" name="TextBox 779"/>
          <p:cNvSpPr txBox="1"/>
          <p:nvPr/>
        </p:nvSpPr>
        <p:spPr>
          <a:xfrm>
            <a:off x="30624707" y="7046005"/>
            <a:ext cx="290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Oceanography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1" name="Can 780"/>
          <p:cNvSpPr/>
          <p:nvPr/>
        </p:nvSpPr>
        <p:spPr>
          <a:xfrm>
            <a:off x="39059747" y="8458200"/>
            <a:ext cx="1173853" cy="136299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782" name="TextBox 781"/>
          <p:cNvSpPr txBox="1"/>
          <p:nvPr/>
        </p:nvSpPr>
        <p:spPr>
          <a:xfrm>
            <a:off x="41681400" y="8742668"/>
            <a:ext cx="1969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Science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5" name="Title 2"/>
          <p:cNvSpPr txBox="1">
            <a:spLocks/>
          </p:cNvSpPr>
          <p:nvPr/>
        </p:nvSpPr>
        <p:spPr>
          <a:xfrm>
            <a:off x="28157983" y="10439400"/>
            <a:ext cx="8799017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/>
              <a:t>Applications</a:t>
            </a:r>
            <a:endParaRPr lang="en-US" sz="7200" b="1" dirty="0"/>
          </a:p>
        </p:txBody>
      </p:sp>
      <p:sp>
        <p:nvSpPr>
          <p:cNvPr id="796" name="Title 2"/>
          <p:cNvSpPr txBox="1">
            <a:spLocks/>
          </p:cNvSpPr>
          <p:nvPr/>
        </p:nvSpPr>
        <p:spPr>
          <a:xfrm>
            <a:off x="27694965" y="4267200"/>
            <a:ext cx="6085246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/>
              <a:t>Collaborations</a:t>
            </a:r>
            <a:endParaRPr lang="en-US" sz="6600" b="1" dirty="0"/>
          </a:p>
        </p:txBody>
      </p:sp>
      <p:sp>
        <p:nvSpPr>
          <p:cNvPr id="797" name="Can 796"/>
          <p:cNvSpPr/>
          <p:nvPr/>
        </p:nvSpPr>
        <p:spPr>
          <a:xfrm>
            <a:off x="27861367" y="8382000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798" name="Can 797"/>
          <p:cNvSpPr/>
          <p:nvPr/>
        </p:nvSpPr>
        <p:spPr>
          <a:xfrm>
            <a:off x="33576367" y="6553200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799" name="Can 798"/>
          <p:cNvSpPr/>
          <p:nvPr/>
        </p:nvSpPr>
        <p:spPr>
          <a:xfrm>
            <a:off x="34899600" y="4698519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00" name="Can 799"/>
          <p:cNvSpPr/>
          <p:nvPr/>
        </p:nvSpPr>
        <p:spPr>
          <a:xfrm>
            <a:off x="39138967" y="6629400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01" name="Can 800"/>
          <p:cNvSpPr/>
          <p:nvPr/>
        </p:nvSpPr>
        <p:spPr>
          <a:xfrm>
            <a:off x="40502809" y="4625983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02" name="Can 801"/>
          <p:cNvSpPr/>
          <p:nvPr/>
        </p:nvSpPr>
        <p:spPr>
          <a:xfrm>
            <a:off x="33500167" y="8458200"/>
            <a:ext cx="1170833" cy="13812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/>
          </a:p>
        </p:txBody>
      </p:sp>
      <p:sp>
        <p:nvSpPr>
          <p:cNvPr id="804" name="Flowchart: Multidocument 803"/>
          <p:cNvSpPr/>
          <p:nvPr/>
        </p:nvSpPr>
        <p:spPr>
          <a:xfrm>
            <a:off x="40276346" y="8610600"/>
            <a:ext cx="1693398" cy="1371927"/>
          </a:xfrm>
          <a:prstGeom prst="flowChartMultidocumen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lowchart: Multidocument 804"/>
          <p:cNvSpPr/>
          <p:nvPr/>
        </p:nvSpPr>
        <p:spPr>
          <a:xfrm>
            <a:off x="34747200" y="8625430"/>
            <a:ext cx="1693398" cy="1371927"/>
          </a:xfrm>
          <a:prstGeom prst="flowChartMultidocumen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lowchart: Multidocument 805"/>
          <p:cNvSpPr/>
          <p:nvPr/>
        </p:nvSpPr>
        <p:spPr>
          <a:xfrm>
            <a:off x="40387912" y="6781800"/>
            <a:ext cx="1693398" cy="1371927"/>
          </a:xfrm>
          <a:prstGeom prst="flowChartMultidocumen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lowchart: Multidocument 806"/>
          <p:cNvSpPr/>
          <p:nvPr/>
        </p:nvSpPr>
        <p:spPr>
          <a:xfrm>
            <a:off x="34823400" y="6738847"/>
            <a:ext cx="1693398" cy="1371927"/>
          </a:xfrm>
          <a:prstGeom prst="flowChartMultidocumen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0524852" y="8395906"/>
            <a:ext cx="1544752" cy="12966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2639910" y="8204301"/>
            <a:ext cx="1863855" cy="18638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4750759" y="8153400"/>
            <a:ext cx="1995441" cy="19954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sp>
        <p:nvSpPr>
          <p:cNvPr id="813" name="Title 2"/>
          <p:cNvSpPr txBox="1">
            <a:spLocks/>
          </p:cNvSpPr>
          <p:nvPr/>
        </p:nvSpPr>
        <p:spPr>
          <a:xfrm>
            <a:off x="27657068" y="11614913"/>
            <a:ext cx="8077200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/>
              <a:t>Astronomy</a:t>
            </a:r>
            <a:endParaRPr lang="en-US" sz="5400" b="1" dirty="0"/>
          </a:p>
        </p:txBody>
      </p:sp>
      <p:sp>
        <p:nvSpPr>
          <p:cNvPr id="814" name="Title 2"/>
          <p:cNvSpPr txBox="1">
            <a:spLocks/>
          </p:cNvSpPr>
          <p:nvPr/>
        </p:nvSpPr>
        <p:spPr>
          <a:xfrm>
            <a:off x="27584400" y="26593800"/>
            <a:ext cx="8077200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/>
              <a:t>Earth Science</a:t>
            </a:r>
            <a:endParaRPr lang="en-US" sz="5400" b="1" dirty="0"/>
          </a:p>
        </p:txBody>
      </p:sp>
      <p:sp>
        <p:nvSpPr>
          <p:cNvPr id="815" name="Title 2"/>
          <p:cNvSpPr txBox="1">
            <a:spLocks/>
          </p:cNvSpPr>
          <p:nvPr/>
        </p:nvSpPr>
        <p:spPr>
          <a:xfrm>
            <a:off x="27660600" y="19088852"/>
            <a:ext cx="8077200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/>
              <a:t>Materials Science</a:t>
            </a:r>
            <a:endParaRPr lang="en-US" sz="5400" b="1" dirty="0"/>
          </a:p>
        </p:txBody>
      </p:sp>
      <p:pic>
        <p:nvPicPr>
          <p:cNvPr id="1040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0269200" y="6629400"/>
            <a:ext cx="2199463" cy="742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4481432" y="5851447"/>
            <a:ext cx="2188568" cy="2188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sp>
        <p:nvSpPr>
          <p:cNvPr id="821" name="Title 2"/>
          <p:cNvSpPr txBox="1">
            <a:spLocks/>
          </p:cNvSpPr>
          <p:nvPr/>
        </p:nvSpPr>
        <p:spPr>
          <a:xfrm>
            <a:off x="10718514" y="10972800"/>
            <a:ext cx="10000373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/>
              <a:t>Compute</a:t>
            </a:r>
            <a:endParaRPr lang="en-US" sz="72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16132382" y="27051000"/>
            <a:ext cx="1012618" cy="7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6132382" y="29260800"/>
            <a:ext cx="1012618" cy="7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Script Job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0878800" y="23460197"/>
            <a:ext cx="439842" cy="46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/>
          </a:p>
        </p:txBody>
      </p:sp>
      <p:sp>
        <p:nvSpPr>
          <p:cNvPr id="234" name="TextBox 233"/>
          <p:cNvSpPr txBox="1"/>
          <p:nvPr/>
        </p:nvSpPr>
        <p:spPr>
          <a:xfrm>
            <a:off x="20878800" y="23403580"/>
            <a:ext cx="47148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345400" y="23993597"/>
            <a:ext cx="439842" cy="46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/>
          </a:p>
        </p:txBody>
      </p:sp>
      <p:sp>
        <p:nvSpPr>
          <p:cNvPr id="218" name="TextBox 217"/>
          <p:cNvSpPr txBox="1"/>
          <p:nvPr/>
        </p:nvSpPr>
        <p:spPr>
          <a:xfrm>
            <a:off x="20345400" y="23936980"/>
            <a:ext cx="47148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0878800" y="23983417"/>
            <a:ext cx="439842" cy="46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/>
          </a:p>
        </p:txBody>
      </p:sp>
      <p:sp>
        <p:nvSpPr>
          <p:cNvPr id="220" name="TextBox 219"/>
          <p:cNvSpPr txBox="1"/>
          <p:nvPr/>
        </p:nvSpPr>
        <p:spPr>
          <a:xfrm>
            <a:off x="20878800" y="23926800"/>
            <a:ext cx="47148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4366" y="152400"/>
            <a:ext cx="9487834" cy="2133600"/>
          </a:xfrm>
          <a:prstGeom prst="rect">
            <a:avLst/>
          </a:prstGeom>
        </p:spPr>
      </p:pic>
      <p:pic>
        <p:nvPicPr>
          <p:cNvPr id="230" name="Picture 229" descr="university.logo.large.horizontal.white [Converted]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451800" y="533400"/>
            <a:ext cx="6737681" cy="1143000"/>
          </a:xfrm>
          <a:prstGeom prst="rect">
            <a:avLst/>
          </a:prstGeom>
        </p:spPr>
      </p:pic>
      <p:pic>
        <p:nvPicPr>
          <p:cNvPr id="231" name="Picture 230" descr="nsf1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0995601" y="228600"/>
            <a:ext cx="1905000" cy="1905000"/>
          </a:xfrm>
          <a:prstGeom prst="rect">
            <a:avLst/>
          </a:prstGeom>
        </p:spPr>
      </p:pic>
      <p:sp>
        <p:nvSpPr>
          <p:cNvPr id="221" name="Flowchart: Multidocument 220"/>
          <p:cNvSpPr/>
          <p:nvPr/>
        </p:nvSpPr>
        <p:spPr>
          <a:xfrm>
            <a:off x="29091402" y="8601064"/>
            <a:ext cx="1693398" cy="1371927"/>
          </a:xfrm>
          <a:prstGeom prst="flowChartMultidocumen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Multidocument 222"/>
          <p:cNvSpPr/>
          <p:nvPr/>
        </p:nvSpPr>
        <p:spPr>
          <a:xfrm>
            <a:off x="29136699" y="6714481"/>
            <a:ext cx="1693398" cy="1371927"/>
          </a:xfrm>
          <a:prstGeom prst="flowChartMultidocumen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14375088" y="1485447"/>
            <a:ext cx="1415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pic>
        <p:nvPicPr>
          <p:cNvPr id="1026" name="Picture 2" descr="https://www.r-project.org/logo/R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22905468" y="6362638"/>
            <a:ext cx="1398180" cy="12234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7126392" y="20136504"/>
            <a:ext cx="6383808" cy="6196374"/>
          </a:xfrm>
          <a:prstGeom prst="rect">
            <a:avLst/>
          </a:prstGeom>
        </p:spPr>
      </p:pic>
      <p:sp>
        <p:nvSpPr>
          <p:cNvPr id="227" name="Title 2"/>
          <p:cNvSpPr txBox="1">
            <a:spLocks/>
          </p:cNvSpPr>
          <p:nvPr/>
        </p:nvSpPr>
        <p:spPr>
          <a:xfrm>
            <a:off x="36271200" y="19049513"/>
            <a:ext cx="8077200" cy="1143000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/>
              <a:t>Turbulence</a:t>
            </a:r>
            <a:endParaRPr lang="en-US" sz="5400" b="1" dirty="0"/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tretch>
            <a:fillRect/>
          </a:stretch>
        </p:blipFill>
        <p:spPr>
          <a:xfrm>
            <a:off x="32385000" y="20136503"/>
            <a:ext cx="4229787" cy="629334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28346400" y="27813000"/>
            <a:ext cx="7315200" cy="389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6652200" y="27813000"/>
            <a:ext cx="620218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302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247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sfdsdfsdfsdf</dc:title>
  <dc:creator>Mike Rippin</dc:creator>
  <cp:lastModifiedBy>Clara Van Gerven</cp:lastModifiedBy>
  <cp:revision>61</cp:revision>
  <cp:lastPrinted>2016-12-06T20:58:18Z</cp:lastPrinted>
  <dcterms:created xsi:type="dcterms:W3CDTF">2017-04-05T19:29:25Z</dcterms:created>
  <dcterms:modified xsi:type="dcterms:W3CDTF">2017-04-05T19:29:58Z</dcterms:modified>
</cp:coreProperties>
</file>