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8" r:id="rId1"/>
  </p:sldMasterIdLst>
  <p:notesMasterIdLst>
    <p:notesMasterId r:id="rId10"/>
  </p:notesMasterIdLst>
  <p:handoutMasterIdLst>
    <p:handoutMasterId r:id="rId11"/>
  </p:handoutMasterIdLst>
  <p:sldIdLst>
    <p:sldId id="257" r:id="rId2"/>
    <p:sldId id="568" r:id="rId3"/>
    <p:sldId id="570" r:id="rId4"/>
    <p:sldId id="565" r:id="rId5"/>
    <p:sldId id="567" r:id="rId6"/>
    <p:sldId id="566" r:id="rId7"/>
    <p:sldId id="569" r:id="rId8"/>
    <p:sldId id="571" r:id="rId9"/>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pitchFamily="-107" charset="0"/>
        <a:ea typeface="ＭＳ Ｐゴシック" pitchFamily="-107" charset="-128"/>
        <a:cs typeface="+mn-cs"/>
      </a:defRPr>
    </a:lvl1pPr>
    <a:lvl2pPr marL="457200" algn="l" rtl="0" eaLnBrk="0" fontAlgn="base" hangingPunct="0">
      <a:spcBef>
        <a:spcPct val="0"/>
      </a:spcBef>
      <a:spcAft>
        <a:spcPct val="0"/>
      </a:spcAft>
      <a:defRPr sz="2400" kern="1200">
        <a:solidFill>
          <a:schemeClr val="tx1"/>
        </a:solidFill>
        <a:latin typeface="Times" pitchFamily="-107" charset="0"/>
        <a:ea typeface="ＭＳ Ｐゴシック" pitchFamily="-107" charset="-128"/>
        <a:cs typeface="+mn-cs"/>
      </a:defRPr>
    </a:lvl2pPr>
    <a:lvl3pPr marL="914400" algn="l" rtl="0" eaLnBrk="0" fontAlgn="base" hangingPunct="0">
      <a:spcBef>
        <a:spcPct val="0"/>
      </a:spcBef>
      <a:spcAft>
        <a:spcPct val="0"/>
      </a:spcAft>
      <a:defRPr sz="2400" kern="1200">
        <a:solidFill>
          <a:schemeClr val="tx1"/>
        </a:solidFill>
        <a:latin typeface="Times" pitchFamily="-107" charset="0"/>
        <a:ea typeface="ＭＳ Ｐゴシック" pitchFamily="-107" charset="-128"/>
        <a:cs typeface="+mn-cs"/>
      </a:defRPr>
    </a:lvl3pPr>
    <a:lvl4pPr marL="1371600" algn="l" rtl="0" eaLnBrk="0" fontAlgn="base" hangingPunct="0">
      <a:spcBef>
        <a:spcPct val="0"/>
      </a:spcBef>
      <a:spcAft>
        <a:spcPct val="0"/>
      </a:spcAft>
      <a:defRPr sz="2400" kern="1200">
        <a:solidFill>
          <a:schemeClr val="tx1"/>
        </a:solidFill>
        <a:latin typeface="Times" pitchFamily="-107" charset="0"/>
        <a:ea typeface="ＭＳ Ｐゴシック" pitchFamily="-107" charset="-128"/>
        <a:cs typeface="+mn-cs"/>
      </a:defRPr>
    </a:lvl4pPr>
    <a:lvl5pPr marL="1828800" algn="l" rtl="0" eaLnBrk="0" fontAlgn="base" hangingPunct="0">
      <a:spcBef>
        <a:spcPct val="0"/>
      </a:spcBef>
      <a:spcAft>
        <a:spcPct val="0"/>
      </a:spcAft>
      <a:defRPr sz="2400" kern="1200">
        <a:solidFill>
          <a:schemeClr val="tx1"/>
        </a:solidFill>
        <a:latin typeface="Times" pitchFamily="-107" charset="0"/>
        <a:ea typeface="ＭＳ Ｐゴシック" pitchFamily="-107" charset="-128"/>
        <a:cs typeface="+mn-cs"/>
      </a:defRPr>
    </a:lvl5pPr>
    <a:lvl6pPr marL="2286000" algn="l" defTabSz="914400" rtl="0" eaLnBrk="1" latinLnBrk="0" hangingPunct="1">
      <a:defRPr sz="2400" kern="1200">
        <a:solidFill>
          <a:schemeClr val="tx1"/>
        </a:solidFill>
        <a:latin typeface="Times" pitchFamily="-107" charset="0"/>
        <a:ea typeface="ＭＳ Ｐゴシック" pitchFamily="-107" charset="-128"/>
        <a:cs typeface="+mn-cs"/>
      </a:defRPr>
    </a:lvl6pPr>
    <a:lvl7pPr marL="2743200" algn="l" defTabSz="914400" rtl="0" eaLnBrk="1" latinLnBrk="0" hangingPunct="1">
      <a:defRPr sz="2400" kern="1200">
        <a:solidFill>
          <a:schemeClr val="tx1"/>
        </a:solidFill>
        <a:latin typeface="Times" pitchFamily="-107" charset="0"/>
        <a:ea typeface="ＭＳ Ｐゴシック" pitchFamily="-107" charset="-128"/>
        <a:cs typeface="+mn-cs"/>
      </a:defRPr>
    </a:lvl7pPr>
    <a:lvl8pPr marL="3200400" algn="l" defTabSz="914400" rtl="0" eaLnBrk="1" latinLnBrk="0" hangingPunct="1">
      <a:defRPr sz="2400" kern="1200">
        <a:solidFill>
          <a:schemeClr val="tx1"/>
        </a:solidFill>
        <a:latin typeface="Times" pitchFamily="-107" charset="0"/>
        <a:ea typeface="ＭＳ Ｐゴシック" pitchFamily="-107" charset="-128"/>
        <a:cs typeface="+mn-cs"/>
      </a:defRPr>
    </a:lvl8pPr>
    <a:lvl9pPr marL="3657600" algn="l" defTabSz="914400" rtl="0" eaLnBrk="1" latinLnBrk="0" hangingPunct="1">
      <a:defRPr sz="2400" kern="1200">
        <a:solidFill>
          <a:schemeClr val="tx1"/>
        </a:solidFill>
        <a:latin typeface="Times" pitchFamily="-107" charset="0"/>
        <a:ea typeface="ＭＳ Ｐゴシック" pitchFamily="-107"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2453"/>
    <a:srgbClr val="000000"/>
    <a:srgbClr val="02245C"/>
    <a:srgbClr val="DEE5EB"/>
    <a:srgbClr val="FF0000"/>
    <a:srgbClr val="003366"/>
    <a:srgbClr val="0000FF"/>
    <a:srgbClr val="FF6600"/>
    <a:srgbClr val="FFFFFF"/>
    <a:srgbClr val="DDDE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5" d="100"/>
          <a:sy n="75" d="100"/>
        </p:scale>
        <p:origin x="1788" y="858"/>
      </p:cViewPr>
      <p:guideLst>
        <p:guide orient="horz" pos="2160"/>
        <p:guide pos="2880"/>
      </p:guideLst>
    </p:cSldViewPr>
  </p:slideViewPr>
  <p:outlineViewPr>
    <p:cViewPr>
      <p:scale>
        <a:sx n="33" d="100"/>
        <a:sy n="33" d="100"/>
      </p:scale>
      <p:origin x="0" y="1005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0" d="100"/>
          <a:sy n="100" d="100"/>
        </p:scale>
        <p:origin x="-3600"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pitchFamily="-107" charset="0"/>
                <a:cs typeface="ＭＳ Ｐゴシック" pitchFamily="-107" charset="-128"/>
              </a:defRPr>
            </a:lvl1pPr>
          </a:lstStyle>
          <a:p>
            <a:pPr>
              <a:defRPr/>
            </a:pPr>
            <a:endParaRPr lang="en-US"/>
          </a:p>
        </p:txBody>
      </p:sp>
      <p:sp>
        <p:nvSpPr>
          <p:cNvPr id="238595" name="Rectangle 3"/>
          <p:cNvSpPr>
            <a:spLocks noGrp="1" noChangeArrowheads="1"/>
          </p:cNvSpPr>
          <p:nvPr>
            <p:ph type="dt" sz="quarter"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pitchFamily="-107" charset="0"/>
                <a:cs typeface="ＭＳ Ｐゴシック" pitchFamily="-107" charset="-128"/>
              </a:defRPr>
            </a:lvl1pPr>
          </a:lstStyle>
          <a:p>
            <a:pPr>
              <a:defRPr/>
            </a:pPr>
            <a:endParaRPr lang="en-US"/>
          </a:p>
        </p:txBody>
      </p:sp>
      <p:sp>
        <p:nvSpPr>
          <p:cNvPr id="238596" name="Rectangle 4"/>
          <p:cNvSpPr>
            <a:spLocks noGrp="1" noChangeArrowheads="1"/>
          </p:cNvSpPr>
          <p:nvPr>
            <p:ph type="ftr" sz="quarter" idx="2"/>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pitchFamily="-107" charset="0"/>
                <a:cs typeface="ＭＳ Ｐゴシック" pitchFamily="-107" charset="-128"/>
              </a:defRPr>
            </a:lvl1pPr>
          </a:lstStyle>
          <a:p>
            <a:pPr>
              <a:defRPr/>
            </a:pPr>
            <a:endParaRPr lang="en-US"/>
          </a:p>
        </p:txBody>
      </p:sp>
      <p:sp>
        <p:nvSpPr>
          <p:cNvPr id="238597" name="Rectangle 5"/>
          <p:cNvSpPr>
            <a:spLocks noGrp="1" noChangeArrowheads="1"/>
          </p:cNvSpPr>
          <p:nvPr>
            <p:ph type="sldNum" sz="quarter" idx="3"/>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atin typeface="Arial" charset="0"/>
              </a:defRPr>
            </a:lvl1pPr>
          </a:lstStyle>
          <a:p>
            <a:fld id="{2B603D2A-C659-467B-B60A-16BC13B1B98A}" type="slidenum">
              <a:rPr lang="en-US"/>
              <a:pPr/>
              <a:t>‹#›</a:t>
            </a:fld>
            <a:endParaRPr lang="en-US"/>
          </a:p>
        </p:txBody>
      </p:sp>
    </p:spTree>
    <p:extLst>
      <p:ext uri="{BB962C8B-B14F-4D97-AF65-F5344CB8AC3E}">
        <p14:creationId xmlns:p14="http://schemas.microsoft.com/office/powerpoint/2010/main" val="4092246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654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pitchFamily="-107" charset="0"/>
                <a:cs typeface="ＭＳ Ｐゴシック" pitchFamily="-107" charset="-128"/>
              </a:defRPr>
            </a:lvl1pPr>
          </a:lstStyle>
          <a:p>
            <a:pPr>
              <a:defRPr/>
            </a:pPr>
            <a:endParaRPr lang="en-US"/>
          </a:p>
        </p:txBody>
      </p:sp>
      <p:sp>
        <p:nvSpPr>
          <p:cNvPr id="236547"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pitchFamily="-107" charset="0"/>
                <a:cs typeface="ＭＳ Ｐゴシック" pitchFamily="-107" charset="-128"/>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236549"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6550"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pitchFamily="-107" charset="0"/>
                <a:cs typeface="ＭＳ Ｐゴシック" pitchFamily="-107" charset="-128"/>
              </a:defRPr>
            </a:lvl1pPr>
          </a:lstStyle>
          <a:p>
            <a:pPr>
              <a:defRPr/>
            </a:pPr>
            <a:endParaRPr lang="en-US"/>
          </a:p>
        </p:txBody>
      </p:sp>
      <p:sp>
        <p:nvSpPr>
          <p:cNvPr id="236551"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atin typeface="Arial" charset="0"/>
              </a:defRPr>
            </a:lvl1pPr>
          </a:lstStyle>
          <a:p>
            <a:fld id="{937CE529-F58C-411C-BC05-BF7513287473}" type="slidenum">
              <a:rPr lang="en-US"/>
              <a:pPr/>
              <a:t>‹#›</a:t>
            </a:fld>
            <a:endParaRPr lang="en-US"/>
          </a:p>
        </p:txBody>
      </p:sp>
    </p:spTree>
    <p:extLst>
      <p:ext uri="{BB962C8B-B14F-4D97-AF65-F5344CB8AC3E}">
        <p14:creationId xmlns:p14="http://schemas.microsoft.com/office/powerpoint/2010/main" val="22799442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A9827536-B725-46E2-88C6-260BFCBAEA7F}" type="slidenum">
              <a:rPr lang="en-US"/>
              <a:pPr/>
              <a:t>1</a:t>
            </a:fld>
            <a:endParaRPr 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830284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8" name="Picture 17" descr="sciserver_watermark_quarter2.png"/>
          <p:cNvPicPr>
            <a:picLocks noChangeAspect="1"/>
          </p:cNvPicPr>
          <p:nvPr userDrawn="1"/>
        </p:nvPicPr>
        <p:blipFill>
          <a:blip r:embed="rId2"/>
          <a:stretch>
            <a:fillRect/>
          </a:stretch>
        </p:blipFill>
        <p:spPr>
          <a:xfrm>
            <a:off x="0" y="-76200"/>
            <a:ext cx="9143999" cy="6858000"/>
          </a:xfrm>
          <a:prstGeom prst="rect">
            <a:avLst/>
          </a:prstGeom>
        </p:spPr>
      </p:pic>
      <p:pic>
        <p:nvPicPr>
          <p:cNvPr id="20"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2581"/>
          <a:stretch/>
        </p:blipFill>
        <p:spPr bwMode="auto">
          <a:xfrm>
            <a:off x="-2" y="1554076"/>
            <a:ext cx="9144001" cy="790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685800" y="3611607"/>
            <a:ext cx="7772400" cy="1199704"/>
          </a:xfrm>
        </p:spPr>
        <p:txBody>
          <a:bodyPr lIns="45720" rIns="45720">
            <a:normAutofit/>
          </a:bodyPr>
          <a:lstStyle>
            <a:lvl1pPr marL="0" marR="64008" indent="0" algn="r">
              <a:buNone/>
              <a:defRPr sz="3200">
                <a:solidFill>
                  <a:srgbClr val="022453"/>
                </a:solidFill>
                <a:latin typeface="Quark Bold"/>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endParaRPr kumimoji="0" lang="en-US" dirty="0"/>
          </a:p>
        </p:txBody>
      </p:sp>
      <p:sp>
        <p:nvSpPr>
          <p:cNvPr id="30" name="Date Placeholder 29"/>
          <p:cNvSpPr>
            <a:spLocks noGrp="1"/>
          </p:cNvSpPr>
          <p:nvPr>
            <p:ph type="dt" sz="half" idx="10"/>
          </p:nvPr>
        </p:nvSpPr>
        <p:spPr/>
        <p:txBody>
          <a:bodyPr/>
          <a:lstStyle>
            <a:lvl1pPr>
              <a:defRPr>
                <a:solidFill>
                  <a:srgbClr val="FFFFFF"/>
                </a:solidFill>
              </a:defRPr>
            </a:lvl1pPr>
          </a:lstStyle>
          <a:p>
            <a:fld id="{988947CE-2E0E-4F96-9FBF-7B50C37C154C}" type="datetime1">
              <a:rPr lang="en-US" smtClean="0"/>
              <a:pPr/>
              <a:t>4/26/2016</a:t>
            </a:fld>
            <a:endParaRPr lang="en-US" dirty="0">
              <a:solidFill>
                <a:srgbClr val="FFFFFF"/>
              </a:solidFill>
            </a:endParaRPr>
          </a:p>
        </p:txBody>
      </p:sp>
      <p:sp>
        <p:nvSpPr>
          <p:cNvPr id="19" name="Footer Placeholder 18"/>
          <p:cNvSpPr>
            <a:spLocks noGrp="1"/>
          </p:cNvSpPr>
          <p:nvPr>
            <p:ph type="ftr" sz="quarter" idx="11"/>
          </p:nvPr>
        </p:nvSpPr>
        <p:spPr>
          <a:xfrm>
            <a:off x="4380072" y="6407944"/>
            <a:ext cx="2350681" cy="365125"/>
          </a:xfrm>
          <a:prstGeom prst="rect">
            <a:avLst/>
          </a:prstGeom>
        </p:spPr>
        <p:txBody>
          <a:bodyPr/>
          <a:lstStyle>
            <a:lvl1pPr>
              <a:defRPr>
                <a:solidFill>
                  <a:schemeClr val="accent1">
                    <a:tint val="20000"/>
                  </a:schemeClr>
                </a:solidFill>
              </a:defRPr>
            </a:lvl1pPr>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lstStyle>
          <a:p>
            <a:fld id="{EF9E7032-5B8D-49FE-A864-131EB2683E3D}" type="slidenum">
              <a:rPr lang="en-US" smtClean="0"/>
              <a:pPr/>
              <a:t>‹#›</a:t>
            </a:fld>
            <a:endParaRPr lang="en-US"/>
          </a:p>
        </p:txBody>
      </p:sp>
      <p:pic>
        <p:nvPicPr>
          <p:cNvPr id="33" name="Picture 32" descr="university.logo.small.horizontal.blue.png"/>
          <p:cNvPicPr>
            <a:picLocks noChangeAspect="1"/>
          </p:cNvPicPr>
          <p:nvPr userDrawn="1"/>
        </p:nvPicPr>
        <p:blipFill>
          <a:blip r:embed="rId4"/>
          <a:stretch>
            <a:fillRect/>
          </a:stretch>
        </p:blipFill>
        <p:spPr>
          <a:xfrm>
            <a:off x="6420727" y="5187686"/>
            <a:ext cx="3104273" cy="1289314"/>
          </a:xfrm>
          <a:prstGeom prst="rect">
            <a:avLst/>
          </a:prstGeom>
        </p:spPr>
      </p:pic>
      <p:pic>
        <p:nvPicPr>
          <p:cNvPr id="36" name="Picture 35" descr="nsf.png"/>
          <p:cNvPicPr>
            <a:picLocks noChangeAspect="1"/>
          </p:cNvPicPr>
          <p:nvPr userDrawn="1"/>
        </p:nvPicPr>
        <p:blipFill>
          <a:blip r:embed="rId5"/>
          <a:stretch>
            <a:fillRect/>
          </a:stretch>
        </p:blipFill>
        <p:spPr>
          <a:xfrm>
            <a:off x="6553200" y="6096000"/>
            <a:ext cx="762000" cy="762000"/>
          </a:xfrm>
          <a:prstGeom prst="rect">
            <a:avLst/>
          </a:prstGeom>
        </p:spPr>
      </p:pic>
      <p:pic>
        <p:nvPicPr>
          <p:cNvPr id="39" name="Picture 38" descr="idies-logo.png"/>
          <p:cNvPicPr>
            <a:picLocks noChangeAspect="1"/>
          </p:cNvPicPr>
          <p:nvPr userDrawn="1"/>
        </p:nvPicPr>
        <p:blipFill>
          <a:blip r:embed="rId6"/>
          <a:stretch>
            <a:fillRect/>
          </a:stretch>
        </p:blipFill>
        <p:spPr>
          <a:xfrm>
            <a:off x="7477278" y="6204585"/>
            <a:ext cx="1590522" cy="501015"/>
          </a:xfrm>
          <a:prstGeom prst="rect">
            <a:avLst/>
          </a:prstGeom>
        </p:spPr>
      </p:pic>
      <p:pic>
        <p:nvPicPr>
          <p:cNvPr id="40" name="Picture 39" descr="sciserver2.png"/>
          <p:cNvPicPr>
            <a:picLocks noChangeAspect="1"/>
          </p:cNvPicPr>
          <p:nvPr userDrawn="1"/>
        </p:nvPicPr>
        <p:blipFill>
          <a:blip r:embed="rId7"/>
          <a:stretch>
            <a:fillRect/>
          </a:stretch>
        </p:blipFill>
        <p:spPr>
          <a:xfrm>
            <a:off x="0" y="0"/>
            <a:ext cx="9144000" cy="1561170"/>
          </a:xfrm>
          <a:prstGeom prst="rect">
            <a:avLst/>
          </a:prstGeom>
        </p:spPr>
      </p:pic>
      <p:sp>
        <p:nvSpPr>
          <p:cNvPr id="34" name="TextBox 33"/>
          <p:cNvSpPr txBox="1"/>
          <p:nvPr userDrawn="1"/>
        </p:nvSpPr>
        <p:spPr>
          <a:xfrm>
            <a:off x="533400" y="1605945"/>
            <a:ext cx="5562600" cy="461665"/>
          </a:xfrm>
          <a:prstGeom prst="rect">
            <a:avLst/>
          </a:prstGeom>
          <a:noFill/>
        </p:spPr>
        <p:txBody>
          <a:bodyPr wrap="square" rtlCol="0">
            <a:spAutoFit/>
          </a:bodyPr>
          <a:lstStyle/>
          <a:p>
            <a:r>
              <a:rPr lang="en-US" sz="2400" b="0" dirty="0" smtClean="0">
                <a:solidFill>
                  <a:srgbClr val="DEE5EB"/>
                </a:solidFill>
                <a:latin typeface=""/>
                <a:cs typeface="Arial" pitchFamily="34" charset="0"/>
              </a:rPr>
              <a:t>Collaborative data-driven science</a:t>
            </a:r>
            <a:endParaRPr lang="en-US" sz="2400" b="0" dirty="0">
              <a:solidFill>
                <a:srgbClr val="DEE5EB"/>
              </a:solidFill>
              <a:latin typeface=""/>
              <a:cs typeface="Arial" pitchFamily="34"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8DE241-92DB-44AF-9763-1AE20838DCC7}" type="datetime1">
              <a:rPr lang="en-US" smtClean="0"/>
              <a:pPr/>
              <a:t>4/26/2016</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p>
            <a:fld id="{3577503C-1EF5-4CF7-97F7-D0C8661351F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E0C175-63F6-4AF4-BAAB-3ADAFCCA5F12}" type="datetime1">
              <a:rPr lang="en-US" smtClean="0"/>
              <a:pPr/>
              <a:t>4/26/2016</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p>
            <a:fld id="{AE4A3F36-42F4-41B5-94FD-952AB02F6C2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4191000"/>
          </a:xfrm>
        </p:spPr>
        <p:txBody>
          <a:bodyPr/>
          <a:lstStyle/>
          <a:p>
            <a:pPr lvl="0" eaLnBrk="1" latinLnBrk="0" hangingPunct="1"/>
            <a:r>
              <a:rPr lang="en-US" dirty="0" smtClean="0"/>
              <a:t>Click to edit Master text styles</a:t>
            </a:r>
          </a:p>
          <a:p>
            <a:pPr lvl="1" eaLnBrk="1" latinLnBrk="0" hangingPunct="1"/>
            <a:r>
              <a:rPr lang="en-US" dirty="0" smtClean="0"/>
              <a:t>Second level</a:t>
            </a:r>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8534400" y="6333331"/>
            <a:ext cx="496728" cy="448469"/>
          </a:xfrm>
          <a:prstGeom prst="rect">
            <a:avLst/>
          </a:prstGeom>
        </p:spPr>
        <p:txBody>
          <a:bodyPr/>
          <a:lstStyle>
            <a:lvl1pPr>
              <a:defRPr sz="1600">
                <a:latin typeface="+mj-lt"/>
              </a:defRPr>
            </a:lvl1pPr>
          </a:lstStyle>
          <a:p>
            <a:fld id="{22773035-41A2-444D-BBD2-AFF09D9D00F0}" type="slidenum">
              <a:rPr lang="en-US" smtClean="0"/>
              <a:pPr/>
              <a:t>‹#›</a:t>
            </a:fld>
            <a:endParaRPr lang="en-US" dirty="0"/>
          </a:p>
        </p:txBody>
      </p:sp>
      <p:sp>
        <p:nvSpPr>
          <p:cNvPr id="7" name="Title 6"/>
          <p:cNvSpPr>
            <a:spLocks noGrp="1"/>
          </p:cNvSpPr>
          <p:nvPr>
            <p:ph type="title"/>
          </p:nvPr>
        </p:nvSpPr>
        <p:spPr>
          <a:xfrm>
            <a:off x="457200" y="990600"/>
            <a:ext cx="8229600" cy="990600"/>
          </a:xfrm>
        </p:spPr>
        <p:txBody>
          <a:bodyPr rtlCol="0"/>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097B79BF-210B-4C7E-98E3-2BA6A4321FBF}" type="datetime1">
              <a:rPr lang="en-US" smtClean="0"/>
              <a:pPr/>
              <a:t>4/26/2016</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p>
            <a:pPr>
              <a:defRPr/>
            </a:pPr>
            <a:endParaRPr lang="en-US" dirty="0"/>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p>
            <a:fld id="{C0E79743-894F-4B8E-AFC2-79B8219109AD}"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D49456-49F6-4309-A9B5-8436FD50BD03}" type="datetime1">
              <a:rPr lang="en-US" smtClean="0"/>
              <a:pPr/>
              <a:t>4/26/2016</a:t>
            </a:fld>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p>
            <a:fld id="{30C9ED7D-D79F-4D27-A710-AF9B3D676647}"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9EB084C-1C76-4988-9E33-321F03B2634E}" type="datetime1">
              <a:rPr lang="en-US" smtClean="0"/>
              <a:pPr/>
              <a:t>4/26/2016</a:t>
            </a:fld>
            <a:endParaRPr lang="en-US"/>
          </a:p>
        </p:txBody>
      </p:sp>
      <p:sp>
        <p:nvSpPr>
          <p:cNvPr id="8" name="Footer Placeholder 7"/>
          <p:cNvSpPr>
            <a:spLocks noGrp="1"/>
          </p:cNvSpPr>
          <p:nvPr>
            <p:ph type="ftr" sz="quarter" idx="11"/>
          </p:nvPr>
        </p:nvSpPr>
        <p:spPr>
          <a:xfrm>
            <a:off x="4380072" y="6407944"/>
            <a:ext cx="2350681" cy="365125"/>
          </a:xfrm>
          <a:prstGeom prst="rect">
            <a:avLst/>
          </a:prstGeom>
        </p:spPr>
        <p:txBody>
          <a:bodyPr/>
          <a:lstStyle/>
          <a:p>
            <a:pPr>
              <a:defRPr/>
            </a:pPr>
            <a:endParaRPr lang="en-US"/>
          </a:p>
        </p:txBody>
      </p:sp>
      <p:sp>
        <p:nvSpPr>
          <p:cNvPr id="9" name="Slide Number Placeholder 8"/>
          <p:cNvSpPr>
            <a:spLocks noGrp="1"/>
          </p:cNvSpPr>
          <p:nvPr>
            <p:ph type="sldNum" sz="quarter" idx="12"/>
          </p:nvPr>
        </p:nvSpPr>
        <p:spPr>
          <a:xfrm>
            <a:off x="8647272" y="6407944"/>
            <a:ext cx="365760" cy="365125"/>
          </a:xfrm>
          <a:prstGeom prst="rect">
            <a:avLst/>
          </a:prstGeom>
        </p:spPr>
        <p:txBody>
          <a:bodyPr/>
          <a:lstStyle/>
          <a:p>
            <a:fld id="{84BD0AB6-1AEE-4B23-8182-21F24D07BDD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CE7BDF5-2AD4-42FD-8BBD-F34F3E05AD0A}" type="datetime1">
              <a:rPr lang="en-US" smtClean="0"/>
              <a:pPr/>
              <a:t>4/26/2016</a:t>
            </a:fld>
            <a:endParaRPr lang="en-US"/>
          </a:p>
        </p:txBody>
      </p:sp>
      <p:sp>
        <p:nvSpPr>
          <p:cNvPr id="4" name="Footer Placeholder 3"/>
          <p:cNvSpPr>
            <a:spLocks noGrp="1"/>
          </p:cNvSpPr>
          <p:nvPr>
            <p:ph type="ftr" sz="quarter" idx="11"/>
          </p:nvPr>
        </p:nvSpPr>
        <p:spPr>
          <a:xfrm>
            <a:off x="4380072" y="6407944"/>
            <a:ext cx="2350681" cy="365125"/>
          </a:xfrm>
          <a:prstGeom prst="rect">
            <a:avLst/>
          </a:prstGeom>
        </p:spPr>
        <p:txBody>
          <a:bodyPr/>
          <a:lstStyle/>
          <a:p>
            <a:pPr>
              <a:defRPr/>
            </a:pPr>
            <a:endParaRPr lang="en-US"/>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p>
            <a:fld id="{502F9EC0-0988-493C-AEF4-49410E39D9F3}"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75D86-1C46-4482-8073-61ECBCDE1AB2}" type="datetime1">
              <a:rPr lang="en-US" smtClean="0"/>
              <a:pPr/>
              <a:t>4/26/2016</a:t>
            </a:fld>
            <a:endParaRPr lang="en-US"/>
          </a:p>
        </p:txBody>
      </p:sp>
      <p:sp>
        <p:nvSpPr>
          <p:cNvPr id="3" name="Footer Placeholder 2"/>
          <p:cNvSpPr>
            <a:spLocks noGrp="1"/>
          </p:cNvSpPr>
          <p:nvPr>
            <p:ph type="ftr" sz="quarter" idx="11"/>
          </p:nvPr>
        </p:nvSpPr>
        <p:spPr>
          <a:xfrm>
            <a:off x="4380072" y="6407944"/>
            <a:ext cx="2350681" cy="365125"/>
          </a:xfrm>
          <a:prstGeom prst="rect">
            <a:avLst/>
          </a:prstGeom>
        </p:spPr>
        <p:txBody>
          <a:bodyPr/>
          <a:lstStyle/>
          <a:p>
            <a:pPr>
              <a:defRPr/>
            </a:pPr>
            <a:endParaRPr lang="en-US"/>
          </a:p>
        </p:txBody>
      </p:sp>
      <p:sp>
        <p:nvSpPr>
          <p:cNvPr id="4" name="Slide Number Placeholder 3"/>
          <p:cNvSpPr>
            <a:spLocks noGrp="1"/>
          </p:cNvSpPr>
          <p:nvPr>
            <p:ph type="sldNum" sz="quarter" idx="12"/>
          </p:nvPr>
        </p:nvSpPr>
        <p:spPr>
          <a:xfrm>
            <a:off x="8647272" y="6407944"/>
            <a:ext cx="365760" cy="365125"/>
          </a:xfrm>
          <a:prstGeom prst="rect">
            <a:avLst/>
          </a:prstGeom>
        </p:spPr>
        <p:txBody>
          <a:bodyPr/>
          <a:lstStyle/>
          <a:p>
            <a:fld id="{174F90B2-A016-49D8-B201-A3B86BCD93A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EC88462A-32D6-4418-A8EF-9BE88A62C360}" type="datetime1">
              <a:rPr lang="en-US" smtClean="0"/>
              <a:pPr/>
              <a:t>4/26/2016</a:t>
            </a:fld>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p>
            <a:fld id="{88574995-12C4-4B2A-8833-EB2A86942A9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82098481-4C8A-4BCC-AD12-6DF5C622B76A}" type="datetime1">
              <a:rPr lang="en-US" smtClean="0"/>
              <a:pPr/>
              <a:t>4/26/2016</a:t>
            </a:fld>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lstStyle>
          <a:p>
            <a:pPr>
              <a:defRPr/>
            </a:pP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solidFill>
                  <a:schemeClr val="tx1"/>
                </a:solidFill>
              </a:defRPr>
            </a:lvl1pPr>
          </a:lstStyle>
          <a:p>
            <a:fld id="{628FADDB-A833-4D7A-8DFE-0E794B5E4AE5}"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2"/>
          <p:cNvSpPr>
            <a:spLocks noChangeAspect="1"/>
          </p:cNvSpPr>
          <p:nvPr userDrawn="1"/>
        </p:nvSpPr>
        <p:spPr>
          <a:xfrm>
            <a:off x="1" y="-76200"/>
            <a:ext cx="9144000" cy="6861216"/>
          </a:xfrm>
          <a:prstGeom prst="rect">
            <a:avLst/>
          </a:prstGeom>
          <a:blipFill dpi="0" rotWithShape="1">
            <a:blip r:embed="rId13">
              <a:alphaModFix amt="13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8"/>
          <p:cNvSpPr>
            <a:spLocks noGrp="1"/>
          </p:cNvSpPr>
          <p:nvPr userDrawn="1">
            <p:ph type="title"/>
          </p:nvPr>
        </p:nvSpPr>
        <p:spPr>
          <a:xfrm>
            <a:off x="457200" y="685800"/>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dirty="0" smtClean="0"/>
              <a:t>Click to edit Master title style</a:t>
            </a:r>
            <a:endParaRPr kumimoji="0" lang="en-US" dirty="0"/>
          </a:p>
        </p:txBody>
      </p:sp>
      <p:sp>
        <p:nvSpPr>
          <p:cNvPr id="30" name="Text Placeholder 29"/>
          <p:cNvSpPr>
            <a:spLocks noGrp="1"/>
          </p:cNvSpPr>
          <p:nvPr userDrawn="1">
            <p:ph type="body" idx="1"/>
          </p:nvPr>
        </p:nvSpPr>
        <p:spPr>
          <a:xfrm>
            <a:off x="457200" y="1905000"/>
            <a:ext cx="8229600" cy="4267200"/>
          </a:xfrm>
          <a:prstGeom prst="rect">
            <a:avLst/>
          </a:prstGeom>
          <a:noFill/>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p:txBody>
      </p:sp>
      <p:sp>
        <p:nvSpPr>
          <p:cNvPr id="10" name="Date Placeholder 9"/>
          <p:cNvSpPr>
            <a:spLocks noGrp="1"/>
          </p:cNvSpPr>
          <p:nvPr userDrawn="1">
            <p:ph type="dt" sz="half" idx="2"/>
          </p:nvPr>
        </p:nvSpPr>
        <p:spPr>
          <a:xfrm>
            <a:off x="838200" y="6407944"/>
            <a:ext cx="1143000" cy="365760"/>
          </a:xfrm>
          <a:prstGeom prst="rect">
            <a:avLst/>
          </a:prstGeom>
        </p:spPr>
        <p:txBody>
          <a:bodyPr vert="horz" anchor="b"/>
          <a:lstStyle>
            <a:lvl1pPr algn="l" eaLnBrk="1" latinLnBrk="0" hangingPunct="1">
              <a:defRPr kumimoji="0" sz="1000">
                <a:solidFill>
                  <a:schemeClr val="tx1"/>
                </a:solidFill>
              </a:defRPr>
            </a:lvl1pPr>
          </a:lstStyle>
          <a:p>
            <a:fld id="{A0893671-A46E-402A-8675-6B977F9BA319}" type="datetime1">
              <a:rPr lang="en-US" smtClean="0"/>
              <a:pPr/>
              <a:t>4/26/2016</a:t>
            </a:fld>
            <a:endParaRPr lang="en-US" sz="1000" dirty="0">
              <a:solidFill>
                <a:schemeClr val="tx1"/>
              </a:solidFill>
            </a:endParaRPr>
          </a:p>
        </p:txBody>
      </p:sp>
      <p:sp>
        <p:nvSpPr>
          <p:cNvPr id="17" name="Footer Placeholder 21"/>
          <p:cNvSpPr>
            <a:spLocks noGrp="1"/>
          </p:cNvSpPr>
          <p:nvPr userDrawn="1">
            <p:ph type="ftr" sz="quarter" idx="3"/>
          </p:nvPr>
        </p:nvSpPr>
        <p:spPr>
          <a:xfrm>
            <a:off x="1447800" y="6407944"/>
            <a:ext cx="1600200" cy="365125"/>
          </a:xfrm>
          <a:prstGeom prst="rect">
            <a:avLst/>
          </a:prstGeom>
        </p:spPr>
        <p:txBody>
          <a:bodyPr vert="horz" anchor="b"/>
          <a:lstStyle>
            <a:lvl1pPr algn="r" eaLnBrk="1" latinLnBrk="0" hangingPunct="1">
              <a:defRPr kumimoji="0" sz="1000">
                <a:solidFill>
                  <a:schemeClr val="tx1"/>
                </a:solidFill>
              </a:defRPr>
            </a:lvl1pPr>
          </a:lstStyle>
          <a:p>
            <a:pPr algn="r" eaLnBrk="1" latinLnBrk="0" hangingPunct="1"/>
            <a:endParaRPr kumimoji="0" lang="en-US" sz="1000" dirty="0">
              <a:solidFill>
                <a:schemeClr val="tx1"/>
              </a:solidFill>
            </a:endParaRPr>
          </a:p>
        </p:txBody>
      </p:sp>
      <p:sp>
        <p:nvSpPr>
          <p:cNvPr id="19" name="Slide Number Placeholder 17"/>
          <p:cNvSpPr>
            <a:spLocks noGrp="1"/>
          </p:cNvSpPr>
          <p:nvPr userDrawn="1">
            <p:ph type="sldNum" sz="quarter" idx="4"/>
          </p:nvPr>
        </p:nvSpPr>
        <p:spPr>
          <a:xfrm>
            <a:off x="472440" y="6407944"/>
            <a:ext cx="365760" cy="365125"/>
          </a:xfrm>
          <a:prstGeom prst="rect">
            <a:avLst/>
          </a:prstGeom>
        </p:spPr>
        <p:txBody>
          <a:bodyPr vert="horz" anchor="b"/>
          <a:lstStyle>
            <a:lvl1pPr algn="r" eaLnBrk="1" latinLnBrk="0" hangingPunct="1">
              <a:defRPr kumimoji="0" sz="1000" b="0">
                <a:solidFill>
                  <a:schemeClr val="tx1"/>
                </a:solidFill>
              </a:defRPr>
            </a:lvl1pPr>
          </a:lstStyle>
          <a:p>
            <a:fld id="{EF9E7032-5B8D-49FE-A864-131EB2683E3D}" type="slidenum">
              <a:rPr lang="en-US" smtClean="0"/>
              <a:pPr/>
              <a:t>‹#›</a:t>
            </a:fld>
            <a:endParaRPr lang="en-US"/>
          </a:p>
        </p:txBody>
      </p:sp>
      <p:pic>
        <p:nvPicPr>
          <p:cNvPr id="14" name="Picture 13" descr="sciserver5.png"/>
          <p:cNvPicPr>
            <a:picLocks noChangeAspect="1"/>
          </p:cNvPicPr>
          <p:nvPr userDrawn="1"/>
        </p:nvPicPr>
        <p:blipFill>
          <a:blip r:embed="rId14"/>
          <a:stretch>
            <a:fillRect/>
          </a:stretch>
        </p:blipFill>
        <p:spPr>
          <a:xfrm>
            <a:off x="0" y="-64294"/>
            <a:ext cx="9144000" cy="750094"/>
          </a:xfrm>
          <a:prstGeom prst="rect">
            <a:avLst/>
          </a:prstGeom>
        </p:spPr>
      </p:pic>
      <p:sp>
        <p:nvSpPr>
          <p:cNvPr id="11" name="TextBox 10"/>
          <p:cNvSpPr txBox="1"/>
          <p:nvPr userDrawn="1"/>
        </p:nvSpPr>
        <p:spPr>
          <a:xfrm>
            <a:off x="381000" y="152400"/>
            <a:ext cx="4343400" cy="369332"/>
          </a:xfrm>
          <a:prstGeom prst="rect">
            <a:avLst/>
          </a:prstGeom>
          <a:noFill/>
        </p:spPr>
        <p:txBody>
          <a:bodyPr wrap="square" rtlCol="0">
            <a:spAutoFit/>
          </a:bodyPr>
          <a:lstStyle/>
          <a:p>
            <a:r>
              <a:rPr lang="en-US" sz="1800" b="0" dirty="0" smtClean="0">
                <a:solidFill>
                  <a:srgbClr val="DEE5EB"/>
                </a:solidFill>
                <a:latin typeface=""/>
                <a:cs typeface="Arial" pitchFamily="34" charset="0"/>
              </a:rPr>
              <a:t>Collaborative data-driven science</a:t>
            </a:r>
            <a:endParaRPr lang="en-US" sz="1800" b="0" dirty="0">
              <a:solidFill>
                <a:srgbClr val="DEE5EB"/>
              </a:solidFill>
              <a:latin typeface=""/>
              <a:cs typeface="Arial" pitchFamily="34" charset="0"/>
            </a:endParaRP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iming>
    <p:tnLst>
      <p:par>
        <p:cTn id="1" dur="indefinite" restart="never" nodeType="tmRoot"/>
      </p:par>
    </p:tnLst>
  </p:timing>
  <p:hf hdr="0" ftr="0" dt="0"/>
  <p:txStyles>
    <p:titleStyle>
      <a:lvl1pPr algn="l"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Calibri" pitchFamily="34" charset="0"/>
          <a:ea typeface="+mj-ea"/>
          <a:cs typeface="+mj-cs"/>
        </a:defRPr>
      </a:lvl1pPr>
    </p:titleStyle>
    <p:bodyStyle>
      <a:lvl1pPr marL="365760" indent="-256032" algn="l" rtl="0" eaLnBrk="1" latinLnBrk="0" hangingPunct="1">
        <a:spcBef>
          <a:spcPts val="400"/>
        </a:spcBef>
        <a:spcAft>
          <a:spcPts val="0"/>
        </a:spcAft>
        <a:buClr>
          <a:schemeClr val="accent4">
            <a:lumMod val="75000"/>
          </a:schemeClr>
        </a:buClr>
        <a:buSzPct val="68000"/>
        <a:buFont typeface="Wingdings 3"/>
        <a:buChar char=""/>
        <a:defRPr kumimoji="0" sz="3200" kern="1200">
          <a:solidFill>
            <a:schemeClr val="tx1"/>
          </a:solidFill>
          <a:latin typeface="Calibri" pitchFamily="34" charset="0"/>
          <a:ea typeface="+mn-ea"/>
          <a:cs typeface="+mn-cs"/>
        </a:defRPr>
      </a:lvl1pPr>
      <a:lvl2pPr marL="621792" indent="-228600" algn="l" rtl="0" eaLnBrk="1" latinLnBrk="0" hangingPunct="1">
        <a:spcBef>
          <a:spcPts val="324"/>
        </a:spcBef>
        <a:buClr>
          <a:schemeClr val="accent4">
            <a:lumMod val="75000"/>
          </a:schemeClr>
        </a:buClr>
        <a:buFont typeface="Verdana"/>
        <a:buChar char="◦"/>
        <a:defRPr kumimoji="0" sz="2600" kern="1200">
          <a:solidFill>
            <a:schemeClr val="tx1"/>
          </a:solidFill>
          <a:latin typeface="Calibri" pitchFamily="34" charset="0"/>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Calibri" pitchFamily="34" charset="0"/>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Calibri" pitchFamily="34" charset="0"/>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Calibri" pitchFamily="34"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36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Inside </a:t>
            </a:r>
            <a:r>
              <a:rPr lang="en-US" i="1" dirty="0" err="1" smtClean="0"/>
              <a:t>SciServer</a:t>
            </a:r>
            <a:r>
              <a:rPr lang="en-US" i="1" dirty="0" smtClean="0"/>
              <a:t> Compute</a:t>
            </a:r>
            <a:endParaRPr lang="en-US" i="1" dirty="0"/>
          </a:p>
        </p:txBody>
      </p:sp>
      <p:sp>
        <p:nvSpPr>
          <p:cNvPr id="3" name="Subtitle 2"/>
          <p:cNvSpPr>
            <a:spLocks noGrp="1"/>
          </p:cNvSpPr>
          <p:nvPr>
            <p:ph type="subTitle" idx="1"/>
          </p:nvPr>
        </p:nvSpPr>
        <p:spPr/>
        <p:txBody>
          <a:bodyPr/>
          <a:lstStyle/>
          <a:p>
            <a:r>
              <a:rPr lang="en-US" dirty="0" smtClean="0"/>
              <a:t>Dmitry Medvedev</a:t>
            </a:r>
          </a:p>
          <a:p>
            <a:r>
              <a:rPr lang="en-US" sz="2000" dirty="0" smtClean="0"/>
              <a:t>Johns Hopkins University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2773035-41A2-444D-BBD2-AFF09D9D00F0}" type="slidenum">
              <a:rPr lang="en-US" sz="1600" smtClean="0">
                <a:latin typeface="+mj-lt"/>
              </a:rPr>
              <a:pPr/>
              <a:t>2</a:t>
            </a:fld>
            <a:endParaRPr lang="en-US" sz="1600" dirty="0">
              <a:latin typeface="+mj-lt"/>
            </a:endParaRPr>
          </a:p>
        </p:txBody>
      </p:sp>
      <p:sp>
        <p:nvSpPr>
          <p:cNvPr id="8" name="Title 7"/>
          <p:cNvSpPr>
            <a:spLocks noGrp="1"/>
          </p:cNvSpPr>
          <p:nvPr>
            <p:ph type="title"/>
          </p:nvPr>
        </p:nvSpPr>
        <p:spPr>
          <a:xfrm>
            <a:off x="457200" y="685800"/>
            <a:ext cx="8229600" cy="838200"/>
          </a:xfrm>
        </p:spPr>
        <p:txBody>
          <a:bodyPr/>
          <a:lstStyle/>
          <a:p>
            <a:pPr algn="ctr"/>
            <a:r>
              <a:rPr lang="en-US" dirty="0" smtClean="0"/>
              <a:t>Inspired by…</a:t>
            </a:r>
            <a:endParaRPr lang="en-US" dirty="0"/>
          </a:p>
        </p:txBody>
      </p:sp>
      <p:pic>
        <p:nvPicPr>
          <p:cNvPr id="5" name="Picture 4"/>
          <p:cNvPicPr>
            <a:picLocks noChangeAspect="1"/>
          </p:cNvPicPr>
          <p:nvPr/>
        </p:nvPicPr>
        <p:blipFill>
          <a:blip r:embed="rId2"/>
          <a:stretch>
            <a:fillRect/>
          </a:stretch>
        </p:blipFill>
        <p:spPr>
          <a:xfrm>
            <a:off x="5791200" y="1813560"/>
            <a:ext cx="1752599" cy="231087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6" name="Picture 5"/>
          <p:cNvPicPr>
            <a:picLocks noChangeAspect="1"/>
          </p:cNvPicPr>
          <p:nvPr/>
        </p:nvPicPr>
        <p:blipFill>
          <a:blip r:embed="rId3"/>
          <a:stretch>
            <a:fillRect/>
          </a:stretch>
        </p:blipFill>
        <p:spPr>
          <a:xfrm>
            <a:off x="1219200" y="1813560"/>
            <a:ext cx="1676400" cy="238928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9" name="Rectangle 8"/>
          <p:cNvSpPr/>
          <p:nvPr/>
        </p:nvSpPr>
        <p:spPr>
          <a:xfrm>
            <a:off x="228600" y="4797782"/>
            <a:ext cx="4114800" cy="1569660"/>
          </a:xfrm>
          <a:prstGeom prst="rect">
            <a:avLst/>
          </a:prstGeom>
        </p:spPr>
        <p:txBody>
          <a:bodyPr wrap="square">
            <a:spAutoFit/>
          </a:bodyPr>
          <a:lstStyle/>
          <a:p>
            <a:r>
              <a:rPr lang="en-US" sz="1400" i="1" dirty="0" smtClean="0">
                <a:latin typeface="+mj-lt"/>
              </a:rPr>
              <a:t>“For data analysis, one possibility is to move the data to you, but the other possibility is to move your query to the data… Often it turns out to be more efficient to move the questions than to move the data.”   </a:t>
            </a:r>
          </a:p>
          <a:p>
            <a:endParaRPr lang="en-US" sz="1400" i="1" dirty="0">
              <a:latin typeface="+mj-lt"/>
            </a:endParaRPr>
          </a:p>
          <a:p>
            <a:r>
              <a:rPr lang="en-US" sz="1200" dirty="0" smtClean="0">
                <a:latin typeface="+mj-lt"/>
              </a:rPr>
              <a:t>-- Jim Gray</a:t>
            </a:r>
            <a:endParaRPr lang="en-US" sz="1200" dirty="0">
              <a:effectLst/>
              <a:latin typeface="+mj-lt"/>
            </a:endParaRPr>
          </a:p>
        </p:txBody>
      </p:sp>
      <p:sp>
        <p:nvSpPr>
          <p:cNvPr id="10" name="Rectangle 9"/>
          <p:cNvSpPr/>
          <p:nvPr/>
        </p:nvSpPr>
        <p:spPr>
          <a:xfrm>
            <a:off x="4610099" y="4797782"/>
            <a:ext cx="4114800" cy="1384995"/>
          </a:xfrm>
          <a:prstGeom prst="rect">
            <a:avLst/>
          </a:prstGeom>
        </p:spPr>
        <p:txBody>
          <a:bodyPr wrap="square">
            <a:spAutoFit/>
          </a:bodyPr>
          <a:lstStyle/>
          <a:p>
            <a:r>
              <a:rPr lang="en-US" sz="1400" dirty="0" smtClean="0">
                <a:latin typeface="+mj-lt"/>
              </a:rPr>
              <a:t>Helen Shen’s article for </a:t>
            </a:r>
            <a:r>
              <a:rPr lang="en-US" sz="1400" i="1" dirty="0" smtClean="0">
                <a:latin typeface="+mj-lt"/>
              </a:rPr>
              <a:t>Nature</a:t>
            </a:r>
            <a:r>
              <a:rPr lang="en-US" sz="1400" dirty="0" smtClean="0">
                <a:latin typeface="+mj-lt"/>
              </a:rPr>
              <a:t> - </a:t>
            </a:r>
            <a:r>
              <a:rPr lang="en-US" sz="1400" b="1" dirty="0">
                <a:latin typeface="+mn-lt"/>
              </a:rPr>
              <a:t>Interactive notebooks: Sharing the </a:t>
            </a:r>
            <a:r>
              <a:rPr lang="en-US" sz="1400" b="1" dirty="0" smtClean="0">
                <a:latin typeface="+mn-lt"/>
              </a:rPr>
              <a:t>code </a:t>
            </a:r>
            <a:r>
              <a:rPr lang="en-US" sz="1400" b="1" dirty="0" smtClean="0"/>
              <a:t>– </a:t>
            </a:r>
            <a:r>
              <a:rPr lang="en-US" sz="1400" dirty="0" smtClean="0">
                <a:latin typeface="+mj-lt"/>
              </a:rPr>
              <a:t>featured a live demo of </a:t>
            </a:r>
            <a:r>
              <a:rPr lang="en-US" sz="1400" dirty="0" err="1" smtClean="0">
                <a:latin typeface="+mj-lt"/>
              </a:rPr>
              <a:t>IPython</a:t>
            </a:r>
            <a:r>
              <a:rPr lang="en-US" sz="1400" dirty="0" smtClean="0">
                <a:latin typeface="+mj-lt"/>
              </a:rPr>
              <a:t> notebooks created on-demand using Docker containers, and made a strong case for using </a:t>
            </a:r>
            <a:r>
              <a:rPr lang="en-US" sz="1400" dirty="0" err="1" smtClean="0">
                <a:latin typeface="+mj-lt"/>
              </a:rPr>
              <a:t>IPython</a:t>
            </a:r>
            <a:r>
              <a:rPr lang="en-US" sz="1400" dirty="0" smtClean="0">
                <a:latin typeface="+mj-lt"/>
              </a:rPr>
              <a:t> notebooks in scientific data analysis.</a:t>
            </a:r>
            <a:endParaRPr lang="en-US" sz="1200" dirty="0">
              <a:effectLst/>
              <a:latin typeface="+mj-lt"/>
            </a:endParaRPr>
          </a:p>
        </p:txBody>
      </p:sp>
    </p:spTree>
    <p:extLst>
      <p:ext uri="{BB962C8B-B14F-4D97-AF65-F5344CB8AC3E}">
        <p14:creationId xmlns:p14="http://schemas.microsoft.com/office/powerpoint/2010/main" val="962734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pPr>
              <a:spcBef>
                <a:spcPts val="2400"/>
              </a:spcBef>
            </a:pPr>
            <a:r>
              <a:rPr lang="en-US" dirty="0" smtClean="0"/>
              <a:t>Interactive </a:t>
            </a:r>
            <a:r>
              <a:rPr lang="en-US" dirty="0" err="1" smtClean="0"/>
              <a:t>Jupyter</a:t>
            </a:r>
            <a:r>
              <a:rPr lang="en-US" dirty="0" smtClean="0"/>
              <a:t> notebooks hosted inside Docker containers.</a:t>
            </a:r>
          </a:p>
          <a:p>
            <a:pPr>
              <a:spcBef>
                <a:spcPts val="2400"/>
              </a:spcBef>
            </a:pPr>
            <a:r>
              <a:rPr lang="en-US" dirty="0" smtClean="0"/>
              <a:t>Pre-configured images to create new containers from (R, Python, MATLAB, …). </a:t>
            </a:r>
          </a:p>
          <a:p>
            <a:pPr>
              <a:spcBef>
                <a:spcPts val="2400"/>
              </a:spcBef>
            </a:pPr>
            <a:r>
              <a:rPr lang="en-US" dirty="0" smtClean="0"/>
              <a:t>High-bandwidth, low-latency access to other </a:t>
            </a:r>
            <a:r>
              <a:rPr lang="en-US" dirty="0" err="1" smtClean="0"/>
              <a:t>SciServer</a:t>
            </a:r>
            <a:r>
              <a:rPr lang="en-US" dirty="0" smtClean="0"/>
              <a:t> services and data sources through the notebooks. </a:t>
            </a:r>
          </a:p>
          <a:p>
            <a:pPr>
              <a:spcBef>
                <a:spcPts val="2400"/>
              </a:spcBef>
            </a:pPr>
            <a:r>
              <a:rPr lang="en-US" dirty="0" smtClean="0"/>
              <a:t>Users manage their own containers.</a:t>
            </a:r>
          </a:p>
          <a:p>
            <a:endParaRPr lang="en-US" dirty="0" smtClean="0"/>
          </a:p>
        </p:txBody>
      </p:sp>
      <p:sp>
        <p:nvSpPr>
          <p:cNvPr id="2" name="Slide Number Placeholder 1"/>
          <p:cNvSpPr>
            <a:spLocks noGrp="1"/>
          </p:cNvSpPr>
          <p:nvPr>
            <p:ph type="sldNum" sz="quarter" idx="12"/>
          </p:nvPr>
        </p:nvSpPr>
        <p:spPr/>
        <p:txBody>
          <a:bodyPr/>
          <a:lstStyle/>
          <a:p>
            <a:fld id="{502F9EC0-0988-493C-AEF4-49410E39D9F3}" type="slidenum">
              <a:rPr lang="en-US" smtClean="0"/>
              <a:pPr/>
              <a:t>3</a:t>
            </a:fld>
            <a:endParaRPr lang="en-US"/>
          </a:p>
        </p:txBody>
      </p:sp>
      <p:sp>
        <p:nvSpPr>
          <p:cNvPr id="3" name="Title 2"/>
          <p:cNvSpPr>
            <a:spLocks noGrp="1"/>
          </p:cNvSpPr>
          <p:nvPr>
            <p:ph type="title"/>
          </p:nvPr>
        </p:nvSpPr>
        <p:spPr>
          <a:xfrm>
            <a:off x="457200" y="838200"/>
            <a:ext cx="8229600" cy="990600"/>
          </a:xfrm>
        </p:spPr>
        <p:txBody>
          <a:bodyPr/>
          <a:lstStyle/>
          <a:p>
            <a:pPr algn="ctr"/>
            <a:r>
              <a:rPr lang="en-US" dirty="0" smtClean="0"/>
              <a:t>What is </a:t>
            </a:r>
            <a:r>
              <a:rPr lang="en-US" dirty="0" err="1" smtClean="0"/>
              <a:t>SciServer</a:t>
            </a:r>
            <a:r>
              <a:rPr lang="en-US" dirty="0" smtClean="0"/>
              <a:t> Compute?</a:t>
            </a:r>
            <a:endParaRPr lang="en-US" dirty="0"/>
          </a:p>
        </p:txBody>
      </p:sp>
    </p:spTree>
    <p:extLst>
      <p:ext uri="{BB962C8B-B14F-4D97-AF65-F5344CB8AC3E}">
        <p14:creationId xmlns:p14="http://schemas.microsoft.com/office/powerpoint/2010/main" val="93306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2773035-41A2-444D-BBD2-AFF09D9D00F0}" type="slidenum">
              <a:rPr lang="en-US" sz="1600" smtClean="0">
                <a:latin typeface="+mj-lt"/>
              </a:rPr>
              <a:pPr/>
              <a:t>4</a:t>
            </a:fld>
            <a:endParaRPr lang="en-US" sz="1600" dirty="0">
              <a:latin typeface="+mj-lt"/>
            </a:endParaRPr>
          </a:p>
        </p:txBody>
      </p:sp>
      <p:sp>
        <p:nvSpPr>
          <p:cNvPr id="7" name="Title 6"/>
          <p:cNvSpPr>
            <a:spLocks noGrp="1"/>
          </p:cNvSpPr>
          <p:nvPr>
            <p:ph type="title"/>
          </p:nvPr>
        </p:nvSpPr>
        <p:spPr/>
        <p:txBody>
          <a:bodyPr/>
          <a:lstStyle/>
          <a:p>
            <a:pPr algn="ctr"/>
            <a:r>
              <a:rPr lang="en-US" dirty="0" smtClean="0"/>
              <a:t>What are Docker Containers?</a:t>
            </a:r>
            <a:endParaRPr lang="en-US" dirty="0"/>
          </a:p>
        </p:txBody>
      </p:sp>
      <p:pic>
        <p:nvPicPr>
          <p:cNvPr id="6" name="Picture 5"/>
          <p:cNvPicPr>
            <a:picLocks noChangeAspect="1"/>
          </p:cNvPicPr>
          <p:nvPr/>
        </p:nvPicPr>
        <p:blipFill>
          <a:blip r:embed="rId2"/>
          <a:stretch>
            <a:fillRect/>
          </a:stretch>
        </p:blipFill>
        <p:spPr>
          <a:xfrm>
            <a:off x="165641" y="2171700"/>
            <a:ext cx="8812717" cy="3924300"/>
          </a:xfrm>
          <a:prstGeom prst="rect">
            <a:avLst/>
          </a:prstGeom>
        </p:spPr>
      </p:pic>
    </p:spTree>
    <p:extLst>
      <p:ext uri="{BB962C8B-B14F-4D97-AF65-F5344CB8AC3E}">
        <p14:creationId xmlns:p14="http://schemas.microsoft.com/office/powerpoint/2010/main" val="2278552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2773035-41A2-444D-BBD2-AFF09D9D00F0}" type="slidenum">
              <a:rPr lang="en-US" smtClean="0"/>
              <a:pPr/>
              <a:t>5</a:t>
            </a:fld>
            <a:endParaRPr lang="en-US" dirty="0"/>
          </a:p>
        </p:txBody>
      </p:sp>
      <p:pic>
        <p:nvPicPr>
          <p:cNvPr id="15" name="Picture 14"/>
          <p:cNvPicPr>
            <a:picLocks/>
          </p:cNvPicPr>
          <p:nvPr/>
        </p:nvPicPr>
        <p:blipFill>
          <a:blip r:embed="rId2"/>
          <a:stretch>
            <a:fillRect/>
          </a:stretch>
        </p:blipFill>
        <p:spPr>
          <a:xfrm>
            <a:off x="708612" y="1135173"/>
            <a:ext cx="8074152" cy="5422392"/>
          </a:xfrm>
          <a:prstGeom prst="rect">
            <a:avLst/>
          </a:prstGeom>
        </p:spPr>
      </p:pic>
    </p:spTree>
    <p:extLst>
      <p:ext uri="{BB962C8B-B14F-4D97-AF65-F5344CB8AC3E}">
        <p14:creationId xmlns:p14="http://schemas.microsoft.com/office/powerpoint/2010/main" val="1136173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2773035-41A2-444D-BBD2-AFF09D9D00F0}" type="slidenum">
              <a:rPr lang="en-US" sz="1600" smtClean="0">
                <a:latin typeface="+mj-lt"/>
              </a:rPr>
              <a:pPr/>
              <a:t>6</a:t>
            </a:fld>
            <a:endParaRPr lang="en-US" sz="1600" dirty="0">
              <a:latin typeface="+mj-lt"/>
            </a:endParaRPr>
          </a:p>
        </p:txBody>
      </p:sp>
      <p:sp>
        <p:nvSpPr>
          <p:cNvPr id="19" name="Title 18"/>
          <p:cNvSpPr>
            <a:spLocks noGrp="1"/>
          </p:cNvSpPr>
          <p:nvPr>
            <p:ph type="title"/>
          </p:nvPr>
        </p:nvSpPr>
        <p:spPr/>
        <p:txBody>
          <a:bodyPr/>
          <a:lstStyle/>
          <a:p>
            <a:pPr algn="ctr"/>
            <a:r>
              <a:rPr lang="en-US" dirty="0" smtClean="0"/>
              <a:t>Data Storage Configuration</a:t>
            </a:r>
            <a:endParaRPr lang="en-US" dirty="0"/>
          </a:p>
        </p:txBody>
      </p:sp>
      <p:pic>
        <p:nvPicPr>
          <p:cNvPr id="18" name="Picture 17"/>
          <p:cNvPicPr>
            <a:picLocks noChangeAspect="1"/>
          </p:cNvPicPr>
          <p:nvPr/>
        </p:nvPicPr>
        <p:blipFill>
          <a:blip r:embed="rId2"/>
          <a:stretch>
            <a:fillRect/>
          </a:stretch>
        </p:blipFill>
        <p:spPr>
          <a:xfrm>
            <a:off x="533400" y="1905000"/>
            <a:ext cx="8170810" cy="4479926"/>
          </a:xfrm>
          <a:prstGeom prst="rect">
            <a:avLst/>
          </a:prstGeom>
        </p:spPr>
      </p:pic>
    </p:spTree>
    <p:extLst>
      <p:ext uri="{BB962C8B-B14F-4D97-AF65-F5344CB8AC3E}">
        <p14:creationId xmlns:p14="http://schemas.microsoft.com/office/powerpoint/2010/main" val="4278060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981200"/>
            <a:ext cx="8229600" cy="4267200"/>
          </a:xfrm>
        </p:spPr>
        <p:txBody>
          <a:bodyPr>
            <a:normAutofit fontScale="92500" lnSpcReduction="20000"/>
          </a:bodyPr>
          <a:lstStyle/>
          <a:p>
            <a:pPr>
              <a:spcBef>
                <a:spcPts val="2400"/>
              </a:spcBef>
            </a:pPr>
            <a:r>
              <a:rPr lang="en-US" dirty="0"/>
              <a:t>Run asynchronous non-interactive jobs in separate Docker </a:t>
            </a:r>
            <a:r>
              <a:rPr lang="en-US" dirty="0" smtClean="0"/>
              <a:t>containers. It’s meant to be more than just </a:t>
            </a:r>
            <a:r>
              <a:rPr lang="en-US" dirty="0" err="1" smtClean="0"/>
              <a:t>Jupyter</a:t>
            </a:r>
            <a:r>
              <a:rPr lang="en-US" dirty="0" smtClean="0"/>
              <a:t> notebooks!</a:t>
            </a:r>
            <a:endParaRPr lang="en-US" dirty="0"/>
          </a:p>
          <a:p>
            <a:pPr>
              <a:spcBef>
                <a:spcPts val="2400"/>
              </a:spcBef>
            </a:pPr>
            <a:r>
              <a:rPr lang="en-US" dirty="0"/>
              <a:t>Create </a:t>
            </a:r>
            <a:r>
              <a:rPr lang="en-US" dirty="0" smtClean="0"/>
              <a:t>new VM </a:t>
            </a:r>
            <a:r>
              <a:rPr lang="en-US" dirty="0"/>
              <a:t>nodes on-demand to accommodate growing number of </a:t>
            </a:r>
            <a:r>
              <a:rPr lang="en-US" dirty="0" smtClean="0"/>
              <a:t>users.</a:t>
            </a:r>
            <a:endParaRPr lang="en-US" dirty="0"/>
          </a:p>
          <a:p>
            <a:pPr>
              <a:spcBef>
                <a:spcPts val="2400"/>
              </a:spcBef>
            </a:pPr>
            <a:r>
              <a:rPr lang="en-US" dirty="0" smtClean="0"/>
              <a:t>Provide </a:t>
            </a:r>
            <a:r>
              <a:rPr lang="en-US" dirty="0"/>
              <a:t>scratch (temporary) storage space for working with large amounts of </a:t>
            </a:r>
            <a:r>
              <a:rPr lang="en-US" dirty="0" smtClean="0"/>
              <a:t>data.</a:t>
            </a:r>
          </a:p>
          <a:p>
            <a:pPr>
              <a:spcBef>
                <a:spcPts val="2400"/>
              </a:spcBef>
            </a:pPr>
            <a:r>
              <a:rPr lang="en-US" dirty="0" smtClean="0"/>
              <a:t>Improve resource management.</a:t>
            </a:r>
            <a:endParaRPr lang="en-US" dirty="0"/>
          </a:p>
          <a:p>
            <a:endParaRPr lang="en-US" dirty="0"/>
          </a:p>
        </p:txBody>
      </p:sp>
      <p:sp>
        <p:nvSpPr>
          <p:cNvPr id="2" name="Slide Number Placeholder 1"/>
          <p:cNvSpPr>
            <a:spLocks noGrp="1"/>
          </p:cNvSpPr>
          <p:nvPr>
            <p:ph type="sldNum" sz="quarter" idx="12"/>
          </p:nvPr>
        </p:nvSpPr>
        <p:spPr/>
        <p:txBody>
          <a:bodyPr/>
          <a:lstStyle/>
          <a:p>
            <a:fld id="{502F9EC0-0988-493C-AEF4-49410E39D9F3}" type="slidenum">
              <a:rPr lang="en-US" smtClean="0"/>
              <a:pPr/>
              <a:t>7</a:t>
            </a:fld>
            <a:endParaRPr lang="en-US"/>
          </a:p>
        </p:txBody>
      </p:sp>
      <p:sp>
        <p:nvSpPr>
          <p:cNvPr id="3" name="Title 2"/>
          <p:cNvSpPr>
            <a:spLocks noGrp="1"/>
          </p:cNvSpPr>
          <p:nvPr>
            <p:ph type="title"/>
          </p:nvPr>
        </p:nvSpPr>
        <p:spPr>
          <a:xfrm>
            <a:off x="457200" y="838200"/>
            <a:ext cx="8229600" cy="990600"/>
          </a:xfrm>
        </p:spPr>
        <p:txBody>
          <a:bodyPr/>
          <a:lstStyle/>
          <a:p>
            <a:pPr algn="ctr"/>
            <a:r>
              <a:rPr lang="en-US" dirty="0" smtClean="0"/>
              <a:t>Work in Progress</a:t>
            </a:r>
            <a:endParaRPr lang="en-US" dirty="0"/>
          </a:p>
        </p:txBody>
      </p:sp>
    </p:spTree>
    <p:extLst>
      <p:ext uri="{BB962C8B-B14F-4D97-AF65-F5344CB8AC3E}">
        <p14:creationId xmlns:p14="http://schemas.microsoft.com/office/powerpoint/2010/main" val="33241340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2773035-41A2-444D-BBD2-AFF09D9D00F0}" type="slidenum">
              <a:rPr lang="en-US" smtClean="0"/>
              <a:pPr/>
              <a:t>8</a:t>
            </a:fld>
            <a:endParaRPr lang="en-US" dirty="0"/>
          </a:p>
        </p:txBody>
      </p:sp>
      <p:sp>
        <p:nvSpPr>
          <p:cNvPr id="4" name="Title 3"/>
          <p:cNvSpPr>
            <a:spLocks noGrp="1"/>
          </p:cNvSpPr>
          <p:nvPr>
            <p:ph type="title"/>
          </p:nvPr>
        </p:nvSpPr>
        <p:spPr>
          <a:xfrm>
            <a:off x="457200" y="1752600"/>
            <a:ext cx="8229600" cy="990600"/>
          </a:xfrm>
        </p:spPr>
        <p:txBody>
          <a:bodyPr/>
          <a:lstStyle/>
          <a:p>
            <a:pPr algn="ctr"/>
            <a:r>
              <a:rPr lang="en-US" dirty="0" smtClean="0"/>
              <a:t>Questions?</a:t>
            </a:r>
            <a:endParaRPr lang="en-US" dirty="0"/>
          </a:p>
        </p:txBody>
      </p:sp>
    </p:spTree>
    <p:extLst>
      <p:ext uri="{BB962C8B-B14F-4D97-AF65-F5344CB8AC3E}">
        <p14:creationId xmlns:p14="http://schemas.microsoft.com/office/powerpoint/2010/main" val="22168831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10167</TotalTime>
  <Words>220</Words>
  <Application>Microsoft Office PowerPoint</Application>
  <PresentationFormat>On-screen Show (4:3)</PresentationFormat>
  <Paragraphs>29</Paragraphs>
  <Slides>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ＭＳ Ｐゴシック</vt:lpstr>
      <vt:lpstr>Arial</vt:lpstr>
      <vt:lpstr>Calibri</vt:lpstr>
      <vt:lpstr>Lucida Sans Unicode</vt:lpstr>
      <vt:lpstr>Quark Bold</vt:lpstr>
      <vt:lpstr>Times</vt:lpstr>
      <vt:lpstr>Verdana</vt:lpstr>
      <vt:lpstr>Wingdings 2</vt:lpstr>
      <vt:lpstr>Wingdings 3</vt:lpstr>
      <vt:lpstr>Concourse</vt:lpstr>
      <vt:lpstr>Inside SciServer Compute</vt:lpstr>
      <vt:lpstr>Inspired by…</vt:lpstr>
      <vt:lpstr>What is SciServer Compute?</vt:lpstr>
      <vt:lpstr>What are Docker Containers?</vt:lpstr>
      <vt:lpstr>PowerPoint Presentation</vt:lpstr>
      <vt:lpstr>Data Storage Configuration</vt:lpstr>
      <vt:lpstr>Work in Progress</vt:lpstr>
      <vt:lpstr>Questions?</vt:lpstr>
    </vt:vector>
  </TitlesOfParts>
  <Company>Fermilab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Robert Sparks</dc:creator>
  <cp:lastModifiedBy>Dmitry Medvedev</cp:lastModifiedBy>
  <cp:revision>612</cp:revision>
  <cp:lastPrinted>2016-04-27T00:07:36Z</cp:lastPrinted>
  <dcterms:created xsi:type="dcterms:W3CDTF">2015-04-08T19:41:09Z</dcterms:created>
  <dcterms:modified xsi:type="dcterms:W3CDTF">2016-04-27T03:29:45Z</dcterms:modified>
</cp:coreProperties>
</file>