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22.xml" ContentType="application/vnd.openxmlformats-officedocument.presentationml.slide+xml"/>
  <Override PartName="/ppt/slides/slide30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7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2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s/slide29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 autoCompressPictures="0">
  <p:sldMasterIdLst>
    <p:sldMasterId id="2147483698" r:id="rId1"/>
  </p:sldMasterIdLst>
  <p:notesMasterIdLst>
    <p:notesMasterId r:id="rId33"/>
  </p:notesMasterIdLst>
  <p:handoutMasterIdLst>
    <p:handoutMasterId r:id="rId34"/>
  </p:handoutMasterIdLst>
  <p:sldIdLst>
    <p:sldId id="257" r:id="rId2"/>
    <p:sldId id="584" r:id="rId3"/>
    <p:sldId id="585" r:id="rId4"/>
    <p:sldId id="586" r:id="rId5"/>
    <p:sldId id="587" r:id="rId6"/>
    <p:sldId id="588" r:id="rId7"/>
    <p:sldId id="589" r:id="rId8"/>
    <p:sldId id="590" r:id="rId9"/>
    <p:sldId id="591" r:id="rId10"/>
    <p:sldId id="592" r:id="rId11"/>
    <p:sldId id="593" r:id="rId12"/>
    <p:sldId id="594" r:id="rId13"/>
    <p:sldId id="595" r:id="rId14"/>
    <p:sldId id="596" r:id="rId15"/>
    <p:sldId id="579" r:id="rId16"/>
    <p:sldId id="575" r:id="rId17"/>
    <p:sldId id="564" r:id="rId18"/>
    <p:sldId id="565" r:id="rId19"/>
    <p:sldId id="566" r:id="rId20"/>
    <p:sldId id="576" r:id="rId21"/>
    <p:sldId id="570" r:id="rId22"/>
    <p:sldId id="569" r:id="rId23"/>
    <p:sldId id="568" r:id="rId24"/>
    <p:sldId id="577" r:id="rId25"/>
    <p:sldId id="567" r:id="rId26"/>
    <p:sldId id="571" r:id="rId27"/>
    <p:sldId id="572" r:id="rId28"/>
    <p:sldId id="573" r:id="rId29"/>
    <p:sldId id="574" r:id="rId30"/>
    <p:sldId id="580" r:id="rId31"/>
    <p:sldId id="581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-107" charset="0"/>
        <a:ea typeface="ＭＳ Ｐゴシック" pitchFamily="-10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>
    <p:present/>
    <p:sldAll/>
    <p:penClr>
      <a:prstClr val="red"/>
    </p:penClr>
    <p:extLst>
      <p:ext uri="{EC167BDD-8182-4AB7-AECC-EB403E3ABB37}">
        <p14:laserClr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  <a:srgbClr val="FF0000"/>
        </p14:laserClr>
      </p:ext>
      <p:ext uri="{2FDB2607-1784-4EEB-B798-7EB5836EED8A}">
        <p14:showMediaCtrls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"/>
      </p:ext>
    </p:extLst>
  </p:showPr>
  <p:clrMru>
    <a:srgbClr val="FF6600"/>
    <a:srgbClr val="0000FF"/>
    <a:srgbClr val="022453"/>
    <a:srgbClr val="000000"/>
    <a:srgbClr val="02245C"/>
    <a:srgbClr val="DEE5EB"/>
    <a:srgbClr val="FF0000"/>
    <a:srgbClr val="003366"/>
    <a:srgbClr val="FFFFFF"/>
    <a:srgbClr val="DDDEC0"/>
  </p:clrMru>
  <p:extLst>
    <p:ext uri="{E76CE94A-603C-4142-B9EB-6D1370010A27}">
      <p14:discardImageEditData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024" y="-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0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360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handoutMaster" Target="handoutMasters/handout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8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2B603D2A-C659-467B-B60A-16BC13B1B98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9224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65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65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cs typeface="ＭＳ Ｐゴシック" pitchFamily="-107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65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937CE529-F58C-411C-BC05-BF75132874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9944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27536-B725-46E2-88C6-260BFCBAEA7F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27536-B725-46E2-88C6-260BFCBAEA7F}" type="slidenum">
              <a:rPr lang="en-US"/>
              <a:pPr/>
              <a:t>15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27536-B725-46E2-88C6-260BFCBAEA7F}" type="slidenum">
              <a:rPr lang="en-US"/>
              <a:pPr/>
              <a:t>30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iserver_watermark_quarter2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6200"/>
            <a:ext cx="9143999" cy="6858000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rcRect r="52581"/>
          <a:stretch/>
        </p:blipFill>
        <p:spPr bwMode="auto">
          <a:xfrm>
            <a:off x="-2" y="1554076"/>
            <a:ext cx="9144001" cy="79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>
                <a:solidFill>
                  <a:schemeClr val="accent1"/>
                </a:solidFill>
              </a14:hiddenFill>
            </a:ext>
            <a:ext uri="{91240B29-F687-4F45-9708-019B960494DF}">
              <a14:hiddenLine xmlns:mc="http://schemas.openxmlformats.org/markup-compatibility/2006" xmlns:mv="urn:schemas-microsoft-com:mac:vml"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200">
                <a:solidFill>
                  <a:srgbClr val="022453"/>
                </a:solidFill>
                <a:latin typeface="Quark Bold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88947CE-2E0E-4F96-9FBF-7B50C37C154C}" type="datetime1">
              <a:rPr lang="en-US" smtClean="0"/>
              <a:pPr/>
              <a:t>4/27/16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9E7032-5B8D-49FE-A864-131EB2683E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university.logo.small.horizontal.blue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20727" y="5187686"/>
            <a:ext cx="3104273" cy="1289314"/>
          </a:xfrm>
          <a:prstGeom prst="rect">
            <a:avLst/>
          </a:prstGeom>
        </p:spPr>
      </p:pic>
      <p:pic>
        <p:nvPicPr>
          <p:cNvPr id="36" name="Picture 35" descr="nsf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553200" y="6096000"/>
            <a:ext cx="762000" cy="762000"/>
          </a:xfrm>
          <a:prstGeom prst="rect">
            <a:avLst/>
          </a:prstGeom>
        </p:spPr>
      </p:pic>
      <p:pic>
        <p:nvPicPr>
          <p:cNvPr id="39" name="Picture 38" descr="idies-logo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77278" y="6204585"/>
            <a:ext cx="1590522" cy="501015"/>
          </a:xfrm>
          <a:prstGeom prst="rect">
            <a:avLst/>
          </a:prstGeom>
        </p:spPr>
      </p:pic>
      <p:pic>
        <p:nvPicPr>
          <p:cNvPr id="40" name="Picture 39" descr="sciserver2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0"/>
            <a:ext cx="9144000" cy="156117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533400" y="1605945"/>
            <a:ext cx="556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 smtClean="0">
                <a:solidFill>
                  <a:srgbClr val="DEE5EB"/>
                </a:solidFill>
                <a:latin typeface=""/>
                <a:cs typeface="Arial" pitchFamily="34" charset="0"/>
              </a:rPr>
              <a:t>Collaborative data-driven science</a:t>
            </a:r>
            <a:endParaRPr lang="en-US" sz="2400" b="0" dirty="0">
              <a:solidFill>
                <a:srgbClr val="DEE5EB"/>
              </a:solidFill>
              <a:latin typeface="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E241-92DB-44AF-9763-1AE20838DCC7}" type="datetime1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3577503C-1EF5-4CF7-97F7-D0C8661351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175-63F6-4AF4-BAAB-3ADAFCCA5F12}" type="datetime1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AE4A3F36-42F4-41B5-94FD-952AB02F6C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33331"/>
            <a:ext cx="496728" cy="44846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22773035-41A2-444D-BBD2-AFF09D9D00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79BF-210B-4C7E-98E3-2BA6A4321FBF}" type="datetime1">
              <a:rPr lang="en-US" smtClean="0"/>
              <a:pPr/>
              <a:t>4/27/16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C0E79743-894F-4B8E-AFC2-79B82191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49456-49F6-4309-A9B5-8436FD50BD03}" type="datetime1">
              <a:rPr lang="en-US" smtClean="0"/>
              <a:pPr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30C9ED7D-D79F-4D27-A710-AF9B3D6766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B084C-1C76-4988-9E33-321F03B2634E}" type="datetime1">
              <a:rPr lang="en-US" smtClean="0"/>
              <a:pPr/>
              <a:t>4/27/16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84BD0AB6-1AEE-4B23-8182-21F24D07BD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7BDF5-2AD4-42FD-8BBD-F34F3E05AD0A}" type="datetime1">
              <a:rPr lang="en-US" smtClean="0"/>
              <a:pPr/>
              <a:t>4/27/16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502F9EC0-0988-493C-AEF4-49410E39D9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5D86-1C46-4482-8073-61ECBCDE1AB2}" type="datetime1">
              <a:rPr lang="en-US" smtClean="0"/>
              <a:pPr/>
              <a:t>4/27/16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174F90B2-A016-49D8-B201-A3B86BCD93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C88462A-32D6-4418-A8EF-9BE88A62C360}" type="datetime1">
              <a:rPr lang="en-US" smtClean="0"/>
              <a:pPr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88574995-12C4-4B2A-8833-EB2A86942A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098481-4C8A-4BCC-AD12-6DF5C622B76A}" type="datetime1">
              <a:rPr lang="en-US" smtClean="0"/>
              <a:pPr/>
              <a:t>4/27/16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28FADDB-A833-4D7A-8DFE-0E794B5E4A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 userDrawn="1"/>
        </p:nvSpPr>
        <p:spPr>
          <a:xfrm>
            <a:off x="1" y="-76200"/>
            <a:ext cx="9144000" cy="6861216"/>
          </a:xfrm>
          <a:prstGeom prst="rect">
            <a:avLst/>
          </a:prstGeom>
          <a:blipFill dpi="0" rotWithShape="1">
            <a:blip r:embed="rId13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457200" y="1905000"/>
            <a:ext cx="8229600" cy="426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838200" y="6407944"/>
            <a:ext cx="114300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A0893671-A46E-402A-8675-6B977F9BA319}" type="datetime1">
              <a:rPr lang="en-US" smtClean="0"/>
              <a:pPr/>
              <a:t>4/27/16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Footer Placeholder 21"/>
          <p:cNvSpPr>
            <a:spLocks noGrp="1"/>
          </p:cNvSpPr>
          <p:nvPr userDrawn="1">
            <p:ph type="ftr" sz="quarter" idx="3"/>
          </p:nvPr>
        </p:nvSpPr>
        <p:spPr>
          <a:xfrm>
            <a:off x="1447800" y="6407944"/>
            <a:ext cx="1600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472440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F9E7032-5B8D-49FE-A864-131EB2683E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 descr="sciserver5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-64294"/>
            <a:ext cx="9144000" cy="75009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381000" y="1524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DEE5EB"/>
                </a:solidFill>
                <a:latin typeface=""/>
                <a:cs typeface="Arial" pitchFamily="34" charset="0"/>
              </a:rPr>
              <a:t>Collaborative data-driven science</a:t>
            </a:r>
            <a:endParaRPr lang="en-US" sz="1800" b="0" dirty="0">
              <a:solidFill>
                <a:srgbClr val="DEE5EB"/>
              </a:solidFill>
              <a:latin typeface="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8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 pitchFamily="34" charset="0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4">
            <a:lumMod val="75000"/>
          </a:schemeClr>
        </a:buClr>
        <a:buSzPct val="68000"/>
        <a:buFont typeface="Wingdings 3"/>
        <a:buChar char=""/>
        <a:defRPr kumimoji="0"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4">
            <a:lumMod val="75000"/>
          </a:schemeClr>
        </a:buClr>
        <a:buFont typeface="Verdana"/>
        <a:buChar char="◦"/>
        <a:defRPr kumimoji="0" sz="26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server.org/outreach/spring-workshop/detailed-agenda" TargetMode="External"/><Relationship Id="rId3" Type="http://schemas.openxmlformats.org/officeDocument/2006/relationships/hyperlink" Target="http://www.sciserver.org/outreach/spring-workshop/documentati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image" Target="../media/image20.jpeg"/><Relationship Id="rId9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encedirect.com/science/article/pii/S0967063714001915" TargetMode="External"/><Relationship Id="rId3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003366">
            <a:alpha val="1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457200" y="1752601"/>
            <a:ext cx="8001000" cy="182976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SciServer Compute Workshop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Science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029023" y="2763974"/>
            <a:ext cx="2436019" cy="2432827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710311" y="3862196"/>
            <a:ext cx="2514600" cy="2511305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69155" y="2737814"/>
            <a:ext cx="2514600" cy="2485146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5710311" y="1371600"/>
            <a:ext cx="2436019" cy="2490596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8200" y="5691995"/>
            <a:ext cx="4191000" cy="287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35719" tIns="35719" rIns="35719" bIns="35719" numCol="1" spcCol="38100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7" charset="0"/>
                <a:ea typeface="ＭＳ Ｐゴシック" pitchFamily="-107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7" charset="0"/>
                <a:ea typeface="ＭＳ Ｐゴシック" pitchFamily="-107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7" charset="0"/>
                <a:ea typeface="ＭＳ Ｐゴシック" pitchFamily="-107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7" charset="0"/>
                <a:ea typeface="ＭＳ Ｐゴシック" pitchFamily="-107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pitchFamily="-107" charset="0"/>
                <a:ea typeface="ＭＳ Ｐゴシック" pitchFamily="-107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7" charset="0"/>
                <a:ea typeface="ＭＳ Ｐゴシック" pitchFamily="-107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7" charset="0"/>
                <a:ea typeface="ＭＳ Ｐゴシック" pitchFamily="-107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7" charset="0"/>
                <a:ea typeface="ＭＳ Ｐゴシック" pitchFamily="-107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 pitchFamily="-107" charset="0"/>
                <a:ea typeface="ＭＳ Ｐゴシック" pitchFamily="-107" charset="-128"/>
                <a:cs typeface="+mn-cs"/>
              </a:defRPr>
            </a:lvl9pPr>
          </a:lstStyle>
          <a:p>
            <a:pPr algn="ctr" defTabSz="410751" fontAlgn="auto" latinLnBrk="1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</a:rPr>
              <a:t>Daphalapurkar, Brady, Ramesh, Molinari. JMPS (2011)</a:t>
            </a:r>
            <a:endParaRPr lang="en-US" sz="1400" dirty="0">
              <a:solidFill>
                <a:srgbClr val="FF0000"/>
              </a:solidFill>
              <a:sym typeface="Palatino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75116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interactive Numerical Laboratories</a:t>
            </a:r>
          </a:p>
          <a:p>
            <a:r>
              <a:rPr lang="en-US" dirty="0" smtClean="0"/>
              <a:t>Analysis server-side through web service</a:t>
            </a:r>
          </a:p>
          <a:p>
            <a:r>
              <a:rPr lang="en-US" dirty="0"/>
              <a:t>Use virtual sensor metaphor</a:t>
            </a:r>
          </a:p>
          <a:p>
            <a:r>
              <a:rPr lang="en-US" dirty="0" smtClean="0"/>
              <a:t>Many access patterns are local</a:t>
            </a:r>
          </a:p>
          <a:p>
            <a:r>
              <a:rPr lang="en-US" dirty="0" smtClean="0"/>
              <a:t>No need to download whole data sets</a:t>
            </a:r>
          </a:p>
          <a:p>
            <a:r>
              <a:rPr lang="en-US" dirty="0" smtClean="0"/>
              <a:t>Concept very successful in turbulence and </a:t>
            </a:r>
            <a:br>
              <a:rPr lang="en-US" dirty="0" smtClean="0"/>
            </a:br>
            <a:r>
              <a:rPr lang="en-US" dirty="0" smtClean="0"/>
              <a:t>cosmological N-body</a:t>
            </a:r>
          </a:p>
          <a:p>
            <a:r>
              <a:rPr lang="en-US" dirty="0" smtClean="0"/>
              <a:t>turbulence.pha.jhu.edu: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19 trillion points delivered!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Total science data in </a:t>
            </a:r>
            <a:r>
              <a:rPr lang="en-US" dirty="0" err="1" smtClean="0">
                <a:solidFill>
                  <a:srgbClr val="FF0000"/>
                </a:solidFill>
              </a:rPr>
              <a:t>SciServer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mtClean="0">
                <a:solidFill>
                  <a:srgbClr val="FF0000"/>
                </a:solidFill>
              </a:rPr>
              <a:t>currently ~2.5PB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Numerical Laboratories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88234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effectLst/>
              </a:rPr>
              <a:t>User written crawlers, inefficient</a:t>
            </a:r>
          </a:p>
          <a:p>
            <a:r>
              <a:rPr lang="en-US" b="0" dirty="0" smtClean="0">
                <a:effectLst/>
              </a:rPr>
              <a:t>Cutouts delivered to users, slow</a:t>
            </a:r>
          </a:p>
          <a:p>
            <a:r>
              <a:rPr lang="en-US" b="0" dirty="0" smtClean="0">
                <a:effectLst/>
              </a:rPr>
              <a:t>Scalability challenge (over 100TB scales)</a:t>
            </a:r>
          </a:p>
          <a:p>
            <a:r>
              <a:rPr lang="en-US" b="0" dirty="0" smtClean="0">
                <a:effectLst/>
              </a:rPr>
              <a:t>Requests for scripting access</a:t>
            </a:r>
          </a:p>
          <a:p>
            <a:r>
              <a:rPr lang="en-US" b="0" dirty="0" smtClean="0">
                <a:effectLst/>
              </a:rPr>
              <a:t>Need for easy joins with long-tail data</a:t>
            </a:r>
          </a:p>
          <a:p>
            <a:r>
              <a:rPr lang="en-US" b="0" dirty="0" smtClean="0">
                <a:effectLst/>
              </a:rPr>
              <a:t>Still expecting interactive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Analysis Patterns Emerging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6720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2800" b="0" dirty="0" smtClean="0">
                <a:effectLst/>
              </a:rPr>
              <a:t>Need to define sharp tradeoffs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Data Analytics</a:t>
            </a:r>
            <a:r>
              <a:rPr lang="en-US" sz="2400" b="0" dirty="0" smtClean="0">
                <a:effectLst/>
              </a:rPr>
              <a:t> system is different from supercomputer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What is the right balance between I/O and compute?</a:t>
            </a:r>
            <a:endParaRPr lang="en-US" sz="2400" b="0" dirty="0" smtClean="0">
              <a:effectLst/>
            </a:endParaRPr>
          </a:p>
          <a:p>
            <a:pPr>
              <a:spcBef>
                <a:spcPts val="200"/>
              </a:spcBef>
            </a:pPr>
            <a:r>
              <a:rPr lang="en-US" sz="2800" b="0" dirty="0" smtClean="0">
                <a:effectLst/>
              </a:rPr>
              <a:t>Need high bandwidth to large data</a:t>
            </a:r>
          </a:p>
          <a:p>
            <a:pPr lvl="1">
              <a:spcBef>
                <a:spcPts val="200"/>
              </a:spcBef>
            </a:pPr>
            <a:r>
              <a:rPr lang="en-US" sz="2400" b="0" dirty="0" smtClean="0">
                <a:effectLst/>
              </a:rPr>
              <a:t>Computations/visualizations must be on top of the data</a:t>
            </a:r>
          </a:p>
          <a:p>
            <a:pPr lvl="1">
              <a:spcBef>
                <a:spcPts val="200"/>
              </a:spcBef>
            </a:pPr>
            <a:r>
              <a:rPr lang="en-US" sz="2400" b="0" dirty="0" smtClean="0">
                <a:effectLst/>
              </a:rPr>
              <a:t>Must support at least few 100TB per server</a:t>
            </a:r>
          </a:p>
          <a:p>
            <a:pPr lvl="1">
              <a:spcBef>
                <a:spcPts val="200"/>
              </a:spcBef>
            </a:pPr>
            <a:r>
              <a:rPr lang="en-US" sz="2400" b="0" dirty="0" err="1" smtClean="0">
                <a:effectLst/>
              </a:rPr>
              <a:t>Petascale</a:t>
            </a:r>
            <a:r>
              <a:rPr lang="en-US" sz="2400" dirty="0" smtClean="0"/>
              <a:t>: </a:t>
            </a:r>
            <a:r>
              <a:rPr lang="en-US" sz="2400" b="0" dirty="0" smtClean="0">
                <a:effectLst/>
              </a:rPr>
              <a:t>3 copies for production (or erasure code?)</a:t>
            </a:r>
          </a:p>
          <a:p>
            <a:pPr lvl="1">
              <a:spcBef>
                <a:spcPts val="200"/>
              </a:spcBef>
            </a:pPr>
            <a:r>
              <a:rPr lang="en-US" sz="2400" dirty="0" smtClean="0"/>
              <a:t>Wide area data movement/backbone is hard</a:t>
            </a:r>
            <a:endParaRPr lang="en-US" sz="2400" b="0" dirty="0" smtClean="0">
              <a:effectLst/>
            </a:endParaRPr>
          </a:p>
          <a:p>
            <a:pPr>
              <a:spcBef>
                <a:spcPts val="200"/>
              </a:spcBef>
            </a:pPr>
            <a:r>
              <a:rPr lang="en-US" sz="2800" b="0" dirty="0" smtClean="0">
                <a:effectLst/>
              </a:rPr>
              <a:t>Lessons from the database world:</a:t>
            </a:r>
          </a:p>
          <a:p>
            <a:pPr lvl="1">
              <a:spcBef>
                <a:spcPts val="200"/>
              </a:spcBef>
            </a:pPr>
            <a:r>
              <a:rPr lang="en-US" sz="2400" b="0" dirty="0" smtClean="0">
                <a:effectLst/>
              </a:rPr>
              <a:t>It is </a:t>
            </a:r>
            <a:r>
              <a:rPr lang="en-US" sz="2400" dirty="0" smtClean="0"/>
              <a:t>nontrivial</a:t>
            </a:r>
            <a:r>
              <a:rPr lang="en-US" sz="2400" b="0" dirty="0" smtClean="0">
                <a:effectLst/>
              </a:rPr>
              <a:t> to schedule complex I/O patterns</a:t>
            </a:r>
          </a:p>
          <a:p>
            <a:pPr lvl="1">
              <a:spcBef>
                <a:spcPts val="200"/>
              </a:spcBef>
            </a:pPr>
            <a:r>
              <a:rPr lang="en-US" sz="2400" b="0" dirty="0" smtClean="0">
                <a:effectLst/>
              </a:rPr>
              <a:t>For subsets we must use indexing, cache resilient storage</a:t>
            </a:r>
          </a:p>
          <a:p>
            <a:pPr>
              <a:spcBef>
                <a:spcPts val="200"/>
              </a:spcBef>
              <a:buNone/>
            </a:pPr>
            <a:endParaRPr lang="en-US" b="0" dirty="0" smtClean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Challenges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63543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Offer more computing resources server side</a:t>
            </a:r>
          </a:p>
          <a:p>
            <a:r>
              <a:rPr lang="en-US" sz="2800" dirty="0"/>
              <a:t>Enhanced visualization tools (</a:t>
            </a:r>
            <a:r>
              <a:rPr lang="en-US" sz="2800" dirty="0" err="1"/>
              <a:t>ParaView</a:t>
            </a:r>
            <a:r>
              <a:rPr lang="en-US" sz="2800" dirty="0"/>
              <a:t>)</a:t>
            </a:r>
          </a:p>
          <a:p>
            <a:r>
              <a:rPr lang="en-US" sz="2800" b="1" dirty="0" smtClean="0"/>
              <a:t>Augment and combine</a:t>
            </a:r>
            <a:r>
              <a:rPr lang="en-US" sz="2800" dirty="0" smtClean="0"/>
              <a:t> SQL queries with easy-to-use scripting tools</a:t>
            </a:r>
          </a:p>
          <a:p>
            <a:r>
              <a:rPr lang="en-US" sz="2800" b="1" dirty="0" smtClean="0"/>
              <a:t>Heavy use of virtual machines/ Docker</a:t>
            </a:r>
          </a:p>
          <a:p>
            <a:r>
              <a:rPr lang="en-US" sz="2800" b="1" dirty="0" smtClean="0"/>
              <a:t>Interactive portal via </a:t>
            </a:r>
            <a:r>
              <a:rPr lang="en-US" sz="2800" b="1" dirty="0" err="1" smtClean="0"/>
              <a:t>iPython</a:t>
            </a:r>
            <a:r>
              <a:rPr lang="en-US" sz="2800" b="1" dirty="0" smtClean="0"/>
              <a:t>/</a:t>
            </a:r>
            <a:r>
              <a:rPr lang="en-US" sz="2800" b="1" dirty="0" err="1" smtClean="0"/>
              <a:t>Matlab</a:t>
            </a:r>
            <a:r>
              <a:rPr lang="en-US" sz="2800" b="1" dirty="0" smtClean="0"/>
              <a:t>/R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10246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457200" y="1752601"/>
            <a:ext cx="8001000" cy="182976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Workshop Overview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Mike Rippin</a:t>
            </a:r>
          </a:p>
          <a:p>
            <a:r>
              <a:rPr lang="en-US" sz="2000" b="1" dirty="0" smtClean="0"/>
              <a:t>April 27, 2016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Introductions and Logistics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413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34400" y="6324600"/>
            <a:ext cx="496728" cy="448469"/>
          </a:xfrm>
        </p:spPr>
        <p:txBody>
          <a:bodyPr/>
          <a:lstStyle/>
          <a:p>
            <a:fld id="{22773035-41A2-444D-BBD2-AFF09D9D00F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990600"/>
            <a:ext cx="8229600" cy="990600"/>
          </a:xfrm>
        </p:spPr>
        <p:txBody>
          <a:bodyPr/>
          <a:lstStyle/>
          <a:p>
            <a:r>
              <a:rPr lang="en-US" dirty="0" smtClean="0"/>
              <a:t>The Team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828800" y="1888153"/>
            <a:ext cx="6324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charset="2"/>
              <a:buChar char="²"/>
            </a:pPr>
            <a:r>
              <a:rPr lang="en-US" dirty="0" smtClean="0"/>
              <a:t>Alex </a:t>
            </a:r>
            <a:r>
              <a:rPr lang="en-US" dirty="0" err="1" smtClean="0"/>
              <a:t>Szalay</a:t>
            </a:r>
            <a:r>
              <a:rPr lang="en-US" dirty="0" smtClean="0"/>
              <a:t> (PI)</a:t>
            </a:r>
          </a:p>
          <a:p>
            <a:pPr>
              <a:buFont typeface="Wingdings" charset="2"/>
              <a:buChar char="²"/>
            </a:pPr>
            <a:r>
              <a:rPr lang="en-US" dirty="0" smtClean="0"/>
              <a:t>Mike </a:t>
            </a:r>
            <a:r>
              <a:rPr lang="en-US" dirty="0" err="1" smtClean="0"/>
              <a:t>Rippin</a:t>
            </a:r>
            <a:r>
              <a:rPr lang="en-US" dirty="0" smtClean="0"/>
              <a:t> (PM)</a:t>
            </a:r>
          </a:p>
          <a:p>
            <a:pPr>
              <a:buFont typeface="Wingdings" charset="2"/>
              <a:buChar char="²"/>
            </a:pP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Thakar</a:t>
            </a:r>
            <a:endParaRPr lang="en-US" dirty="0" smtClean="0"/>
          </a:p>
          <a:p>
            <a:pPr>
              <a:buFont typeface="Wingdings" charset="2"/>
              <a:buChar char="²"/>
            </a:pPr>
            <a:r>
              <a:rPr lang="en-US" dirty="0" smtClean="0"/>
              <a:t>Jordan Raddick</a:t>
            </a:r>
          </a:p>
          <a:p>
            <a:pPr>
              <a:buFont typeface="Wingdings" charset="2"/>
              <a:buChar char="²"/>
            </a:pPr>
            <a:r>
              <a:rPr lang="en-US" dirty="0" smtClean="0"/>
              <a:t>Bonnie Souter</a:t>
            </a:r>
          </a:p>
          <a:p>
            <a:pPr>
              <a:buFont typeface="Wingdings" charset="2"/>
              <a:buChar char="²"/>
            </a:pPr>
            <a:r>
              <a:rPr lang="en-US" dirty="0" smtClean="0"/>
              <a:t>Gerard </a:t>
            </a:r>
            <a:r>
              <a:rPr lang="en-US" dirty="0" err="1" smtClean="0"/>
              <a:t>Lemson</a:t>
            </a:r>
            <a:endParaRPr lang="en-US" dirty="0" smtClean="0"/>
          </a:p>
          <a:p>
            <a:pPr>
              <a:buFont typeface="Wingdings" charset="2"/>
              <a:buChar char="²"/>
            </a:pPr>
            <a:r>
              <a:rPr lang="en-US" dirty="0" err="1" smtClean="0"/>
              <a:t>Jaiwon</a:t>
            </a:r>
            <a:r>
              <a:rPr lang="en-US" dirty="0" smtClean="0"/>
              <a:t> Kim</a:t>
            </a:r>
          </a:p>
          <a:p>
            <a:pPr>
              <a:buFont typeface="Wingdings" charset="2"/>
              <a:buChar char="²"/>
            </a:pPr>
            <a:r>
              <a:rPr lang="en-US" dirty="0" smtClean="0"/>
              <a:t>Dmitry </a:t>
            </a:r>
            <a:r>
              <a:rPr lang="en-US" dirty="0" err="1" smtClean="0"/>
              <a:t>Medvedev</a:t>
            </a:r>
            <a:endParaRPr lang="en-US" dirty="0" smtClean="0"/>
          </a:p>
          <a:p>
            <a:pPr>
              <a:buFont typeface="Wingdings" charset="2"/>
              <a:buChar char="²"/>
            </a:pPr>
            <a:r>
              <a:rPr lang="en-US" dirty="0" err="1" smtClean="0"/>
              <a:t>Deoyani</a:t>
            </a:r>
            <a:r>
              <a:rPr lang="en-US" dirty="0" smtClean="0"/>
              <a:t> </a:t>
            </a:r>
            <a:r>
              <a:rPr lang="en-US" dirty="0" err="1" smtClean="0"/>
              <a:t>Heinis</a:t>
            </a:r>
            <a:endParaRPr lang="en-US" dirty="0" smtClean="0"/>
          </a:p>
          <a:p>
            <a:pPr>
              <a:buFont typeface="Wingdings" charset="2"/>
              <a:buChar char="²"/>
            </a:pPr>
            <a:r>
              <a:rPr lang="en-US" dirty="0" smtClean="0"/>
              <a:t>Manu Popp</a:t>
            </a:r>
          </a:p>
          <a:p>
            <a:pPr>
              <a:buFont typeface="Wingdings" charset="2"/>
              <a:buChar char="²"/>
            </a:pPr>
            <a:r>
              <a:rPr lang="en-US" dirty="0" smtClean="0"/>
              <a:t>Victor Paul </a:t>
            </a:r>
          </a:p>
          <a:p>
            <a:pPr>
              <a:buFont typeface="Wingdings" charset="2"/>
              <a:buChar char="²"/>
            </a:pPr>
            <a:r>
              <a:rPr lang="en-US" dirty="0" smtClean="0"/>
              <a:t>Sue Werner</a:t>
            </a:r>
          </a:p>
          <a:p>
            <a:pPr>
              <a:buFont typeface="Wingdings" charset="2"/>
              <a:buChar char="²"/>
            </a:pPr>
            <a:r>
              <a:rPr lang="en-US" dirty="0" smtClean="0"/>
              <a:t>Jan Vandenberg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460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6352782"/>
              </p:ext>
            </p:extLst>
          </p:nvPr>
        </p:nvGraphicFramePr>
        <p:xfrm>
          <a:off x="990600" y="1518920"/>
          <a:ext cx="7620000" cy="51917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295400"/>
                <a:gridCol w="35814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8:30 AM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 smtClean="0"/>
                        <a:t>Continental Breakfast &amp; Coffee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9:00 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 smtClean="0"/>
                        <a:t>Welcome</a:t>
                      </a:r>
                      <a:endParaRPr 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Alex Szalay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9:05 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 smtClean="0"/>
                        <a:t>SciServer Overview</a:t>
                      </a:r>
                      <a:endParaRPr 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Mike Rippin 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9:25 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 smtClean="0"/>
                        <a:t>Getting Started with </a:t>
                      </a:r>
                      <a:r>
                        <a:rPr lang="en-US" sz="1400" b="1" i="0" dirty="0" err="1" smtClean="0"/>
                        <a:t>SciServer</a:t>
                      </a:r>
                      <a:endParaRPr 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Jordan Raddick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9:40 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 smtClean="0"/>
                        <a:t>Technical Overview</a:t>
                      </a:r>
                      <a:endParaRPr 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Dmitry </a:t>
                      </a:r>
                      <a:r>
                        <a:rPr lang="en-US" sz="1400" dirty="0" err="1" smtClean="0"/>
                        <a:t>Medvedev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10:30 AM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Coffee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10:45 AM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 smtClean="0"/>
                        <a:t>Demo Notebook #1</a:t>
                      </a:r>
                      <a:endParaRPr 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Gerard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baseline="0" dirty="0" err="1" smtClean="0"/>
                        <a:t>Lemson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12:00 PM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Lunch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1:00 PM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 smtClean="0"/>
                        <a:t>Astronomy &amp; Cosmology Examples</a:t>
                      </a:r>
                      <a:endParaRPr 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Gerard Lemson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2:30 PM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Break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2:45 PM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 smtClean="0"/>
                        <a:t>Explore</a:t>
                      </a:r>
                      <a:r>
                        <a:rPr lang="en-US" sz="1400" b="1" i="0" baseline="0" dirty="0" smtClean="0"/>
                        <a:t> </a:t>
                      </a:r>
                      <a:r>
                        <a:rPr lang="en-US" sz="1400" b="1" i="0" dirty="0" smtClean="0"/>
                        <a:t>&amp; Customize</a:t>
                      </a:r>
                      <a:endParaRPr 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Participants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3:30 PM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 smtClean="0"/>
                        <a:t>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3:50 PM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i="0" dirty="0" smtClean="0"/>
                        <a:t>Closing Remarks</a:t>
                      </a:r>
                      <a:endParaRPr 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Mike Rippin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4:00 PM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 smtClean="0"/>
                        <a:t>Adjourn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394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Stay in this room all day</a:t>
            </a:r>
          </a:p>
          <a:p>
            <a:r>
              <a:rPr lang="en-US" dirty="0" smtClean="0"/>
              <a:t>Restrooms</a:t>
            </a:r>
          </a:p>
          <a:p>
            <a:r>
              <a:rPr lang="en-US" dirty="0" smtClean="0"/>
              <a:t>Coffee and Breaks – morning and afternoon</a:t>
            </a:r>
          </a:p>
          <a:p>
            <a:r>
              <a:rPr lang="en-US" dirty="0" smtClean="0"/>
              <a:t>Lunch – ‘Working Lunch’ if preferred</a:t>
            </a:r>
          </a:p>
          <a:p>
            <a:r>
              <a:rPr lang="en-US" dirty="0" smtClean="0"/>
              <a:t>Wrap up – 4pm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6716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752601"/>
            <a:ext cx="8763000" cy="1829761"/>
          </a:xfrm>
        </p:spPr>
        <p:txBody>
          <a:bodyPr/>
          <a:lstStyle/>
          <a:p>
            <a:r>
              <a:rPr lang="en-US" dirty="0" smtClean="0"/>
              <a:t>Bring Your Code to the Data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Alex Szalay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90144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Structure of the Day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5864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</a:t>
            </a:r>
          </a:p>
          <a:p>
            <a:pPr lvl="1"/>
            <a:r>
              <a:rPr lang="en-US" dirty="0"/>
              <a:t>Everyone should be able to connect to WIFI</a:t>
            </a:r>
          </a:p>
          <a:p>
            <a:pPr lvl="1"/>
            <a:r>
              <a:rPr lang="en-US" dirty="0" smtClean="0"/>
              <a:t>Everyone will create an account</a:t>
            </a:r>
          </a:p>
          <a:p>
            <a:pPr lvl="1"/>
            <a:r>
              <a:rPr lang="en-US" dirty="0" smtClean="0"/>
              <a:t>Everyone will create a Docker Container </a:t>
            </a:r>
            <a:endParaRPr lang="en-US" dirty="0"/>
          </a:p>
          <a:p>
            <a:r>
              <a:rPr lang="en-US" dirty="0" smtClean="0"/>
              <a:t>Workshop running in TEST Environment</a:t>
            </a:r>
          </a:p>
          <a:p>
            <a:r>
              <a:rPr lang="en-US" dirty="0" smtClean="0"/>
              <a:t>MyDB </a:t>
            </a:r>
            <a:r>
              <a:rPr lang="en-US" dirty="0" err="1" smtClean="0"/>
              <a:t>etc</a:t>
            </a:r>
            <a:r>
              <a:rPr lang="en-US" dirty="0" smtClean="0"/>
              <a:t> is temporary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Notebooks can be saved and taken away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Environment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447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95232658"/>
              </p:ext>
            </p:extLst>
          </p:nvPr>
        </p:nvGraphicFramePr>
        <p:xfrm>
          <a:off x="457200" y="2057400"/>
          <a:ext cx="82296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Participants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SciServer Team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Set up a SciServer Notebook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Authenticate with the SciServer Login Portal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Import and query SDSS with CasJobs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Save your data and graphics locally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Save your data and graphics on </a:t>
                      </a:r>
                      <a:r>
                        <a:rPr kumimoji="0" lang="en-US" sz="20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SciDrive</a:t>
                      </a:r>
                      <a:endParaRPr kumimoji="0" lang="en-US" sz="2000" b="0" i="0" kern="1200" dirty="0" smtClean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Save &amp; Retrieve your data in MyDB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Learn the SciServer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Test the Compute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feature set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Test out the Architecture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Gain early feedback from participants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smtClean="0">
                          <a:latin typeface="Calibri" panose="020F0502020204030204" pitchFamily="34" charset="0"/>
                        </a:rPr>
                        <a:t>Implement this feedback before live release</a:t>
                      </a:r>
                      <a:endParaRPr lang="en-US" sz="20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of the Workshop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33600" y="587758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6600"/>
                </a:solidFill>
                <a:latin typeface="Calibri" panose="020F0502020204030204" pitchFamily="34" charset="0"/>
              </a:rPr>
              <a:t>We want this to be </a:t>
            </a:r>
            <a:r>
              <a:rPr lang="en-US" sz="2800" b="1" i="1" dirty="0" smtClean="0">
                <a:solidFill>
                  <a:srgbClr val="FF6600"/>
                </a:solidFill>
                <a:latin typeface="Calibri" panose="020F0502020204030204" pitchFamily="34" charset="0"/>
              </a:rPr>
              <a:t>Interactive</a:t>
            </a:r>
            <a:r>
              <a:rPr lang="en-US" b="1" i="1" dirty="0" smtClean="0">
                <a:solidFill>
                  <a:srgbClr val="FF6600"/>
                </a:solidFill>
                <a:latin typeface="Calibri" panose="020F0502020204030204" pitchFamily="34" charset="0"/>
              </a:rPr>
              <a:t>…</a:t>
            </a:r>
            <a:endParaRPr lang="en-US" b="1" i="1" dirty="0">
              <a:solidFill>
                <a:srgbClr val="FF66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535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>
            <a:normAutofit/>
          </a:bodyPr>
          <a:lstStyle/>
          <a:p>
            <a:r>
              <a:rPr lang="en-US" dirty="0" smtClean="0"/>
              <a:t>Agenda sets the scene</a:t>
            </a:r>
          </a:p>
          <a:p>
            <a:r>
              <a:rPr lang="en-US" dirty="0" smtClean="0"/>
              <a:t>To start: </a:t>
            </a:r>
            <a:r>
              <a:rPr lang="en-US" i="1" dirty="0" smtClean="0"/>
              <a:t>Structured</a:t>
            </a:r>
          </a:p>
          <a:p>
            <a:pPr lvl="1"/>
            <a:r>
              <a:rPr lang="en-US" dirty="0" smtClean="0"/>
              <a:t>First </a:t>
            </a:r>
            <a:r>
              <a:rPr lang="en-US" dirty="0"/>
              <a:t>example workbooks </a:t>
            </a:r>
            <a:r>
              <a:rPr lang="en-US" dirty="0" smtClean="0"/>
              <a:t>cover the ‘building blocks’ and will be done in a structured way</a:t>
            </a:r>
          </a:p>
          <a:p>
            <a:r>
              <a:rPr lang="en-US" dirty="0" smtClean="0"/>
              <a:t>Subsequently: </a:t>
            </a:r>
            <a:r>
              <a:rPr lang="en-US" i="1" dirty="0" smtClean="0"/>
              <a:t>Flexible</a:t>
            </a:r>
          </a:p>
          <a:p>
            <a:pPr lvl="1"/>
            <a:r>
              <a:rPr lang="en-US" dirty="0" smtClean="0"/>
              <a:t>Notebooks delve deeper into specifics</a:t>
            </a:r>
            <a:endParaRPr lang="en-US" dirty="0"/>
          </a:p>
          <a:p>
            <a:pPr lvl="1"/>
            <a:r>
              <a:rPr lang="en-US" dirty="0" smtClean="0"/>
              <a:t>Timing and deviations are fine, Q&amp;A, examples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Tune to the experiences and needs of participants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Workshop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5953780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6600"/>
                </a:solidFill>
                <a:latin typeface="Calibri" panose="020F0502020204030204" pitchFamily="34" charset="0"/>
              </a:rPr>
              <a:t>Emphasis on PRACTICAL exercises…</a:t>
            </a:r>
            <a:endParaRPr lang="en-US" b="1" i="1" dirty="0">
              <a:solidFill>
                <a:srgbClr val="FF66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45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29600" cy="1143000"/>
          </a:xfrm>
        </p:spPr>
        <p:txBody>
          <a:bodyPr/>
          <a:lstStyle/>
          <a:p>
            <a:r>
              <a:rPr lang="en-US" dirty="0" smtClean="0"/>
              <a:t>SciServer Project Background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2309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b="1" dirty="0" smtClean="0"/>
              <a:t>Award</a:t>
            </a:r>
          </a:p>
          <a:p>
            <a:r>
              <a:rPr lang="en-US" dirty="0" smtClean="0"/>
              <a:t>NSF DIBBs (Data Infrastructure Building Blocks)</a:t>
            </a:r>
          </a:p>
          <a:p>
            <a:r>
              <a:rPr lang="en-US" dirty="0"/>
              <a:t>5</a:t>
            </a:r>
            <a:r>
              <a:rPr lang="en-US" dirty="0" smtClean="0"/>
              <a:t> years: 2013 – 2018</a:t>
            </a:r>
          </a:p>
          <a:p>
            <a:r>
              <a:rPr lang="en-US" dirty="0" err="1" smtClean="0"/>
              <a:t>Approx</a:t>
            </a:r>
            <a:r>
              <a:rPr lang="en-US" dirty="0" smtClean="0"/>
              <a:t> $10M</a:t>
            </a:r>
          </a:p>
          <a:p>
            <a:r>
              <a:rPr lang="en-US" dirty="0" smtClean="0"/>
              <a:t>Cooperative Agreement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SciServer Project Award</a:t>
            </a:r>
            <a:endParaRPr lang="en-US" dirty="0"/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7902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38600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b="1" dirty="0" smtClean="0"/>
              <a:t>Objectives</a:t>
            </a:r>
          </a:p>
          <a:p>
            <a:r>
              <a:rPr lang="en-US" dirty="0" smtClean="0"/>
              <a:t>Extend infrastructure for SDSS to support additional Science Domains</a:t>
            </a:r>
          </a:p>
          <a:p>
            <a:r>
              <a:rPr lang="en-US" dirty="0" smtClean="0"/>
              <a:t>Host and serve petabyte datasets</a:t>
            </a:r>
          </a:p>
          <a:p>
            <a:r>
              <a:rPr lang="en-US" dirty="0" smtClean="0"/>
              <a:t>Support custom user datasets</a:t>
            </a:r>
          </a:p>
          <a:p>
            <a:r>
              <a:rPr lang="en-US" dirty="0" smtClean="0"/>
              <a:t>Provide access and query services</a:t>
            </a:r>
          </a:p>
          <a:p>
            <a:r>
              <a:rPr lang="en-US" dirty="0" smtClean="0"/>
              <a:t>Provide scalable compute services</a:t>
            </a:r>
          </a:p>
          <a:p>
            <a:r>
              <a:rPr lang="en-US" dirty="0" smtClean="0"/>
              <a:t>Support analyses and data sets too large to handle locally</a:t>
            </a:r>
          </a:p>
          <a:p>
            <a:r>
              <a:rPr lang="en-US" dirty="0" smtClean="0"/>
              <a:t>Provide collaborative tools for shared analysis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SciServer Project Objectives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5877580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6600"/>
                </a:solidFill>
                <a:latin typeface="Calibri" panose="020F0502020204030204" pitchFamily="34" charset="0"/>
              </a:rPr>
              <a:t>Computations stay CLOSE to the DATA…</a:t>
            </a:r>
            <a:endParaRPr lang="en-US" b="1" i="1" dirty="0">
              <a:solidFill>
                <a:srgbClr val="FF66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3966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SciServer Project Components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113658720"/>
              </p:ext>
            </p:extLst>
          </p:nvPr>
        </p:nvGraphicFramePr>
        <p:xfrm>
          <a:off x="1219200" y="2209800"/>
          <a:ext cx="6096000" cy="407924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Major Components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Supporting Technologies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Core</a:t>
                      </a:r>
                      <a:endParaRPr lang="en-US" b="1" i="1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Microsoft SQL Server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Login Portal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Open Stack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CASJobs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Docker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SciServer 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</a:rPr>
                        <a:t>Jupyter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SciDrive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SkyQuery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SkyServer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GLUSEEN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Turbulence</a:t>
                      </a:r>
                      <a:endParaRPr 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0573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386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Timelines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SciServer Project Timeline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7958732"/>
              </p:ext>
            </p:extLst>
          </p:nvPr>
        </p:nvGraphicFramePr>
        <p:xfrm>
          <a:off x="914400" y="2743200"/>
          <a:ext cx="6096000" cy="374903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447800"/>
                <a:gridCol w="464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Year 1</a:t>
                      </a:r>
                      <a:r>
                        <a:rPr lang="en-US" sz="1000" b="1" dirty="0" smtClean="0"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(2013-2014)</a:t>
                      </a:r>
                      <a:endParaRPr lang="en-US" sz="2800" b="1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alibri" panose="020F0502020204030204" pitchFamily="34" charset="0"/>
                        </a:rPr>
                        <a:t>Project Setup, Scoping, Planning, Begin Refactoring, SDSS Unification</a:t>
                      </a:r>
                      <a:endParaRPr lang="en-US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Year 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(2013-2014)</a:t>
                      </a:r>
                      <a:endParaRPr lang="en-US" sz="2800" b="1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Architectural Refactoring – API, Single Sign-on, prototype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Compute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</a:rPr>
                        <a:t>Year</a:t>
                      </a:r>
                      <a:r>
                        <a:rPr lang="en-US" b="1" baseline="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</a:rPr>
                        <a:t> 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</a:rPr>
                        <a:t>(2013-2014)</a:t>
                      </a:r>
                      <a:endParaRPr lang="en-US" sz="2800" b="1" dirty="0" smtClean="0">
                        <a:solidFill>
                          <a:srgbClr val="FF66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</a:rPr>
                        <a:t>SciServer System Release, Interactive</a:t>
                      </a:r>
                      <a:r>
                        <a:rPr lang="en-US" b="1" baseline="0" dirty="0" smtClean="0">
                          <a:solidFill>
                            <a:srgbClr val="FF6600"/>
                          </a:solidFill>
                          <a:latin typeface="Calibri" panose="020F0502020204030204" pitchFamily="34" charset="0"/>
                        </a:rPr>
                        <a:t> Compute, Scalable Job Management, Basic Dashboard, Initial Collaborative capabilities</a:t>
                      </a:r>
                      <a:endParaRPr lang="en-US" b="1" dirty="0">
                        <a:solidFill>
                          <a:srgbClr val="FF6600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Year 4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(2013-2014)</a:t>
                      </a:r>
                      <a:endParaRPr lang="en-US" sz="2800" b="1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Implementation in Science Domains, Educational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workbooks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alibri" panose="020F0502020204030204" pitchFamily="34" charset="0"/>
                        </a:rPr>
                        <a:t>Year 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latin typeface="Calibri" panose="020F0502020204030204" pitchFamily="34" charset="0"/>
                        </a:rPr>
                        <a:t>(2013-2014)</a:t>
                      </a:r>
                      <a:endParaRPr lang="en-US" sz="2800" b="1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System Scale out, </a:t>
                      </a:r>
                    </a:p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Data Analytics,  </a:t>
                      </a:r>
                    </a:p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Advanced</a:t>
                      </a:r>
                      <a:r>
                        <a:rPr lang="en-US" baseline="0" dirty="0" smtClean="0">
                          <a:latin typeface="Calibri" panose="020F0502020204030204" pitchFamily="34" charset="0"/>
                        </a:rPr>
                        <a:t> Deployment Scenarios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 flipH="1">
            <a:off x="7162800" y="4267200"/>
            <a:ext cx="838200" cy="381000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077200" y="4191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  <a:latin typeface="Calibri" panose="020F0502020204030204" pitchFamily="34" charset="0"/>
              </a:rPr>
              <a:t>NOW</a:t>
            </a:r>
            <a:endParaRPr lang="en-US" b="1" dirty="0">
              <a:solidFill>
                <a:srgbClr val="FF66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304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386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 smtClean="0"/>
              <a:t>Timelines – Year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SciServer Project Current Plans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092357003"/>
              </p:ext>
            </p:extLst>
          </p:nvPr>
        </p:nvGraphicFramePr>
        <p:xfrm>
          <a:off x="914400" y="2895600"/>
          <a:ext cx="6096000" cy="3484879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133600"/>
                <a:gridCol w="3962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latin typeface="Calibri" panose="020F0502020204030204" pitchFamily="34" charset="0"/>
                        </a:rPr>
                        <a:t>Apr 2016</a:t>
                      </a:r>
                      <a:endParaRPr lang="en-US" b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SciServer System Release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May 2016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Interactive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Compute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SkyQuery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Gluseen</a:t>
                      </a:r>
                      <a:endParaRPr lang="en-US" b="0" dirty="0" smtClean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August 2016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Prototype Scalable Job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Basic Dashboard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Initial Collaborative capabilities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October 2016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Scalable Job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Turbulence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Cosmology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</a:rPr>
                        <a:t>November 2016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Calibri" panose="020F0502020204030204" pitchFamily="34" charset="0"/>
                        </a:rPr>
                        <a:t>Project 3 year Review</a:t>
                      </a:r>
                      <a:endParaRPr lang="en-US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mc="http://schemas.openxmlformats.org/markup-compatibility/2006" xmlns:mv="urn:schemas-microsoft-com:mac:vml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2284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20069"/>
            <a:ext cx="8229600" cy="465693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Started with the SDSS </a:t>
            </a:r>
            <a:r>
              <a:rPr lang="en-US" sz="2800" dirty="0" err="1" smtClean="0"/>
              <a:t>SkyServer</a:t>
            </a:r>
            <a:endParaRPr lang="en-US" sz="2800" dirty="0" smtClean="0"/>
          </a:p>
          <a:p>
            <a:r>
              <a:rPr lang="en-US" sz="2800" dirty="0" smtClean="0"/>
              <a:t>Built very quickly in 2001</a:t>
            </a:r>
          </a:p>
          <a:p>
            <a:r>
              <a:rPr lang="en-US" sz="2800" u="sng" dirty="0" smtClean="0"/>
              <a:t>Goal</a:t>
            </a:r>
            <a:r>
              <a:rPr lang="en-US" sz="2800" dirty="0" smtClean="0"/>
              <a:t>: </a:t>
            </a:r>
            <a:r>
              <a:rPr lang="en-US" sz="2800" b="1" dirty="0" smtClean="0"/>
              <a:t>instant </a:t>
            </a:r>
            <a:r>
              <a:rPr lang="en-US" sz="2800" b="1" dirty="0"/>
              <a:t>access </a:t>
            </a:r>
            <a:r>
              <a:rPr lang="en-US" sz="2800" dirty="0"/>
              <a:t>to rich content</a:t>
            </a:r>
          </a:p>
          <a:p>
            <a:r>
              <a:rPr lang="en-US" sz="2800" u="sng" dirty="0" smtClean="0"/>
              <a:t>Idea</a:t>
            </a:r>
            <a:r>
              <a:rPr lang="en-US" sz="2800" dirty="0" smtClean="0"/>
              <a:t>: </a:t>
            </a:r>
            <a:r>
              <a:rPr lang="en-US" sz="2800" b="1" dirty="0" smtClean="0"/>
              <a:t>bring the analysis to the data</a:t>
            </a:r>
          </a:p>
          <a:p>
            <a:r>
              <a:rPr lang="en-US" sz="2800" dirty="0" smtClean="0"/>
              <a:t>Interactive access at the core</a:t>
            </a:r>
          </a:p>
          <a:p>
            <a:r>
              <a:rPr lang="en-US" sz="2800" dirty="0" smtClean="0"/>
              <a:t>Much of the </a:t>
            </a:r>
            <a:r>
              <a:rPr lang="en-US" sz="2800" dirty="0"/>
              <a:t>scientific </a:t>
            </a:r>
            <a:r>
              <a:rPr lang="en-US" sz="2800" dirty="0" smtClean="0"/>
              <a:t>process is about data</a:t>
            </a:r>
            <a:endParaRPr lang="en-US" sz="2800" dirty="0"/>
          </a:p>
          <a:p>
            <a:pPr lvl="1"/>
            <a:r>
              <a:rPr lang="en-US" sz="2400" dirty="0"/>
              <a:t>Data collection, data cleaning, data archiving, data organization, data publishing, mirroring, data distribution, </a:t>
            </a:r>
            <a:r>
              <a:rPr lang="en-US" sz="2400" dirty="0" smtClean="0"/>
              <a:t>data analytics, </a:t>
            </a:r>
            <a:r>
              <a:rPr lang="en-US" sz="2400" dirty="0"/>
              <a:t>data </a:t>
            </a:r>
            <a:r>
              <a:rPr lang="en-US" sz="2400" dirty="0" smtClean="0"/>
              <a:t>curation…</a:t>
            </a:r>
          </a:p>
          <a:p>
            <a:r>
              <a:rPr lang="en-US" sz="2800" dirty="0" smtClean="0"/>
              <a:t>2012: NSF DIBBS to extend/reengineer </a:t>
            </a:r>
            <a:r>
              <a:rPr lang="en-US" sz="2800" dirty="0" err="1" smtClean="0"/>
              <a:t>SkyServer</a:t>
            </a:r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F9EC0-0988-493C-AEF4-49410E39D9F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History</a:t>
            </a:r>
            <a:endParaRPr lang="en-US" dirty="0"/>
          </a:p>
        </p:txBody>
      </p:sp>
      <p:pic>
        <p:nvPicPr>
          <p:cNvPr id="7" name="Picture 4" descr="jimgr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1343737"/>
            <a:ext cx="1372195" cy="2286000"/>
          </a:xfrm>
          <a:prstGeom prst="rect">
            <a:avLst/>
          </a:prstGeom>
          <a:noFill/>
          <a:effectLst>
            <a:outerShdw blurRad="342900"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7467600" y="3805237"/>
            <a:ext cx="1371600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Jim Gray</a:t>
            </a: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107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8"/>
          <p:cNvSpPr>
            <a:spLocks noGrp="1" noChangeArrowheads="1"/>
          </p:cNvSpPr>
          <p:nvPr>
            <p:ph type="ctrTitle"/>
          </p:nvPr>
        </p:nvSpPr>
        <p:spPr>
          <a:xfrm>
            <a:off x="457200" y="1752601"/>
            <a:ext cx="8001000" cy="182976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Getting Started with </a:t>
            </a:r>
            <a:r>
              <a:rPr lang="en-US" dirty="0" err="1" smtClean="0"/>
              <a:t>SciServer</a:t>
            </a:r>
            <a:endParaRPr lang="en-US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Jordan Raddick</a:t>
            </a:r>
          </a:p>
          <a:p>
            <a:r>
              <a:rPr lang="en-US" sz="2000" b="1" dirty="0" smtClean="0"/>
              <a:t>April 27, 2016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Agenda: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www.sciserver.org/outreach/spring-workshop/detailed-agenda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Documentation and Support (go here now!):</a:t>
            </a:r>
          </a:p>
          <a:p>
            <a:pPr>
              <a:buNone/>
            </a:pPr>
            <a:r>
              <a:rPr lang="en-US" dirty="0" smtClean="0">
                <a:hlinkClick r:id="rId3"/>
              </a:rPr>
              <a:t>www.sciserver.org/outreach/spring-workshop/documentation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dirty="0" smtClean="0"/>
              <a:t>Interactive science on </a:t>
            </a:r>
            <a:r>
              <a:rPr lang="en-US" dirty="0" err="1"/>
              <a:t>p</a:t>
            </a:r>
            <a:r>
              <a:rPr lang="en-US" dirty="0" err="1" smtClean="0"/>
              <a:t>etascale</a:t>
            </a:r>
            <a:r>
              <a:rPr lang="en-US" dirty="0" smtClean="0"/>
              <a:t> data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Sustain and enhance our astronomy effort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Grow a </a:t>
            </a:r>
            <a:r>
              <a:rPr lang="en-US" dirty="0"/>
              <a:t>footprint </a:t>
            </a:r>
            <a:r>
              <a:rPr lang="en-US" dirty="0" smtClean="0"/>
              <a:t>into new disciplines</a:t>
            </a:r>
            <a:endParaRPr lang="en-US" dirty="0"/>
          </a:p>
          <a:p>
            <a:pPr>
              <a:spcBef>
                <a:spcPts val="200"/>
              </a:spcBef>
            </a:pPr>
            <a:r>
              <a:rPr lang="en-US" dirty="0" smtClean="0"/>
              <a:t>Build scalable open </a:t>
            </a:r>
            <a:r>
              <a:rPr lang="en-US" dirty="0"/>
              <a:t>n</a:t>
            </a:r>
            <a:r>
              <a:rPr lang="en-US" dirty="0" smtClean="0"/>
              <a:t>umerical </a:t>
            </a:r>
            <a:r>
              <a:rPr lang="en-US" dirty="0"/>
              <a:t>l</a:t>
            </a:r>
            <a:r>
              <a:rPr lang="en-US" dirty="0" smtClean="0"/>
              <a:t>aboratories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Scale system to several petabytes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Deep integration with the “Long Tail”</a:t>
            </a:r>
          </a:p>
          <a:p>
            <a:pPr>
              <a:spcBef>
                <a:spcPts val="200"/>
              </a:spcBef>
            </a:pPr>
            <a:r>
              <a:rPr lang="en-US" dirty="0" smtClean="0"/>
              <a:t>Use sharable, well-defined building blocks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</a:t>
            </a:r>
            <a:r>
              <a:rPr lang="en-US" dirty="0"/>
              <a:t>A</a:t>
            </a:r>
            <a:r>
              <a:rPr lang="en-US" dirty="0" smtClean="0"/>
              <a:t>re </a:t>
            </a:r>
            <a:r>
              <a:rPr lang="en-US" dirty="0"/>
              <a:t>W</a:t>
            </a:r>
            <a:r>
              <a:rPr lang="en-US" dirty="0" smtClean="0"/>
              <a:t>e Going?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1362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HPC is an instrument in its own right</a:t>
            </a:r>
          </a:p>
          <a:p>
            <a:pPr lvl="1"/>
            <a:r>
              <a:rPr lang="en-US" dirty="0" smtClean="0"/>
              <a:t>Largest simulations approach/exceed petabytes</a:t>
            </a:r>
          </a:p>
          <a:p>
            <a:r>
              <a:rPr lang="en-US" dirty="0" smtClean="0"/>
              <a:t>Need public access to the best and latest</a:t>
            </a:r>
          </a:p>
          <a:p>
            <a:r>
              <a:rPr lang="en-US" dirty="0" smtClean="0"/>
              <a:t>Also need ensembles of simulations for UQ</a:t>
            </a:r>
          </a:p>
          <a:p>
            <a:r>
              <a:rPr lang="en-US" dirty="0" smtClean="0"/>
              <a:t>Creates new challenges</a:t>
            </a:r>
          </a:p>
          <a:p>
            <a:pPr lvl="1"/>
            <a:r>
              <a:rPr lang="en-US" dirty="0" smtClean="0"/>
              <a:t>How to access the data?</a:t>
            </a:r>
          </a:p>
          <a:p>
            <a:pPr lvl="1"/>
            <a:r>
              <a:rPr lang="en-US" dirty="0" smtClean="0"/>
              <a:t>What is the data lifecycle?</a:t>
            </a:r>
          </a:p>
          <a:p>
            <a:pPr lvl="1"/>
            <a:r>
              <a:rPr lang="en-US" dirty="0" smtClean="0"/>
              <a:t>What are the analysis patterns?</a:t>
            </a:r>
          </a:p>
          <a:p>
            <a:pPr lvl="1"/>
            <a:r>
              <a:rPr lang="en-US" dirty="0" smtClean="0"/>
              <a:t>What architectures can support these?</a:t>
            </a:r>
          </a:p>
          <a:p>
            <a:r>
              <a:rPr lang="en-US" dirty="0" smtClean="0"/>
              <a:t>On </a:t>
            </a:r>
            <a:r>
              <a:rPr lang="en-US" dirty="0" err="1" smtClean="0"/>
              <a:t>Exascale</a:t>
            </a:r>
            <a:r>
              <a:rPr lang="en-US" dirty="0" smtClean="0"/>
              <a:t> everything is a Big Data problem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 HPC Simulations</a:t>
            </a:r>
            <a:endParaRPr lang="en-US" dirty="0"/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379392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://turbulence.pha.jhu.edu/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Turbulence </a:t>
            </a:r>
            <a:r>
              <a:rPr lang="en-US" dirty="0" smtClean="0"/>
              <a:t>databases </a:t>
            </a:r>
            <a:r>
              <a:rPr lang="en-US" dirty="0"/>
              <a:t>(JHUTB)</a:t>
            </a:r>
          </a:p>
        </p:txBody>
      </p:sp>
      <p:pic>
        <p:nvPicPr>
          <p:cNvPr id="1026" name="Picture 2" descr="http://turbulence.pha.jhu.edu/images/isotrop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6662234" y="2209800"/>
            <a:ext cx="2443666" cy="4205288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urbulence.pha.jhu.edu/images/fig4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58049"/>
            <a:ext cx="2489200" cy="3101861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urbulence.pha.jhu.edu/images/mh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3088733" y="3247172"/>
            <a:ext cx="2966534" cy="3281818"/>
          </a:xfrm>
          <a:prstGeom prst="rect">
            <a:avLst/>
          </a:prstGeom>
          <a:noFill/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87082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Mirror of Millennium Database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Cosmological Simulations</a:t>
            </a:r>
            <a:endParaRPr lang="en-US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685761" y="2546335"/>
            <a:ext cx="8345366" cy="4235465"/>
            <a:chOff x="-706439" y="659289"/>
            <a:chExt cx="11051813" cy="6198711"/>
          </a:xfrm>
        </p:grpSpPr>
        <p:pic>
          <p:nvPicPr>
            <p:cNvPr id="6" name="Picture 2" descr="cluster_a_A_06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4384" y="659289"/>
              <a:ext cx="1524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 descr="gal_dm_z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5029200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BCG_haloTree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0" y="2883932"/>
              <a:ext cx="2286000" cy="2282825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5" descr="MilkyWay_tree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5029200"/>
              <a:ext cx="1828800" cy="1827213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pie_millennium_wall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88" y="4191000"/>
              <a:ext cx="1789112" cy="1828800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7" descr="seqD_063a_hal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521" y="678209"/>
              <a:ext cx="1775485" cy="1589217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4953000" y="1391771"/>
              <a:ext cx="8382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7005065" y="2267426"/>
              <a:ext cx="157735" cy="70437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6934200" y="5105400"/>
              <a:ext cx="762000" cy="7620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 flipV="1">
              <a:off x="2057400" y="5638800"/>
              <a:ext cx="7620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pic>
          <p:nvPicPr>
            <p:cNvPr id="16" name="Picture 12" descr="G5_63_ix12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925" y="2501900"/>
              <a:ext cx="1981200" cy="1978025"/>
            </a:xfrm>
            <a:prstGeom prst="rect">
              <a:avLst/>
            </a:prstGeom>
            <a:noFill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3886200" y="2426732"/>
              <a:ext cx="823340" cy="914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295399" y="732282"/>
              <a:ext cx="1526765" cy="855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600" dirty="0">
                  <a:latin typeface="+mj-lt"/>
                </a:rPr>
                <a:t>Raw data:</a:t>
              </a:r>
            </a:p>
            <a:p>
              <a:r>
                <a:rPr lang="en-GB" altLang="en-US" sz="1600" dirty="0">
                  <a:latin typeface="+mj-lt"/>
                </a:rPr>
                <a:t>Particles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7506120" y="819833"/>
              <a:ext cx="1828800" cy="855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GB" altLang="en-US" sz="1600" dirty="0">
                  <a:latin typeface="+mj-lt"/>
                </a:rPr>
                <a:t>FOF </a:t>
              </a:r>
              <a:r>
                <a:rPr lang="en-GB" altLang="en-US" sz="1600" dirty="0" smtClean="0">
                  <a:latin typeface="+mj-lt"/>
                </a:rPr>
                <a:t>groups</a:t>
              </a:r>
            </a:p>
            <a:p>
              <a:r>
                <a:rPr lang="en-GB" altLang="en-US" sz="1600" dirty="0" err="1" smtClean="0">
                  <a:latin typeface="+mj-lt"/>
                </a:rPr>
                <a:t>Subhalos</a:t>
              </a:r>
              <a:endParaRPr lang="en-GB" altLang="en-US" sz="1600" dirty="0">
                <a:latin typeface="+mj-lt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3005228" y="3428999"/>
              <a:ext cx="2032006" cy="495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600" dirty="0">
                  <a:latin typeface="+mj-lt"/>
                </a:rPr>
                <a:t>Density fields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7374432" y="2349345"/>
              <a:ext cx="2970942" cy="495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GB" altLang="en-US" sz="1600" dirty="0" smtClean="0">
                  <a:latin typeface="+mj-lt"/>
                </a:rPr>
                <a:t>Halo merger </a:t>
              </a:r>
              <a:r>
                <a:rPr lang="en-GB" altLang="en-US" sz="1600" dirty="0">
                  <a:latin typeface="+mj-lt"/>
                </a:rPr>
                <a:t>trees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3429000" y="4572000"/>
              <a:ext cx="2613671" cy="495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600" dirty="0">
                  <a:latin typeface="+mj-lt"/>
                </a:rPr>
                <a:t>Synthetic </a:t>
              </a:r>
              <a:r>
                <a:rPr lang="en-GB" altLang="en-US" sz="1600" dirty="0" smtClean="0">
                  <a:latin typeface="+mj-lt"/>
                </a:rPr>
                <a:t>galaxies</a:t>
              </a:r>
              <a:endParaRPr lang="en-GB" altLang="en-US" sz="1600" dirty="0">
                <a:latin typeface="+mj-lt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0" y="6095999"/>
              <a:ext cx="2448088" cy="495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600">
                  <a:latin typeface="+mj-lt"/>
                </a:rPr>
                <a:t>Mock catalogues</a:t>
              </a:r>
            </a:p>
          </p:txBody>
        </p:sp>
        <p:grpSp>
          <p:nvGrpSpPr>
            <p:cNvPr id="24" name="Group 25"/>
            <p:cNvGrpSpPr>
              <a:grpSpLocks/>
            </p:cNvGrpSpPr>
            <p:nvPr/>
          </p:nvGrpSpPr>
          <p:grpSpPr bwMode="auto">
            <a:xfrm>
              <a:off x="-706439" y="1624447"/>
              <a:ext cx="2403475" cy="1966912"/>
              <a:chOff x="-515" y="1017"/>
              <a:chExt cx="1514" cy="1239"/>
            </a:xfrm>
          </p:grpSpPr>
          <p:pic>
            <p:nvPicPr>
              <p:cNvPr id="26" name="Picture 22" descr="cluster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15" y="1282"/>
                <a:ext cx="1514" cy="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-275" y="1017"/>
                <a:ext cx="1244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GB" altLang="en-US" sz="1600" dirty="0">
                    <a:latin typeface="+mj-lt"/>
                  </a:rPr>
                  <a:t>Mock images</a:t>
                </a:r>
              </a:p>
            </p:txBody>
          </p:sp>
        </p:grp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H="1" flipV="1">
              <a:off x="605470" y="3428998"/>
              <a:ext cx="201824" cy="76200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noFill/>
                </a14:hiddenFill>
              </a:ext>
              <a:ext uri="{AF507438-7753-43E0-B8FC-AC1667EBCBE1}">
                <a14:hiddenEffects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51863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6225" y="628650"/>
            <a:ext cx="8229600" cy="990600"/>
          </a:xfrm>
        </p:spPr>
        <p:txBody>
          <a:bodyPr/>
          <a:lstStyle/>
          <a:p>
            <a:r>
              <a:rPr lang="en-US" dirty="0" smtClean="0"/>
              <a:t>Oceanography</a:t>
            </a:r>
            <a:endParaRPr lang="en-US" dirty="0"/>
          </a:p>
        </p:txBody>
      </p:sp>
      <p:sp>
        <p:nvSpPr>
          <p:cNvPr id="5" name="Content Placeholder 1"/>
          <p:cNvSpPr>
            <a:spLocks noGrp="1"/>
          </p:cNvSpPr>
          <p:nvPr/>
        </p:nvSpPr>
        <p:spPr>
          <a:xfrm>
            <a:off x="381000" y="1524000"/>
            <a:ext cx="8229600" cy="4191000"/>
          </a:xfrm>
          <a:prstGeom prst="rect">
            <a:avLst/>
          </a:prstGeom>
          <a:noFill/>
        </p:spPr>
        <p:txBody>
          <a:bodyPr vert="horz">
            <a:norm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4">
                  <a:lumMod val="75000"/>
                </a:schemeClr>
              </a:buClr>
              <a:buSzPct val="68000"/>
              <a:buFont typeface="Wingdings 3"/>
              <a:buChar char="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4">
                  <a:lumMod val="75000"/>
                </a:schemeClr>
              </a:buClr>
              <a:buFont typeface="Verdana"/>
              <a:buChar char="◦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US" sz="1800" b="1" dirty="0"/>
              <a:t>Hydrostatic and non-hydrostatic simulations of dense waters cascading off a shelf: The East Greenland </a:t>
            </a:r>
            <a:r>
              <a:rPr lang="en-US" sz="1800" b="1" dirty="0" smtClean="0"/>
              <a:t>case </a:t>
            </a:r>
            <a:r>
              <a:rPr lang="en-US" sz="1800" dirty="0" smtClean="0">
                <a:hlinkClick r:id="rId2"/>
              </a:rPr>
              <a:t>Marcello </a:t>
            </a:r>
            <a:r>
              <a:rPr lang="en-US" sz="1800" dirty="0">
                <a:hlinkClick r:id="rId2"/>
              </a:rPr>
              <a:t>G. </a:t>
            </a:r>
            <a:r>
              <a:rPr lang="en-US" sz="1800" dirty="0" err="1" smtClean="0">
                <a:hlinkClick r:id="rId2"/>
              </a:rPr>
              <a:t>Magaldi</a:t>
            </a:r>
            <a:r>
              <a:rPr lang="en-US" sz="1800" baseline="30000" dirty="0" smtClean="0"/>
              <a:t>, </a:t>
            </a:r>
            <a:r>
              <a:rPr lang="en-US" sz="1800" dirty="0" smtClean="0">
                <a:hlinkClick r:id="rId2"/>
              </a:rPr>
              <a:t>Thomas </a:t>
            </a:r>
            <a:r>
              <a:rPr lang="en-US" sz="1800" dirty="0">
                <a:hlinkClick r:id="rId2"/>
              </a:rPr>
              <a:t>W.N. </a:t>
            </a:r>
            <a:r>
              <a:rPr lang="en-US" sz="1800" dirty="0" err="1" smtClean="0">
                <a:hlinkClick r:id="rId2"/>
              </a:rPr>
              <a:t>Haine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310715"/>
            <a:ext cx="6001580" cy="4432985"/>
          </a:xfrm>
          <a:prstGeom prst="rect">
            <a:avLst/>
          </a:prstGeom>
        </p:spPr>
      </p:pic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19405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035-41A2-444D-BBD2-AFF09D9D00F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Genomics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9213"/>
          <a:stretch/>
        </p:blipFill>
        <p:spPr>
          <a:xfrm>
            <a:off x="228601" y="1828801"/>
            <a:ext cx="4953000" cy="3349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-424" b="711"/>
          <a:stretch/>
        </p:blipFill>
        <p:spPr>
          <a:xfrm>
            <a:off x="4038600" y="2590800"/>
            <a:ext cx="4560175" cy="2971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6096000"/>
            <a:ext cx="8573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Building a DB of a trillion short reads from Next Gen Sequencing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1441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9851</TotalTime>
  <Words>1207</Words>
  <Application>Microsoft Macintosh PowerPoint</Application>
  <PresentationFormat>On-screen Show (4:3)</PresentationFormat>
  <Paragraphs>288</Paragraphs>
  <Slides>31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Concourse</vt:lpstr>
      <vt:lpstr>SciServer Compute Workshop</vt:lpstr>
      <vt:lpstr>Bring Your Code to the Data</vt:lpstr>
      <vt:lpstr>Motivation and History</vt:lpstr>
      <vt:lpstr>Where Are We Going?</vt:lpstr>
      <vt:lpstr>Data in HPC Simulations</vt:lpstr>
      <vt:lpstr>Turbulence databases (JHUTB)</vt:lpstr>
      <vt:lpstr>Cosmological Simulations</vt:lpstr>
      <vt:lpstr>Oceanography</vt:lpstr>
      <vt:lpstr>Genomics</vt:lpstr>
      <vt:lpstr>Materials Science</vt:lpstr>
      <vt:lpstr>Open Numerical Laboratories</vt:lpstr>
      <vt:lpstr>New Analysis Patterns Emerging</vt:lpstr>
      <vt:lpstr>Architectural Challenges</vt:lpstr>
      <vt:lpstr>Directions</vt:lpstr>
      <vt:lpstr>Workshop Overview</vt:lpstr>
      <vt:lpstr>Introductions and Logistics</vt:lpstr>
      <vt:lpstr>The Team</vt:lpstr>
      <vt:lpstr>Agenda</vt:lpstr>
      <vt:lpstr>Logistics</vt:lpstr>
      <vt:lpstr>Structure of the Day</vt:lpstr>
      <vt:lpstr>Test Environment</vt:lpstr>
      <vt:lpstr>Objectives of the Workshop</vt:lpstr>
      <vt:lpstr>Structure of the Workshop</vt:lpstr>
      <vt:lpstr>SciServer Project Background</vt:lpstr>
      <vt:lpstr>SciServer Project Award</vt:lpstr>
      <vt:lpstr>SciServer Project Objectives</vt:lpstr>
      <vt:lpstr>SciServer Project Components</vt:lpstr>
      <vt:lpstr>SciServer Project Timeline</vt:lpstr>
      <vt:lpstr>SciServer Project Current Plans</vt:lpstr>
      <vt:lpstr>Getting Started with SciServer</vt:lpstr>
      <vt:lpstr>Resources</vt:lpstr>
    </vt:vector>
  </TitlesOfParts>
  <Company>Fermilab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Robert Sparks</dc:creator>
  <cp:lastModifiedBy>Clara Van Gerven</cp:lastModifiedBy>
  <cp:revision>620</cp:revision>
  <cp:lastPrinted>2015-04-08T14:23:15Z</cp:lastPrinted>
  <dcterms:created xsi:type="dcterms:W3CDTF">2016-04-27T16:03:59Z</dcterms:created>
  <dcterms:modified xsi:type="dcterms:W3CDTF">2016-04-27T16:04:37Z</dcterms:modified>
</cp:coreProperties>
</file>