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8" r:id="rId1"/>
  </p:sldMasterIdLst>
  <p:notesMasterIdLst>
    <p:notesMasterId r:id="rId15"/>
  </p:notesMasterIdLst>
  <p:handoutMasterIdLst>
    <p:handoutMasterId r:id="rId16"/>
  </p:handoutMasterIdLst>
  <p:sldIdLst>
    <p:sldId id="294" r:id="rId2"/>
    <p:sldId id="295" r:id="rId3"/>
    <p:sldId id="296" r:id="rId4"/>
    <p:sldId id="314" r:id="rId5"/>
    <p:sldId id="612" r:id="rId6"/>
    <p:sldId id="613" r:id="rId7"/>
    <p:sldId id="614" r:id="rId8"/>
    <p:sldId id="616" r:id="rId9"/>
    <p:sldId id="617" r:id="rId10"/>
    <p:sldId id="316" r:id="rId11"/>
    <p:sldId id="321" r:id="rId12"/>
    <p:sldId id="588" r:id="rId13"/>
    <p:sldId id="32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53"/>
    <a:srgbClr val="02245C"/>
    <a:srgbClr val="DEE5EB"/>
    <a:srgbClr val="FF0000"/>
    <a:srgbClr val="003366"/>
    <a:srgbClr val="0000FF"/>
    <a:srgbClr val="FF6600"/>
    <a:srgbClr val="FFFFFF"/>
    <a:srgbClr val="DDDEC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B603D2A-C659-467B-B60A-16BC13B1B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37CE529-F58C-411C-BC05-BF7513287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iserver_watermark_quarter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0"/>
            <a:ext cx="9143999" cy="68580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81"/>
          <a:stretch/>
        </p:blipFill>
        <p:spPr bwMode="auto">
          <a:xfrm>
            <a:off x="-2" y="1554076"/>
            <a:ext cx="9144001" cy="79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>
                <a:solidFill>
                  <a:srgbClr val="022453"/>
                </a:solidFill>
                <a:latin typeface="Quark Bol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947CE-2E0E-4F96-9FBF-7B50C37C154C}" type="datetime1">
              <a:rPr lang="en-US" smtClean="0"/>
              <a:pPr/>
              <a:t>4/27/2016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university.logo.small.horizontal.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20727" y="5187686"/>
            <a:ext cx="3104273" cy="1289314"/>
          </a:xfrm>
          <a:prstGeom prst="rect">
            <a:avLst/>
          </a:prstGeom>
        </p:spPr>
      </p:pic>
      <p:pic>
        <p:nvPicPr>
          <p:cNvPr id="36" name="Picture 35" descr="nsf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53200" y="6096000"/>
            <a:ext cx="762000" cy="762000"/>
          </a:xfrm>
          <a:prstGeom prst="rect">
            <a:avLst/>
          </a:prstGeom>
        </p:spPr>
      </p:pic>
      <p:pic>
        <p:nvPicPr>
          <p:cNvPr id="39" name="Picture 38" descr="idies-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77278" y="6204585"/>
            <a:ext cx="1590522" cy="501015"/>
          </a:xfrm>
          <a:prstGeom prst="rect">
            <a:avLst/>
          </a:prstGeom>
        </p:spPr>
      </p:pic>
      <p:pic>
        <p:nvPicPr>
          <p:cNvPr id="40" name="Picture 39" descr="sciserver2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156117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533400" y="160594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24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E241-92DB-44AF-9763-1AE20838DCC7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577503C-1EF5-4CF7-97F7-D0C866135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175-63F6-4AF4-BAAB-3ADAFCCA5F12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E4A3F36-42F4-41B5-94FD-952AB02F6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07944"/>
            <a:ext cx="2819400" cy="36576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SciServer 18-mth Review, NSF, April 15,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02F9EC0-0988-493C-AEF4-49410E39D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399"/>
            <a:ext cx="8229600" cy="4656931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731000" y="64087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-685800" y="7323138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0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1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22773035-41A2-444D-BBD2-AFF09D9D00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9BF-210B-4C7E-98E3-2BA6A4321FBF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0E79743-894F-4B8E-AFC2-79B82191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456-49F6-4309-A9B5-8436FD50BD03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0C9ED7D-D79F-4D27-A710-AF9B3D676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C-1C76-4988-9E33-321F03B2634E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4BD0AB6-1AEE-4B23-8182-21F24D07B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DF5-2AD4-42FD-8BBD-F34F3E05AD0A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502F9EC0-0988-493C-AEF4-49410E39D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D86-1C46-4482-8073-61ECBCDE1AB2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174F90B2-A016-49D8-B201-A3B86BCD9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C88462A-32D6-4418-A8EF-9BE88A62C360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8574995-12C4-4B2A-8833-EB2A8694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098481-4C8A-4BCC-AD12-6DF5C622B76A}" type="datetime1">
              <a:rPr lang="en-US" smtClean="0"/>
              <a:pPr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FADDB-A833-4D7A-8DFE-0E794B5E4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14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0893671-A46E-402A-8675-6B977F9BA319}" type="datetime1">
              <a:rPr lang="en-US" smtClean="0"/>
              <a:pPr/>
              <a:t>4/27/2016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4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sciserver5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64294"/>
            <a:ext cx="9144000" cy="75009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152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18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4">
            <a:lumMod val="75000"/>
          </a:schemeClr>
        </a:buClr>
        <a:buFont typeface="Verdana"/>
        <a:buChar char="◦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sciencedirect.com/science/article/pii/S09670637140019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763000" cy="1829761"/>
          </a:xfrm>
        </p:spPr>
        <p:txBody>
          <a:bodyPr/>
          <a:lstStyle/>
          <a:p>
            <a:r>
              <a:rPr lang="en-US" dirty="0" smtClean="0"/>
              <a:t>Bring Your Code to 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</a:t>
            </a:r>
            <a:r>
              <a:rPr lang="en-US" dirty="0" smtClean="0"/>
              <a:t>Szalay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4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interactive Numerical Laboratories</a:t>
            </a:r>
          </a:p>
          <a:p>
            <a:r>
              <a:rPr lang="en-US" dirty="0" smtClean="0"/>
              <a:t>Analysis server-side through web service</a:t>
            </a:r>
          </a:p>
          <a:p>
            <a:r>
              <a:rPr lang="en-US" dirty="0"/>
              <a:t>Use virtual sensor metaphor</a:t>
            </a:r>
          </a:p>
          <a:p>
            <a:r>
              <a:rPr lang="en-US" dirty="0" smtClean="0"/>
              <a:t>Many access patterns are local</a:t>
            </a:r>
          </a:p>
          <a:p>
            <a:r>
              <a:rPr lang="en-US" dirty="0" smtClean="0"/>
              <a:t>No need to download whole data sets</a:t>
            </a:r>
          </a:p>
          <a:p>
            <a:r>
              <a:rPr lang="en-US" dirty="0" smtClean="0"/>
              <a:t>Concept very successful in turbulence and </a:t>
            </a:r>
            <a:br>
              <a:rPr lang="en-US" dirty="0" smtClean="0"/>
            </a:br>
            <a:r>
              <a:rPr lang="en-US" dirty="0" smtClean="0"/>
              <a:t>cosmological N-body</a:t>
            </a:r>
          </a:p>
          <a:p>
            <a:r>
              <a:rPr lang="en-US" dirty="0" smtClean="0"/>
              <a:t>turbulence.pha.jhu.edu: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 trillion points delivered!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 science data in </a:t>
            </a:r>
            <a:r>
              <a:rPr lang="en-US" dirty="0" err="1" smtClean="0">
                <a:solidFill>
                  <a:srgbClr val="FF0000"/>
                </a:solidFill>
              </a:rPr>
              <a:t>SciServer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currently ~2.5PB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Numerical Laboratories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User written crawlers, inefficient</a:t>
            </a:r>
          </a:p>
          <a:p>
            <a:r>
              <a:rPr lang="en-US" b="0" dirty="0" smtClean="0">
                <a:effectLst/>
              </a:rPr>
              <a:t>Cutouts delivered to users, slow</a:t>
            </a:r>
          </a:p>
          <a:p>
            <a:r>
              <a:rPr lang="en-US" b="0" dirty="0" smtClean="0">
                <a:effectLst/>
              </a:rPr>
              <a:t>Scalability challenge (over 100TB scales)</a:t>
            </a:r>
          </a:p>
          <a:p>
            <a:r>
              <a:rPr lang="en-US" b="0" dirty="0" smtClean="0">
                <a:effectLst/>
              </a:rPr>
              <a:t>Requests for scripting access</a:t>
            </a:r>
          </a:p>
          <a:p>
            <a:r>
              <a:rPr lang="en-US" b="0" dirty="0" smtClean="0">
                <a:effectLst/>
              </a:rPr>
              <a:t>Need for easy joins with long-tail data</a:t>
            </a:r>
          </a:p>
          <a:p>
            <a:r>
              <a:rPr lang="en-US" b="0" dirty="0" smtClean="0">
                <a:effectLst/>
              </a:rPr>
              <a:t>Still expecting interactive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Analysis Patterns Emerging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0" dirty="0" smtClean="0">
                <a:effectLst/>
              </a:rPr>
              <a:t>Need to define sharp tradeoffs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Data Analytics</a:t>
            </a:r>
            <a:r>
              <a:rPr lang="en-US" sz="2400" b="0" dirty="0" smtClean="0">
                <a:effectLst/>
              </a:rPr>
              <a:t> system is different from supercomputer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What is the right balance between I/O and compute?</a:t>
            </a:r>
            <a:endParaRPr lang="en-US" sz="2400" b="0" dirty="0" smtClean="0">
              <a:effectLst/>
            </a:endParaRPr>
          </a:p>
          <a:p>
            <a:pPr>
              <a:spcBef>
                <a:spcPts val="200"/>
              </a:spcBef>
            </a:pPr>
            <a:r>
              <a:rPr lang="en-US" sz="2800" b="0" dirty="0" smtClean="0">
                <a:effectLst/>
              </a:rPr>
              <a:t>Need high bandwidth to large data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Computations/visualizations must be on top of the data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Must support at least few 100TB per server</a:t>
            </a:r>
          </a:p>
          <a:p>
            <a:pPr lvl="1">
              <a:spcBef>
                <a:spcPts val="200"/>
              </a:spcBef>
            </a:pPr>
            <a:r>
              <a:rPr lang="en-US" sz="2400" b="0" dirty="0" err="1" smtClean="0">
                <a:effectLst/>
              </a:rPr>
              <a:t>Petascale</a:t>
            </a:r>
            <a:r>
              <a:rPr lang="en-US" sz="2400" dirty="0" smtClean="0"/>
              <a:t>: </a:t>
            </a:r>
            <a:r>
              <a:rPr lang="en-US" sz="2400" b="0" dirty="0" smtClean="0">
                <a:effectLst/>
              </a:rPr>
              <a:t>3 copies for production (or erasure code?)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Wide area data movement/backbone is hard</a:t>
            </a:r>
            <a:endParaRPr lang="en-US" sz="2400" b="0" dirty="0" smtClean="0">
              <a:effectLst/>
            </a:endParaRPr>
          </a:p>
          <a:p>
            <a:pPr>
              <a:spcBef>
                <a:spcPts val="200"/>
              </a:spcBef>
            </a:pPr>
            <a:r>
              <a:rPr lang="en-US" sz="2800" b="0" dirty="0" smtClean="0">
                <a:effectLst/>
              </a:rPr>
              <a:t>Lessons from the database world: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It is </a:t>
            </a:r>
            <a:r>
              <a:rPr lang="en-US" sz="2400" dirty="0" smtClean="0"/>
              <a:t>nontrivial</a:t>
            </a:r>
            <a:r>
              <a:rPr lang="en-US" sz="2400" b="0" dirty="0" smtClean="0">
                <a:effectLst/>
              </a:rPr>
              <a:t> to schedule complex I/O patterns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For subsets we must use indexing, cache resilient storage</a:t>
            </a:r>
          </a:p>
          <a:p>
            <a:pPr>
              <a:spcBef>
                <a:spcPts val="200"/>
              </a:spcBef>
              <a:buNone/>
            </a:pPr>
            <a:endParaRPr lang="en-US" b="0" dirty="0" smtClean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Offer more computing resources server side</a:t>
            </a:r>
          </a:p>
          <a:p>
            <a:r>
              <a:rPr lang="en-US" sz="2800" dirty="0"/>
              <a:t>Enhanced visualization tools (</a:t>
            </a:r>
            <a:r>
              <a:rPr lang="en-US" sz="2800" dirty="0" err="1"/>
              <a:t>ParaView</a:t>
            </a:r>
            <a:r>
              <a:rPr lang="en-US" sz="2800" dirty="0"/>
              <a:t>)</a:t>
            </a:r>
          </a:p>
          <a:p>
            <a:r>
              <a:rPr lang="en-US" sz="2800" b="1" dirty="0" smtClean="0"/>
              <a:t>Augment and combine</a:t>
            </a:r>
            <a:r>
              <a:rPr lang="en-US" sz="2800" dirty="0" smtClean="0"/>
              <a:t> SQL queries with easy-to-use scripting tools</a:t>
            </a:r>
          </a:p>
          <a:p>
            <a:r>
              <a:rPr lang="en-US" sz="2800" b="1" dirty="0" smtClean="0"/>
              <a:t>Heavy use of virtual machines/ Docker</a:t>
            </a:r>
          </a:p>
          <a:p>
            <a:r>
              <a:rPr lang="en-US" sz="2800" b="1" dirty="0" smtClean="0"/>
              <a:t>Interactive portal via </a:t>
            </a:r>
            <a:r>
              <a:rPr lang="en-US" sz="2800" b="1" dirty="0" err="1" smtClean="0"/>
              <a:t>iPython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/R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0069"/>
            <a:ext cx="8229600" cy="46569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Started with the SDSS </a:t>
            </a:r>
            <a:r>
              <a:rPr lang="en-US" sz="2800" dirty="0" err="1" smtClean="0"/>
              <a:t>SkyServer</a:t>
            </a:r>
            <a:endParaRPr lang="en-US" sz="2800" dirty="0" smtClean="0"/>
          </a:p>
          <a:p>
            <a:r>
              <a:rPr lang="en-US" sz="2800" dirty="0" smtClean="0"/>
              <a:t>Built very quickly in 2001</a:t>
            </a:r>
          </a:p>
          <a:p>
            <a:r>
              <a:rPr lang="en-US" sz="2800" u="sng" dirty="0" smtClean="0"/>
              <a:t>Goal</a:t>
            </a:r>
            <a:r>
              <a:rPr lang="en-US" sz="2800" dirty="0" smtClean="0"/>
              <a:t>: </a:t>
            </a:r>
            <a:r>
              <a:rPr lang="en-US" sz="2800" b="1" dirty="0" smtClean="0"/>
              <a:t>instant </a:t>
            </a:r>
            <a:r>
              <a:rPr lang="en-US" sz="2800" b="1" dirty="0"/>
              <a:t>access </a:t>
            </a:r>
            <a:r>
              <a:rPr lang="en-US" sz="2800" dirty="0"/>
              <a:t>to rich content</a:t>
            </a:r>
          </a:p>
          <a:p>
            <a:r>
              <a:rPr lang="en-US" sz="2800" u="sng" dirty="0" smtClean="0"/>
              <a:t>Idea</a:t>
            </a:r>
            <a:r>
              <a:rPr lang="en-US" sz="2800" dirty="0" smtClean="0"/>
              <a:t>: </a:t>
            </a:r>
            <a:r>
              <a:rPr lang="en-US" sz="2800" b="1" dirty="0" smtClean="0"/>
              <a:t>bring the analysis to the data</a:t>
            </a:r>
          </a:p>
          <a:p>
            <a:r>
              <a:rPr lang="en-US" sz="2800" dirty="0" smtClean="0"/>
              <a:t>Interactive access at the core</a:t>
            </a:r>
          </a:p>
          <a:p>
            <a:r>
              <a:rPr lang="en-US" sz="2800" dirty="0" smtClean="0"/>
              <a:t>Much of the </a:t>
            </a:r>
            <a:r>
              <a:rPr lang="en-US" sz="2800" dirty="0"/>
              <a:t>scientific </a:t>
            </a:r>
            <a:r>
              <a:rPr lang="en-US" sz="2800" dirty="0" smtClean="0"/>
              <a:t>process is about data</a:t>
            </a:r>
            <a:endParaRPr lang="en-US" sz="2800" dirty="0"/>
          </a:p>
          <a:p>
            <a:pPr lvl="1"/>
            <a:r>
              <a:rPr lang="en-US" sz="2400" dirty="0"/>
              <a:t>Data collection, data cleaning, data archiving, data organization, data publishing, mirroring, data distribution, </a:t>
            </a:r>
            <a:r>
              <a:rPr lang="en-US" sz="2400" dirty="0" smtClean="0"/>
              <a:t>data analytics, </a:t>
            </a:r>
            <a:r>
              <a:rPr lang="en-US" sz="2400" dirty="0"/>
              <a:t>data </a:t>
            </a:r>
            <a:r>
              <a:rPr lang="en-US" sz="2400" dirty="0" smtClean="0"/>
              <a:t>curation…</a:t>
            </a:r>
          </a:p>
          <a:p>
            <a:r>
              <a:rPr lang="en-US" sz="2800" dirty="0" smtClean="0"/>
              <a:t>2012: NSF DIBBS to extend/reengineer </a:t>
            </a:r>
            <a:r>
              <a:rPr lang="en-US" sz="2800" dirty="0" err="1" smtClean="0"/>
              <a:t>SkyServer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History</a:t>
            </a:r>
            <a:endParaRPr lang="en-US" dirty="0"/>
          </a:p>
        </p:txBody>
      </p:sp>
      <p:pic>
        <p:nvPicPr>
          <p:cNvPr id="7" name="Picture 4" descr="jimg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343737"/>
            <a:ext cx="1372195" cy="2286000"/>
          </a:xfrm>
          <a:prstGeom prst="rect">
            <a:avLst/>
          </a:prstGeom>
          <a:noFill/>
          <a:effectLst>
            <a:outerShdw blurRad="342900"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467600" y="3805237"/>
            <a:ext cx="1371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Jim Gray</a:t>
            </a:r>
          </a:p>
        </p:txBody>
      </p:sp>
    </p:spTree>
    <p:extLst>
      <p:ext uri="{BB962C8B-B14F-4D97-AF65-F5344CB8AC3E}">
        <p14:creationId xmlns:p14="http://schemas.microsoft.com/office/powerpoint/2010/main" val="2107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/>
              <a:t>Interactive science on </a:t>
            </a:r>
            <a:r>
              <a:rPr lang="en-US" dirty="0" err="1"/>
              <a:t>p</a:t>
            </a:r>
            <a:r>
              <a:rPr lang="en-US" dirty="0" err="1" smtClean="0"/>
              <a:t>etascale</a:t>
            </a:r>
            <a:r>
              <a:rPr lang="en-US" dirty="0" smtClean="0"/>
              <a:t> data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Sustain and enhance our astronomy effort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Grow a </a:t>
            </a:r>
            <a:r>
              <a:rPr lang="en-US" dirty="0"/>
              <a:t>footprint </a:t>
            </a:r>
            <a:r>
              <a:rPr lang="en-US" dirty="0" smtClean="0"/>
              <a:t>into new disciplines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 smtClean="0"/>
              <a:t>Build scalable open </a:t>
            </a:r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l</a:t>
            </a:r>
            <a:r>
              <a:rPr lang="en-US" dirty="0" smtClean="0"/>
              <a:t>aboratories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Scale system to several petabytes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Deep integration with the “Long Tail”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Use sharable, well-defined building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W</a:t>
            </a:r>
            <a:r>
              <a:rPr lang="en-US" dirty="0" smtClean="0"/>
              <a:t>e Going?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HPC is an instrument in its own right</a:t>
            </a:r>
          </a:p>
          <a:p>
            <a:pPr lvl="1"/>
            <a:r>
              <a:rPr lang="en-US" dirty="0" smtClean="0"/>
              <a:t>Largest simulations approach/exceed petabytes</a:t>
            </a:r>
          </a:p>
          <a:p>
            <a:r>
              <a:rPr lang="en-US" dirty="0" smtClean="0"/>
              <a:t>Need public access to the best and latest</a:t>
            </a:r>
          </a:p>
          <a:p>
            <a:r>
              <a:rPr lang="en-US" dirty="0" smtClean="0"/>
              <a:t>Also need ensembles of simulations for UQ</a:t>
            </a:r>
          </a:p>
          <a:p>
            <a:r>
              <a:rPr lang="en-US" dirty="0" smtClean="0"/>
              <a:t>Creates new challenges</a:t>
            </a:r>
          </a:p>
          <a:p>
            <a:pPr lvl="1"/>
            <a:r>
              <a:rPr lang="en-US" dirty="0" smtClean="0"/>
              <a:t>How to access the data?</a:t>
            </a:r>
          </a:p>
          <a:p>
            <a:pPr lvl="1"/>
            <a:r>
              <a:rPr lang="en-US" dirty="0" smtClean="0"/>
              <a:t>What is the data lifecycle?</a:t>
            </a:r>
          </a:p>
          <a:p>
            <a:pPr lvl="1"/>
            <a:r>
              <a:rPr lang="en-US" dirty="0" smtClean="0"/>
              <a:t>What are the analysis patterns?</a:t>
            </a:r>
          </a:p>
          <a:p>
            <a:pPr lvl="1"/>
            <a:r>
              <a:rPr lang="en-US" dirty="0" smtClean="0"/>
              <a:t>What architectures can support these?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Exascale</a:t>
            </a:r>
            <a:r>
              <a:rPr lang="en-US" dirty="0" smtClean="0"/>
              <a:t> everything is a Big Data problem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HPC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://turbulence.pha.jhu.edu/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Turbulence </a:t>
            </a:r>
            <a:r>
              <a:rPr lang="en-US" dirty="0" smtClean="0"/>
              <a:t>databases </a:t>
            </a:r>
            <a:r>
              <a:rPr lang="en-US" dirty="0"/>
              <a:t>(JHUTB)</a:t>
            </a:r>
          </a:p>
        </p:txBody>
      </p:sp>
      <p:pic>
        <p:nvPicPr>
          <p:cNvPr id="1026" name="Picture 2" descr="http://turbulence.pha.jhu.edu/images/isotro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34" y="2209800"/>
            <a:ext cx="2443666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urbulence.pha.jhu.edu/images/fig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8049"/>
            <a:ext cx="2489200" cy="310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bulence.pha.jhu.edu/images/m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33" y="3247172"/>
            <a:ext cx="2966534" cy="32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8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Mirror of Millennium 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Cosmological Simulations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85761" y="2546335"/>
            <a:ext cx="8345366" cy="4235465"/>
            <a:chOff x="-706439" y="659289"/>
            <a:chExt cx="11051813" cy="6198711"/>
          </a:xfrm>
        </p:grpSpPr>
        <p:pic>
          <p:nvPicPr>
            <p:cNvPr id="6" name="Picture 2" descr="cluster_a_A_06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384" y="659289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gal_dm_z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502920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CG_haloTr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2883932"/>
              <a:ext cx="2286000" cy="2282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MilkyWay_tre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5029200"/>
              <a:ext cx="1828800" cy="182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pie_millennium_wall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8" y="4191000"/>
              <a:ext cx="1789112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seqD_063a_hal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521" y="678209"/>
              <a:ext cx="1775485" cy="158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4953000" y="1391771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7005065" y="2267426"/>
              <a:ext cx="157735" cy="7043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6934200" y="5105400"/>
              <a:ext cx="76200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 flipV="1">
              <a:off x="2057400" y="56388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pic>
          <p:nvPicPr>
            <p:cNvPr id="16" name="Picture 12" descr="G5_63_ix1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2501900"/>
              <a:ext cx="1981200" cy="197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886200" y="2426732"/>
              <a:ext cx="82334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295399" y="732282"/>
              <a:ext cx="1526765" cy="855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Raw data:</a:t>
              </a:r>
            </a:p>
            <a:p>
              <a:r>
                <a:rPr lang="en-GB" altLang="en-US" sz="1600" dirty="0">
                  <a:latin typeface="+mj-lt"/>
                </a:rPr>
                <a:t>Particles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506120" y="819833"/>
              <a:ext cx="1828800" cy="855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FOF </a:t>
              </a:r>
              <a:r>
                <a:rPr lang="en-GB" altLang="en-US" sz="1600" dirty="0" smtClean="0">
                  <a:latin typeface="+mj-lt"/>
                </a:rPr>
                <a:t>groups</a:t>
              </a:r>
            </a:p>
            <a:p>
              <a:r>
                <a:rPr lang="en-GB" altLang="en-US" sz="1600" dirty="0" err="1" smtClean="0">
                  <a:latin typeface="+mj-lt"/>
                </a:rPr>
                <a:t>Subhalos</a:t>
              </a:r>
              <a:endParaRPr lang="en-GB" altLang="en-US" sz="1600" dirty="0">
                <a:latin typeface="+mj-lt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05228" y="3428999"/>
              <a:ext cx="2032006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Density fields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7374432" y="2349345"/>
              <a:ext cx="2970942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sz="1600" dirty="0" smtClean="0">
                  <a:latin typeface="+mj-lt"/>
                </a:rPr>
                <a:t>Halo merger </a:t>
              </a:r>
              <a:r>
                <a:rPr lang="en-GB" altLang="en-US" sz="1600" dirty="0">
                  <a:latin typeface="+mj-lt"/>
                </a:rPr>
                <a:t>trees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429000" y="4572000"/>
              <a:ext cx="2613671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Synthetic </a:t>
              </a:r>
              <a:r>
                <a:rPr lang="en-GB" altLang="en-US" sz="1600" dirty="0" smtClean="0">
                  <a:latin typeface="+mj-lt"/>
                </a:rPr>
                <a:t>galaxies</a:t>
              </a:r>
              <a:endParaRPr lang="en-GB" altLang="en-US" sz="1600" dirty="0">
                <a:latin typeface="+mj-lt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0" y="6095999"/>
              <a:ext cx="2448088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>
                  <a:latin typeface="+mj-lt"/>
                </a:rPr>
                <a:t>Mock catalogues</a:t>
              </a:r>
            </a:p>
          </p:txBody>
        </p: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-706439" y="1624447"/>
              <a:ext cx="2403475" cy="1966912"/>
              <a:chOff x="-515" y="1017"/>
              <a:chExt cx="1514" cy="1239"/>
            </a:xfrm>
          </p:grpSpPr>
          <p:pic>
            <p:nvPicPr>
              <p:cNvPr id="26" name="Picture 22" descr="cluster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15" y="1282"/>
                <a:ext cx="1514" cy="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-275" y="1017"/>
                <a:ext cx="124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600" dirty="0">
                    <a:latin typeface="+mj-lt"/>
                  </a:rPr>
                  <a:t>Mock images</a:t>
                </a:r>
              </a:p>
            </p:txBody>
          </p:sp>
        </p:grp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 flipV="1">
              <a:off x="605470" y="3428998"/>
              <a:ext cx="201824" cy="7620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6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225" y="628650"/>
            <a:ext cx="8229600" cy="990600"/>
          </a:xfrm>
        </p:spPr>
        <p:txBody>
          <a:bodyPr/>
          <a:lstStyle/>
          <a:p>
            <a:r>
              <a:rPr lang="en-US" dirty="0" smtClean="0"/>
              <a:t>Oceanography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/>
        </p:nvSpPr>
        <p:spPr>
          <a:xfrm>
            <a:off x="381000" y="1524000"/>
            <a:ext cx="8229600" cy="41910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4">
                  <a:lumMod val="75000"/>
                </a:schemeClr>
              </a:buClr>
              <a:buFont typeface="Verdana"/>
              <a:buChar char="◦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b="1" dirty="0"/>
              <a:t>Hydrostatic and non-hydrostatic simulations of dense waters cascading off a shelf: The East Greenland </a:t>
            </a:r>
            <a:r>
              <a:rPr lang="en-US" sz="1800" b="1" dirty="0" smtClean="0"/>
              <a:t>case </a:t>
            </a:r>
            <a:r>
              <a:rPr lang="en-US" sz="1800" dirty="0" smtClean="0">
                <a:hlinkClick r:id="rId2"/>
              </a:rPr>
              <a:t>Marcello </a:t>
            </a:r>
            <a:r>
              <a:rPr lang="en-US" sz="1800" dirty="0">
                <a:hlinkClick r:id="rId2"/>
              </a:rPr>
              <a:t>G. </a:t>
            </a:r>
            <a:r>
              <a:rPr lang="en-US" sz="1800" dirty="0" err="1" smtClean="0">
                <a:hlinkClick r:id="rId2"/>
              </a:rPr>
              <a:t>Magaldi</a:t>
            </a:r>
            <a:r>
              <a:rPr lang="en-US" sz="1800" baseline="30000" dirty="0" smtClean="0"/>
              <a:t>, </a:t>
            </a:r>
            <a:r>
              <a:rPr lang="en-US" sz="1800" dirty="0" smtClean="0">
                <a:hlinkClick r:id="rId2"/>
              </a:rPr>
              <a:t>Thomas </a:t>
            </a:r>
            <a:r>
              <a:rPr lang="en-US" sz="1800" dirty="0">
                <a:hlinkClick r:id="rId2"/>
              </a:rPr>
              <a:t>W.N. </a:t>
            </a:r>
            <a:r>
              <a:rPr lang="en-US" sz="1800" dirty="0" err="1" smtClean="0">
                <a:hlinkClick r:id="rId2"/>
              </a:rPr>
              <a:t>Haine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10715"/>
            <a:ext cx="6001580" cy="443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9213"/>
          <a:stretch/>
        </p:blipFill>
        <p:spPr>
          <a:xfrm>
            <a:off x="228601" y="1828801"/>
            <a:ext cx="4953000" cy="3349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-424" b="711"/>
          <a:stretch/>
        </p:blipFill>
        <p:spPr>
          <a:xfrm>
            <a:off x="4038600" y="2590800"/>
            <a:ext cx="4560175" cy="2971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6096000"/>
            <a:ext cx="857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a DB of a trillion short reads from Next Gen Sequencing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1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023" y="2763974"/>
            <a:ext cx="2436019" cy="243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11" y="3862196"/>
            <a:ext cx="2514600" cy="251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5" y="2737814"/>
            <a:ext cx="2514600" cy="248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11" y="1371600"/>
            <a:ext cx="2436019" cy="249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5691995"/>
            <a:ext cx="4191000" cy="287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5719" tIns="35719" rIns="35719" bIns="35719" numCol="1" spcCol="3810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9pPr>
          </a:lstStyle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Daphalapurkar, Brady, Ramesh, Molinari. JMPS (2011)</a:t>
            </a:r>
            <a:endParaRPr lang="en-US" sz="1400" dirty="0">
              <a:solidFill>
                <a:srgbClr val="FF0000"/>
              </a:solidFill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7511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8987</TotalTime>
  <Words>483</Words>
  <Application>Microsoft Office PowerPoint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Calibri</vt:lpstr>
      <vt:lpstr>Lucida Sans Unicode</vt:lpstr>
      <vt:lpstr>Palatino</vt:lpstr>
      <vt:lpstr>Quark Bold</vt:lpstr>
      <vt:lpstr>Times</vt:lpstr>
      <vt:lpstr>Verdana</vt:lpstr>
      <vt:lpstr>Wingdings 2</vt:lpstr>
      <vt:lpstr>Wingdings 3</vt:lpstr>
      <vt:lpstr>Concourse</vt:lpstr>
      <vt:lpstr>Bring Your Code to the Data</vt:lpstr>
      <vt:lpstr>Motivation and History</vt:lpstr>
      <vt:lpstr>Where Are We Going?</vt:lpstr>
      <vt:lpstr>Data in HPC Simulations</vt:lpstr>
      <vt:lpstr>Turbulence databases (JHUTB)</vt:lpstr>
      <vt:lpstr>Cosmological Simulations</vt:lpstr>
      <vt:lpstr>Oceanography</vt:lpstr>
      <vt:lpstr>Genomics</vt:lpstr>
      <vt:lpstr>Materials Science</vt:lpstr>
      <vt:lpstr>Open Numerical Laboratories</vt:lpstr>
      <vt:lpstr>New Analysis Patterns Emerging</vt:lpstr>
      <vt:lpstr>Architectural Challenges</vt:lpstr>
      <vt:lpstr>Directions</vt:lpstr>
    </vt:vector>
  </TitlesOfParts>
  <Company>Fermilab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Sparks</dc:creator>
  <cp:lastModifiedBy>Alex Szalay</cp:lastModifiedBy>
  <cp:revision>495</cp:revision>
  <dcterms:created xsi:type="dcterms:W3CDTF">2015-03-17T17:35:14Z</dcterms:created>
  <dcterms:modified xsi:type="dcterms:W3CDTF">2016-04-27T12:46:52Z</dcterms:modified>
</cp:coreProperties>
</file>