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20104100" cy="11353800"/>
  <p:notesSz cx="20104100" cy="11353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634" y="-50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19678"/>
            <a:ext cx="17088486" cy="23842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58128"/>
            <a:ext cx="14072870" cy="2838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11374"/>
            <a:ext cx="8745284" cy="74935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11374"/>
            <a:ext cx="8745284" cy="74935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8259" y="118259"/>
            <a:ext cx="19867880" cy="828040"/>
          </a:xfrm>
          <a:custGeom>
            <a:avLst/>
            <a:gdLst/>
            <a:ahLst/>
            <a:cxnLst/>
            <a:rect l="l" t="t" r="r" b="b"/>
            <a:pathLst>
              <a:path w="19867880" h="828040">
                <a:moveTo>
                  <a:pt x="0" y="827815"/>
                </a:moveTo>
                <a:lnTo>
                  <a:pt x="19867581" y="827815"/>
                </a:lnTo>
                <a:lnTo>
                  <a:pt x="19867581" y="0"/>
                </a:lnTo>
                <a:lnTo>
                  <a:pt x="0" y="0"/>
                </a:lnTo>
                <a:lnTo>
                  <a:pt x="0" y="827815"/>
                </a:lnTo>
                <a:close/>
              </a:path>
            </a:pathLst>
          </a:custGeom>
          <a:solidFill>
            <a:srgbClr val="003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71476" y="268560"/>
            <a:ext cx="13361147" cy="498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11374"/>
            <a:ext cx="18093690" cy="74935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59034"/>
            <a:ext cx="6433312" cy="567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59034"/>
            <a:ext cx="4623943" cy="567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59034"/>
            <a:ext cx="4623943" cy="567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emf"/><Relationship Id="rId18" Type="http://schemas.openxmlformats.org/officeDocument/2006/relationships/image" Target="../media/image17.jpg"/><Relationship Id="rId3" Type="http://schemas.openxmlformats.org/officeDocument/2006/relationships/image" Target="../media/image2.png"/><Relationship Id="rId21" Type="http://schemas.openxmlformats.org/officeDocument/2006/relationships/image" Target="../media/image18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emf"/><Relationship Id="rId2" Type="http://schemas.openxmlformats.org/officeDocument/2006/relationships/image" Target="../media/image1.png"/><Relationship Id="rId16" Type="http://schemas.openxmlformats.org/officeDocument/2006/relationships/image" Target="../media/image15.emf"/><Relationship Id="rId20" Type="http://schemas.openxmlformats.org/officeDocument/2006/relationships/hyperlink" Target="mailto:helpdesk@sciserver.or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emf"/><Relationship Id="rId10" Type="http://schemas.openxmlformats.org/officeDocument/2006/relationships/image" Target="../media/image9.png"/><Relationship Id="rId19" Type="http://schemas.openxmlformats.org/officeDocument/2006/relationships/hyperlink" Target="https://apps.sciserver.org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object 3"/>
          <p:cNvSpPr/>
          <p:nvPr/>
        </p:nvSpPr>
        <p:spPr>
          <a:xfrm>
            <a:off x="16636052" y="8616433"/>
            <a:ext cx="3398198" cy="2623067"/>
          </a:xfrm>
          <a:custGeom>
            <a:avLst/>
            <a:gdLst/>
            <a:ahLst/>
            <a:cxnLst/>
            <a:rect l="l" t="t" r="r" b="b"/>
            <a:pathLst>
              <a:path w="5133975" h="1765935">
                <a:moveTo>
                  <a:pt x="4897253" y="0"/>
                </a:moveTo>
                <a:lnTo>
                  <a:pt x="236518" y="0"/>
                </a:lnTo>
                <a:lnTo>
                  <a:pt x="99781" y="3695"/>
                </a:lnTo>
                <a:lnTo>
                  <a:pt x="29564" y="29564"/>
                </a:lnTo>
                <a:lnTo>
                  <a:pt x="3695" y="99781"/>
                </a:lnTo>
                <a:lnTo>
                  <a:pt x="0" y="236518"/>
                </a:lnTo>
                <a:lnTo>
                  <a:pt x="0" y="1529163"/>
                </a:lnTo>
                <a:lnTo>
                  <a:pt x="3695" y="1665900"/>
                </a:lnTo>
                <a:lnTo>
                  <a:pt x="29564" y="1736117"/>
                </a:lnTo>
                <a:lnTo>
                  <a:pt x="99781" y="1761986"/>
                </a:lnTo>
                <a:lnTo>
                  <a:pt x="236518" y="1765682"/>
                </a:lnTo>
                <a:lnTo>
                  <a:pt x="4897253" y="1765682"/>
                </a:lnTo>
                <a:lnTo>
                  <a:pt x="5033991" y="1761986"/>
                </a:lnTo>
                <a:lnTo>
                  <a:pt x="5104207" y="1736117"/>
                </a:lnTo>
                <a:lnTo>
                  <a:pt x="5130076" y="1665900"/>
                </a:lnTo>
                <a:lnTo>
                  <a:pt x="5133772" y="1529163"/>
                </a:lnTo>
                <a:lnTo>
                  <a:pt x="5133772" y="236518"/>
                </a:lnTo>
                <a:lnTo>
                  <a:pt x="5130076" y="99781"/>
                </a:lnTo>
                <a:lnTo>
                  <a:pt x="5104207" y="29564"/>
                </a:lnTo>
                <a:lnTo>
                  <a:pt x="5033991" y="3695"/>
                </a:lnTo>
                <a:lnTo>
                  <a:pt x="4897253" y="0"/>
                </a:lnTo>
                <a:close/>
              </a:path>
            </a:pathLst>
          </a:custGeom>
          <a:solidFill>
            <a:srgbClr val="003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Rounded Rectangle 479"/>
          <p:cNvSpPr/>
          <p:nvPr/>
        </p:nvSpPr>
        <p:spPr>
          <a:xfrm>
            <a:off x="69850" y="1779095"/>
            <a:ext cx="6096000" cy="6586662"/>
          </a:xfrm>
          <a:prstGeom prst="roundRect">
            <a:avLst>
              <a:gd name="adj" fmla="val 3446"/>
            </a:avLst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6450" y="114300"/>
            <a:ext cx="1336114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0" dirty="0" err="1">
                <a:latin typeface="+mn-lt"/>
              </a:rPr>
              <a:t>SciServer</a:t>
            </a:r>
            <a:r>
              <a:rPr sz="3600" spc="-80" dirty="0">
                <a:latin typeface="+mn-lt"/>
              </a:rPr>
              <a:t>: </a:t>
            </a:r>
            <a:r>
              <a:rPr sz="3600" spc="-35" dirty="0">
                <a:latin typeface="+mn-lt"/>
              </a:rPr>
              <a:t>Collaborative </a:t>
            </a:r>
            <a:r>
              <a:rPr sz="3600" spc="-50" dirty="0">
                <a:latin typeface="+mn-lt"/>
              </a:rPr>
              <a:t>Tools </a:t>
            </a:r>
            <a:r>
              <a:rPr sz="3600" spc="-45" dirty="0">
                <a:latin typeface="+mn-lt"/>
              </a:rPr>
              <a:t>for </a:t>
            </a:r>
            <a:r>
              <a:rPr sz="3600" spc="-15" dirty="0">
                <a:latin typeface="+mn-lt"/>
              </a:rPr>
              <a:t>Data-Driven </a:t>
            </a:r>
            <a:r>
              <a:rPr sz="3600" spc="-25" dirty="0">
                <a:latin typeface="+mn-lt"/>
              </a:rPr>
              <a:t>Engineering </a:t>
            </a:r>
            <a:r>
              <a:rPr sz="3600" spc="-40" dirty="0">
                <a:latin typeface="+mn-lt"/>
              </a:rPr>
              <a:t>and</a:t>
            </a:r>
            <a:r>
              <a:rPr sz="3600" spc="-500" dirty="0">
                <a:latin typeface="+mn-lt"/>
              </a:rPr>
              <a:t> </a:t>
            </a:r>
            <a:r>
              <a:rPr sz="3600" spc="-30" dirty="0">
                <a:latin typeface="+mn-lt"/>
              </a:rPr>
              <a:t>Science</a:t>
            </a:r>
          </a:p>
        </p:txBody>
      </p:sp>
      <p:sp>
        <p:nvSpPr>
          <p:cNvPr id="5" name="object 5"/>
          <p:cNvSpPr/>
          <p:nvPr/>
        </p:nvSpPr>
        <p:spPr>
          <a:xfrm>
            <a:off x="799630" y="236521"/>
            <a:ext cx="1798725" cy="5676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689084" y="626209"/>
            <a:ext cx="102241" cy="97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866786" y="626190"/>
            <a:ext cx="106118" cy="976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053711" y="626219"/>
            <a:ext cx="38735" cy="95885"/>
          </a:xfrm>
          <a:custGeom>
            <a:avLst/>
            <a:gdLst/>
            <a:ahLst/>
            <a:cxnLst/>
            <a:rect l="l" t="t" r="r" b="b"/>
            <a:pathLst>
              <a:path w="38734" h="95884">
                <a:moveTo>
                  <a:pt x="1159" y="0"/>
                </a:moveTo>
                <a:lnTo>
                  <a:pt x="302" y="433"/>
                </a:lnTo>
                <a:lnTo>
                  <a:pt x="0" y="3015"/>
                </a:lnTo>
                <a:lnTo>
                  <a:pt x="867" y="3603"/>
                </a:lnTo>
                <a:lnTo>
                  <a:pt x="12949" y="4602"/>
                </a:lnTo>
                <a:lnTo>
                  <a:pt x="13238" y="7049"/>
                </a:lnTo>
                <a:lnTo>
                  <a:pt x="13238" y="88730"/>
                </a:lnTo>
                <a:lnTo>
                  <a:pt x="12949" y="90747"/>
                </a:lnTo>
                <a:lnTo>
                  <a:pt x="867" y="92199"/>
                </a:lnTo>
                <a:lnTo>
                  <a:pt x="0" y="93060"/>
                </a:lnTo>
                <a:lnTo>
                  <a:pt x="302" y="95346"/>
                </a:lnTo>
                <a:lnTo>
                  <a:pt x="1159" y="95780"/>
                </a:lnTo>
                <a:lnTo>
                  <a:pt x="13238" y="95346"/>
                </a:lnTo>
                <a:lnTo>
                  <a:pt x="37967" y="95346"/>
                </a:lnTo>
                <a:lnTo>
                  <a:pt x="38220" y="92764"/>
                </a:lnTo>
                <a:lnTo>
                  <a:pt x="37376" y="92199"/>
                </a:lnTo>
                <a:lnTo>
                  <a:pt x="25317" y="90747"/>
                </a:lnTo>
                <a:lnTo>
                  <a:pt x="25028" y="88730"/>
                </a:lnTo>
                <a:lnTo>
                  <a:pt x="25028" y="7049"/>
                </a:lnTo>
                <a:lnTo>
                  <a:pt x="25317" y="4602"/>
                </a:lnTo>
                <a:lnTo>
                  <a:pt x="37376" y="3603"/>
                </a:lnTo>
                <a:lnTo>
                  <a:pt x="38220" y="3015"/>
                </a:lnTo>
                <a:lnTo>
                  <a:pt x="37967" y="433"/>
                </a:lnTo>
                <a:lnTo>
                  <a:pt x="13238" y="433"/>
                </a:lnTo>
                <a:lnTo>
                  <a:pt x="8340" y="295"/>
                </a:lnTo>
                <a:lnTo>
                  <a:pt x="1159" y="0"/>
                </a:lnTo>
                <a:close/>
              </a:path>
              <a:path w="38734" h="95884">
                <a:moveTo>
                  <a:pt x="37967" y="95346"/>
                </a:moveTo>
                <a:lnTo>
                  <a:pt x="25028" y="95346"/>
                </a:lnTo>
                <a:lnTo>
                  <a:pt x="37107" y="95780"/>
                </a:lnTo>
                <a:lnTo>
                  <a:pt x="37967" y="95346"/>
                </a:lnTo>
                <a:close/>
              </a:path>
              <a:path w="38734" h="95884">
                <a:moveTo>
                  <a:pt x="37107" y="0"/>
                </a:moveTo>
                <a:lnTo>
                  <a:pt x="29913" y="295"/>
                </a:lnTo>
                <a:lnTo>
                  <a:pt x="25028" y="433"/>
                </a:lnTo>
                <a:lnTo>
                  <a:pt x="37967" y="433"/>
                </a:lnTo>
                <a:lnTo>
                  <a:pt x="371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168157" y="626203"/>
            <a:ext cx="102218" cy="976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341982" y="626196"/>
            <a:ext cx="78642" cy="957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499250" y="626200"/>
            <a:ext cx="92777" cy="969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659830" y="624360"/>
            <a:ext cx="57150" cy="99695"/>
          </a:xfrm>
          <a:custGeom>
            <a:avLst/>
            <a:gdLst/>
            <a:ahLst/>
            <a:cxnLst/>
            <a:rect l="l" t="t" r="r" b="b"/>
            <a:pathLst>
              <a:path w="57150" h="99695">
                <a:moveTo>
                  <a:pt x="2877" y="72775"/>
                </a:moveTo>
                <a:lnTo>
                  <a:pt x="719" y="73044"/>
                </a:lnTo>
                <a:lnTo>
                  <a:pt x="0" y="74066"/>
                </a:lnTo>
                <a:lnTo>
                  <a:pt x="292" y="80820"/>
                </a:lnTo>
                <a:lnTo>
                  <a:pt x="2148" y="91017"/>
                </a:lnTo>
                <a:lnTo>
                  <a:pt x="3876" y="94190"/>
                </a:lnTo>
                <a:lnTo>
                  <a:pt x="6592" y="95776"/>
                </a:lnTo>
                <a:lnTo>
                  <a:pt x="14227" y="99518"/>
                </a:lnTo>
                <a:lnTo>
                  <a:pt x="26306" y="99518"/>
                </a:lnTo>
                <a:lnTo>
                  <a:pt x="38985" y="97585"/>
                </a:lnTo>
                <a:lnTo>
                  <a:pt x="43480" y="95054"/>
                </a:lnTo>
                <a:lnTo>
                  <a:pt x="28198" y="95054"/>
                </a:lnTo>
                <a:lnTo>
                  <a:pt x="17583" y="92740"/>
                </a:lnTo>
                <a:lnTo>
                  <a:pt x="10364" y="87100"/>
                </a:lnTo>
                <a:lnTo>
                  <a:pt x="5879" y="80085"/>
                </a:lnTo>
                <a:lnTo>
                  <a:pt x="3468" y="73649"/>
                </a:lnTo>
                <a:lnTo>
                  <a:pt x="2877" y="72775"/>
                </a:lnTo>
                <a:close/>
              </a:path>
              <a:path w="57150" h="99695">
                <a:moveTo>
                  <a:pt x="38956" y="0"/>
                </a:moveTo>
                <a:lnTo>
                  <a:pt x="34521" y="0"/>
                </a:lnTo>
                <a:lnTo>
                  <a:pt x="22043" y="1945"/>
                </a:lnTo>
                <a:lnTo>
                  <a:pt x="12828" y="7249"/>
                </a:lnTo>
                <a:lnTo>
                  <a:pt x="7120" y="15116"/>
                </a:lnTo>
                <a:lnTo>
                  <a:pt x="5163" y="24749"/>
                </a:lnTo>
                <a:lnTo>
                  <a:pt x="6580" y="32914"/>
                </a:lnTo>
                <a:lnTo>
                  <a:pt x="10236" y="39747"/>
                </a:lnTo>
                <a:lnTo>
                  <a:pt x="15295" y="45306"/>
                </a:lnTo>
                <a:lnTo>
                  <a:pt x="20711" y="49488"/>
                </a:lnTo>
                <a:lnTo>
                  <a:pt x="44849" y="65137"/>
                </a:lnTo>
                <a:lnTo>
                  <a:pt x="46160" y="72197"/>
                </a:lnTo>
                <a:lnTo>
                  <a:pt x="46160" y="87176"/>
                </a:lnTo>
                <a:lnTo>
                  <a:pt x="40254" y="95054"/>
                </a:lnTo>
                <a:lnTo>
                  <a:pt x="43480" y="95054"/>
                </a:lnTo>
                <a:lnTo>
                  <a:pt x="48643" y="92147"/>
                </a:lnTo>
                <a:lnTo>
                  <a:pt x="54793" y="83742"/>
                </a:lnTo>
                <a:lnTo>
                  <a:pt x="56924" y="73044"/>
                </a:lnTo>
                <a:lnTo>
                  <a:pt x="56833" y="72197"/>
                </a:lnTo>
                <a:lnTo>
                  <a:pt x="22140" y="34787"/>
                </a:lnTo>
                <a:lnTo>
                  <a:pt x="15222" y="28783"/>
                </a:lnTo>
                <a:lnTo>
                  <a:pt x="15222" y="13800"/>
                </a:lnTo>
                <a:lnTo>
                  <a:pt x="18264" y="4441"/>
                </a:lnTo>
                <a:lnTo>
                  <a:pt x="53560" y="4441"/>
                </a:lnTo>
                <a:lnTo>
                  <a:pt x="52914" y="2719"/>
                </a:lnTo>
                <a:lnTo>
                  <a:pt x="51764" y="2719"/>
                </a:lnTo>
                <a:lnTo>
                  <a:pt x="49747" y="2447"/>
                </a:lnTo>
                <a:lnTo>
                  <a:pt x="47888" y="1859"/>
                </a:lnTo>
                <a:lnTo>
                  <a:pt x="44130" y="860"/>
                </a:lnTo>
                <a:lnTo>
                  <a:pt x="38956" y="0"/>
                </a:lnTo>
                <a:close/>
              </a:path>
              <a:path w="57150" h="99695">
                <a:moveTo>
                  <a:pt x="53560" y="4441"/>
                </a:moveTo>
                <a:lnTo>
                  <a:pt x="32363" y="4441"/>
                </a:lnTo>
                <a:lnTo>
                  <a:pt x="40975" y="6011"/>
                </a:lnTo>
                <a:lnTo>
                  <a:pt x="46610" y="9985"/>
                </a:lnTo>
                <a:lnTo>
                  <a:pt x="50013" y="15255"/>
                </a:lnTo>
                <a:lnTo>
                  <a:pt x="51929" y="20715"/>
                </a:lnTo>
                <a:lnTo>
                  <a:pt x="52625" y="21575"/>
                </a:lnTo>
                <a:lnTo>
                  <a:pt x="54931" y="21145"/>
                </a:lnTo>
                <a:lnTo>
                  <a:pt x="55503" y="20284"/>
                </a:lnTo>
                <a:lnTo>
                  <a:pt x="55433" y="13800"/>
                </a:lnTo>
                <a:lnTo>
                  <a:pt x="54215" y="6188"/>
                </a:lnTo>
                <a:lnTo>
                  <a:pt x="53560" y="44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801298" y="626219"/>
            <a:ext cx="38735" cy="95885"/>
          </a:xfrm>
          <a:custGeom>
            <a:avLst/>
            <a:gdLst/>
            <a:ahLst/>
            <a:cxnLst/>
            <a:rect l="l" t="t" r="r" b="b"/>
            <a:pathLst>
              <a:path w="38734" h="95884">
                <a:moveTo>
                  <a:pt x="1159" y="0"/>
                </a:moveTo>
                <a:lnTo>
                  <a:pt x="298" y="433"/>
                </a:lnTo>
                <a:lnTo>
                  <a:pt x="0" y="3015"/>
                </a:lnTo>
                <a:lnTo>
                  <a:pt x="867" y="3603"/>
                </a:lnTo>
                <a:lnTo>
                  <a:pt x="12946" y="4602"/>
                </a:lnTo>
                <a:lnTo>
                  <a:pt x="13215" y="7049"/>
                </a:lnTo>
                <a:lnTo>
                  <a:pt x="13215" y="88730"/>
                </a:lnTo>
                <a:lnTo>
                  <a:pt x="12946" y="90747"/>
                </a:lnTo>
                <a:lnTo>
                  <a:pt x="867" y="92199"/>
                </a:lnTo>
                <a:lnTo>
                  <a:pt x="0" y="93060"/>
                </a:lnTo>
                <a:lnTo>
                  <a:pt x="298" y="95346"/>
                </a:lnTo>
                <a:lnTo>
                  <a:pt x="1159" y="95780"/>
                </a:lnTo>
                <a:lnTo>
                  <a:pt x="13215" y="95346"/>
                </a:lnTo>
                <a:lnTo>
                  <a:pt x="37990" y="95346"/>
                </a:lnTo>
                <a:lnTo>
                  <a:pt x="38279" y="92764"/>
                </a:lnTo>
                <a:lnTo>
                  <a:pt x="37396" y="92199"/>
                </a:lnTo>
                <a:lnTo>
                  <a:pt x="25317" y="90747"/>
                </a:lnTo>
                <a:lnTo>
                  <a:pt x="25028" y="88730"/>
                </a:lnTo>
                <a:lnTo>
                  <a:pt x="25028" y="7049"/>
                </a:lnTo>
                <a:lnTo>
                  <a:pt x="25317" y="4602"/>
                </a:lnTo>
                <a:lnTo>
                  <a:pt x="37396" y="3603"/>
                </a:lnTo>
                <a:lnTo>
                  <a:pt x="38279" y="3015"/>
                </a:lnTo>
                <a:lnTo>
                  <a:pt x="37990" y="433"/>
                </a:lnTo>
                <a:lnTo>
                  <a:pt x="13215" y="433"/>
                </a:lnTo>
                <a:lnTo>
                  <a:pt x="8363" y="295"/>
                </a:lnTo>
                <a:lnTo>
                  <a:pt x="1159" y="0"/>
                </a:lnTo>
                <a:close/>
              </a:path>
              <a:path w="38734" h="95884">
                <a:moveTo>
                  <a:pt x="37990" y="95346"/>
                </a:moveTo>
                <a:lnTo>
                  <a:pt x="25028" y="95346"/>
                </a:lnTo>
                <a:lnTo>
                  <a:pt x="37130" y="95780"/>
                </a:lnTo>
                <a:lnTo>
                  <a:pt x="37990" y="95346"/>
                </a:lnTo>
                <a:close/>
              </a:path>
              <a:path w="38734" h="95884">
                <a:moveTo>
                  <a:pt x="37130" y="0"/>
                </a:moveTo>
                <a:lnTo>
                  <a:pt x="29913" y="295"/>
                </a:lnTo>
                <a:lnTo>
                  <a:pt x="25028" y="433"/>
                </a:lnTo>
                <a:lnTo>
                  <a:pt x="37990" y="433"/>
                </a:lnTo>
                <a:lnTo>
                  <a:pt x="371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922268" y="621758"/>
            <a:ext cx="92472" cy="10022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088465" y="626200"/>
            <a:ext cx="89456" cy="957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890182" y="299879"/>
            <a:ext cx="406142" cy="43670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389143" y="317266"/>
            <a:ext cx="114300" cy="285750"/>
          </a:xfrm>
          <a:custGeom>
            <a:avLst/>
            <a:gdLst/>
            <a:ahLst/>
            <a:cxnLst/>
            <a:rect l="l" t="t" r="r" b="b"/>
            <a:pathLst>
              <a:path w="114300" h="285750">
                <a:moveTo>
                  <a:pt x="15827" y="263107"/>
                </a:moveTo>
                <a:lnTo>
                  <a:pt x="4930" y="263107"/>
                </a:lnTo>
                <a:lnTo>
                  <a:pt x="0" y="272683"/>
                </a:lnTo>
                <a:lnTo>
                  <a:pt x="0" y="284900"/>
                </a:lnTo>
                <a:lnTo>
                  <a:pt x="10222" y="285228"/>
                </a:lnTo>
                <a:lnTo>
                  <a:pt x="14187" y="285228"/>
                </a:lnTo>
                <a:lnTo>
                  <a:pt x="35764" y="281515"/>
                </a:lnTo>
                <a:lnTo>
                  <a:pt x="54123" y="271363"/>
                </a:lnTo>
                <a:lnTo>
                  <a:pt x="57975" y="267391"/>
                </a:lnTo>
                <a:lnTo>
                  <a:pt x="33339" y="267391"/>
                </a:lnTo>
                <a:lnTo>
                  <a:pt x="28710" y="266418"/>
                </a:lnTo>
                <a:lnTo>
                  <a:pt x="24085" y="265081"/>
                </a:lnTo>
                <a:lnTo>
                  <a:pt x="19798" y="263767"/>
                </a:lnTo>
                <a:lnTo>
                  <a:pt x="15827" y="263107"/>
                </a:lnTo>
                <a:close/>
              </a:path>
              <a:path w="114300" h="285750">
                <a:moveTo>
                  <a:pt x="29367" y="0"/>
                </a:moveTo>
                <a:lnTo>
                  <a:pt x="27396" y="1005"/>
                </a:lnTo>
                <a:lnTo>
                  <a:pt x="26710" y="6931"/>
                </a:lnTo>
                <a:lnTo>
                  <a:pt x="28710" y="8255"/>
                </a:lnTo>
                <a:lnTo>
                  <a:pt x="36959" y="8902"/>
                </a:lnTo>
                <a:lnTo>
                  <a:pt x="48732" y="11055"/>
                </a:lnTo>
                <a:lnTo>
                  <a:pt x="55649" y="16921"/>
                </a:lnTo>
                <a:lnTo>
                  <a:pt x="58916" y="29345"/>
                </a:lnTo>
                <a:lnTo>
                  <a:pt x="59737" y="51176"/>
                </a:lnTo>
                <a:lnTo>
                  <a:pt x="59737" y="175966"/>
                </a:lnTo>
                <a:lnTo>
                  <a:pt x="58289" y="218254"/>
                </a:lnTo>
                <a:lnTo>
                  <a:pt x="51147" y="258837"/>
                </a:lnTo>
                <a:lnTo>
                  <a:pt x="44882" y="267391"/>
                </a:lnTo>
                <a:lnTo>
                  <a:pt x="57975" y="267391"/>
                </a:lnTo>
                <a:lnTo>
                  <a:pt x="83044" y="224935"/>
                </a:lnTo>
                <a:lnTo>
                  <a:pt x="86761" y="175966"/>
                </a:lnTo>
                <a:lnTo>
                  <a:pt x="86799" y="51176"/>
                </a:lnTo>
                <a:lnTo>
                  <a:pt x="87210" y="30180"/>
                </a:lnTo>
                <a:lnTo>
                  <a:pt x="89575" y="17911"/>
                </a:lnTo>
                <a:lnTo>
                  <a:pt x="95590" y="11707"/>
                </a:lnTo>
                <a:lnTo>
                  <a:pt x="106952" y="8902"/>
                </a:lnTo>
                <a:lnTo>
                  <a:pt x="111886" y="8255"/>
                </a:lnTo>
                <a:lnTo>
                  <a:pt x="113880" y="6931"/>
                </a:lnTo>
                <a:lnTo>
                  <a:pt x="113220" y="1005"/>
                </a:lnTo>
                <a:lnTo>
                  <a:pt x="73590" y="1005"/>
                </a:lnTo>
                <a:lnTo>
                  <a:pt x="63530" y="940"/>
                </a:lnTo>
                <a:lnTo>
                  <a:pt x="29367" y="0"/>
                </a:lnTo>
                <a:close/>
              </a:path>
              <a:path w="114300" h="285750">
                <a:moveTo>
                  <a:pt x="111226" y="0"/>
                </a:moveTo>
                <a:lnTo>
                  <a:pt x="101636" y="432"/>
                </a:lnTo>
                <a:lnTo>
                  <a:pt x="92413" y="747"/>
                </a:lnTo>
                <a:lnTo>
                  <a:pt x="83187" y="940"/>
                </a:lnTo>
                <a:lnTo>
                  <a:pt x="73590" y="1005"/>
                </a:lnTo>
                <a:lnTo>
                  <a:pt x="113220" y="1005"/>
                </a:lnTo>
                <a:lnTo>
                  <a:pt x="1112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500330" y="347886"/>
            <a:ext cx="196215" cy="193040"/>
          </a:xfrm>
          <a:custGeom>
            <a:avLst/>
            <a:gdLst/>
            <a:ahLst/>
            <a:cxnLst/>
            <a:rect l="l" t="t" r="r" b="b"/>
            <a:pathLst>
              <a:path w="196215" h="193040">
                <a:moveTo>
                  <a:pt x="99153" y="0"/>
                </a:moveTo>
                <a:lnTo>
                  <a:pt x="59464" y="7530"/>
                </a:lnTo>
                <a:lnTo>
                  <a:pt x="28068" y="28275"/>
                </a:lnTo>
                <a:lnTo>
                  <a:pt x="7427" y="59462"/>
                </a:lnTo>
                <a:lnTo>
                  <a:pt x="0" y="98322"/>
                </a:lnTo>
                <a:lnTo>
                  <a:pt x="6798" y="134216"/>
                </a:lnTo>
                <a:lnTo>
                  <a:pt x="26393" y="164319"/>
                </a:lnTo>
                <a:lnTo>
                  <a:pt x="57579" y="185026"/>
                </a:lnTo>
                <a:lnTo>
                  <a:pt x="99153" y="192729"/>
                </a:lnTo>
                <a:lnTo>
                  <a:pt x="136936" y="185453"/>
                </a:lnTo>
                <a:lnTo>
                  <a:pt x="138994" y="184097"/>
                </a:lnTo>
                <a:lnTo>
                  <a:pt x="102787" y="184097"/>
                </a:lnTo>
                <a:lnTo>
                  <a:pt x="67938" y="175095"/>
                </a:lnTo>
                <a:lnTo>
                  <a:pt x="44759" y="152201"/>
                </a:lnTo>
                <a:lnTo>
                  <a:pt x="31866" y="121584"/>
                </a:lnTo>
                <a:lnTo>
                  <a:pt x="27876" y="89410"/>
                </a:lnTo>
                <a:lnTo>
                  <a:pt x="34201" y="51061"/>
                </a:lnTo>
                <a:lnTo>
                  <a:pt x="50288" y="26157"/>
                </a:lnTo>
                <a:lnTo>
                  <a:pt x="71806" y="12688"/>
                </a:lnTo>
                <a:lnTo>
                  <a:pt x="94423" y="8646"/>
                </a:lnTo>
                <a:lnTo>
                  <a:pt x="142260" y="8646"/>
                </a:lnTo>
                <a:lnTo>
                  <a:pt x="141396" y="8035"/>
                </a:lnTo>
                <a:lnTo>
                  <a:pt x="99153" y="0"/>
                </a:lnTo>
                <a:close/>
              </a:path>
              <a:path w="196215" h="193040">
                <a:moveTo>
                  <a:pt x="142260" y="8646"/>
                </a:moveTo>
                <a:lnTo>
                  <a:pt x="94423" y="8646"/>
                </a:lnTo>
                <a:lnTo>
                  <a:pt x="128352" y="17109"/>
                </a:lnTo>
                <a:lnTo>
                  <a:pt x="151135" y="39175"/>
                </a:lnTo>
                <a:lnTo>
                  <a:pt x="163945" y="69855"/>
                </a:lnTo>
                <a:lnTo>
                  <a:pt x="167954" y="104160"/>
                </a:lnTo>
                <a:lnTo>
                  <a:pt x="162471" y="139801"/>
                </a:lnTo>
                <a:lnTo>
                  <a:pt x="147902" y="164707"/>
                </a:lnTo>
                <a:lnTo>
                  <a:pt x="127067" y="179323"/>
                </a:lnTo>
                <a:lnTo>
                  <a:pt x="102787" y="184097"/>
                </a:lnTo>
                <a:lnTo>
                  <a:pt x="138994" y="184097"/>
                </a:lnTo>
                <a:lnTo>
                  <a:pt x="167640" y="165225"/>
                </a:lnTo>
                <a:lnTo>
                  <a:pt x="188263" y="134452"/>
                </a:lnTo>
                <a:lnTo>
                  <a:pt x="195804" y="95537"/>
                </a:lnTo>
                <a:lnTo>
                  <a:pt x="189749" y="59932"/>
                </a:lnTo>
                <a:lnTo>
                  <a:pt x="171604" y="29389"/>
                </a:lnTo>
                <a:lnTo>
                  <a:pt x="142260" y="86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697304" y="351496"/>
            <a:ext cx="203835" cy="186055"/>
          </a:xfrm>
          <a:custGeom>
            <a:avLst/>
            <a:gdLst/>
            <a:ahLst/>
            <a:cxnLst/>
            <a:rect l="l" t="t" r="r" b="b"/>
            <a:pathLst>
              <a:path w="203834" h="186054">
                <a:moveTo>
                  <a:pt x="2227" y="0"/>
                </a:moveTo>
                <a:lnTo>
                  <a:pt x="571" y="827"/>
                </a:lnTo>
                <a:lnTo>
                  <a:pt x="0" y="5853"/>
                </a:lnTo>
                <a:lnTo>
                  <a:pt x="1662" y="6964"/>
                </a:lnTo>
                <a:lnTo>
                  <a:pt x="8902" y="7519"/>
                </a:lnTo>
                <a:lnTo>
                  <a:pt x="17589" y="9362"/>
                </a:lnTo>
                <a:lnTo>
                  <a:pt x="22561" y="14520"/>
                </a:lnTo>
                <a:lnTo>
                  <a:pt x="24814" y="24952"/>
                </a:lnTo>
                <a:lnTo>
                  <a:pt x="25343" y="42616"/>
                </a:lnTo>
                <a:lnTo>
                  <a:pt x="25343" y="142867"/>
                </a:lnTo>
                <a:lnTo>
                  <a:pt x="9191" y="177684"/>
                </a:lnTo>
                <a:lnTo>
                  <a:pt x="4457" y="178525"/>
                </a:lnTo>
                <a:lnTo>
                  <a:pt x="2798" y="180191"/>
                </a:lnTo>
                <a:lnTo>
                  <a:pt x="3344" y="184645"/>
                </a:lnTo>
                <a:lnTo>
                  <a:pt x="5012" y="185483"/>
                </a:lnTo>
                <a:lnTo>
                  <a:pt x="28743" y="184738"/>
                </a:lnTo>
                <a:lnTo>
                  <a:pt x="37307" y="184645"/>
                </a:lnTo>
                <a:lnTo>
                  <a:pt x="74358" y="184645"/>
                </a:lnTo>
                <a:lnTo>
                  <a:pt x="74917" y="179636"/>
                </a:lnTo>
                <a:lnTo>
                  <a:pt x="73245" y="178525"/>
                </a:lnTo>
                <a:lnTo>
                  <a:pt x="65170" y="177684"/>
                </a:lnTo>
                <a:lnTo>
                  <a:pt x="55940" y="175650"/>
                </a:lnTo>
                <a:lnTo>
                  <a:pt x="50830" y="170615"/>
                </a:lnTo>
                <a:lnTo>
                  <a:pt x="48643" y="160410"/>
                </a:lnTo>
                <a:lnTo>
                  <a:pt x="48180" y="142867"/>
                </a:lnTo>
                <a:lnTo>
                  <a:pt x="48180" y="95257"/>
                </a:lnTo>
                <a:lnTo>
                  <a:pt x="48749" y="94702"/>
                </a:lnTo>
                <a:lnTo>
                  <a:pt x="178506" y="94702"/>
                </a:lnTo>
                <a:lnTo>
                  <a:pt x="178506" y="83563"/>
                </a:lnTo>
                <a:lnTo>
                  <a:pt x="48749" y="83563"/>
                </a:lnTo>
                <a:lnTo>
                  <a:pt x="48180" y="83274"/>
                </a:lnTo>
                <a:lnTo>
                  <a:pt x="48180" y="42616"/>
                </a:lnTo>
                <a:lnTo>
                  <a:pt x="48521" y="25031"/>
                </a:lnTo>
                <a:lnTo>
                  <a:pt x="50481" y="14732"/>
                </a:lnTo>
                <a:lnTo>
                  <a:pt x="55464" y="9600"/>
                </a:lnTo>
                <a:lnTo>
                  <a:pt x="64878" y="7519"/>
                </a:lnTo>
                <a:lnTo>
                  <a:pt x="70157" y="6964"/>
                </a:lnTo>
                <a:lnTo>
                  <a:pt x="71865" y="5853"/>
                </a:lnTo>
                <a:lnTo>
                  <a:pt x="71297" y="827"/>
                </a:lnTo>
                <a:lnTo>
                  <a:pt x="37307" y="827"/>
                </a:lnTo>
                <a:lnTo>
                  <a:pt x="28699" y="738"/>
                </a:lnTo>
                <a:lnTo>
                  <a:pt x="2227" y="0"/>
                </a:lnTo>
                <a:close/>
              </a:path>
              <a:path w="203834" h="186054">
                <a:moveTo>
                  <a:pt x="74358" y="184645"/>
                </a:moveTo>
                <a:lnTo>
                  <a:pt x="37307" y="184645"/>
                </a:lnTo>
                <a:lnTo>
                  <a:pt x="45304" y="184697"/>
                </a:lnTo>
                <a:lnTo>
                  <a:pt x="53425" y="184852"/>
                </a:lnTo>
                <a:lnTo>
                  <a:pt x="72676" y="185483"/>
                </a:lnTo>
                <a:lnTo>
                  <a:pt x="74358" y="184645"/>
                </a:lnTo>
                <a:close/>
              </a:path>
              <a:path w="203834" h="186054">
                <a:moveTo>
                  <a:pt x="178506" y="94702"/>
                </a:moveTo>
                <a:lnTo>
                  <a:pt x="155123" y="94702"/>
                </a:lnTo>
                <a:lnTo>
                  <a:pt x="155678" y="95257"/>
                </a:lnTo>
                <a:lnTo>
                  <a:pt x="155678" y="142867"/>
                </a:lnTo>
                <a:lnTo>
                  <a:pt x="138701" y="177684"/>
                </a:lnTo>
                <a:lnTo>
                  <a:pt x="133399" y="178525"/>
                </a:lnTo>
                <a:lnTo>
                  <a:pt x="131717" y="180191"/>
                </a:lnTo>
                <a:lnTo>
                  <a:pt x="132286" y="184645"/>
                </a:lnTo>
                <a:lnTo>
                  <a:pt x="133958" y="185483"/>
                </a:lnTo>
                <a:lnTo>
                  <a:pt x="142784" y="185114"/>
                </a:lnTo>
                <a:lnTo>
                  <a:pt x="151112" y="184852"/>
                </a:lnTo>
                <a:lnTo>
                  <a:pt x="159292" y="184697"/>
                </a:lnTo>
                <a:lnTo>
                  <a:pt x="203015" y="184645"/>
                </a:lnTo>
                <a:lnTo>
                  <a:pt x="203570" y="179636"/>
                </a:lnTo>
                <a:lnTo>
                  <a:pt x="201898" y="178525"/>
                </a:lnTo>
                <a:lnTo>
                  <a:pt x="195226" y="177684"/>
                </a:lnTo>
                <a:lnTo>
                  <a:pt x="185799" y="175535"/>
                </a:lnTo>
                <a:lnTo>
                  <a:pt x="180809" y="170512"/>
                </a:lnTo>
                <a:lnTo>
                  <a:pt x="178854" y="160410"/>
                </a:lnTo>
                <a:lnTo>
                  <a:pt x="178506" y="142867"/>
                </a:lnTo>
                <a:lnTo>
                  <a:pt x="178506" y="94702"/>
                </a:lnTo>
                <a:close/>
              </a:path>
              <a:path w="203834" h="186054">
                <a:moveTo>
                  <a:pt x="203015" y="184645"/>
                </a:moveTo>
                <a:lnTo>
                  <a:pt x="167668" y="184645"/>
                </a:lnTo>
                <a:lnTo>
                  <a:pt x="175625" y="184697"/>
                </a:lnTo>
                <a:lnTo>
                  <a:pt x="183566" y="184852"/>
                </a:lnTo>
                <a:lnTo>
                  <a:pt x="201353" y="185483"/>
                </a:lnTo>
                <a:lnTo>
                  <a:pt x="203015" y="184645"/>
                </a:lnTo>
                <a:close/>
              </a:path>
              <a:path w="203834" h="186054">
                <a:moveTo>
                  <a:pt x="133958" y="0"/>
                </a:moveTo>
                <a:lnTo>
                  <a:pt x="132286" y="827"/>
                </a:lnTo>
                <a:lnTo>
                  <a:pt x="131717" y="5853"/>
                </a:lnTo>
                <a:lnTo>
                  <a:pt x="133399" y="6964"/>
                </a:lnTo>
                <a:lnTo>
                  <a:pt x="138701" y="7519"/>
                </a:lnTo>
                <a:lnTo>
                  <a:pt x="148282" y="9600"/>
                </a:lnTo>
                <a:lnTo>
                  <a:pt x="153348" y="14732"/>
                </a:lnTo>
                <a:lnTo>
                  <a:pt x="155335" y="25031"/>
                </a:lnTo>
                <a:lnTo>
                  <a:pt x="155678" y="42616"/>
                </a:lnTo>
                <a:lnTo>
                  <a:pt x="155678" y="83274"/>
                </a:lnTo>
                <a:lnTo>
                  <a:pt x="155123" y="83563"/>
                </a:lnTo>
                <a:lnTo>
                  <a:pt x="178506" y="83563"/>
                </a:lnTo>
                <a:lnTo>
                  <a:pt x="178506" y="42616"/>
                </a:lnTo>
                <a:lnTo>
                  <a:pt x="178847" y="25031"/>
                </a:lnTo>
                <a:lnTo>
                  <a:pt x="180809" y="14732"/>
                </a:lnTo>
                <a:lnTo>
                  <a:pt x="185799" y="9600"/>
                </a:lnTo>
                <a:lnTo>
                  <a:pt x="195226" y="7519"/>
                </a:lnTo>
                <a:lnTo>
                  <a:pt x="201100" y="6964"/>
                </a:lnTo>
                <a:lnTo>
                  <a:pt x="202736" y="5853"/>
                </a:lnTo>
                <a:lnTo>
                  <a:pt x="202167" y="827"/>
                </a:lnTo>
                <a:lnTo>
                  <a:pt x="167668" y="827"/>
                </a:lnTo>
                <a:lnTo>
                  <a:pt x="159368" y="777"/>
                </a:lnTo>
                <a:lnTo>
                  <a:pt x="151317" y="624"/>
                </a:lnTo>
                <a:lnTo>
                  <a:pt x="133958" y="0"/>
                </a:lnTo>
                <a:close/>
              </a:path>
              <a:path w="203834" h="186054">
                <a:moveTo>
                  <a:pt x="69612" y="0"/>
                </a:moveTo>
                <a:lnTo>
                  <a:pt x="61036" y="366"/>
                </a:lnTo>
                <a:lnTo>
                  <a:pt x="53042" y="624"/>
                </a:lnTo>
                <a:lnTo>
                  <a:pt x="45256" y="777"/>
                </a:lnTo>
                <a:lnTo>
                  <a:pt x="37307" y="827"/>
                </a:lnTo>
                <a:lnTo>
                  <a:pt x="71297" y="827"/>
                </a:lnTo>
                <a:lnTo>
                  <a:pt x="69612" y="0"/>
                </a:lnTo>
                <a:close/>
              </a:path>
              <a:path w="203834" h="186054">
                <a:moveTo>
                  <a:pt x="200528" y="0"/>
                </a:moveTo>
                <a:lnTo>
                  <a:pt x="183463" y="624"/>
                </a:lnTo>
                <a:lnTo>
                  <a:pt x="175612" y="777"/>
                </a:lnTo>
                <a:lnTo>
                  <a:pt x="167668" y="827"/>
                </a:lnTo>
                <a:lnTo>
                  <a:pt x="202167" y="827"/>
                </a:lnTo>
                <a:lnTo>
                  <a:pt x="2005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909241" y="351506"/>
            <a:ext cx="205740" cy="189230"/>
          </a:xfrm>
          <a:custGeom>
            <a:avLst/>
            <a:gdLst/>
            <a:ahLst/>
            <a:cxnLst/>
            <a:rect l="l" t="t" r="r" b="b"/>
            <a:pathLst>
              <a:path w="205740" h="189229">
                <a:moveTo>
                  <a:pt x="72211" y="35937"/>
                </a:moveTo>
                <a:lnTo>
                  <a:pt x="43158" y="35937"/>
                </a:lnTo>
                <a:lnTo>
                  <a:pt x="49610" y="43183"/>
                </a:lnTo>
                <a:lnTo>
                  <a:pt x="58682" y="53795"/>
                </a:lnTo>
                <a:lnTo>
                  <a:pt x="68067" y="64875"/>
                </a:lnTo>
                <a:lnTo>
                  <a:pt x="75462" y="73521"/>
                </a:lnTo>
                <a:lnTo>
                  <a:pt x="155390" y="164598"/>
                </a:lnTo>
                <a:lnTo>
                  <a:pt x="165729" y="176647"/>
                </a:lnTo>
                <a:lnTo>
                  <a:pt x="172487" y="184854"/>
                </a:lnTo>
                <a:lnTo>
                  <a:pt x="175733" y="189106"/>
                </a:lnTo>
                <a:lnTo>
                  <a:pt x="178798" y="189106"/>
                </a:lnTo>
                <a:lnTo>
                  <a:pt x="180454" y="187703"/>
                </a:lnTo>
                <a:lnTo>
                  <a:pt x="180999" y="186048"/>
                </a:lnTo>
                <a:lnTo>
                  <a:pt x="180623" y="178525"/>
                </a:lnTo>
                <a:lnTo>
                  <a:pt x="180501" y="175194"/>
                </a:lnTo>
                <a:lnTo>
                  <a:pt x="180272" y="160799"/>
                </a:lnTo>
                <a:lnTo>
                  <a:pt x="180184" y="142036"/>
                </a:lnTo>
                <a:lnTo>
                  <a:pt x="167077" y="142036"/>
                </a:lnTo>
                <a:lnTo>
                  <a:pt x="157078" y="131533"/>
                </a:lnTo>
                <a:lnTo>
                  <a:pt x="146403" y="119857"/>
                </a:lnTo>
                <a:lnTo>
                  <a:pt x="94111" y="61271"/>
                </a:lnTo>
                <a:lnTo>
                  <a:pt x="83589" y="49353"/>
                </a:lnTo>
                <a:lnTo>
                  <a:pt x="72211" y="35937"/>
                </a:lnTo>
                <a:close/>
              </a:path>
              <a:path w="205740" h="189229">
                <a:moveTo>
                  <a:pt x="2217" y="0"/>
                </a:moveTo>
                <a:lnTo>
                  <a:pt x="0" y="1126"/>
                </a:lnTo>
                <a:lnTo>
                  <a:pt x="0" y="5305"/>
                </a:lnTo>
                <a:lnTo>
                  <a:pt x="1672" y="6974"/>
                </a:lnTo>
                <a:lnTo>
                  <a:pt x="6395" y="7519"/>
                </a:lnTo>
                <a:lnTo>
                  <a:pt x="13090" y="8366"/>
                </a:lnTo>
                <a:lnTo>
                  <a:pt x="29710" y="131533"/>
                </a:lnTo>
                <a:lnTo>
                  <a:pt x="29529" y="140653"/>
                </a:lnTo>
                <a:lnTo>
                  <a:pt x="13928" y="177684"/>
                </a:lnTo>
                <a:lnTo>
                  <a:pt x="6395" y="178525"/>
                </a:lnTo>
                <a:lnTo>
                  <a:pt x="4723" y="180191"/>
                </a:lnTo>
                <a:lnTo>
                  <a:pt x="4989" y="184100"/>
                </a:lnTo>
                <a:lnTo>
                  <a:pt x="6941" y="185483"/>
                </a:lnTo>
                <a:lnTo>
                  <a:pt x="13946" y="185117"/>
                </a:lnTo>
                <a:lnTo>
                  <a:pt x="20708" y="184854"/>
                </a:lnTo>
                <a:lnTo>
                  <a:pt x="27827" y="184695"/>
                </a:lnTo>
                <a:lnTo>
                  <a:pt x="69685" y="184642"/>
                </a:lnTo>
                <a:lnTo>
                  <a:pt x="70449" y="184100"/>
                </a:lnTo>
                <a:lnTo>
                  <a:pt x="70742" y="180756"/>
                </a:lnTo>
                <a:lnTo>
                  <a:pt x="69043" y="178525"/>
                </a:lnTo>
                <a:lnTo>
                  <a:pt x="60423" y="177684"/>
                </a:lnTo>
                <a:lnTo>
                  <a:pt x="53459" y="177129"/>
                </a:lnTo>
                <a:lnTo>
                  <a:pt x="47901" y="175464"/>
                </a:lnTo>
                <a:lnTo>
                  <a:pt x="46219" y="172382"/>
                </a:lnTo>
                <a:lnTo>
                  <a:pt x="43439" y="161695"/>
                </a:lnTo>
                <a:lnTo>
                  <a:pt x="41938" y="145341"/>
                </a:lnTo>
                <a:lnTo>
                  <a:pt x="41323" y="127945"/>
                </a:lnTo>
                <a:lnTo>
                  <a:pt x="41448" y="40150"/>
                </a:lnTo>
                <a:lnTo>
                  <a:pt x="41486" y="39281"/>
                </a:lnTo>
                <a:lnTo>
                  <a:pt x="42599" y="35937"/>
                </a:lnTo>
                <a:lnTo>
                  <a:pt x="72211" y="35937"/>
                </a:lnTo>
                <a:lnTo>
                  <a:pt x="68961" y="32105"/>
                </a:lnTo>
                <a:lnTo>
                  <a:pt x="55009" y="14122"/>
                </a:lnTo>
                <a:lnTo>
                  <a:pt x="47010" y="827"/>
                </a:lnTo>
                <a:lnTo>
                  <a:pt x="33687" y="827"/>
                </a:lnTo>
                <a:lnTo>
                  <a:pt x="20469" y="724"/>
                </a:lnTo>
                <a:lnTo>
                  <a:pt x="11372" y="478"/>
                </a:lnTo>
                <a:lnTo>
                  <a:pt x="2217" y="0"/>
                </a:lnTo>
                <a:close/>
              </a:path>
              <a:path w="205740" h="189229">
                <a:moveTo>
                  <a:pt x="69685" y="184642"/>
                </a:moveTo>
                <a:lnTo>
                  <a:pt x="35904" y="184642"/>
                </a:lnTo>
                <a:lnTo>
                  <a:pt x="43588" y="184695"/>
                </a:lnTo>
                <a:lnTo>
                  <a:pt x="51375" y="184854"/>
                </a:lnTo>
                <a:lnTo>
                  <a:pt x="68498" y="185483"/>
                </a:lnTo>
                <a:lnTo>
                  <a:pt x="69685" y="184642"/>
                </a:lnTo>
                <a:close/>
              </a:path>
              <a:path w="205740" h="189229">
                <a:moveTo>
                  <a:pt x="141733" y="0"/>
                </a:moveTo>
                <a:lnTo>
                  <a:pt x="139551" y="814"/>
                </a:lnTo>
                <a:lnTo>
                  <a:pt x="139482" y="1392"/>
                </a:lnTo>
                <a:lnTo>
                  <a:pt x="139250" y="5305"/>
                </a:lnTo>
                <a:lnTo>
                  <a:pt x="141198" y="6974"/>
                </a:lnTo>
                <a:lnTo>
                  <a:pt x="157074" y="8912"/>
                </a:lnTo>
                <a:lnTo>
                  <a:pt x="161519" y="10584"/>
                </a:lnTo>
                <a:lnTo>
                  <a:pt x="168633" y="57392"/>
                </a:lnTo>
                <a:lnTo>
                  <a:pt x="168759" y="140653"/>
                </a:lnTo>
                <a:lnTo>
                  <a:pt x="167645" y="142036"/>
                </a:lnTo>
                <a:lnTo>
                  <a:pt x="180184" y="142036"/>
                </a:lnTo>
                <a:lnTo>
                  <a:pt x="180243" y="53795"/>
                </a:lnTo>
                <a:lnTo>
                  <a:pt x="184330" y="13366"/>
                </a:lnTo>
                <a:lnTo>
                  <a:pt x="203859" y="6974"/>
                </a:lnTo>
                <a:lnTo>
                  <a:pt x="205521" y="5305"/>
                </a:lnTo>
                <a:lnTo>
                  <a:pt x="205521" y="1392"/>
                </a:lnTo>
                <a:lnTo>
                  <a:pt x="204618" y="827"/>
                </a:lnTo>
                <a:lnTo>
                  <a:pt x="174606" y="827"/>
                </a:lnTo>
                <a:lnTo>
                  <a:pt x="166809" y="776"/>
                </a:lnTo>
                <a:lnTo>
                  <a:pt x="159010" y="622"/>
                </a:lnTo>
                <a:lnTo>
                  <a:pt x="141733" y="0"/>
                </a:lnTo>
                <a:close/>
              </a:path>
              <a:path w="205740" h="189229">
                <a:moveTo>
                  <a:pt x="46512" y="0"/>
                </a:moveTo>
                <a:lnTo>
                  <a:pt x="42892" y="555"/>
                </a:lnTo>
                <a:lnTo>
                  <a:pt x="38155" y="827"/>
                </a:lnTo>
                <a:lnTo>
                  <a:pt x="47010" y="827"/>
                </a:lnTo>
                <a:lnTo>
                  <a:pt x="46512" y="0"/>
                </a:lnTo>
                <a:close/>
              </a:path>
              <a:path w="205740" h="189229">
                <a:moveTo>
                  <a:pt x="203294" y="0"/>
                </a:moveTo>
                <a:lnTo>
                  <a:pt x="196505" y="363"/>
                </a:lnTo>
                <a:lnTo>
                  <a:pt x="189894" y="622"/>
                </a:lnTo>
                <a:lnTo>
                  <a:pt x="182811" y="776"/>
                </a:lnTo>
                <a:lnTo>
                  <a:pt x="174606" y="827"/>
                </a:lnTo>
                <a:lnTo>
                  <a:pt x="204618" y="827"/>
                </a:lnTo>
                <a:lnTo>
                  <a:pt x="2032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112082" y="347892"/>
            <a:ext cx="110489" cy="193040"/>
          </a:xfrm>
          <a:custGeom>
            <a:avLst/>
            <a:gdLst/>
            <a:ahLst/>
            <a:cxnLst/>
            <a:rect l="l" t="t" r="r" b="b"/>
            <a:pathLst>
              <a:path w="110490" h="193040">
                <a:moveTo>
                  <a:pt x="5581" y="140909"/>
                </a:moveTo>
                <a:lnTo>
                  <a:pt x="1415" y="141474"/>
                </a:lnTo>
                <a:lnTo>
                  <a:pt x="0" y="143422"/>
                </a:lnTo>
                <a:lnTo>
                  <a:pt x="946" y="154175"/>
                </a:lnTo>
                <a:lnTo>
                  <a:pt x="22463" y="188714"/>
                </a:lnTo>
                <a:lnTo>
                  <a:pt x="50986" y="192716"/>
                </a:lnTo>
                <a:lnTo>
                  <a:pt x="75516" y="188973"/>
                </a:lnTo>
                <a:lnTo>
                  <a:pt x="84193" y="184083"/>
                </a:lnTo>
                <a:lnTo>
                  <a:pt x="54583" y="184083"/>
                </a:lnTo>
                <a:lnTo>
                  <a:pt x="34063" y="179595"/>
                </a:lnTo>
                <a:lnTo>
                  <a:pt x="20095" y="168656"/>
                </a:lnTo>
                <a:lnTo>
                  <a:pt x="11398" y="155058"/>
                </a:lnTo>
                <a:lnTo>
                  <a:pt x="6694" y="142591"/>
                </a:lnTo>
                <a:lnTo>
                  <a:pt x="5581" y="140909"/>
                </a:lnTo>
                <a:close/>
              </a:path>
              <a:path w="110490" h="193040">
                <a:moveTo>
                  <a:pt x="66826" y="0"/>
                </a:moveTo>
                <a:lnTo>
                  <a:pt x="42689" y="3762"/>
                </a:lnTo>
                <a:lnTo>
                  <a:pt x="24863" y="14025"/>
                </a:lnTo>
                <a:lnTo>
                  <a:pt x="13821" y="29249"/>
                </a:lnTo>
                <a:lnTo>
                  <a:pt x="10035" y="47898"/>
                </a:lnTo>
                <a:lnTo>
                  <a:pt x="12775" y="63712"/>
                </a:lnTo>
                <a:lnTo>
                  <a:pt x="19848" y="76951"/>
                </a:lnTo>
                <a:lnTo>
                  <a:pt x="29534" y="87637"/>
                </a:lnTo>
                <a:lnTo>
                  <a:pt x="40112" y="95790"/>
                </a:lnTo>
                <a:lnTo>
                  <a:pt x="66560" y="113069"/>
                </a:lnTo>
                <a:lnTo>
                  <a:pt x="78713" y="122953"/>
                </a:lnTo>
                <a:lnTo>
                  <a:pt x="85618" y="132866"/>
                </a:lnTo>
                <a:lnTo>
                  <a:pt x="88698" y="142591"/>
                </a:lnTo>
                <a:lnTo>
                  <a:pt x="89420" y="152045"/>
                </a:lnTo>
                <a:lnTo>
                  <a:pt x="87266" y="164105"/>
                </a:lnTo>
                <a:lnTo>
                  <a:pt x="80774" y="174334"/>
                </a:lnTo>
                <a:lnTo>
                  <a:pt x="69895" y="181429"/>
                </a:lnTo>
                <a:lnTo>
                  <a:pt x="54583" y="184083"/>
                </a:lnTo>
                <a:lnTo>
                  <a:pt x="84193" y="184083"/>
                </a:lnTo>
                <a:lnTo>
                  <a:pt x="94207" y="178440"/>
                </a:lnTo>
                <a:lnTo>
                  <a:pt x="106114" y="162165"/>
                </a:lnTo>
                <a:lnTo>
                  <a:pt x="110237" y="141474"/>
                </a:lnTo>
                <a:lnTo>
                  <a:pt x="110246" y="140909"/>
                </a:lnTo>
                <a:lnTo>
                  <a:pt x="107321" y="123200"/>
                </a:lnTo>
                <a:lnTo>
                  <a:pt x="99467" y="108606"/>
                </a:lnTo>
                <a:lnTo>
                  <a:pt x="88323" y="96936"/>
                </a:lnTo>
                <a:lnTo>
                  <a:pt x="75356" y="87637"/>
                </a:lnTo>
                <a:lnTo>
                  <a:pt x="53190" y="73797"/>
                </a:lnTo>
                <a:lnTo>
                  <a:pt x="45151" y="68015"/>
                </a:lnTo>
                <a:lnTo>
                  <a:pt x="37500" y="60322"/>
                </a:lnTo>
                <a:lnTo>
                  <a:pt x="31778" y="50804"/>
                </a:lnTo>
                <a:lnTo>
                  <a:pt x="29640" y="40103"/>
                </a:lnTo>
                <a:lnTo>
                  <a:pt x="29564" y="39265"/>
                </a:lnTo>
                <a:lnTo>
                  <a:pt x="30782" y="29962"/>
                </a:lnTo>
                <a:lnTo>
                  <a:pt x="30895" y="29249"/>
                </a:lnTo>
                <a:lnTo>
                  <a:pt x="35865" y="19279"/>
                </a:lnTo>
                <a:lnTo>
                  <a:pt x="45978" y="11659"/>
                </a:lnTo>
                <a:lnTo>
                  <a:pt x="62670" y="8632"/>
                </a:lnTo>
                <a:lnTo>
                  <a:pt x="103424" y="8632"/>
                </a:lnTo>
                <a:lnTo>
                  <a:pt x="102471" y="5292"/>
                </a:lnTo>
                <a:lnTo>
                  <a:pt x="100244" y="5292"/>
                </a:lnTo>
                <a:lnTo>
                  <a:pt x="96358" y="4730"/>
                </a:lnTo>
                <a:lnTo>
                  <a:pt x="92748" y="3606"/>
                </a:lnTo>
                <a:lnTo>
                  <a:pt x="86866" y="2225"/>
                </a:lnTo>
                <a:lnTo>
                  <a:pt x="80323" y="1076"/>
                </a:lnTo>
                <a:lnTo>
                  <a:pt x="73512" y="291"/>
                </a:lnTo>
                <a:lnTo>
                  <a:pt x="66826" y="0"/>
                </a:lnTo>
                <a:close/>
              </a:path>
              <a:path w="110490" h="193040">
                <a:moveTo>
                  <a:pt x="103424" y="8632"/>
                </a:moveTo>
                <a:lnTo>
                  <a:pt x="62670" y="8632"/>
                </a:lnTo>
                <a:lnTo>
                  <a:pt x="79364" y="11668"/>
                </a:lnTo>
                <a:lnTo>
                  <a:pt x="90280" y="19349"/>
                </a:lnTo>
                <a:lnTo>
                  <a:pt x="96857" y="29539"/>
                </a:lnTo>
                <a:lnTo>
                  <a:pt x="100533" y="40103"/>
                </a:lnTo>
                <a:lnTo>
                  <a:pt x="101939" y="41752"/>
                </a:lnTo>
                <a:lnTo>
                  <a:pt x="106397" y="40934"/>
                </a:lnTo>
                <a:lnTo>
                  <a:pt x="107497" y="39265"/>
                </a:lnTo>
                <a:lnTo>
                  <a:pt x="107066" y="29962"/>
                </a:lnTo>
                <a:lnTo>
                  <a:pt x="105929" y="20397"/>
                </a:lnTo>
                <a:lnTo>
                  <a:pt x="104287" y="11659"/>
                </a:lnTo>
                <a:lnTo>
                  <a:pt x="103424" y="86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314060" y="317266"/>
            <a:ext cx="1163746" cy="2233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Rounded Rectangle 185"/>
          <p:cNvSpPr/>
          <p:nvPr/>
        </p:nvSpPr>
        <p:spPr>
          <a:xfrm>
            <a:off x="6372093" y="3011592"/>
            <a:ext cx="9933138" cy="8227908"/>
          </a:xfrm>
          <a:prstGeom prst="roundRect">
            <a:avLst>
              <a:gd name="adj" fmla="val 3570"/>
            </a:avLst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ounded Rectangle 211"/>
          <p:cNvSpPr/>
          <p:nvPr/>
        </p:nvSpPr>
        <p:spPr>
          <a:xfrm>
            <a:off x="6372093" y="1813400"/>
            <a:ext cx="4213357" cy="739300"/>
          </a:xfrm>
          <a:prstGeom prst="roundRect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TextBox 213"/>
          <p:cNvSpPr txBox="1"/>
          <p:nvPr/>
        </p:nvSpPr>
        <p:spPr>
          <a:xfrm>
            <a:off x="7156450" y="1815525"/>
            <a:ext cx="2727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USERS</a:t>
            </a:r>
          </a:p>
        </p:txBody>
      </p:sp>
      <p:sp>
        <p:nvSpPr>
          <p:cNvPr id="239" name="Rounded Rectangle 238"/>
          <p:cNvSpPr/>
          <p:nvPr/>
        </p:nvSpPr>
        <p:spPr>
          <a:xfrm>
            <a:off x="69850" y="9029700"/>
            <a:ext cx="5704125" cy="2209800"/>
          </a:xfrm>
          <a:prstGeom prst="roundRect">
            <a:avLst>
              <a:gd name="adj" fmla="val 7335"/>
            </a:avLst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TextBox 282"/>
          <p:cNvSpPr txBox="1"/>
          <p:nvPr/>
        </p:nvSpPr>
        <p:spPr>
          <a:xfrm>
            <a:off x="9589309" y="2964854"/>
            <a:ext cx="327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SCISERVER</a:t>
            </a:r>
          </a:p>
        </p:txBody>
      </p:sp>
      <p:sp>
        <p:nvSpPr>
          <p:cNvPr id="295" name="Rounded Rectangle 294"/>
          <p:cNvSpPr/>
          <p:nvPr/>
        </p:nvSpPr>
        <p:spPr>
          <a:xfrm>
            <a:off x="16986250" y="1790700"/>
            <a:ext cx="3009280" cy="3638206"/>
          </a:xfrm>
          <a:prstGeom prst="roundRect">
            <a:avLst>
              <a:gd name="adj" fmla="val 7770"/>
            </a:avLst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TextBox 377"/>
          <p:cNvSpPr txBox="1"/>
          <p:nvPr/>
        </p:nvSpPr>
        <p:spPr>
          <a:xfrm>
            <a:off x="17023730" y="1846577"/>
            <a:ext cx="2960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EXTERNAL APPS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04090" y="1159659"/>
            <a:ext cx="533400" cy="457200"/>
            <a:chOff x="304090" y="1159659"/>
            <a:chExt cx="533400" cy="457200"/>
          </a:xfrm>
        </p:grpSpPr>
        <p:sp>
          <p:nvSpPr>
            <p:cNvPr id="379" name="Oval 378"/>
            <p:cNvSpPr/>
            <p:nvPr/>
          </p:nvSpPr>
          <p:spPr>
            <a:xfrm>
              <a:off x="304090" y="1159659"/>
              <a:ext cx="533400" cy="4572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TextBox 379"/>
            <p:cNvSpPr txBox="1"/>
            <p:nvPr/>
          </p:nvSpPr>
          <p:spPr>
            <a:xfrm>
              <a:off x="380290" y="1171326"/>
              <a:ext cx="386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394" name="Group 393"/>
          <p:cNvGrpSpPr/>
          <p:nvPr/>
        </p:nvGrpSpPr>
        <p:grpSpPr>
          <a:xfrm>
            <a:off x="17252330" y="2594301"/>
            <a:ext cx="1069975" cy="503223"/>
            <a:chOff x="4184650" y="2247900"/>
            <a:chExt cx="1066689" cy="500339"/>
          </a:xfrm>
        </p:grpSpPr>
        <p:sp>
          <p:nvSpPr>
            <p:cNvPr id="395" name="Rounded Rectangle 394"/>
            <p:cNvSpPr/>
            <p:nvPr/>
          </p:nvSpPr>
          <p:spPr>
            <a:xfrm>
              <a:off x="4184650" y="2247900"/>
              <a:ext cx="1066689" cy="5003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96" name="TextBox 395"/>
            <p:cNvSpPr txBox="1"/>
            <p:nvPr/>
          </p:nvSpPr>
          <p:spPr>
            <a:xfrm>
              <a:off x="4260181" y="2353340"/>
              <a:ext cx="9151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SkyServer</a:t>
              </a:r>
              <a:endParaRPr lang="en-US" sz="1400" b="1" dirty="0"/>
            </a:p>
          </p:txBody>
        </p:sp>
      </p:grpSp>
      <p:grpSp>
        <p:nvGrpSpPr>
          <p:cNvPr id="397" name="Group 396"/>
          <p:cNvGrpSpPr/>
          <p:nvPr/>
        </p:nvGrpSpPr>
        <p:grpSpPr>
          <a:xfrm>
            <a:off x="18687471" y="2588950"/>
            <a:ext cx="1213252" cy="450720"/>
            <a:chOff x="4184650" y="1780931"/>
            <a:chExt cx="1213252" cy="450720"/>
          </a:xfrm>
        </p:grpSpPr>
        <p:sp>
          <p:nvSpPr>
            <p:cNvPr id="398" name="Rounded Rectangle 397"/>
            <p:cNvSpPr/>
            <p:nvPr/>
          </p:nvSpPr>
          <p:spPr>
            <a:xfrm>
              <a:off x="4184650" y="1780931"/>
              <a:ext cx="1065738" cy="45072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99" name="TextBox 398"/>
            <p:cNvSpPr txBox="1"/>
            <p:nvPr/>
          </p:nvSpPr>
          <p:spPr>
            <a:xfrm>
              <a:off x="4260180" y="1863580"/>
              <a:ext cx="11377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SkyQuery</a:t>
              </a:r>
              <a:endParaRPr lang="en-US" sz="1400" b="1" dirty="0"/>
            </a:p>
          </p:txBody>
        </p:sp>
      </p:grpSp>
      <p:grpSp>
        <p:nvGrpSpPr>
          <p:cNvPr id="410" name="Group 409"/>
          <p:cNvGrpSpPr/>
          <p:nvPr/>
        </p:nvGrpSpPr>
        <p:grpSpPr>
          <a:xfrm>
            <a:off x="17292311" y="3323463"/>
            <a:ext cx="1066798" cy="486580"/>
            <a:chOff x="4184650" y="2247899"/>
            <a:chExt cx="1066798" cy="486580"/>
          </a:xfrm>
        </p:grpSpPr>
        <p:sp>
          <p:nvSpPr>
            <p:cNvPr id="411" name="Rounded Rectangle 410"/>
            <p:cNvSpPr/>
            <p:nvPr/>
          </p:nvSpPr>
          <p:spPr>
            <a:xfrm>
              <a:off x="4184650" y="2247899"/>
              <a:ext cx="1066798" cy="48658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2" name="TextBox 411"/>
            <p:cNvSpPr txBox="1"/>
            <p:nvPr/>
          </p:nvSpPr>
          <p:spPr>
            <a:xfrm>
              <a:off x="4260180" y="2283114"/>
              <a:ext cx="915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Marvin</a:t>
              </a:r>
            </a:p>
          </p:txBody>
        </p:sp>
      </p:grpSp>
      <p:grpSp>
        <p:nvGrpSpPr>
          <p:cNvPr id="418" name="Group 417"/>
          <p:cNvGrpSpPr/>
          <p:nvPr/>
        </p:nvGrpSpPr>
        <p:grpSpPr>
          <a:xfrm>
            <a:off x="18721052" y="3969685"/>
            <a:ext cx="1034388" cy="473365"/>
            <a:chOff x="4184650" y="2247899"/>
            <a:chExt cx="1034388" cy="473365"/>
          </a:xfrm>
        </p:grpSpPr>
        <p:sp>
          <p:nvSpPr>
            <p:cNvPr id="419" name="Rounded Rectangle 418"/>
            <p:cNvSpPr/>
            <p:nvPr/>
          </p:nvSpPr>
          <p:spPr>
            <a:xfrm>
              <a:off x="4184650" y="2247899"/>
              <a:ext cx="1034388" cy="4733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0" name="TextBox 419"/>
            <p:cNvSpPr txBox="1"/>
            <p:nvPr/>
          </p:nvSpPr>
          <p:spPr>
            <a:xfrm>
              <a:off x="4260180" y="2283114"/>
              <a:ext cx="8064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MEDE</a:t>
              </a:r>
            </a:p>
          </p:txBody>
        </p:sp>
      </p:grpSp>
      <p:grpSp>
        <p:nvGrpSpPr>
          <p:cNvPr id="421" name="Group 420"/>
          <p:cNvGrpSpPr/>
          <p:nvPr/>
        </p:nvGrpSpPr>
        <p:grpSpPr>
          <a:xfrm>
            <a:off x="17328095" y="3969685"/>
            <a:ext cx="1035730" cy="457200"/>
            <a:chOff x="4173830" y="2247900"/>
            <a:chExt cx="1035730" cy="457200"/>
          </a:xfrm>
        </p:grpSpPr>
        <p:sp>
          <p:nvSpPr>
            <p:cNvPr id="422" name="Rounded Rectangle 421"/>
            <p:cNvSpPr/>
            <p:nvPr/>
          </p:nvSpPr>
          <p:spPr>
            <a:xfrm>
              <a:off x="4173830" y="2247900"/>
              <a:ext cx="1035730" cy="4572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3" name="TextBox 422"/>
            <p:cNvSpPr txBox="1"/>
            <p:nvPr/>
          </p:nvSpPr>
          <p:spPr>
            <a:xfrm>
              <a:off x="4260180" y="2283114"/>
              <a:ext cx="888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Paradim</a:t>
              </a:r>
              <a:endParaRPr lang="en-US" sz="1400" b="1" dirty="0"/>
            </a:p>
          </p:txBody>
        </p:sp>
      </p:grpSp>
      <p:grpSp>
        <p:nvGrpSpPr>
          <p:cNvPr id="424" name="Group 423"/>
          <p:cNvGrpSpPr/>
          <p:nvPr/>
        </p:nvGrpSpPr>
        <p:grpSpPr>
          <a:xfrm>
            <a:off x="18730815" y="3294802"/>
            <a:ext cx="1016311" cy="496996"/>
            <a:chOff x="4184650" y="2247900"/>
            <a:chExt cx="1016311" cy="403277"/>
          </a:xfrm>
        </p:grpSpPr>
        <p:sp>
          <p:nvSpPr>
            <p:cNvPr id="425" name="Rounded Rectangle 424"/>
            <p:cNvSpPr/>
            <p:nvPr/>
          </p:nvSpPr>
          <p:spPr>
            <a:xfrm>
              <a:off x="4184650" y="2247900"/>
              <a:ext cx="1016311" cy="40327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6" name="TextBox 425"/>
            <p:cNvSpPr txBox="1"/>
            <p:nvPr/>
          </p:nvSpPr>
          <p:spPr>
            <a:xfrm>
              <a:off x="4260180" y="2283114"/>
              <a:ext cx="8645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Gluseen</a:t>
              </a:r>
              <a:endParaRPr lang="en-US" sz="1400" b="1" dirty="0"/>
            </a:p>
          </p:txBody>
        </p:sp>
      </p:grpSp>
      <p:sp>
        <p:nvSpPr>
          <p:cNvPr id="443" name="Rounded Rectangle 442"/>
          <p:cNvSpPr/>
          <p:nvPr/>
        </p:nvSpPr>
        <p:spPr>
          <a:xfrm>
            <a:off x="16986250" y="6342996"/>
            <a:ext cx="3009279" cy="1954947"/>
          </a:xfrm>
          <a:prstGeom prst="roundRect">
            <a:avLst>
              <a:gd name="adj" fmla="val 7770"/>
            </a:avLst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7" name="Group 426"/>
          <p:cNvGrpSpPr/>
          <p:nvPr/>
        </p:nvGrpSpPr>
        <p:grpSpPr>
          <a:xfrm>
            <a:off x="17334824" y="4610100"/>
            <a:ext cx="1025581" cy="457200"/>
            <a:chOff x="4176706" y="2247900"/>
            <a:chExt cx="1025581" cy="457200"/>
          </a:xfrm>
        </p:grpSpPr>
        <p:sp>
          <p:nvSpPr>
            <p:cNvPr id="428" name="Rounded Rectangle 427"/>
            <p:cNvSpPr/>
            <p:nvPr/>
          </p:nvSpPr>
          <p:spPr>
            <a:xfrm>
              <a:off x="4184650" y="2247900"/>
              <a:ext cx="994215" cy="4572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9" name="TextBox 428"/>
            <p:cNvSpPr txBox="1"/>
            <p:nvPr/>
          </p:nvSpPr>
          <p:spPr>
            <a:xfrm>
              <a:off x="4176706" y="2283114"/>
              <a:ext cx="1025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Turbulence</a:t>
              </a:r>
            </a:p>
          </p:txBody>
        </p:sp>
      </p:grpSp>
      <p:grpSp>
        <p:nvGrpSpPr>
          <p:cNvPr id="430" name="Group 429"/>
          <p:cNvGrpSpPr/>
          <p:nvPr/>
        </p:nvGrpSpPr>
        <p:grpSpPr>
          <a:xfrm>
            <a:off x="17122935" y="6909010"/>
            <a:ext cx="2769506" cy="538128"/>
            <a:chOff x="4184650" y="2247900"/>
            <a:chExt cx="1374776" cy="538128"/>
          </a:xfrm>
        </p:grpSpPr>
        <p:sp>
          <p:nvSpPr>
            <p:cNvPr id="431" name="Rounded Rectangle 430"/>
            <p:cNvSpPr/>
            <p:nvPr/>
          </p:nvSpPr>
          <p:spPr>
            <a:xfrm>
              <a:off x="4184650" y="2247900"/>
              <a:ext cx="1374776" cy="53812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TextBox 431"/>
            <p:cNvSpPr txBox="1"/>
            <p:nvPr/>
          </p:nvSpPr>
          <p:spPr>
            <a:xfrm>
              <a:off x="4248882" y="2283114"/>
              <a:ext cx="1059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CLASSROOM</a:t>
              </a:r>
              <a:endParaRPr lang="en-US" b="1" dirty="0"/>
            </a:p>
          </p:txBody>
        </p:sp>
      </p:grpSp>
      <p:grpSp>
        <p:nvGrpSpPr>
          <p:cNvPr id="438" name="Group 437"/>
          <p:cNvGrpSpPr/>
          <p:nvPr/>
        </p:nvGrpSpPr>
        <p:grpSpPr>
          <a:xfrm>
            <a:off x="14765972" y="2050353"/>
            <a:ext cx="533400" cy="457200"/>
            <a:chOff x="10661650" y="1181101"/>
            <a:chExt cx="533400" cy="457200"/>
          </a:xfrm>
        </p:grpSpPr>
        <p:sp>
          <p:nvSpPr>
            <p:cNvPr id="439" name="Oval 438"/>
            <p:cNvSpPr/>
            <p:nvPr/>
          </p:nvSpPr>
          <p:spPr>
            <a:xfrm>
              <a:off x="10661650" y="1181101"/>
              <a:ext cx="533400" cy="4572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TextBox 439"/>
            <p:cNvSpPr txBox="1"/>
            <p:nvPr/>
          </p:nvSpPr>
          <p:spPr>
            <a:xfrm>
              <a:off x="10737850" y="1192768"/>
              <a:ext cx="386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5</a:t>
              </a:r>
            </a:p>
          </p:txBody>
        </p:sp>
      </p:grpSp>
      <p:sp>
        <p:nvSpPr>
          <p:cNvPr id="441" name="Right Arrow 440"/>
          <p:cNvSpPr/>
          <p:nvPr/>
        </p:nvSpPr>
        <p:spPr>
          <a:xfrm>
            <a:off x="10834762" y="5829300"/>
            <a:ext cx="436488" cy="6096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TextBox 443"/>
          <p:cNvSpPr txBox="1"/>
          <p:nvPr/>
        </p:nvSpPr>
        <p:spPr>
          <a:xfrm>
            <a:off x="16796648" y="6355271"/>
            <a:ext cx="3061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COURSEWARE</a:t>
            </a:r>
            <a:endParaRPr lang="en-US" sz="3200" b="1" dirty="0"/>
          </a:p>
        </p:txBody>
      </p:sp>
      <p:sp>
        <p:nvSpPr>
          <p:cNvPr id="453" name="object 3"/>
          <p:cNvSpPr/>
          <p:nvPr/>
        </p:nvSpPr>
        <p:spPr>
          <a:xfrm>
            <a:off x="11057708" y="1006253"/>
            <a:ext cx="5133975" cy="1863962"/>
          </a:xfrm>
          <a:custGeom>
            <a:avLst/>
            <a:gdLst/>
            <a:ahLst/>
            <a:cxnLst/>
            <a:rect l="l" t="t" r="r" b="b"/>
            <a:pathLst>
              <a:path w="5133975" h="1765935">
                <a:moveTo>
                  <a:pt x="4897253" y="0"/>
                </a:moveTo>
                <a:lnTo>
                  <a:pt x="236518" y="0"/>
                </a:lnTo>
                <a:lnTo>
                  <a:pt x="99781" y="3695"/>
                </a:lnTo>
                <a:lnTo>
                  <a:pt x="29564" y="29564"/>
                </a:lnTo>
                <a:lnTo>
                  <a:pt x="3695" y="99781"/>
                </a:lnTo>
                <a:lnTo>
                  <a:pt x="0" y="236518"/>
                </a:lnTo>
                <a:lnTo>
                  <a:pt x="0" y="1529163"/>
                </a:lnTo>
                <a:lnTo>
                  <a:pt x="3695" y="1665900"/>
                </a:lnTo>
                <a:lnTo>
                  <a:pt x="29564" y="1736117"/>
                </a:lnTo>
                <a:lnTo>
                  <a:pt x="99781" y="1761986"/>
                </a:lnTo>
                <a:lnTo>
                  <a:pt x="236518" y="1765682"/>
                </a:lnTo>
                <a:lnTo>
                  <a:pt x="4897253" y="1765682"/>
                </a:lnTo>
                <a:lnTo>
                  <a:pt x="5033991" y="1761986"/>
                </a:lnTo>
                <a:lnTo>
                  <a:pt x="5104207" y="1736117"/>
                </a:lnTo>
                <a:lnTo>
                  <a:pt x="5130076" y="1665900"/>
                </a:lnTo>
                <a:lnTo>
                  <a:pt x="5133772" y="1529163"/>
                </a:lnTo>
                <a:lnTo>
                  <a:pt x="5133772" y="236518"/>
                </a:lnTo>
                <a:lnTo>
                  <a:pt x="5130076" y="99781"/>
                </a:lnTo>
                <a:lnTo>
                  <a:pt x="5104207" y="29564"/>
                </a:lnTo>
                <a:lnTo>
                  <a:pt x="5033991" y="3695"/>
                </a:lnTo>
                <a:lnTo>
                  <a:pt x="4897253" y="0"/>
                </a:lnTo>
                <a:close/>
              </a:path>
            </a:pathLst>
          </a:custGeom>
          <a:solidFill>
            <a:srgbClr val="003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"/>
          <p:cNvSpPr txBox="1"/>
          <p:nvPr/>
        </p:nvSpPr>
        <p:spPr>
          <a:xfrm>
            <a:off x="11338662" y="876300"/>
            <a:ext cx="4676775" cy="1891287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0"/>
              </a:spcBef>
            </a:pPr>
            <a:r>
              <a:rPr sz="3200" b="1" spc="4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sz="3200" b="1" spc="-3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sz="3200" b="1" spc="-14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200" b="1" spc="-4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SciServer?</a:t>
            </a:r>
            <a:endParaRPr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marR="5080">
              <a:lnSpc>
                <a:spcPct val="100699"/>
              </a:lnSpc>
              <a:spcBef>
                <a:spcPts val="790"/>
              </a:spcBef>
            </a:pPr>
            <a:r>
              <a:rPr sz="1850" spc="-5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sz="1850" spc="-10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 </a:t>
            </a:r>
            <a:r>
              <a:rPr sz="1850" spc="-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sz="185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researchers </a:t>
            </a:r>
            <a:r>
              <a:rPr sz="1850" spc="-1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across </a:t>
            </a:r>
            <a:r>
              <a:rPr sz="185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multiple</a:t>
            </a:r>
            <a:r>
              <a:rPr sz="1850" spc="-17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50" spc="1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domains </a:t>
            </a:r>
            <a:r>
              <a:rPr sz="1850" spc="30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sz="1850" spc="2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host </a:t>
            </a:r>
            <a:r>
              <a:rPr sz="1850" spc="3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sz="185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share </a:t>
            </a:r>
            <a:r>
              <a:rPr sz="1850" spc="-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datasets, </a:t>
            </a:r>
            <a:r>
              <a:rPr sz="1850" spc="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featuring </a:t>
            </a:r>
            <a:r>
              <a:rPr sz="1850" spc="1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query </a:t>
            </a:r>
            <a:r>
              <a:rPr sz="1850" spc="3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 </a:t>
            </a:r>
            <a:r>
              <a:rPr sz="1850" spc="-2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 </a:t>
            </a:r>
            <a:r>
              <a:rPr sz="1850" spc="-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tools for </a:t>
            </a:r>
            <a:r>
              <a:rPr sz="1850" spc="-1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collaborative</a:t>
            </a:r>
            <a:r>
              <a:rPr sz="1850" spc="-13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50" spc="-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research.</a:t>
            </a:r>
            <a:endParaRPr sz="18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89" name="Picture 48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" y="2324100"/>
            <a:ext cx="3856516" cy="3429000"/>
          </a:xfrm>
          <a:prstGeom prst="rect">
            <a:avLst/>
          </a:prstGeom>
          <a:ln w="63500">
            <a:solidFill>
              <a:schemeClr val="tx2"/>
            </a:solidFill>
          </a:ln>
        </p:spPr>
      </p:pic>
      <p:sp>
        <p:nvSpPr>
          <p:cNvPr id="490" name="TextBox 489"/>
          <p:cNvSpPr txBox="1"/>
          <p:nvPr/>
        </p:nvSpPr>
        <p:spPr>
          <a:xfrm>
            <a:off x="222250" y="5981700"/>
            <a:ext cx="3856516" cy="22467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lvl="1" indent="-341313"/>
            <a:r>
              <a:rPr lang="en-US" sz="1400" b="1" dirty="0"/>
              <a:t>Astronomy</a:t>
            </a:r>
            <a:endParaRPr lang="en-US" sz="1200" b="1" dirty="0"/>
          </a:p>
          <a:p>
            <a:pPr lvl="1" indent="-341313">
              <a:buFontTx/>
              <a:buChar char="-"/>
            </a:pPr>
            <a:r>
              <a:rPr lang="en-US" sz="1200" dirty="0"/>
              <a:t>Sloan Digital Sky Survey</a:t>
            </a:r>
          </a:p>
          <a:p>
            <a:pPr lvl="1" indent="-341313">
              <a:buFontTx/>
              <a:buChar char="-"/>
            </a:pPr>
            <a:r>
              <a:rPr lang="en-US" sz="1200" dirty="0"/>
              <a:t>Millennium Simulations</a:t>
            </a:r>
          </a:p>
          <a:p>
            <a:pPr lvl="1" indent="-341313"/>
            <a:r>
              <a:rPr lang="en-US" sz="1400" b="1" dirty="0"/>
              <a:t>Fluid</a:t>
            </a:r>
            <a:r>
              <a:rPr lang="en-US" sz="1200" b="1" dirty="0"/>
              <a:t> </a:t>
            </a:r>
            <a:r>
              <a:rPr lang="en-US" sz="1400" b="1" dirty="0"/>
              <a:t>mechanics</a:t>
            </a:r>
          </a:p>
          <a:p>
            <a:pPr lvl="1" indent="-341313">
              <a:buFontTx/>
              <a:buChar char="-"/>
            </a:pPr>
            <a:r>
              <a:rPr lang="en-US" sz="1200" dirty="0"/>
              <a:t>JHU Turbulence DBs</a:t>
            </a:r>
          </a:p>
          <a:p>
            <a:pPr lvl="1" indent="-341313"/>
            <a:r>
              <a:rPr lang="en-US" sz="1400" b="1" dirty="0"/>
              <a:t>Genomics</a:t>
            </a:r>
          </a:p>
          <a:p>
            <a:pPr lvl="1" indent="-341313">
              <a:buFontTx/>
              <a:buChar char="-"/>
            </a:pPr>
            <a:r>
              <a:rPr lang="en-US" sz="1200" dirty="0"/>
              <a:t>Recount (RNA </a:t>
            </a:r>
            <a:r>
              <a:rPr lang="en-US" sz="1200" dirty="0" err="1"/>
              <a:t>seqs</a:t>
            </a:r>
            <a:r>
              <a:rPr lang="en-US" sz="1200" dirty="0" smtClean="0"/>
              <a:t>)</a:t>
            </a:r>
          </a:p>
          <a:p>
            <a:pPr lvl="1" indent="-341313">
              <a:buFontTx/>
              <a:buChar char="-"/>
            </a:pPr>
            <a:r>
              <a:rPr lang="en-US" sz="1200" dirty="0" smtClean="0"/>
              <a:t>JHSPH </a:t>
            </a:r>
            <a:r>
              <a:rPr lang="en-US" sz="1200" dirty="0" err="1" smtClean="0"/>
              <a:t>UKBiobank</a:t>
            </a:r>
            <a:endParaRPr lang="en-US" sz="1200" dirty="0"/>
          </a:p>
          <a:p>
            <a:pPr lvl="1" indent="-341313"/>
            <a:r>
              <a:rPr lang="en-US" sz="1400" b="1" dirty="0"/>
              <a:t>Materials</a:t>
            </a:r>
            <a:r>
              <a:rPr lang="en-US" sz="1200" b="1" dirty="0" smtClean="0"/>
              <a:t> </a:t>
            </a:r>
            <a:r>
              <a:rPr lang="en-US" sz="1400" b="1" dirty="0"/>
              <a:t>Science</a:t>
            </a:r>
          </a:p>
          <a:p>
            <a:pPr lvl="1" indent="-341313">
              <a:buFontTx/>
              <a:buChar char="-"/>
            </a:pPr>
            <a:r>
              <a:rPr lang="en-US" sz="1200" dirty="0" smtClean="0"/>
              <a:t>MEDE</a:t>
            </a:r>
          </a:p>
          <a:p>
            <a:pPr lvl="1" indent="-341313">
              <a:buFontTx/>
              <a:buChar char="-"/>
            </a:pPr>
            <a:r>
              <a:rPr lang="en-US" sz="1200" dirty="0" err="1" smtClean="0"/>
              <a:t>Paradim</a:t>
            </a:r>
            <a:endParaRPr lang="en-US" sz="1200" dirty="0"/>
          </a:p>
        </p:txBody>
      </p:sp>
      <p:sp>
        <p:nvSpPr>
          <p:cNvPr id="497" name="TextBox 496"/>
          <p:cNvSpPr txBox="1"/>
          <p:nvPr/>
        </p:nvSpPr>
        <p:spPr>
          <a:xfrm>
            <a:off x="962205" y="1189150"/>
            <a:ext cx="5377495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SciServer</a:t>
            </a:r>
            <a:r>
              <a:rPr lang="en-US" dirty="0">
                <a:solidFill>
                  <a:schemeClr val="bg1"/>
                </a:solidFill>
              </a:rPr>
              <a:t> HOSTS datasets for Research Science Groups</a:t>
            </a:r>
          </a:p>
        </p:txBody>
      </p:sp>
      <p:sp>
        <p:nvSpPr>
          <p:cNvPr id="498" name="TextBox 497"/>
          <p:cNvSpPr txBox="1"/>
          <p:nvPr/>
        </p:nvSpPr>
        <p:spPr>
          <a:xfrm>
            <a:off x="7292058" y="1198029"/>
            <a:ext cx="2455192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Users Register and Login</a:t>
            </a:r>
          </a:p>
        </p:txBody>
      </p:sp>
      <p:sp>
        <p:nvSpPr>
          <p:cNvPr id="500" name="TextBox 499"/>
          <p:cNvSpPr txBox="1"/>
          <p:nvPr/>
        </p:nvSpPr>
        <p:spPr>
          <a:xfrm>
            <a:off x="17261643" y="1192768"/>
            <a:ext cx="2591622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External API Access</a:t>
            </a:r>
            <a:endParaRPr lang="en-US" dirty="0"/>
          </a:p>
        </p:txBody>
      </p:sp>
      <p:sp>
        <p:nvSpPr>
          <p:cNvPr id="507" name="TextBox 506"/>
          <p:cNvSpPr txBox="1"/>
          <p:nvPr/>
        </p:nvSpPr>
        <p:spPr>
          <a:xfrm>
            <a:off x="7258010" y="3625377"/>
            <a:ext cx="3146261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Dashboard &amp; Collaboration</a:t>
            </a:r>
          </a:p>
        </p:txBody>
      </p:sp>
      <p:sp>
        <p:nvSpPr>
          <p:cNvPr id="508" name="TextBox 507"/>
          <p:cNvSpPr txBox="1"/>
          <p:nvPr/>
        </p:nvSpPr>
        <p:spPr>
          <a:xfrm>
            <a:off x="11888183" y="3575423"/>
            <a:ext cx="3421666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Query, Compute, Analysis</a:t>
            </a:r>
          </a:p>
        </p:txBody>
      </p:sp>
      <p:sp>
        <p:nvSpPr>
          <p:cNvPr id="509" name="TextBox 508"/>
          <p:cNvSpPr txBox="1"/>
          <p:nvPr/>
        </p:nvSpPr>
        <p:spPr>
          <a:xfrm>
            <a:off x="17391410" y="5822756"/>
            <a:ext cx="2486537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Educational Support</a:t>
            </a:r>
            <a:endParaRPr lang="en-US" dirty="0"/>
          </a:p>
        </p:txBody>
      </p:sp>
      <p:sp>
        <p:nvSpPr>
          <p:cNvPr id="210" name="TextBox 209"/>
          <p:cNvSpPr txBox="1"/>
          <p:nvPr/>
        </p:nvSpPr>
        <p:spPr>
          <a:xfrm>
            <a:off x="1008742" y="1714500"/>
            <a:ext cx="3785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DATA PROVIDERS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807131A-EF6E-5145-A2E9-04A82662B3C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40490" y="8948774"/>
            <a:ext cx="4127072" cy="1985926"/>
          </a:xfrm>
          <a:prstGeom prst="rect">
            <a:avLst/>
          </a:prstGeom>
          <a:ln w="63500">
            <a:solidFill>
              <a:schemeClr val="tx2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7429570E-F061-8643-B324-77FC54C6F55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576050" y="8953500"/>
            <a:ext cx="4115360" cy="1981200"/>
          </a:xfrm>
          <a:prstGeom prst="rect">
            <a:avLst/>
          </a:prstGeom>
          <a:ln w="63500">
            <a:solidFill>
              <a:schemeClr val="tx2"/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5F399276-3FE0-2D4A-BB62-DF7EEE71D5E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423650" y="6085434"/>
            <a:ext cx="1840683" cy="2076176"/>
          </a:xfrm>
          <a:prstGeom prst="rect">
            <a:avLst/>
          </a:prstGeom>
          <a:ln w="63500">
            <a:solidFill>
              <a:schemeClr val="tx2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3ADB45D6-2164-6B4C-98EF-C7F608BB734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4525586" y="4229100"/>
            <a:ext cx="1546264" cy="1644070"/>
          </a:xfrm>
          <a:prstGeom prst="rect">
            <a:avLst/>
          </a:prstGeom>
          <a:ln w="63500">
            <a:solidFill>
              <a:schemeClr val="tx2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="" xmlns:a16="http://schemas.microsoft.com/office/drawing/2014/main" id="{DD86DA8D-6853-4F49-9679-C87B4B05ADF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568259" y="6085870"/>
            <a:ext cx="2503591" cy="1800829"/>
          </a:xfrm>
          <a:prstGeom prst="rect">
            <a:avLst/>
          </a:prstGeom>
          <a:ln w="63500">
            <a:solidFill>
              <a:schemeClr val="tx2"/>
            </a:solidFill>
          </a:ln>
        </p:spPr>
      </p:pic>
      <p:sp>
        <p:nvSpPr>
          <p:cNvPr id="183" name="object 138"/>
          <p:cNvSpPr/>
          <p:nvPr/>
        </p:nvSpPr>
        <p:spPr>
          <a:xfrm>
            <a:off x="6546850" y="4076700"/>
            <a:ext cx="4132056" cy="390669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  <a:ln w="63500"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TextBox 30"/>
          <p:cNvSpPr txBox="1"/>
          <p:nvPr/>
        </p:nvSpPr>
        <p:spPr>
          <a:xfrm>
            <a:off x="16636053" y="8724900"/>
            <a:ext cx="339819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How to </a:t>
            </a:r>
            <a:r>
              <a:rPr lang="en-US" sz="2800" b="1" dirty="0">
                <a:solidFill>
                  <a:schemeClr val="bg1"/>
                </a:solidFill>
              </a:rPr>
              <a:t>G</a:t>
            </a:r>
            <a:r>
              <a:rPr lang="en-US" sz="2800" b="1" dirty="0" smtClean="0">
                <a:solidFill>
                  <a:schemeClr val="bg1"/>
                </a:solidFill>
              </a:rPr>
              <a:t>et Started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bg1"/>
                </a:solidFill>
              </a:rPr>
              <a:t>User Account: Register an account at </a:t>
            </a:r>
            <a:r>
              <a:rPr lang="en-US" sz="1400" dirty="0" smtClean="0">
                <a:solidFill>
                  <a:schemeClr val="bg1"/>
                </a:solidFill>
                <a:hlinkClick r:id="rId19"/>
              </a:rPr>
              <a:t>https://apps.sciserver.org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bg1"/>
                </a:solidFill>
              </a:rPr>
              <a:t>Data Provider: Contact </a:t>
            </a:r>
            <a:r>
              <a:rPr lang="en-US" sz="1400" dirty="0" smtClean="0">
                <a:solidFill>
                  <a:schemeClr val="bg1"/>
                </a:solidFill>
                <a:hlinkClick r:id="rId20"/>
              </a:rPr>
              <a:t>helpdesk@sciserver.org</a:t>
            </a:r>
            <a:endParaRPr lang="en-US" sz="1400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bg1"/>
                </a:solidFill>
              </a:rPr>
              <a:t>Tell us your Use Cases for Team collaboration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bg1"/>
                </a:solidFill>
              </a:rPr>
              <a:t>Provide feedback on your experiences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bg1"/>
                </a:solidFill>
              </a:rPr>
              <a:t>Let us help you share data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bg1"/>
                </a:solidFill>
              </a:rPr>
              <a:t>Introduce </a:t>
            </a:r>
            <a:r>
              <a:rPr lang="en-US" sz="1400" dirty="0" err="1" smtClean="0">
                <a:solidFill>
                  <a:schemeClr val="bg1"/>
                </a:solidFill>
              </a:rPr>
              <a:t>SciServer</a:t>
            </a:r>
            <a:r>
              <a:rPr lang="en-US" sz="1400" dirty="0" smtClean="0">
                <a:solidFill>
                  <a:schemeClr val="bg1"/>
                </a:solidFill>
              </a:rPr>
              <a:t> to other users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3650" y="4172379"/>
            <a:ext cx="2871108" cy="1662857"/>
          </a:xfrm>
          <a:prstGeom prst="rect">
            <a:avLst/>
          </a:prstGeom>
          <a:noFill/>
          <a:ln w="635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92" name="Straight Arrow Connector 191"/>
          <p:cNvCxnSpPr/>
          <p:nvPr/>
        </p:nvCxnSpPr>
        <p:spPr>
          <a:xfrm>
            <a:off x="8500126" y="2568616"/>
            <a:ext cx="20268" cy="446379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7259767" y="8460586"/>
            <a:ext cx="3146261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Manage Your Data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12282939" y="8464034"/>
            <a:ext cx="3146261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Share Your Data</a:t>
            </a:r>
          </a:p>
        </p:txBody>
      </p:sp>
      <p:grpSp>
        <p:nvGrpSpPr>
          <p:cNvPr id="2049" name="Group 2048"/>
          <p:cNvGrpSpPr/>
          <p:nvPr/>
        </p:nvGrpSpPr>
        <p:grpSpPr>
          <a:xfrm>
            <a:off x="664567" y="9992975"/>
            <a:ext cx="700683" cy="461038"/>
            <a:chOff x="596519" y="-1878474"/>
            <a:chExt cx="1143000" cy="1175266"/>
          </a:xfrm>
          <a:solidFill>
            <a:schemeClr val="tx2">
              <a:lumMod val="75000"/>
            </a:schemeClr>
          </a:solidFill>
        </p:grpSpPr>
        <p:sp>
          <p:nvSpPr>
            <p:cNvPr id="140" name="Flowchart: Magnetic Disk 139"/>
            <p:cNvSpPr/>
            <p:nvPr/>
          </p:nvSpPr>
          <p:spPr>
            <a:xfrm>
              <a:off x="596519" y="-1878474"/>
              <a:ext cx="685800" cy="71806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Flowchart: Magnetic Disk 140"/>
            <p:cNvSpPr/>
            <p:nvPr/>
          </p:nvSpPr>
          <p:spPr>
            <a:xfrm>
              <a:off x="748919" y="-1726074"/>
              <a:ext cx="685800" cy="71806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Flowchart: Magnetic Disk 141"/>
            <p:cNvSpPr/>
            <p:nvPr/>
          </p:nvSpPr>
          <p:spPr>
            <a:xfrm>
              <a:off x="901319" y="-1573674"/>
              <a:ext cx="685800" cy="71806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lowchart: Magnetic Disk 142"/>
            <p:cNvSpPr/>
            <p:nvPr/>
          </p:nvSpPr>
          <p:spPr>
            <a:xfrm>
              <a:off x="1053719" y="-1421274"/>
              <a:ext cx="685800" cy="71806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51" name="Group 2050"/>
          <p:cNvGrpSpPr/>
          <p:nvPr/>
        </p:nvGrpSpPr>
        <p:grpSpPr>
          <a:xfrm>
            <a:off x="628816" y="10547104"/>
            <a:ext cx="726440" cy="441504"/>
            <a:chOff x="2443747" y="-1850348"/>
            <a:chExt cx="1295400" cy="1143000"/>
          </a:xfrm>
          <a:solidFill>
            <a:schemeClr val="tx2">
              <a:lumMod val="75000"/>
            </a:schemeClr>
          </a:solidFill>
        </p:grpSpPr>
        <p:sp>
          <p:nvSpPr>
            <p:cNvPr id="144" name="Flowchart: Card 143"/>
            <p:cNvSpPr/>
            <p:nvPr/>
          </p:nvSpPr>
          <p:spPr>
            <a:xfrm>
              <a:off x="2443747" y="-1850348"/>
              <a:ext cx="838200" cy="685800"/>
            </a:xfrm>
            <a:prstGeom prst="flowChartPunchedCard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Flowchart: Card 144"/>
            <p:cNvSpPr/>
            <p:nvPr/>
          </p:nvSpPr>
          <p:spPr>
            <a:xfrm>
              <a:off x="2596147" y="-1697948"/>
              <a:ext cx="838200" cy="685800"/>
            </a:xfrm>
            <a:prstGeom prst="flowChartPunchedCard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Flowchart: Card 145"/>
            <p:cNvSpPr/>
            <p:nvPr/>
          </p:nvSpPr>
          <p:spPr>
            <a:xfrm>
              <a:off x="2748547" y="-1545548"/>
              <a:ext cx="838200" cy="685800"/>
            </a:xfrm>
            <a:prstGeom prst="flowChartPunchedCard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Flowchart: Card 146"/>
            <p:cNvSpPr/>
            <p:nvPr/>
          </p:nvSpPr>
          <p:spPr>
            <a:xfrm>
              <a:off x="2900947" y="-1393148"/>
              <a:ext cx="838200" cy="685800"/>
            </a:xfrm>
            <a:prstGeom prst="flowChartPunchedCard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8" name="TextBox 147"/>
          <p:cNvSpPr txBox="1"/>
          <p:nvPr/>
        </p:nvSpPr>
        <p:spPr>
          <a:xfrm>
            <a:off x="146050" y="9577368"/>
            <a:ext cx="1670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HOSTED</a:t>
            </a:r>
            <a:endParaRPr lang="en-US" sz="1400" b="1" dirty="0"/>
          </a:p>
        </p:txBody>
      </p:sp>
      <p:sp>
        <p:nvSpPr>
          <p:cNvPr id="4" name="Down Arrow 3"/>
          <p:cNvSpPr/>
          <p:nvPr/>
        </p:nvSpPr>
        <p:spPr>
          <a:xfrm>
            <a:off x="8070850" y="8057918"/>
            <a:ext cx="650946" cy="373849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ight Arrow 163"/>
          <p:cNvSpPr/>
          <p:nvPr/>
        </p:nvSpPr>
        <p:spPr>
          <a:xfrm>
            <a:off x="10987162" y="9659799"/>
            <a:ext cx="436488" cy="6096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7" name="Group 166"/>
          <p:cNvGrpSpPr/>
          <p:nvPr/>
        </p:nvGrpSpPr>
        <p:grpSpPr>
          <a:xfrm>
            <a:off x="16755631" y="5753100"/>
            <a:ext cx="533400" cy="457200"/>
            <a:chOff x="304090" y="1159659"/>
            <a:chExt cx="533400" cy="457200"/>
          </a:xfrm>
        </p:grpSpPr>
        <p:sp>
          <p:nvSpPr>
            <p:cNvPr id="168" name="Oval 167"/>
            <p:cNvSpPr/>
            <p:nvPr/>
          </p:nvSpPr>
          <p:spPr>
            <a:xfrm>
              <a:off x="304090" y="1159659"/>
              <a:ext cx="533400" cy="4572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380290" y="1171326"/>
              <a:ext cx="386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16559853" y="1105223"/>
            <a:ext cx="533400" cy="457200"/>
            <a:chOff x="304090" y="1159659"/>
            <a:chExt cx="533400" cy="457200"/>
          </a:xfrm>
        </p:grpSpPr>
        <p:sp>
          <p:nvSpPr>
            <p:cNvPr id="171" name="Oval 170"/>
            <p:cNvSpPr/>
            <p:nvPr/>
          </p:nvSpPr>
          <p:spPr>
            <a:xfrm>
              <a:off x="304090" y="1159659"/>
              <a:ext cx="533400" cy="4572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380290" y="1171326"/>
              <a:ext cx="386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7</a:t>
              </a: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11576050" y="8387833"/>
            <a:ext cx="533400" cy="457200"/>
            <a:chOff x="304090" y="1159659"/>
            <a:chExt cx="533400" cy="457200"/>
          </a:xfrm>
        </p:grpSpPr>
        <p:sp>
          <p:nvSpPr>
            <p:cNvPr id="174" name="Oval 173"/>
            <p:cNvSpPr/>
            <p:nvPr/>
          </p:nvSpPr>
          <p:spPr>
            <a:xfrm>
              <a:off x="304090" y="1159659"/>
              <a:ext cx="533400" cy="4572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380290" y="1171326"/>
              <a:ext cx="386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6572870" y="8354090"/>
            <a:ext cx="533400" cy="457200"/>
            <a:chOff x="304090" y="1159659"/>
            <a:chExt cx="533400" cy="457200"/>
          </a:xfrm>
        </p:grpSpPr>
        <p:sp>
          <p:nvSpPr>
            <p:cNvPr id="182" name="Oval 181"/>
            <p:cNvSpPr/>
            <p:nvPr/>
          </p:nvSpPr>
          <p:spPr>
            <a:xfrm>
              <a:off x="304090" y="1159659"/>
              <a:ext cx="533400" cy="4572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380290" y="1171326"/>
              <a:ext cx="386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11283645" y="3543300"/>
            <a:ext cx="533400" cy="457200"/>
            <a:chOff x="304090" y="1159659"/>
            <a:chExt cx="533400" cy="457200"/>
          </a:xfrm>
        </p:grpSpPr>
        <p:sp>
          <p:nvSpPr>
            <p:cNvPr id="187" name="Oval 186"/>
            <p:cNvSpPr/>
            <p:nvPr/>
          </p:nvSpPr>
          <p:spPr>
            <a:xfrm>
              <a:off x="304090" y="1159659"/>
              <a:ext cx="533400" cy="4572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380290" y="1171326"/>
              <a:ext cx="386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6558844" y="3524002"/>
            <a:ext cx="533400" cy="457200"/>
            <a:chOff x="304090" y="1159659"/>
            <a:chExt cx="533400" cy="457200"/>
          </a:xfrm>
        </p:grpSpPr>
        <p:sp>
          <p:nvSpPr>
            <p:cNvPr id="190" name="Oval 189"/>
            <p:cNvSpPr/>
            <p:nvPr/>
          </p:nvSpPr>
          <p:spPr>
            <a:xfrm>
              <a:off x="304090" y="1159659"/>
              <a:ext cx="533400" cy="4572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380290" y="1171326"/>
              <a:ext cx="386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6672689" y="1181100"/>
            <a:ext cx="533400" cy="457200"/>
            <a:chOff x="304090" y="1159659"/>
            <a:chExt cx="533400" cy="457200"/>
          </a:xfrm>
        </p:grpSpPr>
        <p:sp>
          <p:nvSpPr>
            <p:cNvPr id="194" name="Oval 193"/>
            <p:cNvSpPr/>
            <p:nvPr/>
          </p:nvSpPr>
          <p:spPr>
            <a:xfrm>
              <a:off x="304090" y="1159659"/>
              <a:ext cx="533400" cy="4572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380290" y="1171326"/>
              <a:ext cx="386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cxnSp>
        <p:nvCxnSpPr>
          <p:cNvPr id="196" name="Straight Arrow Connector 195"/>
          <p:cNvCxnSpPr/>
          <p:nvPr/>
        </p:nvCxnSpPr>
        <p:spPr>
          <a:xfrm flipH="1" flipV="1">
            <a:off x="16327000" y="3808575"/>
            <a:ext cx="659250" cy="1468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ight Arrow 196"/>
          <p:cNvSpPr/>
          <p:nvPr/>
        </p:nvSpPr>
        <p:spPr>
          <a:xfrm rot="18820951">
            <a:off x="10713662" y="8186263"/>
            <a:ext cx="592855" cy="6096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9" name="Group 218"/>
          <p:cNvGrpSpPr/>
          <p:nvPr/>
        </p:nvGrpSpPr>
        <p:grpSpPr>
          <a:xfrm>
            <a:off x="18738585" y="4610100"/>
            <a:ext cx="1070415" cy="457200"/>
            <a:chOff x="4184650" y="2247900"/>
            <a:chExt cx="1070415" cy="457200"/>
          </a:xfrm>
        </p:grpSpPr>
        <p:sp>
          <p:nvSpPr>
            <p:cNvPr id="220" name="Rounded Rectangle 219"/>
            <p:cNvSpPr/>
            <p:nvPr/>
          </p:nvSpPr>
          <p:spPr>
            <a:xfrm>
              <a:off x="4184650" y="2247900"/>
              <a:ext cx="994215" cy="4572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4229484" y="2283114"/>
              <a:ext cx="1025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 smtClean="0"/>
                <a:t>Millenium</a:t>
              </a:r>
              <a:endParaRPr lang="en-US" sz="1400" b="1" dirty="0"/>
            </a:p>
          </p:txBody>
        </p:sp>
      </p:grpSp>
      <p:cxnSp>
        <p:nvCxnSpPr>
          <p:cNvPr id="222" name="Straight Arrow Connector 221"/>
          <p:cNvCxnSpPr/>
          <p:nvPr/>
        </p:nvCxnSpPr>
        <p:spPr>
          <a:xfrm flipH="1">
            <a:off x="16330112" y="7200900"/>
            <a:ext cx="656138" cy="31532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5861050" y="9791700"/>
            <a:ext cx="436488" cy="6096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Down Arrow 229"/>
          <p:cNvSpPr/>
          <p:nvPr/>
        </p:nvSpPr>
        <p:spPr>
          <a:xfrm>
            <a:off x="2702816" y="8491665"/>
            <a:ext cx="650946" cy="461835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9" name="Group 2058"/>
          <p:cNvGrpSpPr/>
          <p:nvPr/>
        </p:nvGrpSpPr>
        <p:grpSpPr>
          <a:xfrm>
            <a:off x="4565650" y="2324100"/>
            <a:ext cx="1447800" cy="5781258"/>
            <a:chOff x="4413250" y="2324100"/>
            <a:chExt cx="1447800" cy="5051901"/>
          </a:xfrm>
        </p:grpSpPr>
        <p:sp>
          <p:nvSpPr>
            <p:cNvPr id="232" name="Rectangle 231"/>
            <p:cNvSpPr/>
            <p:nvPr/>
          </p:nvSpPr>
          <p:spPr>
            <a:xfrm>
              <a:off x="4413250" y="2324100"/>
              <a:ext cx="1447800" cy="50519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4552178" y="2499201"/>
              <a:ext cx="1156472" cy="914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4552178" y="3698164"/>
              <a:ext cx="1156472" cy="914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4552178" y="4907527"/>
              <a:ext cx="1156472" cy="914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4552178" y="6156801"/>
              <a:ext cx="1156472" cy="914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4651369" y="2590473"/>
              <a:ext cx="1057281" cy="564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1.1 Provide </a:t>
              </a:r>
              <a:r>
                <a:rPr lang="en-US" sz="1200" b="1" dirty="0"/>
                <a:t>and Register the Data</a:t>
              </a: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4667257" y="3821984"/>
              <a:ext cx="1057281" cy="564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1.2 </a:t>
              </a:r>
              <a:r>
                <a:rPr lang="en-US" sz="1200" b="1" dirty="0" err="1" smtClean="0"/>
                <a:t>SciServer</a:t>
              </a:r>
              <a:r>
                <a:rPr lang="en-US" sz="1200" b="1" dirty="0" smtClean="0"/>
                <a:t> </a:t>
              </a:r>
              <a:r>
                <a:rPr lang="en-US" sz="1200" b="1" dirty="0"/>
                <a:t>Hosts the Data</a:t>
              </a:r>
            </a:p>
          </p:txBody>
        </p:sp>
        <p:cxnSp>
          <p:nvCxnSpPr>
            <p:cNvPr id="244" name="Straight Arrow Connector 243"/>
            <p:cNvCxnSpPr>
              <a:cxnSpLocks/>
              <a:stCxn id="234" idx="2"/>
              <a:endCxn id="235" idx="0"/>
            </p:cNvCxnSpPr>
            <p:nvPr/>
          </p:nvCxnSpPr>
          <p:spPr>
            <a:xfrm>
              <a:off x="5130414" y="3413601"/>
              <a:ext cx="0" cy="284563"/>
            </a:xfrm>
            <a:prstGeom prst="straightConnector1">
              <a:avLst/>
            </a:prstGeom>
            <a:ln w="63500"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>
              <a:stCxn id="235" idx="2"/>
              <a:endCxn id="236" idx="0"/>
            </p:cNvCxnSpPr>
            <p:nvPr/>
          </p:nvCxnSpPr>
          <p:spPr>
            <a:xfrm>
              <a:off x="5130414" y="4612564"/>
              <a:ext cx="0" cy="294963"/>
            </a:xfrm>
            <a:prstGeom prst="straightConnector1">
              <a:avLst/>
            </a:prstGeom>
            <a:ln w="63500"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TextBox 245"/>
            <p:cNvSpPr txBox="1"/>
            <p:nvPr/>
          </p:nvSpPr>
          <p:spPr>
            <a:xfrm>
              <a:off x="4628378" y="5043073"/>
              <a:ext cx="1057281" cy="726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1.3 Setup </a:t>
              </a:r>
              <a:r>
                <a:rPr lang="en-US" sz="1200" b="1" dirty="0"/>
                <a:t>Access Controls for Team</a:t>
              </a: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4651369" y="6257013"/>
              <a:ext cx="1057281" cy="564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1.4 Data </a:t>
              </a:r>
              <a:r>
                <a:rPr lang="en-US" sz="1200" b="1" dirty="0"/>
                <a:t>Available for Use</a:t>
              </a:r>
            </a:p>
          </p:txBody>
        </p:sp>
        <p:cxnSp>
          <p:nvCxnSpPr>
            <p:cNvPr id="248" name="Straight Arrow Connector 247"/>
            <p:cNvCxnSpPr>
              <a:stCxn id="236" idx="2"/>
              <a:endCxn id="241" idx="0"/>
            </p:cNvCxnSpPr>
            <p:nvPr/>
          </p:nvCxnSpPr>
          <p:spPr>
            <a:xfrm>
              <a:off x="5130414" y="5821927"/>
              <a:ext cx="0" cy="334874"/>
            </a:xfrm>
            <a:prstGeom prst="straightConnector1">
              <a:avLst/>
            </a:prstGeom>
            <a:ln w="63500"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TextBox 248"/>
          <p:cNvSpPr txBox="1"/>
          <p:nvPr/>
        </p:nvSpPr>
        <p:spPr>
          <a:xfrm>
            <a:off x="16188237" y="3310235"/>
            <a:ext cx="1026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16188237" y="6739235"/>
            <a:ext cx="1026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62" name="Group 261"/>
          <p:cNvGrpSpPr/>
          <p:nvPr/>
        </p:nvGrpSpPr>
        <p:grpSpPr>
          <a:xfrm>
            <a:off x="2417167" y="9971901"/>
            <a:ext cx="700683" cy="461038"/>
            <a:chOff x="596519" y="-1878474"/>
            <a:chExt cx="1143000" cy="1175266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63" name="Flowchart: Magnetic Disk 262"/>
            <p:cNvSpPr/>
            <p:nvPr/>
          </p:nvSpPr>
          <p:spPr>
            <a:xfrm>
              <a:off x="596519" y="-1878474"/>
              <a:ext cx="685800" cy="71806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Flowchart: Magnetic Disk 263"/>
            <p:cNvSpPr/>
            <p:nvPr/>
          </p:nvSpPr>
          <p:spPr>
            <a:xfrm>
              <a:off x="748919" y="-1726074"/>
              <a:ext cx="685800" cy="71806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Flowchart: Magnetic Disk 264"/>
            <p:cNvSpPr/>
            <p:nvPr/>
          </p:nvSpPr>
          <p:spPr>
            <a:xfrm>
              <a:off x="901319" y="-1573674"/>
              <a:ext cx="685800" cy="71806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Flowchart: Magnetic Disk 265"/>
            <p:cNvSpPr/>
            <p:nvPr/>
          </p:nvSpPr>
          <p:spPr>
            <a:xfrm>
              <a:off x="1053719" y="-1421274"/>
              <a:ext cx="685800" cy="71806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2385208" y="10547104"/>
            <a:ext cx="726440" cy="441504"/>
            <a:chOff x="2443747" y="-1850348"/>
            <a:chExt cx="1295400" cy="11430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68" name="Flowchart: Card 267"/>
            <p:cNvSpPr/>
            <p:nvPr/>
          </p:nvSpPr>
          <p:spPr>
            <a:xfrm>
              <a:off x="2443747" y="-1850348"/>
              <a:ext cx="838200" cy="685800"/>
            </a:xfrm>
            <a:prstGeom prst="flowChartPunchedCard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Flowchart: Card 268"/>
            <p:cNvSpPr/>
            <p:nvPr/>
          </p:nvSpPr>
          <p:spPr>
            <a:xfrm>
              <a:off x="2596147" y="-1697948"/>
              <a:ext cx="838200" cy="685800"/>
            </a:xfrm>
            <a:prstGeom prst="flowChartPunchedCard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Flowchart: Card 269"/>
            <p:cNvSpPr/>
            <p:nvPr/>
          </p:nvSpPr>
          <p:spPr>
            <a:xfrm>
              <a:off x="2748547" y="-1545548"/>
              <a:ext cx="838200" cy="685800"/>
            </a:xfrm>
            <a:prstGeom prst="flowChartPunchedCard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Flowchart: Card 270"/>
            <p:cNvSpPr/>
            <p:nvPr/>
          </p:nvSpPr>
          <p:spPr>
            <a:xfrm>
              <a:off x="2900947" y="-1393148"/>
              <a:ext cx="838200" cy="685800"/>
            </a:xfrm>
            <a:prstGeom prst="flowChartPunchedCard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2" name="TextBox 271"/>
          <p:cNvSpPr txBox="1"/>
          <p:nvPr/>
        </p:nvSpPr>
        <p:spPr>
          <a:xfrm>
            <a:off x="1898650" y="9563100"/>
            <a:ext cx="1670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USER</a:t>
            </a:r>
            <a:endParaRPr lang="en-US" sz="1400" b="1" dirty="0"/>
          </a:p>
        </p:txBody>
      </p:sp>
      <p:sp>
        <p:nvSpPr>
          <p:cNvPr id="273" name="TextBox 272"/>
          <p:cNvSpPr txBox="1"/>
          <p:nvPr/>
        </p:nvSpPr>
        <p:spPr>
          <a:xfrm>
            <a:off x="3422650" y="9572123"/>
            <a:ext cx="2127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RESOURCES</a:t>
            </a:r>
          </a:p>
        </p:txBody>
      </p:sp>
      <p:sp>
        <p:nvSpPr>
          <p:cNvPr id="274" name="TextBox 273"/>
          <p:cNvSpPr txBox="1"/>
          <p:nvPr/>
        </p:nvSpPr>
        <p:spPr>
          <a:xfrm>
            <a:off x="3719524" y="9979104"/>
            <a:ext cx="2074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Docker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Example </a:t>
            </a:r>
            <a:r>
              <a:rPr lang="en-US" sz="1200" dirty="0" err="1"/>
              <a:t>Jupyter</a:t>
            </a:r>
            <a:r>
              <a:rPr lang="en-US" sz="1200" dirty="0"/>
              <a:t> </a:t>
            </a:r>
            <a:r>
              <a:rPr lang="en-US" sz="1200" dirty="0" smtClean="0"/>
              <a:t>Notebooks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API </a:t>
            </a:r>
            <a:r>
              <a:rPr lang="en-US" sz="1200" dirty="0" smtClean="0"/>
              <a:t>Reference</a:t>
            </a:r>
            <a:endParaRPr lang="en-US" sz="1200" dirty="0"/>
          </a:p>
        </p:txBody>
      </p:sp>
      <p:grpSp>
        <p:nvGrpSpPr>
          <p:cNvPr id="275" name="Group 274"/>
          <p:cNvGrpSpPr/>
          <p:nvPr/>
        </p:nvGrpSpPr>
        <p:grpSpPr>
          <a:xfrm>
            <a:off x="17121755" y="7625011"/>
            <a:ext cx="2769506" cy="538128"/>
            <a:chOff x="4184650" y="2247900"/>
            <a:chExt cx="1374776" cy="538128"/>
          </a:xfrm>
        </p:grpSpPr>
        <p:sp>
          <p:nvSpPr>
            <p:cNvPr id="276" name="Rounded Rectangle 275"/>
            <p:cNvSpPr/>
            <p:nvPr/>
          </p:nvSpPr>
          <p:spPr>
            <a:xfrm>
              <a:off x="4184650" y="2247900"/>
              <a:ext cx="1374776" cy="53812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4264059" y="2283114"/>
              <a:ext cx="779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CONFERENCE</a:t>
              </a:r>
              <a:endParaRPr lang="en-US" b="1" dirty="0"/>
            </a:p>
          </p:txBody>
        </p:sp>
      </p:grpSp>
      <p:sp>
        <p:nvSpPr>
          <p:cNvPr id="279" name="Right Arrow 278"/>
          <p:cNvSpPr/>
          <p:nvPr/>
        </p:nvSpPr>
        <p:spPr>
          <a:xfrm>
            <a:off x="4129162" y="3588685"/>
            <a:ext cx="436488" cy="6096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1155699" y="8953500"/>
            <a:ext cx="327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DATA</a:t>
            </a:r>
            <a:endParaRPr lang="en-US" sz="3200" b="1" dirty="0"/>
          </a:p>
        </p:txBody>
      </p:sp>
      <p:sp>
        <p:nvSpPr>
          <p:cNvPr id="162" name="TextBox 161"/>
          <p:cNvSpPr txBox="1"/>
          <p:nvPr/>
        </p:nvSpPr>
        <p:spPr>
          <a:xfrm>
            <a:off x="3727450" y="673835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PI: Alex </a:t>
            </a:r>
            <a:r>
              <a:rPr lang="en-US" sz="16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Szalay</a:t>
            </a:r>
            <a:endParaRPr 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11940816" y="667699"/>
            <a:ext cx="28251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NSF </a:t>
            </a:r>
            <a:r>
              <a:rPr lang="en-US" sz="16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AWARD No.: 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1261715</a:t>
            </a:r>
          </a:p>
        </p:txBody>
      </p:sp>
    </p:spTree>
    <p:extLst>
      <p:ext uri="{BB962C8B-B14F-4D97-AF65-F5344CB8AC3E}">
        <p14:creationId xmlns:p14="http://schemas.microsoft.com/office/powerpoint/2010/main" val="143236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31F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</TotalTime>
  <Words>202</Words>
  <Application>Microsoft Office PowerPoint</Application>
  <PresentationFormat>Custom</PresentationFormat>
  <Paragraphs>68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SciServer: Collaborative Tools for Data-Driven Engineering and Science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New SciServer: Collaborative Tools for Data-Driven Engineering and Science</dc:title>
  <dc:creator>Mike</dc:creator>
  <cp:lastModifiedBy>Mike</cp:lastModifiedBy>
  <cp:revision>53</cp:revision>
  <dcterms:created xsi:type="dcterms:W3CDTF">2018-10-01T20:39:51Z</dcterms:created>
  <dcterms:modified xsi:type="dcterms:W3CDTF">2018-10-18T04:40:02Z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2018-10-01T00:00:00Z</vt:filetime>
  </property>
  <property fmtid="{D5CDD505-2E9C-101B-9397-08002B2CF9AE}" pid="3" name="Creator">
    <vt:lpwstr>Adobe InDesign CS6 (Macintosh)</vt:lpwstr>
  </property>
  <property fmtid="{D5CDD505-2E9C-101B-9397-08002B2CF9AE}" pid="4" name="LastSaved">
    <vt:filetime>2018-10-01T00:00:00Z</vt:filetime>
  </property>
</Properties>
</file>