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0104100" cy="11353800"/>
  <p:notesSz cx="20104100" cy="1135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5"/>
  </p:normalViewPr>
  <p:slideViewPr>
    <p:cSldViewPr>
      <p:cViewPr>
        <p:scale>
          <a:sx n="80" d="100"/>
          <a:sy n="80" d="100"/>
        </p:scale>
        <p:origin x="744" y="-7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9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31C3-139C-9C48-8121-8CCEE9A383E3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9225"/>
            <a:ext cx="6784975" cy="383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64175"/>
            <a:ext cx="16084550" cy="4470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83888"/>
            <a:ext cx="8712200" cy="569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3EC2-55C9-A74C-A442-A23EED2EE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A3EC2-55C9-A74C-A442-A23EED2EE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hyperlink" Target="mailto:helpdesk@sciserver.org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hyperlink" Target="https://apps.sciserv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19.tiff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3"/>
          <p:cNvSpPr/>
          <p:nvPr/>
        </p:nvSpPr>
        <p:spPr>
          <a:xfrm>
            <a:off x="16636052" y="8616433"/>
            <a:ext cx="3398198" cy="2623067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Rounded Rectangle 479"/>
          <p:cNvSpPr/>
          <p:nvPr/>
        </p:nvSpPr>
        <p:spPr>
          <a:xfrm>
            <a:off x="69850" y="1779095"/>
            <a:ext cx="6096000" cy="6586662"/>
          </a:xfrm>
          <a:prstGeom prst="roundRect">
            <a:avLst>
              <a:gd name="adj" fmla="val 3446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6450" y="114300"/>
            <a:ext cx="133611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 err="1">
                <a:latin typeface="+mn-lt"/>
              </a:rPr>
              <a:t>SciServer</a:t>
            </a:r>
            <a:r>
              <a:rPr sz="3600" spc="-80" dirty="0">
                <a:latin typeface="+mn-lt"/>
              </a:rPr>
              <a:t>: </a:t>
            </a:r>
            <a:r>
              <a:rPr sz="3600" spc="-35" dirty="0">
                <a:latin typeface="+mn-lt"/>
              </a:rPr>
              <a:t>Collaborative </a:t>
            </a:r>
            <a:r>
              <a:rPr sz="3600" spc="-50" dirty="0">
                <a:latin typeface="+mn-lt"/>
              </a:rPr>
              <a:t>Tools </a:t>
            </a:r>
            <a:r>
              <a:rPr sz="3600" spc="-45" dirty="0">
                <a:latin typeface="+mn-lt"/>
              </a:rPr>
              <a:t>for </a:t>
            </a:r>
            <a:r>
              <a:rPr sz="3600" spc="-15" dirty="0">
                <a:latin typeface="+mn-lt"/>
              </a:rPr>
              <a:t>Data-Driven </a:t>
            </a:r>
            <a:r>
              <a:rPr sz="3600" spc="-25" dirty="0">
                <a:latin typeface="+mn-lt"/>
              </a:rPr>
              <a:t>Engineering </a:t>
            </a:r>
            <a:r>
              <a:rPr sz="3600" spc="-40" dirty="0">
                <a:latin typeface="+mn-lt"/>
              </a:rPr>
              <a:t>and</a:t>
            </a:r>
            <a:r>
              <a:rPr sz="3600" spc="-500" dirty="0">
                <a:latin typeface="+mn-lt"/>
              </a:rPr>
              <a:t> </a:t>
            </a:r>
            <a:r>
              <a:rPr sz="3600" spc="-30" dirty="0">
                <a:latin typeface="+mn-lt"/>
              </a:rPr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Rounded Rectangle 185"/>
          <p:cNvSpPr/>
          <p:nvPr/>
        </p:nvSpPr>
        <p:spPr>
          <a:xfrm>
            <a:off x="6372093" y="3011592"/>
            <a:ext cx="9933138" cy="8227908"/>
          </a:xfrm>
          <a:prstGeom prst="roundRect">
            <a:avLst>
              <a:gd name="adj" fmla="val 35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6372093" y="1813400"/>
            <a:ext cx="4213357" cy="586900"/>
          </a:xfrm>
          <a:prstGeom prst="roundRect">
            <a:avLst/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/>
          <p:cNvSpPr txBox="1"/>
          <p:nvPr/>
        </p:nvSpPr>
        <p:spPr>
          <a:xfrm>
            <a:off x="7156450" y="1815525"/>
            <a:ext cx="272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USERS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69850" y="8927007"/>
            <a:ext cx="5704125" cy="2312493"/>
          </a:xfrm>
          <a:prstGeom prst="roundRect">
            <a:avLst>
              <a:gd name="adj" fmla="val 7335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/>
          <p:cNvSpPr txBox="1"/>
          <p:nvPr/>
        </p:nvSpPr>
        <p:spPr>
          <a:xfrm>
            <a:off x="9589309" y="2964854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SCISERVER</a:t>
            </a:r>
          </a:p>
        </p:txBody>
      </p:sp>
      <p:sp>
        <p:nvSpPr>
          <p:cNvPr id="295" name="Rounded Rectangle 294"/>
          <p:cNvSpPr/>
          <p:nvPr/>
        </p:nvSpPr>
        <p:spPr>
          <a:xfrm>
            <a:off x="16986250" y="1790700"/>
            <a:ext cx="3009280" cy="3638206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17023730" y="1846577"/>
            <a:ext cx="2960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EXTERNAL APPS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090" y="1159659"/>
            <a:ext cx="533400" cy="457200"/>
            <a:chOff x="304090" y="1159659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7252330" y="2430477"/>
            <a:ext cx="1069975" cy="503223"/>
            <a:chOff x="4184650" y="2247900"/>
            <a:chExt cx="1066689" cy="500339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SkyServer</a:t>
              </a:r>
              <a:endParaRPr lang="en-US" sz="1400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16986250" y="6342996"/>
            <a:ext cx="3009279" cy="1954947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0" name="Group 429"/>
          <p:cNvGrpSpPr/>
          <p:nvPr/>
        </p:nvGrpSpPr>
        <p:grpSpPr>
          <a:xfrm>
            <a:off x="17122935" y="6909010"/>
            <a:ext cx="2769506" cy="1205980"/>
            <a:chOff x="4184650" y="2247900"/>
            <a:chExt cx="1374776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248881" y="2283114"/>
              <a:ext cx="1191810" cy="480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Create student groups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Manage assignments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Give feedback to individual students</a:t>
              </a: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4765972" y="2050353"/>
            <a:ext cx="533400" cy="457200"/>
            <a:chOff x="10661650" y="1181101"/>
            <a:chExt cx="533400" cy="457200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10834762" y="58293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6796648" y="6355271"/>
            <a:ext cx="30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COURSEWARE</a:t>
            </a:r>
          </a:p>
        </p:txBody>
      </p:sp>
      <p:sp>
        <p:nvSpPr>
          <p:cNvPr id="453" name="object 3"/>
          <p:cNvSpPr/>
          <p:nvPr/>
        </p:nvSpPr>
        <p:spPr>
          <a:xfrm>
            <a:off x="11057708" y="1006253"/>
            <a:ext cx="5133975" cy="1863962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"/>
          <p:cNvSpPr txBox="1"/>
          <p:nvPr/>
        </p:nvSpPr>
        <p:spPr>
          <a:xfrm>
            <a:off x="11338662" y="876300"/>
            <a:ext cx="4676775" cy="1891287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0"/>
              </a:spcBef>
            </a:pPr>
            <a:r>
              <a:rPr sz="3200" b="1" spc="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3200" b="1" spc="-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3200" b="1" spc="-14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SciServer?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sz="1850" spc="-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researchers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sz="1850" spc="-17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domains </a:t>
            </a:r>
            <a:r>
              <a:rPr sz="1850" spc="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5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featuring </a:t>
            </a:r>
            <a:r>
              <a:rPr sz="1850" spc="1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</a:t>
            </a:r>
            <a:r>
              <a:rPr sz="1850" spc="3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1850" spc="-2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for </a:t>
            </a:r>
            <a:r>
              <a:rPr sz="185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collaborative</a:t>
            </a:r>
            <a:r>
              <a:rPr sz="1850" spc="-13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research.</a:t>
            </a:r>
            <a:endParaRPr sz="1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9" name="Picture 48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2324100"/>
            <a:ext cx="3856516" cy="342900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490" name="TextBox 489"/>
          <p:cNvSpPr txBox="1"/>
          <p:nvPr/>
        </p:nvSpPr>
        <p:spPr>
          <a:xfrm>
            <a:off x="222250" y="5981700"/>
            <a:ext cx="3856516" cy="224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indent="-341313"/>
            <a:r>
              <a:rPr lang="en-US" sz="1400" b="1" dirty="0"/>
              <a:t>Astronomy</a:t>
            </a:r>
            <a:endParaRPr lang="en-US" sz="1200" b="1" dirty="0"/>
          </a:p>
          <a:p>
            <a:pPr lvl="1" indent="-341313">
              <a:buFontTx/>
              <a:buChar char="-"/>
            </a:pPr>
            <a:r>
              <a:rPr lang="en-US" sz="1200" dirty="0"/>
              <a:t>Sloan Digital Sky Survey (SDSS)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Millennium Simulations (cosmology)</a:t>
            </a:r>
          </a:p>
          <a:p>
            <a:pPr lvl="1" indent="-341313"/>
            <a:r>
              <a:rPr lang="en-US" sz="1400" b="1" dirty="0"/>
              <a:t>Fluid</a:t>
            </a:r>
            <a:r>
              <a:rPr lang="en-US" sz="1200" b="1" dirty="0"/>
              <a:t> </a:t>
            </a:r>
            <a:r>
              <a:rPr lang="en-US" sz="1400" b="1" dirty="0"/>
              <a:t>mechanics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Turbulence DBs (direct numerical simulation)</a:t>
            </a:r>
          </a:p>
          <a:p>
            <a:pPr lvl="1" indent="-341313"/>
            <a:r>
              <a:rPr lang="en-US" sz="1400" b="1" dirty="0"/>
              <a:t>Genomics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Recount (RNA sequencing)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Bloomberg / </a:t>
            </a:r>
            <a:r>
              <a:rPr lang="en-US" sz="1200" dirty="0" err="1"/>
              <a:t>UKBiobank</a:t>
            </a:r>
            <a:endParaRPr lang="en-US" sz="1200" dirty="0"/>
          </a:p>
          <a:p>
            <a:pPr lvl="1" indent="-341313"/>
            <a:r>
              <a:rPr lang="en-US" sz="1400" b="1" dirty="0"/>
              <a:t>Materials</a:t>
            </a:r>
            <a:r>
              <a:rPr lang="en-US" sz="1200" b="1" dirty="0"/>
              <a:t> </a:t>
            </a:r>
            <a:r>
              <a:rPr lang="en-US" sz="1400" b="1" dirty="0"/>
              <a:t>Science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MEDE</a:t>
            </a:r>
          </a:p>
          <a:p>
            <a:pPr lvl="1" indent="-341313">
              <a:buFontTx/>
              <a:buChar char="-"/>
            </a:pPr>
            <a:r>
              <a:rPr lang="en-US" sz="1200" dirty="0"/>
              <a:t>JHU </a:t>
            </a:r>
            <a:r>
              <a:rPr lang="en-US" sz="1200" dirty="0" err="1"/>
              <a:t>Paradim</a:t>
            </a:r>
            <a:endParaRPr lang="en-US" sz="1200" dirty="0"/>
          </a:p>
        </p:txBody>
      </p:sp>
      <p:sp>
        <p:nvSpPr>
          <p:cNvPr id="497" name="TextBox 496"/>
          <p:cNvSpPr txBox="1"/>
          <p:nvPr/>
        </p:nvSpPr>
        <p:spPr>
          <a:xfrm>
            <a:off x="962205" y="1189150"/>
            <a:ext cx="5377495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SciServer hosts datasets for Research Science Groups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7292057" y="1198029"/>
            <a:ext cx="26297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Users Register and Log in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17261643" y="1192768"/>
            <a:ext cx="2591622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External API Access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7258010" y="3625377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Dashboard &amp; Collaboration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888183" y="3575423"/>
            <a:ext cx="3421666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Query, Compute, Analysis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17391410" y="5822756"/>
            <a:ext cx="2486537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Educational Support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008742" y="1714500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31A-EF6E-5145-A2E9-04A82662B3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40490" y="8948774"/>
            <a:ext cx="4127072" cy="1985926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29570E-F061-8643-B324-77FC54C6F5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76050" y="8953500"/>
            <a:ext cx="4115360" cy="198120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F399276-3FE0-2D4A-BB62-DF7EEE71D5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23650" y="6085434"/>
            <a:ext cx="1840683" cy="2076176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DB45D6-2164-6B4C-98EF-C7F608BB73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525586" y="4229100"/>
            <a:ext cx="1546264" cy="1644070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86DA8D-6853-4F49-9679-C87B4B05AD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68259" y="6085870"/>
            <a:ext cx="2503591" cy="1800829"/>
          </a:xfrm>
          <a:prstGeom prst="rect">
            <a:avLst/>
          </a:prstGeom>
          <a:ln w="63500">
            <a:solidFill>
              <a:schemeClr val="tx2"/>
            </a:solidFill>
          </a:ln>
        </p:spPr>
      </p:pic>
      <p:sp>
        <p:nvSpPr>
          <p:cNvPr id="183" name="object 138"/>
          <p:cNvSpPr/>
          <p:nvPr/>
        </p:nvSpPr>
        <p:spPr>
          <a:xfrm>
            <a:off x="6546850" y="4076700"/>
            <a:ext cx="4132056" cy="390669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ln w="63500">
            <a:solidFill>
              <a:schemeClr val="accent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6636053" y="8724900"/>
            <a:ext cx="33981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to Get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User Account: Register an account 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https://apps.sciserver.org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Data Provider: Contact </a:t>
            </a:r>
            <a:r>
              <a:rPr lang="en-US" sz="1400" dirty="0">
                <a:solidFill>
                  <a:schemeClr val="bg1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helpdesk@sciserver.org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Tell us your Use Cases for 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Provide feedback on your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Let us help you share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Introduce </a:t>
            </a:r>
            <a:r>
              <a:rPr lang="en-US" sz="1400" b="1" dirty="0" err="1">
                <a:solidFill>
                  <a:schemeClr val="bg1"/>
                </a:solidFill>
              </a:rPr>
              <a:t>SciServer</a:t>
            </a:r>
            <a:r>
              <a:rPr lang="en-US" sz="1400" b="1" dirty="0">
                <a:solidFill>
                  <a:schemeClr val="bg1"/>
                </a:solidFill>
              </a:rPr>
              <a:t> to other users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3650" y="4172379"/>
            <a:ext cx="2871108" cy="1662857"/>
          </a:xfrm>
          <a:prstGeom prst="rect">
            <a:avLst/>
          </a:prstGeom>
          <a:noFill/>
          <a:ln w="635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92" name="Straight Arrow Connector 191"/>
          <p:cNvCxnSpPr>
            <a:cxnSpLocks/>
            <a:stCxn id="214" idx="2"/>
          </p:cNvCxnSpPr>
          <p:nvPr/>
        </p:nvCxnSpPr>
        <p:spPr>
          <a:xfrm>
            <a:off x="8520395" y="2400300"/>
            <a:ext cx="0" cy="61469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259767" y="8460586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Manage Your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2282939" y="8464034"/>
            <a:ext cx="3146261" cy="369332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Share Your Data</a:t>
            </a:r>
          </a:p>
        </p:txBody>
      </p:sp>
      <p:sp>
        <p:nvSpPr>
          <p:cNvPr id="141" name="Flowchart: Magnetic Disk 140"/>
          <p:cNvSpPr/>
          <p:nvPr/>
        </p:nvSpPr>
        <p:spPr>
          <a:xfrm>
            <a:off x="222250" y="9368903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Mat sci</a:t>
            </a:r>
          </a:p>
        </p:txBody>
      </p:sp>
      <p:sp>
        <p:nvSpPr>
          <p:cNvPr id="144" name="Flowchart: Card 143"/>
          <p:cNvSpPr/>
          <p:nvPr/>
        </p:nvSpPr>
        <p:spPr>
          <a:xfrm>
            <a:off x="224281" y="10248900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81371" y="8995946"/>
            <a:ext cx="1798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HOSTED DATASETS</a:t>
            </a:r>
          </a:p>
        </p:txBody>
      </p:sp>
      <p:sp>
        <p:nvSpPr>
          <p:cNvPr id="4" name="Down Arrow 3"/>
          <p:cNvSpPr/>
          <p:nvPr/>
        </p:nvSpPr>
        <p:spPr>
          <a:xfrm>
            <a:off x="8070850" y="8057918"/>
            <a:ext cx="650946" cy="37384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ight Arrow 163"/>
          <p:cNvSpPr/>
          <p:nvPr/>
        </p:nvSpPr>
        <p:spPr>
          <a:xfrm>
            <a:off x="10987162" y="9659799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16755631" y="5753100"/>
            <a:ext cx="533400" cy="457200"/>
            <a:chOff x="304090" y="1159659"/>
            <a:chExt cx="533400" cy="457200"/>
          </a:xfrm>
        </p:grpSpPr>
        <p:sp>
          <p:nvSpPr>
            <p:cNvPr id="168" name="Oval 167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559853" y="1105223"/>
            <a:ext cx="533400" cy="457200"/>
            <a:chOff x="304090" y="1159659"/>
            <a:chExt cx="533400" cy="457200"/>
          </a:xfrm>
        </p:grpSpPr>
        <p:sp>
          <p:nvSpPr>
            <p:cNvPr id="171" name="Oval 170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11576050" y="8387833"/>
            <a:ext cx="533400" cy="457200"/>
            <a:chOff x="304090" y="1159659"/>
            <a:chExt cx="533400" cy="457200"/>
          </a:xfrm>
        </p:grpSpPr>
        <p:sp>
          <p:nvSpPr>
            <p:cNvPr id="174" name="Oval 17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6572870" y="8354090"/>
            <a:ext cx="533400" cy="457200"/>
            <a:chOff x="304090" y="1159659"/>
            <a:chExt cx="533400" cy="457200"/>
          </a:xfrm>
        </p:grpSpPr>
        <p:sp>
          <p:nvSpPr>
            <p:cNvPr id="182" name="Oval 181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1283645" y="3543300"/>
            <a:ext cx="533400" cy="457200"/>
            <a:chOff x="304090" y="1159659"/>
            <a:chExt cx="533400" cy="457200"/>
          </a:xfrm>
        </p:grpSpPr>
        <p:sp>
          <p:nvSpPr>
            <p:cNvPr id="187" name="Oval 186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558844" y="3524002"/>
            <a:ext cx="533400" cy="457200"/>
            <a:chOff x="304090" y="1159659"/>
            <a:chExt cx="533400" cy="457200"/>
          </a:xfrm>
        </p:grpSpPr>
        <p:sp>
          <p:nvSpPr>
            <p:cNvPr id="190" name="Oval 189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6672689" y="1181100"/>
            <a:ext cx="533400" cy="457200"/>
            <a:chOff x="304090" y="1159659"/>
            <a:chExt cx="533400" cy="457200"/>
          </a:xfrm>
        </p:grpSpPr>
        <p:sp>
          <p:nvSpPr>
            <p:cNvPr id="194" name="Oval 193"/>
            <p:cNvSpPr/>
            <p:nvPr/>
          </p:nvSpPr>
          <p:spPr>
            <a:xfrm>
              <a:off x="304090" y="1159659"/>
              <a:ext cx="533400" cy="4572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380290" y="1171326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96" name="Straight Arrow Connector 195"/>
          <p:cNvCxnSpPr/>
          <p:nvPr/>
        </p:nvCxnSpPr>
        <p:spPr>
          <a:xfrm flipH="1" flipV="1">
            <a:off x="16327000" y="3808575"/>
            <a:ext cx="659250" cy="146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ight Arrow 196"/>
          <p:cNvSpPr/>
          <p:nvPr/>
        </p:nvSpPr>
        <p:spPr>
          <a:xfrm rot="18820951">
            <a:off x="10713662" y="8186263"/>
            <a:ext cx="592855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H="1">
            <a:off x="16330112" y="7200900"/>
            <a:ext cx="656138" cy="3153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5861050" y="97917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own Arrow 229"/>
          <p:cNvSpPr/>
          <p:nvPr/>
        </p:nvSpPr>
        <p:spPr>
          <a:xfrm>
            <a:off x="2702816" y="8415465"/>
            <a:ext cx="650946" cy="461835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/>
          <p:cNvGrpSpPr/>
          <p:nvPr/>
        </p:nvGrpSpPr>
        <p:grpSpPr>
          <a:xfrm>
            <a:off x="4565650" y="2324100"/>
            <a:ext cx="1447800" cy="5781258"/>
            <a:chOff x="4413250" y="2324100"/>
            <a:chExt cx="1447800" cy="5051901"/>
          </a:xfrm>
        </p:grpSpPr>
        <p:sp>
          <p:nvSpPr>
            <p:cNvPr id="232" name="Rectangle 231"/>
            <p:cNvSpPr/>
            <p:nvPr/>
          </p:nvSpPr>
          <p:spPr>
            <a:xfrm>
              <a:off x="4413250" y="2324100"/>
              <a:ext cx="1447800" cy="50519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552178" y="24992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552178" y="3698164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552178" y="4907527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552178" y="6156801"/>
              <a:ext cx="1156472" cy="914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4651369" y="259047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1.1 Provide and Register the Data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4667257" y="3821984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1.2 </a:t>
              </a:r>
              <a:r>
                <a:rPr lang="en-US" sz="1200" b="1" dirty="0" err="1"/>
                <a:t>SciServer</a:t>
              </a:r>
              <a:r>
                <a:rPr lang="en-US" sz="1200" b="1" dirty="0"/>
                <a:t> Hosts the Data</a:t>
              </a:r>
            </a:p>
          </p:txBody>
        </p:sp>
        <p:cxnSp>
          <p:nvCxnSpPr>
            <p:cNvPr id="244" name="Straight Arrow Connector 243"/>
            <p:cNvCxnSpPr>
              <a:cxnSpLocks/>
              <a:stCxn id="234" idx="2"/>
              <a:endCxn id="235" idx="0"/>
            </p:cNvCxnSpPr>
            <p:nvPr/>
          </p:nvCxnSpPr>
          <p:spPr>
            <a:xfrm>
              <a:off x="5130414" y="3413601"/>
              <a:ext cx="0" cy="2845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>
              <a:stCxn id="235" idx="2"/>
              <a:endCxn id="236" idx="0"/>
            </p:cNvCxnSpPr>
            <p:nvPr/>
          </p:nvCxnSpPr>
          <p:spPr>
            <a:xfrm>
              <a:off x="5130414" y="4612564"/>
              <a:ext cx="0" cy="294963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4628378" y="5043073"/>
              <a:ext cx="1057281" cy="72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1.3 Setup Access Controls for Team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4651369" y="6257013"/>
              <a:ext cx="1057281" cy="564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1.4 Data Available for Use</a:t>
              </a:r>
            </a:p>
          </p:txBody>
        </p:sp>
        <p:cxnSp>
          <p:nvCxnSpPr>
            <p:cNvPr id="248" name="Straight Arrow Connector 247"/>
            <p:cNvCxnSpPr>
              <a:stCxn id="236" idx="2"/>
              <a:endCxn id="241" idx="0"/>
            </p:cNvCxnSpPr>
            <p:nvPr/>
          </p:nvCxnSpPr>
          <p:spPr>
            <a:xfrm>
              <a:off x="5130414" y="5821927"/>
              <a:ext cx="0" cy="334874"/>
            </a:xfrm>
            <a:prstGeom prst="straightConnector1">
              <a:avLst/>
            </a:prstGeom>
            <a:ln w="6350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>
            <a:off x="16148050" y="3310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6148050" y="6739235"/>
            <a:ext cx="102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2736850" y="9864062"/>
            <a:ext cx="700683" cy="461038"/>
            <a:chOff x="596519" y="-1878474"/>
            <a:chExt cx="1143000" cy="11752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3" name="Flowchart: Magnetic Disk 262"/>
            <p:cNvSpPr/>
            <p:nvPr/>
          </p:nvSpPr>
          <p:spPr>
            <a:xfrm>
              <a:off x="596519" y="-18784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Magnetic Disk 263"/>
            <p:cNvSpPr/>
            <p:nvPr/>
          </p:nvSpPr>
          <p:spPr>
            <a:xfrm>
              <a:off x="748919" y="-17260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Magnetic Disk 264"/>
            <p:cNvSpPr/>
            <p:nvPr/>
          </p:nvSpPr>
          <p:spPr>
            <a:xfrm>
              <a:off x="901319" y="-15736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Magnetic Disk 265"/>
            <p:cNvSpPr/>
            <p:nvPr/>
          </p:nvSpPr>
          <p:spPr>
            <a:xfrm>
              <a:off x="1053719" y="-1421274"/>
              <a:ext cx="685800" cy="718066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680522" y="10477500"/>
            <a:ext cx="726440" cy="441504"/>
            <a:chOff x="2443747" y="-1850348"/>
            <a:chExt cx="1295400" cy="1143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68" name="Flowchart: Card 267"/>
            <p:cNvSpPr/>
            <p:nvPr/>
          </p:nvSpPr>
          <p:spPr>
            <a:xfrm>
              <a:off x="2443747" y="-18503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ard 268"/>
            <p:cNvSpPr/>
            <p:nvPr/>
          </p:nvSpPr>
          <p:spPr>
            <a:xfrm>
              <a:off x="2596147" y="-16979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ard 269"/>
            <p:cNvSpPr/>
            <p:nvPr/>
          </p:nvSpPr>
          <p:spPr>
            <a:xfrm>
              <a:off x="2748547" y="-15455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ard 270"/>
            <p:cNvSpPr/>
            <p:nvPr/>
          </p:nvSpPr>
          <p:spPr>
            <a:xfrm>
              <a:off x="2900947" y="-1393148"/>
              <a:ext cx="838200" cy="685800"/>
            </a:xfrm>
            <a:prstGeom prst="flowChartPunchedCar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3719524" y="9979104"/>
            <a:ext cx="2074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 Reference</a:t>
            </a:r>
          </a:p>
        </p:txBody>
      </p:sp>
      <p:sp>
        <p:nvSpPr>
          <p:cNvPr id="279" name="Right Arrow 278"/>
          <p:cNvSpPr/>
          <p:nvPr/>
        </p:nvSpPr>
        <p:spPr>
          <a:xfrm>
            <a:off x="4129162" y="3588685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1227754" y="8873073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727450" y="67383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940816" y="667699"/>
            <a:ext cx="2825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NSF AWARD No.: 1261715</a:t>
            </a:r>
          </a:p>
        </p:txBody>
      </p:sp>
      <p:sp>
        <p:nvSpPr>
          <p:cNvPr id="176" name="Flowchart: Magnetic Disk 140">
            <a:extLst>
              <a:ext uri="{FF2B5EF4-FFF2-40B4-BE49-F238E27FC236}">
                <a16:creationId xmlns:a16="http://schemas.microsoft.com/office/drawing/2014/main" id="{038C59B5-8C93-6640-8E10-B642116B19DB}"/>
              </a:ext>
            </a:extLst>
          </p:cNvPr>
          <p:cNvSpPr/>
          <p:nvPr/>
        </p:nvSpPr>
        <p:spPr>
          <a:xfrm>
            <a:off x="831850" y="9563100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Turbu</a:t>
            </a:r>
            <a:endParaRPr lang="en-US" dirty="0"/>
          </a:p>
        </p:txBody>
      </p:sp>
      <p:sp>
        <p:nvSpPr>
          <p:cNvPr id="177" name="Flowchart: Magnetic Disk 140">
            <a:extLst>
              <a:ext uri="{FF2B5EF4-FFF2-40B4-BE49-F238E27FC236}">
                <a16:creationId xmlns:a16="http://schemas.microsoft.com/office/drawing/2014/main" id="{8B0BC5B7-FADE-3C44-9F1D-7C57A205C08B}"/>
              </a:ext>
            </a:extLst>
          </p:cNvPr>
          <p:cNvSpPr/>
          <p:nvPr/>
        </p:nvSpPr>
        <p:spPr>
          <a:xfrm>
            <a:off x="1368303" y="9791700"/>
            <a:ext cx="1005504" cy="673715"/>
          </a:xfrm>
          <a:prstGeom prst="flowChartMagneticDisk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SDSS</a:t>
            </a:r>
          </a:p>
        </p:txBody>
      </p:sp>
      <p:sp>
        <p:nvSpPr>
          <p:cNvPr id="178" name="Flowchart: Card 143">
            <a:extLst>
              <a:ext uri="{FF2B5EF4-FFF2-40B4-BE49-F238E27FC236}">
                <a16:creationId xmlns:a16="http://schemas.microsoft.com/office/drawing/2014/main" id="{C73D04A5-69F7-5F43-B3E7-F809137A71BC}"/>
              </a:ext>
            </a:extLst>
          </p:cNvPr>
          <p:cNvSpPr/>
          <p:nvPr/>
        </p:nvSpPr>
        <p:spPr>
          <a:xfrm>
            <a:off x="577465" y="10477500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Soil</a:t>
            </a:r>
          </a:p>
        </p:txBody>
      </p:sp>
      <p:sp>
        <p:nvSpPr>
          <p:cNvPr id="180" name="Flowchart: Card 143">
            <a:extLst>
              <a:ext uri="{FF2B5EF4-FFF2-40B4-BE49-F238E27FC236}">
                <a16:creationId xmlns:a16="http://schemas.microsoft.com/office/drawing/2014/main" id="{BA71C815-D06A-DC46-A06D-69D168FD381B}"/>
              </a:ext>
            </a:extLst>
          </p:cNvPr>
          <p:cNvSpPr/>
          <p:nvPr/>
        </p:nvSpPr>
        <p:spPr>
          <a:xfrm>
            <a:off x="925454" y="10657787"/>
            <a:ext cx="896996" cy="505513"/>
          </a:xfrm>
          <a:prstGeom prst="flowChartPunchedCard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Millen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35E36-54A8-2049-BCA9-0BB08ECE91A5}"/>
              </a:ext>
            </a:extLst>
          </p:cNvPr>
          <p:cNvSpPr txBox="1"/>
          <p:nvPr/>
        </p:nvSpPr>
        <p:spPr>
          <a:xfrm>
            <a:off x="1974850" y="9453146"/>
            <a:ext cx="217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YOUR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E31396-4BA9-434A-863F-4CD352170D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02210" y="9410700"/>
            <a:ext cx="1930240" cy="1687194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BDB57385-4FDF-554B-96FD-C5D9D3A16650}"/>
              </a:ext>
            </a:extLst>
          </p:cNvPr>
          <p:cNvSpPr txBox="1"/>
          <p:nvPr/>
        </p:nvSpPr>
        <p:spPr>
          <a:xfrm>
            <a:off x="3575050" y="8995946"/>
            <a:ext cx="2175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EXAMPLES / DOCS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E6A55BD-8762-4042-AFF3-D40C81F12544}"/>
              </a:ext>
            </a:extLst>
          </p:cNvPr>
          <p:cNvGrpSpPr/>
          <p:nvPr/>
        </p:nvGrpSpPr>
        <p:grpSpPr>
          <a:xfrm>
            <a:off x="17259793" y="3040077"/>
            <a:ext cx="1069975" cy="503223"/>
            <a:chOff x="4184650" y="2247900"/>
            <a:chExt cx="1066689" cy="500339"/>
          </a:xfrm>
        </p:grpSpPr>
        <p:sp>
          <p:nvSpPr>
            <p:cNvPr id="204" name="Rounded Rectangle 203">
              <a:extLst>
                <a:ext uri="{FF2B5EF4-FFF2-40B4-BE49-F238E27FC236}">
                  <a16:creationId xmlns:a16="http://schemas.microsoft.com/office/drawing/2014/main" id="{0D5D5156-9ECA-4B4C-BE86-712EBA139C37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A2B40A-FFAC-6D46-A1E5-9BBFAF5E47F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Marvin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307B63E-2A9A-B84A-8CF0-730DD49605F8}"/>
              </a:ext>
            </a:extLst>
          </p:cNvPr>
          <p:cNvGrpSpPr/>
          <p:nvPr/>
        </p:nvGrpSpPr>
        <p:grpSpPr>
          <a:xfrm>
            <a:off x="17265176" y="3649677"/>
            <a:ext cx="1069975" cy="503223"/>
            <a:chOff x="4184650" y="2247900"/>
            <a:chExt cx="1066689" cy="500339"/>
          </a:xfrm>
        </p:grpSpPr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F94F061-798A-3E4E-A922-AC174E01F86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ACBF301-12E1-F149-B5CF-AB5D695A112A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PARADIM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7ED17E1-95E8-524B-835E-8284E085D5EE}"/>
              </a:ext>
            </a:extLst>
          </p:cNvPr>
          <p:cNvGrpSpPr/>
          <p:nvPr/>
        </p:nvGrpSpPr>
        <p:grpSpPr>
          <a:xfrm>
            <a:off x="17122896" y="4285633"/>
            <a:ext cx="1352649" cy="629267"/>
            <a:chOff x="4184650" y="2247900"/>
            <a:chExt cx="1066689" cy="625661"/>
          </a:xfrm>
        </p:grpSpPr>
        <p:sp>
          <p:nvSpPr>
            <p:cNvPr id="213" name="Rounded Rectangle 212">
              <a:extLst>
                <a:ext uri="{FF2B5EF4-FFF2-40B4-BE49-F238E27FC236}">
                  <a16:creationId xmlns:a16="http://schemas.microsoft.com/office/drawing/2014/main" id="{09F657A0-3C15-A747-81A7-1A9582DFA86E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18ED58C-C684-894F-9EDF-32D52CF876CE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52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Turbulence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DAA4988-54BC-A545-82E1-F9BFDCDD34D3}"/>
              </a:ext>
            </a:extLst>
          </p:cNvPr>
          <p:cNvGrpSpPr/>
          <p:nvPr/>
        </p:nvGrpSpPr>
        <p:grpSpPr>
          <a:xfrm>
            <a:off x="18592027" y="2705100"/>
            <a:ext cx="1069975" cy="503223"/>
            <a:chOff x="4184650" y="2247900"/>
            <a:chExt cx="1066689" cy="500339"/>
          </a:xfrm>
        </p:grpSpPr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9D76CC02-A78C-0C4F-A59C-8AD8A4AB7B4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D9600BC-CFDB-AB4D-8881-4AB341FE072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SkyQuery</a:t>
              </a:r>
              <a:endParaRPr lang="en-US" sz="1400" b="1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5640907-E8E0-A942-A254-3F97904681BB}"/>
              </a:ext>
            </a:extLst>
          </p:cNvPr>
          <p:cNvGrpSpPr/>
          <p:nvPr/>
        </p:nvGrpSpPr>
        <p:grpSpPr>
          <a:xfrm>
            <a:off x="18621735" y="3467100"/>
            <a:ext cx="1069975" cy="503223"/>
            <a:chOff x="4184650" y="2247900"/>
            <a:chExt cx="1066689" cy="500339"/>
          </a:xfrm>
        </p:grpSpPr>
        <p:sp>
          <p:nvSpPr>
            <p:cNvPr id="227" name="Rounded Rectangle 226">
              <a:extLst>
                <a:ext uri="{FF2B5EF4-FFF2-40B4-BE49-F238E27FC236}">
                  <a16:creationId xmlns:a16="http://schemas.microsoft.com/office/drawing/2014/main" id="{DABC7C68-9667-2D4B-B5F8-D3F21434964A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51A22D5-A354-9C43-A517-77CF1DD8D712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GLUSEEN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6A36917-9C36-624A-A23D-77B61652A2D1}"/>
              </a:ext>
            </a:extLst>
          </p:cNvPr>
          <p:cNvGrpSpPr/>
          <p:nvPr/>
        </p:nvGrpSpPr>
        <p:grpSpPr>
          <a:xfrm>
            <a:off x="18659475" y="4183077"/>
            <a:ext cx="1069975" cy="503223"/>
            <a:chOff x="4184650" y="2247900"/>
            <a:chExt cx="1066689" cy="500339"/>
          </a:xfrm>
        </p:grpSpPr>
        <p:sp>
          <p:nvSpPr>
            <p:cNvPr id="233" name="Rounded Rectangle 232">
              <a:extLst>
                <a:ext uri="{FF2B5EF4-FFF2-40B4-BE49-F238E27FC236}">
                  <a16:creationId xmlns:a16="http://schemas.microsoft.com/office/drawing/2014/main" id="{21B8906B-A974-D64D-B0E8-D88AD0347EDF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A5677AB-46AF-6143-B9D9-5D193944006D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MEDE</a:t>
              </a: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3B69C0-F1FC-B543-93D0-4EAD2EDBB9F8}"/>
              </a:ext>
            </a:extLst>
          </p:cNvPr>
          <p:cNvGrpSpPr/>
          <p:nvPr/>
        </p:nvGrpSpPr>
        <p:grpSpPr>
          <a:xfrm>
            <a:off x="18497354" y="4908107"/>
            <a:ext cx="1352649" cy="503223"/>
            <a:chOff x="4184650" y="2247900"/>
            <a:chExt cx="1066689" cy="500339"/>
          </a:xfrm>
        </p:grpSpPr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27625DE2-AD7E-8D48-A1F6-6671B76022C9}"/>
                </a:ext>
              </a:extLst>
            </p:cNvPr>
            <p:cNvSpPr/>
            <p:nvPr/>
          </p:nvSpPr>
          <p:spPr>
            <a:xfrm>
              <a:off x="4184650" y="2247900"/>
              <a:ext cx="1066689" cy="5003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09703391-CF4D-D445-8372-40B0B42CAB36}"/>
                </a:ext>
              </a:extLst>
            </p:cNvPr>
            <p:cNvSpPr txBox="1"/>
            <p:nvPr/>
          </p:nvSpPr>
          <p:spPr>
            <a:xfrm>
              <a:off x="4260181" y="2353340"/>
              <a:ext cx="915194" cy="306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Millennium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36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246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SciServer: Collaborative Tools for Data-Driven Engineering and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JORDAN Raddick</cp:lastModifiedBy>
  <cp:revision>58</cp:revision>
  <dcterms:created xsi:type="dcterms:W3CDTF">2018-10-01T20:39:51Z</dcterms:created>
  <dcterms:modified xsi:type="dcterms:W3CDTF">2018-10-18T14:23:04Z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