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43891200" cy="24688800"/>
  <p:notesSz cx="20104100" cy="11353800"/>
  <p:defaultTextStyle>
    <a:defPPr>
      <a:defRPr lang="en-US"/>
    </a:defPPr>
    <a:lvl1pPr marL="0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1pPr>
    <a:lvl2pPr marL="996592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2pPr>
    <a:lvl3pPr marL="1993185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3pPr>
    <a:lvl4pPr marL="2989777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4pPr>
    <a:lvl5pPr marL="3986369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5pPr>
    <a:lvl6pPr marL="4982961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6pPr>
    <a:lvl7pPr marL="5979553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7pPr>
    <a:lvl8pPr marL="6976145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8pPr>
    <a:lvl9pPr marL="7972738" algn="l" defTabSz="1993185" rtl="0" eaLnBrk="1" latinLnBrk="0" hangingPunct="1">
      <a:defRPr sz="39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63" userDrawn="1">
          <p15:clr>
            <a:srgbClr val="A4A3A4"/>
          </p15:clr>
        </p15:guide>
        <p15:guide id="2" pos="4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29"/>
  </p:normalViewPr>
  <p:slideViewPr>
    <p:cSldViewPr>
      <p:cViewPr>
        <p:scale>
          <a:sx n="25" d="100"/>
          <a:sy n="25" d="100"/>
        </p:scale>
        <p:origin x="1080" y="568"/>
      </p:cViewPr>
      <p:guideLst>
        <p:guide orient="horz" pos="6263"/>
        <p:guide pos="47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9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9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31C3-139C-9C48-8121-8CCEE9A383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46863" y="1419225"/>
            <a:ext cx="6810375" cy="383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64175"/>
            <a:ext cx="16084550" cy="4470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83888"/>
            <a:ext cx="8712200" cy="569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83888"/>
            <a:ext cx="8712200" cy="569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3EC2-55C9-A74C-A442-A23EED2E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1pPr>
    <a:lvl2pPr marL="996592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2pPr>
    <a:lvl3pPr marL="1993185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3pPr>
    <a:lvl4pPr marL="2989777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4pPr>
    <a:lvl5pPr marL="3986369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5pPr>
    <a:lvl6pPr marL="4982961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6pPr>
    <a:lvl7pPr marL="5979553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7pPr>
    <a:lvl8pPr marL="6976145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8pPr>
    <a:lvl9pPr marL="7972738" algn="l" defTabSz="1993185" rtl="0" eaLnBrk="1" latinLnBrk="0" hangingPunct="1">
      <a:defRPr sz="26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46863" y="1419225"/>
            <a:ext cx="6810375" cy="3832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3EC2-55C9-A74C-A442-A23EED2EE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839" y="7653528"/>
            <a:ext cx="37307522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83681" y="13825728"/>
            <a:ext cx="30723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0596" y="583984"/>
            <a:ext cx="29170009" cy="1037341"/>
          </a:xfrm>
        </p:spPr>
        <p:txBody>
          <a:bodyPr lIns="0" tIns="0" rIns="0" bIns="0"/>
          <a:lstStyle>
            <a:lvl1pPr>
              <a:defRPr sz="6741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0596" y="583984"/>
            <a:ext cx="29170009" cy="1037341"/>
          </a:xfrm>
        </p:spPr>
        <p:txBody>
          <a:bodyPr lIns="0" tIns="0" rIns="0" bIns="0"/>
          <a:lstStyle>
            <a:lvl1pPr>
              <a:defRPr sz="6741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4560" y="5678425"/>
            <a:ext cx="190926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603967" y="5678425"/>
            <a:ext cx="190926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0596" y="583984"/>
            <a:ext cx="29170009" cy="1037341"/>
          </a:xfrm>
        </p:spPr>
        <p:txBody>
          <a:bodyPr lIns="0" tIns="0" rIns="0" bIns="0"/>
          <a:lstStyle>
            <a:lvl1pPr>
              <a:defRPr sz="6741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8183" y="257154"/>
            <a:ext cx="43375486" cy="180057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0596" y="583984"/>
            <a:ext cx="29170009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4561" y="5678425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23008" y="22960584"/>
            <a:ext cx="14045184" cy="602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4562" y="22960584"/>
            <a:ext cx="10094976" cy="602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01668" y="22960584"/>
            <a:ext cx="10094976" cy="602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4191">
        <a:defRPr>
          <a:latin typeface="+mn-lt"/>
          <a:ea typeface="+mn-ea"/>
          <a:cs typeface="+mn-cs"/>
        </a:defRPr>
      </a:lvl2pPr>
      <a:lvl3pPr marL="1988383">
        <a:defRPr>
          <a:latin typeface="+mn-lt"/>
          <a:ea typeface="+mn-ea"/>
          <a:cs typeface="+mn-cs"/>
        </a:defRPr>
      </a:lvl3pPr>
      <a:lvl4pPr marL="2982574">
        <a:defRPr>
          <a:latin typeface="+mn-lt"/>
          <a:ea typeface="+mn-ea"/>
          <a:cs typeface="+mn-cs"/>
        </a:defRPr>
      </a:lvl4pPr>
      <a:lvl5pPr marL="3976765">
        <a:defRPr>
          <a:latin typeface="+mn-lt"/>
          <a:ea typeface="+mn-ea"/>
          <a:cs typeface="+mn-cs"/>
        </a:defRPr>
      </a:lvl5pPr>
      <a:lvl6pPr marL="4970957">
        <a:defRPr>
          <a:latin typeface="+mn-lt"/>
          <a:ea typeface="+mn-ea"/>
          <a:cs typeface="+mn-cs"/>
        </a:defRPr>
      </a:lvl6pPr>
      <a:lvl7pPr marL="5965148">
        <a:defRPr>
          <a:latin typeface="+mn-lt"/>
          <a:ea typeface="+mn-ea"/>
          <a:cs typeface="+mn-cs"/>
        </a:defRPr>
      </a:lvl7pPr>
      <a:lvl8pPr marL="6959339">
        <a:defRPr>
          <a:latin typeface="+mn-lt"/>
          <a:ea typeface="+mn-ea"/>
          <a:cs typeface="+mn-cs"/>
        </a:defRPr>
      </a:lvl8pPr>
      <a:lvl9pPr marL="795353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4191">
        <a:defRPr>
          <a:latin typeface="+mn-lt"/>
          <a:ea typeface="+mn-ea"/>
          <a:cs typeface="+mn-cs"/>
        </a:defRPr>
      </a:lvl2pPr>
      <a:lvl3pPr marL="1988383">
        <a:defRPr>
          <a:latin typeface="+mn-lt"/>
          <a:ea typeface="+mn-ea"/>
          <a:cs typeface="+mn-cs"/>
        </a:defRPr>
      </a:lvl3pPr>
      <a:lvl4pPr marL="2982574">
        <a:defRPr>
          <a:latin typeface="+mn-lt"/>
          <a:ea typeface="+mn-ea"/>
          <a:cs typeface="+mn-cs"/>
        </a:defRPr>
      </a:lvl4pPr>
      <a:lvl5pPr marL="3976765">
        <a:defRPr>
          <a:latin typeface="+mn-lt"/>
          <a:ea typeface="+mn-ea"/>
          <a:cs typeface="+mn-cs"/>
        </a:defRPr>
      </a:lvl5pPr>
      <a:lvl6pPr marL="4970957">
        <a:defRPr>
          <a:latin typeface="+mn-lt"/>
          <a:ea typeface="+mn-ea"/>
          <a:cs typeface="+mn-cs"/>
        </a:defRPr>
      </a:lvl6pPr>
      <a:lvl7pPr marL="5965148">
        <a:defRPr>
          <a:latin typeface="+mn-lt"/>
          <a:ea typeface="+mn-ea"/>
          <a:cs typeface="+mn-cs"/>
        </a:defRPr>
      </a:lvl7pPr>
      <a:lvl8pPr marL="6959339">
        <a:defRPr>
          <a:latin typeface="+mn-lt"/>
          <a:ea typeface="+mn-ea"/>
          <a:cs typeface="+mn-cs"/>
        </a:defRPr>
      </a:lvl8pPr>
      <a:lvl9pPr marL="795353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mailto:helpdesk@sciserver.org" TargetMode="External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apps.sciserver.org/" TargetMode="Externa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3"/>
          <p:cNvSpPr/>
          <p:nvPr/>
        </p:nvSpPr>
        <p:spPr>
          <a:xfrm>
            <a:off x="36262104" y="18736233"/>
            <a:ext cx="7389171" cy="5703697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480" name="Rounded Rectangle 479"/>
          <p:cNvSpPr/>
          <p:nvPr/>
        </p:nvSpPr>
        <p:spPr>
          <a:xfrm>
            <a:off x="239925" y="3868864"/>
            <a:ext cx="13255374" cy="14322289"/>
          </a:xfrm>
          <a:prstGeom prst="roundRect">
            <a:avLst>
              <a:gd name="adj" fmla="val 3446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 dirty="0"/>
          </a:p>
        </p:txBody>
      </p:sp>
      <p:sp>
        <p:nvSpPr>
          <p:cNvPr id="5" name="object 5"/>
          <p:cNvSpPr/>
          <p:nvPr/>
        </p:nvSpPr>
        <p:spPr>
          <a:xfrm>
            <a:off x="1826787" y="514635"/>
            <a:ext cx="3911216" cy="123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6" name="object 6"/>
          <p:cNvSpPr/>
          <p:nvPr/>
        </p:nvSpPr>
        <p:spPr>
          <a:xfrm>
            <a:off x="38551859" y="1361986"/>
            <a:ext cx="222317" cy="212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7" name="object 7"/>
          <p:cNvSpPr/>
          <p:nvPr/>
        </p:nvSpPr>
        <p:spPr>
          <a:xfrm>
            <a:off x="38938260" y="1361946"/>
            <a:ext cx="230747" cy="212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8" name="object 8"/>
          <p:cNvSpPr/>
          <p:nvPr/>
        </p:nvSpPr>
        <p:spPr>
          <a:xfrm>
            <a:off x="39344717" y="1362008"/>
            <a:ext cx="84227" cy="208496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9" name="object 9"/>
          <p:cNvSpPr/>
          <p:nvPr/>
        </p:nvSpPr>
        <p:spPr>
          <a:xfrm>
            <a:off x="39593571" y="1361974"/>
            <a:ext cx="222267" cy="212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0" name="object 10"/>
          <p:cNvSpPr/>
          <p:nvPr/>
        </p:nvSpPr>
        <p:spPr>
          <a:xfrm>
            <a:off x="39971544" y="1361957"/>
            <a:ext cx="171002" cy="208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1" name="object 11"/>
          <p:cNvSpPr/>
          <p:nvPr/>
        </p:nvSpPr>
        <p:spPr>
          <a:xfrm>
            <a:off x="40313515" y="1361967"/>
            <a:ext cx="201738" cy="210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2" name="object 12"/>
          <p:cNvSpPr/>
          <p:nvPr/>
        </p:nvSpPr>
        <p:spPr>
          <a:xfrm>
            <a:off x="40662685" y="1357966"/>
            <a:ext cx="124269" cy="216780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3" name="object 13"/>
          <p:cNvSpPr/>
          <p:nvPr/>
        </p:nvSpPr>
        <p:spPr>
          <a:xfrm>
            <a:off x="40970298" y="1362008"/>
            <a:ext cx="84227" cy="208496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4" name="object 14"/>
          <p:cNvSpPr/>
          <p:nvPr/>
        </p:nvSpPr>
        <p:spPr>
          <a:xfrm>
            <a:off x="41233340" y="1352308"/>
            <a:ext cx="201074" cy="217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5" name="object 15"/>
          <p:cNvSpPr/>
          <p:nvPr/>
        </p:nvSpPr>
        <p:spPr>
          <a:xfrm>
            <a:off x="41594725" y="1361966"/>
            <a:ext cx="194517" cy="208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6" name="object 16"/>
          <p:cNvSpPr/>
          <p:nvPr/>
        </p:nvSpPr>
        <p:spPr>
          <a:xfrm>
            <a:off x="36814695" y="652401"/>
            <a:ext cx="883131" cy="9495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7" name="object 17"/>
          <p:cNvSpPr/>
          <p:nvPr/>
        </p:nvSpPr>
        <p:spPr>
          <a:xfrm>
            <a:off x="37899655" y="690208"/>
            <a:ext cx="248538" cy="621346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8" name="object 18"/>
          <p:cNvSpPr/>
          <p:nvPr/>
        </p:nvSpPr>
        <p:spPr>
          <a:xfrm>
            <a:off x="38141425" y="756789"/>
            <a:ext cx="426657" cy="419754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9" name="object 19"/>
          <p:cNvSpPr/>
          <p:nvPr/>
        </p:nvSpPr>
        <p:spPr>
          <a:xfrm>
            <a:off x="38569733" y="764640"/>
            <a:ext cx="443226" cy="40456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20" name="object 20"/>
          <p:cNvSpPr/>
          <p:nvPr/>
        </p:nvSpPr>
        <p:spPr>
          <a:xfrm>
            <a:off x="39030575" y="764661"/>
            <a:ext cx="447369" cy="411469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21" name="object 21"/>
          <p:cNvSpPr/>
          <p:nvPr/>
        </p:nvSpPr>
        <p:spPr>
          <a:xfrm>
            <a:off x="39471642" y="756802"/>
            <a:ext cx="240251" cy="419754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22" name="object 22"/>
          <p:cNvSpPr/>
          <p:nvPr/>
        </p:nvSpPr>
        <p:spPr>
          <a:xfrm>
            <a:off x="39910829" y="690209"/>
            <a:ext cx="2530493" cy="485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186" name="Rounded Rectangle 185"/>
          <p:cNvSpPr/>
          <p:nvPr/>
        </p:nvSpPr>
        <p:spPr>
          <a:xfrm>
            <a:off x="13943762" y="6548853"/>
            <a:ext cx="21598993" cy="17891076"/>
          </a:xfrm>
          <a:prstGeom prst="roundRect">
            <a:avLst>
              <a:gd name="adj" fmla="val 35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212" name="Rounded Rectangle 211"/>
          <p:cNvSpPr/>
          <p:nvPr/>
        </p:nvSpPr>
        <p:spPr>
          <a:xfrm>
            <a:off x="13943762" y="3943459"/>
            <a:ext cx="9161684" cy="1276178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214" name="TextBox 213"/>
          <p:cNvSpPr txBox="1"/>
          <p:nvPr/>
        </p:nvSpPr>
        <p:spPr>
          <a:xfrm>
            <a:off x="15649298" y="3948081"/>
            <a:ext cx="5931626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59" b="1" dirty="0"/>
              <a:t>USERS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239925" y="19411558"/>
            <a:ext cx="12403267" cy="5028372"/>
          </a:xfrm>
          <a:prstGeom prst="roundRect">
            <a:avLst>
              <a:gd name="adj" fmla="val 7335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283" name="TextBox 282"/>
          <p:cNvSpPr txBox="1"/>
          <p:nvPr/>
        </p:nvSpPr>
        <p:spPr>
          <a:xfrm>
            <a:off x="20939398" y="6447226"/>
            <a:ext cx="7124764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59" b="1" dirty="0"/>
              <a:t>SCISERVER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37023588" y="3894099"/>
            <a:ext cx="6543493" cy="7911053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378" name="TextBox 377"/>
          <p:cNvSpPr txBox="1"/>
          <p:nvPr/>
        </p:nvSpPr>
        <p:spPr>
          <a:xfrm>
            <a:off x="37105087" y="4015601"/>
            <a:ext cx="6437831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59" b="1" dirty="0"/>
              <a:t>EXTERNAL APPS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49265" y="2471390"/>
            <a:ext cx="1159845" cy="994153"/>
            <a:chOff x="304090" y="1159659"/>
            <a:chExt cx="533400" cy="457200"/>
          </a:xfrm>
        </p:grpSpPr>
        <p:sp>
          <p:nvSpPr>
            <p:cNvPr id="379" name="Oval 378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86385" y="1188565"/>
              <a:ext cx="386278" cy="387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7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37602164" y="5285258"/>
            <a:ext cx="2326594" cy="1094228"/>
            <a:chOff x="4184650" y="2247900"/>
            <a:chExt cx="1066689" cy="500339"/>
          </a:xfrm>
        </p:grpSpPr>
        <p:sp>
          <p:nvSpPr>
            <p:cNvPr id="395" name="Rounded Rectangle 394"/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 err="1"/>
                <a:t>SkyServer</a:t>
              </a:r>
              <a:endParaRPr lang="en-US" sz="3044" b="1" dirty="0"/>
            </a:p>
          </p:txBody>
        </p:sp>
      </p:grpSp>
      <p:sp>
        <p:nvSpPr>
          <p:cNvPr id="443" name="Rounded Rectangle 442"/>
          <p:cNvSpPr/>
          <p:nvPr/>
        </p:nvSpPr>
        <p:spPr>
          <a:xfrm>
            <a:off x="37023590" y="13792785"/>
            <a:ext cx="6543490" cy="4250911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grpSp>
        <p:nvGrpSpPr>
          <p:cNvPr id="430" name="Group 429"/>
          <p:cNvGrpSpPr/>
          <p:nvPr/>
        </p:nvGrpSpPr>
        <p:grpSpPr>
          <a:xfrm>
            <a:off x="37320801" y="15023547"/>
            <a:ext cx="6022120" cy="2622329"/>
            <a:chOff x="4184650" y="2247900"/>
            <a:chExt cx="1374776" cy="538128"/>
          </a:xfrm>
        </p:grpSpPr>
        <p:sp>
          <p:nvSpPr>
            <p:cNvPr id="431" name="Rounded Rectangle 43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248881" y="2283114"/>
              <a:ext cx="1191810" cy="458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1369" indent="-621369">
                <a:buFont typeface="Arial" panose="020B0604020202020204" pitchFamily="34" charset="0"/>
                <a:buChar char="•"/>
              </a:pPr>
              <a:r>
                <a:rPr lang="en-US" sz="3479" b="1" dirty="0"/>
                <a:t>Create student groups</a:t>
              </a:r>
            </a:p>
            <a:p>
              <a:pPr marL="621369" indent="-621369">
                <a:buFont typeface="Arial" panose="020B0604020202020204" pitchFamily="34" charset="0"/>
                <a:buChar char="•"/>
              </a:pPr>
              <a:r>
                <a:rPr lang="en-US" sz="3479" b="1" dirty="0"/>
                <a:t>Manage assignments</a:t>
              </a:r>
            </a:p>
            <a:p>
              <a:pPr marL="621369" indent="-621369">
                <a:buFont typeface="Arial" panose="020B0604020202020204" pitchFamily="34" charset="0"/>
                <a:buChar char="•"/>
              </a:pPr>
              <a:r>
                <a:rPr lang="en-US" sz="3479" b="1" dirty="0"/>
                <a:t>Give feedback to individual students</a:t>
              </a: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2195732" y="4458700"/>
            <a:ext cx="1159845" cy="1623820"/>
            <a:chOff x="10661650" y="1181101"/>
            <a:chExt cx="533400" cy="746777"/>
          </a:xfrm>
        </p:grpSpPr>
        <p:sp>
          <p:nvSpPr>
            <p:cNvPr id="439" name="Oval 43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0737850" y="1192768"/>
              <a:ext cx="386278" cy="73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87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441" name="Right Arrow 440"/>
          <p:cNvSpPr/>
          <p:nvPr/>
        </p:nvSpPr>
        <p:spPr>
          <a:xfrm>
            <a:off x="23647559" y="12675785"/>
            <a:ext cx="949116" cy="13255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444" name="TextBox 443"/>
          <p:cNvSpPr txBox="1"/>
          <p:nvPr/>
        </p:nvSpPr>
        <p:spPr>
          <a:xfrm>
            <a:off x="36611311" y="13819476"/>
            <a:ext cx="6656929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59" b="1" dirty="0"/>
              <a:t>COURSEWARE</a:t>
            </a:r>
          </a:p>
        </p:txBody>
      </p:sp>
      <p:sp>
        <p:nvSpPr>
          <p:cNvPr id="453" name="object 3"/>
          <p:cNvSpPr/>
          <p:nvPr/>
        </p:nvSpPr>
        <p:spPr>
          <a:xfrm>
            <a:off x="24132342" y="2188368"/>
            <a:ext cx="11163511" cy="4053069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 sz="9787"/>
          </a:p>
        </p:txBody>
      </p:sp>
      <p:sp>
        <p:nvSpPr>
          <p:cNvPr id="454" name="object 4"/>
          <p:cNvSpPr txBox="1"/>
          <p:nvPr/>
        </p:nvSpPr>
        <p:spPr>
          <a:xfrm>
            <a:off x="24743259" y="1905794"/>
            <a:ext cx="10169358" cy="4087896"/>
          </a:xfrm>
          <a:prstGeom prst="rect">
            <a:avLst/>
          </a:prstGeom>
        </p:spPr>
        <p:txBody>
          <a:bodyPr vert="horz" wrap="square" lIns="0" tIns="314815" rIns="0" bIns="0" rtlCol="0">
            <a:spAutoFit/>
          </a:bodyPr>
          <a:lstStyle/>
          <a:p>
            <a:pPr marL="27617" algn="ctr">
              <a:spcBef>
                <a:spcPts val="2479"/>
              </a:spcBef>
            </a:pPr>
            <a:r>
              <a:rPr sz="6959" b="1" spc="87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6959" b="1" spc="-77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6959" b="1" spc="-31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959" b="1" spc="-87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SciServer?</a:t>
            </a:r>
            <a:endParaRPr sz="695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617" marR="11047">
              <a:lnSpc>
                <a:spcPct val="100699"/>
              </a:lnSpc>
              <a:spcBef>
                <a:spcPts val="1717"/>
              </a:spcBef>
            </a:pPr>
            <a:r>
              <a:rPr sz="4023" spc="-109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4023" spc="-22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4023" spc="-1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402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researchers </a:t>
            </a:r>
            <a:r>
              <a:rPr sz="4023" spc="-22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402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sz="4023" spc="-38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23" spc="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</a:t>
            </a:r>
            <a:r>
              <a:rPr sz="4023" spc="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4023" spc="4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4023" spc="77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402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</a:t>
            </a:r>
            <a:r>
              <a:rPr sz="4023" spc="-1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datasets, </a:t>
            </a:r>
            <a:r>
              <a:rPr sz="4023" spc="1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featuring </a:t>
            </a:r>
            <a:r>
              <a:rPr sz="4023" spc="3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</a:t>
            </a:r>
            <a:r>
              <a:rPr sz="4023" spc="77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4023" spc="-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4023" spc="-1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for </a:t>
            </a:r>
            <a:r>
              <a:rPr sz="4023" spc="-22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</a:t>
            </a:r>
            <a:r>
              <a:rPr sz="4023" spc="-28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23" spc="-1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research.</a:t>
            </a:r>
            <a:endParaRPr sz="402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9" name="Picture 48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9" y="5053944"/>
            <a:ext cx="8385755" cy="7456148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sp>
        <p:nvSpPr>
          <p:cNvPr id="490" name="TextBox 489"/>
          <p:cNvSpPr txBox="1"/>
          <p:nvPr/>
        </p:nvSpPr>
        <p:spPr>
          <a:xfrm>
            <a:off x="571309" y="13007169"/>
            <a:ext cx="8385755" cy="47777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indent="-742192"/>
            <a:r>
              <a:rPr lang="en-US" sz="3044" b="1" dirty="0"/>
              <a:t>Astronomy</a:t>
            </a:r>
            <a:endParaRPr lang="en-US" sz="2610" b="1" dirty="0"/>
          </a:p>
          <a:p>
            <a:pPr lvl="1" indent="-742192">
              <a:buFontTx/>
              <a:buChar char="-"/>
            </a:pPr>
            <a:r>
              <a:rPr lang="en-US" sz="2610" dirty="0"/>
              <a:t>Sloan Digital Sky Survey (SDSS)</a:t>
            </a:r>
          </a:p>
          <a:p>
            <a:pPr lvl="1" indent="-742192">
              <a:buFontTx/>
              <a:buChar char="-"/>
            </a:pPr>
            <a:r>
              <a:rPr lang="en-US" sz="2610" dirty="0"/>
              <a:t>Millennium Simulations (cosmology)</a:t>
            </a:r>
          </a:p>
          <a:p>
            <a:pPr lvl="1" indent="-742192"/>
            <a:r>
              <a:rPr lang="en-US" sz="3044" b="1" dirty="0"/>
              <a:t>Fluid</a:t>
            </a:r>
            <a:r>
              <a:rPr lang="en-US" sz="2610" b="1" dirty="0"/>
              <a:t> </a:t>
            </a:r>
            <a:r>
              <a:rPr lang="en-US" sz="3044" b="1" dirty="0"/>
              <a:t>mechanics</a:t>
            </a:r>
          </a:p>
          <a:p>
            <a:pPr lvl="1" indent="-742192">
              <a:buFontTx/>
              <a:buChar char="-"/>
            </a:pPr>
            <a:r>
              <a:rPr lang="en-US" sz="2610" dirty="0"/>
              <a:t>JHU Turbulence DBs (direct numerical simulation)</a:t>
            </a:r>
          </a:p>
          <a:p>
            <a:pPr lvl="1" indent="-742192"/>
            <a:r>
              <a:rPr lang="en-US" sz="3044" b="1" dirty="0"/>
              <a:t>Genomics</a:t>
            </a:r>
          </a:p>
          <a:p>
            <a:pPr lvl="1" indent="-742192">
              <a:buFontTx/>
              <a:buChar char="-"/>
            </a:pPr>
            <a:r>
              <a:rPr lang="en-US" sz="2610" dirty="0"/>
              <a:t>Recount (RNA sequencing)</a:t>
            </a:r>
          </a:p>
          <a:p>
            <a:pPr lvl="1" indent="-742192">
              <a:buFontTx/>
              <a:buChar char="-"/>
            </a:pPr>
            <a:r>
              <a:rPr lang="en-US" sz="2610" dirty="0"/>
              <a:t>JHU Bloomberg / </a:t>
            </a:r>
            <a:r>
              <a:rPr lang="en-US" sz="2610" dirty="0" err="1"/>
              <a:t>UKBiobank</a:t>
            </a:r>
            <a:endParaRPr lang="en-US" sz="2610" dirty="0"/>
          </a:p>
          <a:p>
            <a:pPr lvl="1" indent="-742192"/>
            <a:r>
              <a:rPr lang="en-US" sz="3044" b="1" dirty="0"/>
              <a:t>Materials</a:t>
            </a:r>
            <a:r>
              <a:rPr lang="en-US" sz="2610" b="1" dirty="0"/>
              <a:t> </a:t>
            </a:r>
            <a:r>
              <a:rPr lang="en-US" sz="3044" b="1" dirty="0"/>
              <a:t>Science</a:t>
            </a:r>
          </a:p>
          <a:p>
            <a:pPr lvl="1" indent="-742192">
              <a:buFontTx/>
              <a:buChar char="-"/>
            </a:pPr>
            <a:r>
              <a:rPr lang="en-US" sz="2610" dirty="0"/>
              <a:t>JHU MEDE</a:t>
            </a:r>
          </a:p>
          <a:p>
            <a:pPr lvl="1" indent="-742192">
              <a:buFontTx/>
              <a:buChar char="-"/>
            </a:pPr>
            <a:r>
              <a:rPr lang="en-US" sz="2610" dirty="0"/>
              <a:t>JHU </a:t>
            </a:r>
            <a:r>
              <a:rPr lang="en-US" sz="2610" dirty="0" err="1"/>
              <a:t>Paradim</a:t>
            </a:r>
            <a:endParaRPr lang="en-US" sz="2610" dirty="0"/>
          </a:p>
        </p:txBody>
      </p:sp>
      <p:sp>
        <p:nvSpPr>
          <p:cNvPr id="497" name="TextBox 496"/>
          <p:cNvSpPr txBox="1"/>
          <p:nvPr/>
        </p:nvSpPr>
        <p:spPr>
          <a:xfrm>
            <a:off x="2067562" y="2140341"/>
            <a:ext cx="11406684" cy="159120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70" dirty="0">
                <a:solidFill>
                  <a:schemeClr val="bg1"/>
                </a:solidFill>
              </a:rPr>
              <a:t>SciServer hosts datasets for Research Science Groups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15717149" y="6948873"/>
            <a:ext cx="4341324" cy="159120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70" dirty="0"/>
              <a:t>Dashboard &amp; Collaboration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281487" y="3728407"/>
            <a:ext cx="8231352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59" b="1" dirty="0"/>
              <a:t>DATA PROVIDERS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62107" y="18972087"/>
            <a:ext cx="7006133" cy="524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89" b="1" dirty="0">
                <a:solidFill>
                  <a:schemeClr val="bg1"/>
                </a:solidFill>
              </a:rPr>
              <a:t>How to Get Started</a:t>
            </a:r>
          </a:p>
          <a:p>
            <a:pPr marL="621369" indent="-621369">
              <a:buFont typeface="Arial" panose="020B0604020202020204" pitchFamily="34" charset="0"/>
              <a:buChar char="•"/>
            </a:pPr>
            <a:r>
              <a:rPr lang="en-US" sz="3044" b="1" dirty="0">
                <a:solidFill>
                  <a:schemeClr val="bg1"/>
                </a:solidFill>
              </a:rPr>
              <a:t>User Account: Register an account at</a:t>
            </a:r>
            <a:r>
              <a:rPr lang="en-US" sz="3044" dirty="0">
                <a:solidFill>
                  <a:schemeClr val="bg1"/>
                </a:solidFill>
              </a:rPr>
              <a:t> </a:t>
            </a:r>
            <a:r>
              <a:rPr lang="en-US" sz="3044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https://apps.sciserver.org</a:t>
            </a:r>
            <a:endParaRPr lang="en-US" sz="3044" dirty="0">
              <a:solidFill>
                <a:schemeClr val="bg1"/>
              </a:solidFill>
            </a:endParaRPr>
          </a:p>
          <a:p>
            <a:pPr marL="621369" indent="-621369">
              <a:buFont typeface="Arial" panose="020B0604020202020204" pitchFamily="34" charset="0"/>
              <a:buChar char="•"/>
            </a:pPr>
            <a:r>
              <a:rPr lang="en-US" sz="3044" b="1" dirty="0">
                <a:solidFill>
                  <a:schemeClr val="bg1"/>
                </a:solidFill>
              </a:rPr>
              <a:t>Data Provider: Contact </a:t>
            </a:r>
            <a:r>
              <a:rPr lang="en-US" sz="3044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helpdesk@sciserver.org</a:t>
            </a:r>
            <a:endParaRPr lang="en-US" sz="3044" dirty="0">
              <a:solidFill>
                <a:schemeClr val="bg1"/>
              </a:solidFill>
            </a:endParaRPr>
          </a:p>
          <a:p>
            <a:pPr marL="621369" indent="-621369">
              <a:buFont typeface="Arial" panose="020B0604020202020204" pitchFamily="34" charset="0"/>
              <a:buChar char="•"/>
            </a:pPr>
            <a:r>
              <a:rPr lang="en-US" sz="3044" b="1" dirty="0">
                <a:solidFill>
                  <a:schemeClr val="bg1"/>
                </a:solidFill>
              </a:rPr>
              <a:t>Tell us your Use Cases for team collaboration</a:t>
            </a:r>
          </a:p>
          <a:p>
            <a:pPr marL="621369" indent="-621369">
              <a:buFont typeface="Arial" panose="020B0604020202020204" pitchFamily="34" charset="0"/>
              <a:buChar char="•"/>
            </a:pPr>
            <a:r>
              <a:rPr lang="en-US" sz="3044" b="1" dirty="0">
                <a:solidFill>
                  <a:schemeClr val="bg1"/>
                </a:solidFill>
              </a:rPr>
              <a:t>Provide feedback on your experiences</a:t>
            </a:r>
          </a:p>
          <a:p>
            <a:pPr marL="621369" indent="-621369">
              <a:buFont typeface="Arial" panose="020B0604020202020204" pitchFamily="34" charset="0"/>
              <a:buChar char="•"/>
            </a:pPr>
            <a:r>
              <a:rPr lang="en-US" sz="3044" b="1" dirty="0">
                <a:solidFill>
                  <a:schemeClr val="bg1"/>
                </a:solidFill>
              </a:rPr>
              <a:t>Let us help you share data</a:t>
            </a:r>
          </a:p>
          <a:p>
            <a:pPr marL="621369" indent="-621369">
              <a:buFont typeface="Arial" panose="020B0604020202020204" pitchFamily="34" charset="0"/>
              <a:buChar char="•"/>
            </a:pPr>
            <a:r>
              <a:rPr lang="en-US" sz="3044" b="1" dirty="0">
                <a:solidFill>
                  <a:schemeClr val="bg1"/>
                </a:solidFill>
              </a:rPr>
              <a:t>Introduce </a:t>
            </a:r>
            <a:r>
              <a:rPr lang="en-US" sz="3044" b="1" dirty="0" err="1">
                <a:solidFill>
                  <a:schemeClr val="bg1"/>
                </a:solidFill>
              </a:rPr>
              <a:t>SciServer</a:t>
            </a:r>
            <a:r>
              <a:rPr lang="en-US" sz="3044" b="1" dirty="0">
                <a:solidFill>
                  <a:schemeClr val="bg1"/>
                </a:solidFill>
              </a:rPr>
              <a:t> to other users</a:t>
            </a:r>
          </a:p>
        </p:txBody>
      </p:sp>
      <p:cxnSp>
        <p:nvCxnSpPr>
          <p:cNvPr id="192" name="Straight Arrow Connector 191"/>
          <p:cNvCxnSpPr>
            <a:cxnSpLocks/>
          </p:cNvCxnSpPr>
          <p:nvPr/>
        </p:nvCxnSpPr>
        <p:spPr>
          <a:xfrm>
            <a:off x="18615111" y="5219636"/>
            <a:ext cx="0" cy="1336618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Magnetic Disk 140"/>
          <p:cNvSpPr/>
          <p:nvPr/>
        </p:nvSpPr>
        <p:spPr>
          <a:xfrm>
            <a:off x="571309" y="20372433"/>
            <a:ext cx="2186406" cy="1464951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Mat sci</a:t>
            </a:r>
          </a:p>
        </p:txBody>
      </p:sp>
      <p:sp>
        <p:nvSpPr>
          <p:cNvPr id="144" name="Flowchart: Card 143"/>
          <p:cNvSpPr/>
          <p:nvPr/>
        </p:nvSpPr>
        <p:spPr>
          <a:xfrm>
            <a:off x="575725" y="22285931"/>
            <a:ext cx="1950463" cy="1099207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Gene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34753" y="19561460"/>
            <a:ext cx="3910246" cy="6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79" b="1" dirty="0"/>
              <a:t>HOSTED DATASETS</a:t>
            </a:r>
          </a:p>
        </p:txBody>
      </p:sp>
      <p:sp>
        <p:nvSpPr>
          <p:cNvPr id="4" name="Down Arrow 3"/>
          <p:cNvSpPr/>
          <p:nvPr/>
        </p:nvSpPr>
        <p:spPr>
          <a:xfrm>
            <a:off x="17637604" y="16928191"/>
            <a:ext cx="1415442" cy="131558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164" name="Right Arrow 163"/>
          <p:cNvSpPr/>
          <p:nvPr/>
        </p:nvSpPr>
        <p:spPr>
          <a:xfrm>
            <a:off x="23978944" y="21004968"/>
            <a:ext cx="949116" cy="13255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cxnSp>
        <p:nvCxnSpPr>
          <p:cNvPr id="196" name="Straight Arrow Connector 195"/>
          <p:cNvCxnSpPr/>
          <p:nvPr/>
        </p:nvCxnSpPr>
        <p:spPr>
          <a:xfrm flipH="1" flipV="1">
            <a:off x="35590090" y="8281843"/>
            <a:ext cx="1433498" cy="319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ight Arrow 196"/>
          <p:cNvSpPr/>
          <p:nvPr/>
        </p:nvSpPr>
        <p:spPr>
          <a:xfrm rot="18820951">
            <a:off x="23384235" y="17800855"/>
            <a:ext cx="1289126" cy="13255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cxnSp>
        <p:nvCxnSpPr>
          <p:cNvPr id="222" name="Straight Arrow Connector 221"/>
          <p:cNvCxnSpPr/>
          <p:nvPr/>
        </p:nvCxnSpPr>
        <p:spPr>
          <a:xfrm flipH="1">
            <a:off x="35596857" y="15658244"/>
            <a:ext cx="1426731" cy="6856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2832530" y="21291778"/>
            <a:ext cx="949116" cy="13255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230" name="Down Arrow 229"/>
          <p:cNvSpPr/>
          <p:nvPr/>
        </p:nvSpPr>
        <p:spPr>
          <a:xfrm>
            <a:off x="5965146" y="18299242"/>
            <a:ext cx="1415442" cy="100423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grpSp>
        <p:nvGrpSpPr>
          <p:cNvPr id="2059" name="Group 2058"/>
          <p:cNvGrpSpPr/>
          <p:nvPr/>
        </p:nvGrpSpPr>
        <p:grpSpPr>
          <a:xfrm>
            <a:off x="10015763" y="5053945"/>
            <a:ext cx="3148152" cy="12570987"/>
            <a:chOff x="4413250" y="2324100"/>
            <a:chExt cx="1447800" cy="5051901"/>
          </a:xfrm>
        </p:grpSpPr>
        <p:sp>
          <p:nvSpPr>
            <p:cNvPr id="232" name="Rectangle 231"/>
            <p:cNvSpPr/>
            <p:nvPr/>
          </p:nvSpPr>
          <p:spPr>
            <a:xfrm>
              <a:off x="4413250" y="2324100"/>
              <a:ext cx="1447800" cy="5051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552178" y="24992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52178" y="3698164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52178" y="4907527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552178" y="61568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51369" y="2590473"/>
              <a:ext cx="1057281" cy="521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10" b="1" dirty="0"/>
                <a:t>1.1 Provide and Register the Data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667257" y="3821984"/>
              <a:ext cx="1057281" cy="35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10" b="1" dirty="0"/>
                <a:t>1.2 </a:t>
              </a:r>
              <a:r>
                <a:rPr lang="en-US" sz="2610" b="1" dirty="0" err="1"/>
                <a:t>SciServer</a:t>
              </a:r>
              <a:r>
                <a:rPr lang="en-US" sz="2610" b="1" dirty="0"/>
                <a:t> Hosts the Data</a:t>
              </a:r>
            </a:p>
          </p:txBody>
        </p:sp>
        <p:cxnSp>
          <p:nvCxnSpPr>
            <p:cNvPr id="244" name="Straight Arrow Connector 243"/>
            <p:cNvCxnSpPr>
              <a:cxnSpLocks/>
              <a:stCxn id="234" idx="2"/>
              <a:endCxn id="235" idx="0"/>
            </p:cNvCxnSpPr>
            <p:nvPr/>
          </p:nvCxnSpPr>
          <p:spPr>
            <a:xfrm>
              <a:off x="5130414" y="3413601"/>
              <a:ext cx="0" cy="2845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35" idx="2"/>
              <a:endCxn id="236" idx="0"/>
            </p:cNvCxnSpPr>
            <p:nvPr/>
          </p:nvCxnSpPr>
          <p:spPr>
            <a:xfrm>
              <a:off x="5130414" y="4612564"/>
              <a:ext cx="0" cy="2949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4628378" y="5043073"/>
              <a:ext cx="1057281" cy="68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10" b="1" dirty="0"/>
                <a:t>1.3 Setup Access Controls for Team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651369" y="6257013"/>
              <a:ext cx="1057281" cy="521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10" b="1" dirty="0"/>
                <a:t>1.4 Data Available for Use</a:t>
              </a:r>
            </a:p>
          </p:txBody>
        </p:sp>
        <p:cxnSp>
          <p:nvCxnSpPr>
            <p:cNvPr id="248" name="Straight Arrow Connector 247"/>
            <p:cNvCxnSpPr>
              <a:stCxn id="236" idx="2"/>
              <a:endCxn id="241" idx="0"/>
            </p:cNvCxnSpPr>
            <p:nvPr/>
          </p:nvCxnSpPr>
          <p:spPr>
            <a:xfrm>
              <a:off x="5130414" y="5821927"/>
              <a:ext cx="0" cy="334874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35200976" y="7198234"/>
            <a:ext cx="2232306" cy="89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18" b="1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5200976" y="14654383"/>
            <a:ext cx="2232306" cy="89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18" b="1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039152" y="21449124"/>
            <a:ext cx="1523592" cy="1002498"/>
            <a:chOff x="596519" y="-1878474"/>
            <a:chExt cx="1143000" cy="11752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3" name="Flowchart: Magnetic Disk 262"/>
            <p:cNvSpPr/>
            <p:nvPr/>
          </p:nvSpPr>
          <p:spPr>
            <a:xfrm>
              <a:off x="596519" y="-18784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64" name="Flowchart: Magnetic Disk 263"/>
            <p:cNvSpPr/>
            <p:nvPr/>
          </p:nvSpPr>
          <p:spPr>
            <a:xfrm>
              <a:off x="748919" y="-17260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65" name="Flowchart: Magnetic Disk 264"/>
            <p:cNvSpPr/>
            <p:nvPr/>
          </p:nvSpPr>
          <p:spPr>
            <a:xfrm>
              <a:off x="901319" y="-15736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66" name="Flowchart: Magnetic Disk 265"/>
            <p:cNvSpPr/>
            <p:nvPr/>
          </p:nvSpPr>
          <p:spPr>
            <a:xfrm>
              <a:off x="1053719" y="-14212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916669" y="22783008"/>
            <a:ext cx="1579599" cy="960023"/>
            <a:chOff x="2443747" y="-1850348"/>
            <a:chExt cx="1295400" cy="1143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8" name="Flowchart: Card 267"/>
            <p:cNvSpPr/>
            <p:nvPr/>
          </p:nvSpPr>
          <p:spPr>
            <a:xfrm>
              <a:off x="2443747" y="-18503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69" name="Flowchart: Card 268"/>
            <p:cNvSpPr/>
            <p:nvPr/>
          </p:nvSpPr>
          <p:spPr>
            <a:xfrm>
              <a:off x="2596147" y="-16979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70" name="Flowchart: Card 269"/>
            <p:cNvSpPr/>
            <p:nvPr/>
          </p:nvSpPr>
          <p:spPr>
            <a:xfrm>
              <a:off x="2748547" y="-15455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71" name="Flowchart: Card 270"/>
            <p:cNvSpPr/>
            <p:nvPr/>
          </p:nvSpPr>
          <p:spPr>
            <a:xfrm>
              <a:off x="2900947" y="-13931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</p:grpSp>
      <p:sp>
        <p:nvSpPr>
          <p:cNvPr id="279" name="Right Arrow 278"/>
          <p:cNvSpPr/>
          <p:nvPr/>
        </p:nvSpPr>
        <p:spPr>
          <a:xfrm>
            <a:off x="9066647" y="7803706"/>
            <a:ext cx="949116" cy="13255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7"/>
          </a:p>
        </p:txBody>
      </p:sp>
      <p:sp>
        <p:nvSpPr>
          <p:cNvPr id="159" name="TextBox 158"/>
          <p:cNvSpPr txBox="1"/>
          <p:nvPr/>
        </p:nvSpPr>
        <p:spPr>
          <a:xfrm>
            <a:off x="2757715" y="19294281"/>
            <a:ext cx="7124764" cy="116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59" b="1" dirty="0"/>
              <a:t>DATA</a:t>
            </a:r>
          </a:p>
        </p:txBody>
      </p:sp>
      <p:sp>
        <p:nvSpPr>
          <p:cNvPr id="176" name="Flowchart: Magnetic Disk 140">
            <a:extLst>
              <a:ext uri="{FF2B5EF4-FFF2-40B4-BE49-F238E27FC236}">
                <a16:creationId xmlns:a16="http://schemas.microsoft.com/office/drawing/2014/main" id="{038C59B5-8C93-6640-8E10-B642116B19DB}"/>
              </a:ext>
            </a:extLst>
          </p:cNvPr>
          <p:cNvSpPr/>
          <p:nvPr/>
        </p:nvSpPr>
        <p:spPr>
          <a:xfrm>
            <a:off x="2004594" y="20794703"/>
            <a:ext cx="2186406" cy="1464951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/>
              <a:t>Turbu</a:t>
            </a:r>
            <a:endParaRPr lang="en-US" sz="4400" dirty="0"/>
          </a:p>
        </p:txBody>
      </p:sp>
      <p:sp>
        <p:nvSpPr>
          <p:cNvPr id="177" name="Flowchart: Magnetic Disk 140">
            <a:extLst>
              <a:ext uri="{FF2B5EF4-FFF2-40B4-BE49-F238E27FC236}">
                <a16:creationId xmlns:a16="http://schemas.microsoft.com/office/drawing/2014/main" id="{8B0BC5B7-FADE-3C44-9F1D-7C57A205C08B}"/>
              </a:ext>
            </a:extLst>
          </p:cNvPr>
          <p:cNvSpPr/>
          <p:nvPr/>
        </p:nvSpPr>
        <p:spPr>
          <a:xfrm>
            <a:off x="3063331" y="21291780"/>
            <a:ext cx="2186406" cy="1464951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SDSS</a:t>
            </a:r>
          </a:p>
        </p:txBody>
      </p:sp>
      <p:sp>
        <p:nvSpPr>
          <p:cNvPr id="178" name="Flowchart: Card 143">
            <a:extLst>
              <a:ext uri="{FF2B5EF4-FFF2-40B4-BE49-F238E27FC236}">
                <a16:creationId xmlns:a16="http://schemas.microsoft.com/office/drawing/2014/main" id="{C73D04A5-69F7-5F43-B3E7-F809137A71BC}"/>
              </a:ext>
            </a:extLst>
          </p:cNvPr>
          <p:cNvSpPr/>
          <p:nvPr/>
        </p:nvSpPr>
        <p:spPr>
          <a:xfrm>
            <a:off x="1402337" y="22783008"/>
            <a:ext cx="1950463" cy="1099207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Soil</a:t>
            </a:r>
          </a:p>
        </p:txBody>
      </p:sp>
      <p:sp>
        <p:nvSpPr>
          <p:cNvPr id="180" name="Flowchart: Card 143">
            <a:extLst>
              <a:ext uri="{FF2B5EF4-FFF2-40B4-BE49-F238E27FC236}">
                <a16:creationId xmlns:a16="http://schemas.microsoft.com/office/drawing/2014/main" id="{BA71C815-D06A-DC46-A06D-69D168FD381B}"/>
              </a:ext>
            </a:extLst>
          </p:cNvPr>
          <p:cNvSpPr/>
          <p:nvPr/>
        </p:nvSpPr>
        <p:spPr>
          <a:xfrm>
            <a:off x="2100382" y="23208593"/>
            <a:ext cx="1950463" cy="1099207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Millen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35E36-54A8-2049-BCA9-0BB08ECE91A5}"/>
              </a:ext>
            </a:extLst>
          </p:cNvPr>
          <p:cNvSpPr txBox="1"/>
          <p:nvPr/>
        </p:nvSpPr>
        <p:spPr>
          <a:xfrm>
            <a:off x="4382229" y="20555614"/>
            <a:ext cx="4731399" cy="6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79" b="1" dirty="0"/>
              <a:t>YOUR DATA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DB57385-4FDF-554B-96FD-C5D9D3A16650}"/>
              </a:ext>
            </a:extLst>
          </p:cNvPr>
          <p:cNvSpPr txBox="1"/>
          <p:nvPr/>
        </p:nvSpPr>
        <p:spPr>
          <a:xfrm>
            <a:off x="7841601" y="19583400"/>
            <a:ext cx="4731399" cy="6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79" b="1" dirty="0"/>
              <a:t>EXAMPLES / DOCS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E6A55BD-8762-4042-AFF3-D40C81F12544}"/>
              </a:ext>
            </a:extLst>
          </p:cNvPr>
          <p:cNvGrpSpPr/>
          <p:nvPr/>
        </p:nvGrpSpPr>
        <p:grpSpPr>
          <a:xfrm>
            <a:off x="37618392" y="6601973"/>
            <a:ext cx="2326594" cy="1094227"/>
            <a:chOff x="4184650" y="2247900"/>
            <a:chExt cx="1066689" cy="500339"/>
          </a:xfrm>
        </p:grpSpPr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0D5D5156-9ECA-4B4C-BE86-712EBA139C37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A2B40A-FFAC-6D46-A1E5-9BBFAF5E47FE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/>
                <a:t>Marvin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307B63E-2A9A-B84A-8CF0-730DD49605F8}"/>
              </a:ext>
            </a:extLst>
          </p:cNvPr>
          <p:cNvGrpSpPr/>
          <p:nvPr/>
        </p:nvGrpSpPr>
        <p:grpSpPr>
          <a:xfrm>
            <a:off x="37630097" y="7973572"/>
            <a:ext cx="2326594" cy="1094228"/>
            <a:chOff x="4184650" y="2247900"/>
            <a:chExt cx="1066689" cy="500339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F94F061-798A-3E4E-A922-AC174E01F86F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ACBF301-12E1-F149-B5CF-AB5D695A112A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/>
                <a:t>PARADIM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7ED17E1-95E8-524B-835E-8284E085D5EE}"/>
              </a:ext>
            </a:extLst>
          </p:cNvPr>
          <p:cNvGrpSpPr/>
          <p:nvPr/>
        </p:nvGrpSpPr>
        <p:grpSpPr>
          <a:xfrm>
            <a:off x="37320718" y="9421374"/>
            <a:ext cx="2941251" cy="1094226"/>
            <a:chOff x="4184650" y="2247900"/>
            <a:chExt cx="1066689" cy="500339"/>
          </a:xfrm>
        </p:grpSpPr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09F657A0-3C15-A747-81A7-1A9582DFA86E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18ED58C-C684-894F-9EDF-32D52CF876CE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/>
                <a:t>Turbulence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DAA4988-54BC-A545-82E1-F9BFDCDD34D3}"/>
              </a:ext>
            </a:extLst>
          </p:cNvPr>
          <p:cNvGrpSpPr/>
          <p:nvPr/>
        </p:nvGrpSpPr>
        <p:grpSpPr>
          <a:xfrm>
            <a:off x="40515253" y="5882409"/>
            <a:ext cx="2326594" cy="1094228"/>
            <a:chOff x="4184650" y="2247900"/>
            <a:chExt cx="1066689" cy="500339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9D76CC02-A78C-0C4F-A59C-8AD8A4AB7B49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D9600BC-CFDB-AB4D-8881-4AB341FE0726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 err="1"/>
                <a:t>SkyQuery</a:t>
              </a:r>
              <a:endParaRPr lang="en-US" sz="3044" b="1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640907-E8E0-A942-A254-3F97904681BB}"/>
              </a:ext>
            </a:extLst>
          </p:cNvPr>
          <p:cNvGrpSpPr/>
          <p:nvPr/>
        </p:nvGrpSpPr>
        <p:grpSpPr>
          <a:xfrm>
            <a:off x="40579851" y="7363972"/>
            <a:ext cx="2326594" cy="1094228"/>
            <a:chOff x="4184650" y="2247900"/>
            <a:chExt cx="1066689" cy="500339"/>
          </a:xfrm>
        </p:grpSpPr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DABC7C68-9667-2D4B-B5F8-D3F21434964A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51A22D5-A354-9C43-A517-77CF1DD8D712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/>
                <a:t>GLUSEEN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6A36917-9C36-624A-A23D-77B61652A2D1}"/>
              </a:ext>
            </a:extLst>
          </p:cNvPr>
          <p:cNvGrpSpPr/>
          <p:nvPr/>
        </p:nvGrpSpPr>
        <p:grpSpPr>
          <a:xfrm>
            <a:off x="40661914" y="8915400"/>
            <a:ext cx="2326594" cy="1094227"/>
            <a:chOff x="4184650" y="2247900"/>
            <a:chExt cx="1066689" cy="500339"/>
          </a:xfrm>
        </p:grpSpPr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21B8906B-A974-D64D-B0E8-D88AD0347EDF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A5677AB-46AF-6143-B9D9-5D193944006D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/>
                <a:t>MEDE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3B69C0-F1FC-B543-93D0-4EAD2EDBB9F8}"/>
              </a:ext>
            </a:extLst>
          </p:cNvPr>
          <p:cNvGrpSpPr/>
          <p:nvPr/>
        </p:nvGrpSpPr>
        <p:grpSpPr>
          <a:xfrm>
            <a:off x="40309392" y="10515600"/>
            <a:ext cx="2941251" cy="1094228"/>
            <a:chOff x="4184650" y="2247900"/>
            <a:chExt cx="1066689" cy="500339"/>
          </a:xfrm>
        </p:grpSpPr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27625DE2-AD7E-8D48-A1F6-6671B76022C9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44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9703391-CF4D-D445-8372-40B0B42CAB36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25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4" b="1" dirty="0"/>
                <a:t>Millennium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6314958-5ADF-5044-AE78-6BC2E0E3CB09}"/>
              </a:ext>
            </a:extLst>
          </p:cNvPr>
          <p:cNvSpPr txBox="1"/>
          <p:nvPr/>
        </p:nvSpPr>
        <p:spPr>
          <a:xfrm>
            <a:off x="7236629" y="285057"/>
            <a:ext cx="285458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26" dirty="0">
                <a:solidFill>
                  <a:schemeClr val="bg1"/>
                </a:solidFill>
              </a:rPr>
              <a:t>SciServer: Collaborative Tools for Data-Driven Engineering and Science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A37B8-3325-E348-84E5-F100AEE74F38}"/>
              </a:ext>
            </a:extLst>
          </p:cNvPr>
          <p:cNvSpPr txBox="1"/>
          <p:nvPr/>
        </p:nvSpPr>
        <p:spPr>
          <a:xfrm>
            <a:off x="9439322" y="1477739"/>
            <a:ext cx="2896132" cy="57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1" dirty="0">
                <a:solidFill>
                  <a:schemeClr val="bg1"/>
                </a:solidFill>
              </a:rPr>
              <a:t>PI: Alex  </a:t>
            </a:r>
            <a:r>
              <a:rPr lang="en-US" sz="3131" dirty="0" err="1">
                <a:solidFill>
                  <a:schemeClr val="bg1"/>
                </a:solidFill>
              </a:rPr>
              <a:t>Szalay</a:t>
            </a:r>
            <a:endParaRPr lang="en-US" sz="3131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EA3806-3B0B-8041-AFE1-DF2F5C79DC9F}"/>
              </a:ext>
            </a:extLst>
          </p:cNvPr>
          <p:cNvSpPr txBox="1"/>
          <p:nvPr/>
        </p:nvSpPr>
        <p:spPr>
          <a:xfrm>
            <a:off x="26385029" y="1512404"/>
            <a:ext cx="4413039" cy="57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1" dirty="0">
                <a:solidFill>
                  <a:schemeClr val="bg1"/>
                </a:solidFill>
              </a:rPr>
              <a:t>NSF AWARD No.: 1261715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66F6BD0-0EEF-4943-9EA9-851CF0EC6A0A}"/>
              </a:ext>
            </a:extLst>
          </p:cNvPr>
          <p:cNvGrpSpPr/>
          <p:nvPr/>
        </p:nvGrpSpPr>
        <p:grpSpPr>
          <a:xfrm>
            <a:off x="14451626" y="2432769"/>
            <a:ext cx="1159845" cy="994153"/>
            <a:chOff x="304090" y="1159659"/>
            <a:chExt cx="533400" cy="45720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CC7BF88-D63F-5042-85B9-BEF8FCD41817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934F77B-B0C0-F448-BFC6-7D59B3C7A6FD}"/>
                </a:ext>
              </a:extLst>
            </p:cNvPr>
            <p:cNvSpPr txBox="1"/>
            <p:nvPr/>
          </p:nvSpPr>
          <p:spPr>
            <a:xfrm>
              <a:off x="386385" y="1188566"/>
              <a:ext cx="386278" cy="387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7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A26A556-B603-2446-A9A5-F7FBBC4C34BC}"/>
              </a:ext>
            </a:extLst>
          </p:cNvPr>
          <p:cNvSpPr txBox="1"/>
          <p:nvPr/>
        </p:nvSpPr>
        <p:spPr>
          <a:xfrm>
            <a:off x="15870134" y="2140341"/>
            <a:ext cx="4820410" cy="159120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70" dirty="0">
                <a:solidFill>
                  <a:schemeClr val="bg1"/>
                </a:solidFill>
              </a:rPr>
              <a:t>Users register and log in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AF422FA-5FB5-974A-8C16-56C57750F4E3}"/>
              </a:ext>
            </a:extLst>
          </p:cNvPr>
          <p:cNvGrpSpPr/>
          <p:nvPr/>
        </p:nvGrpSpPr>
        <p:grpSpPr>
          <a:xfrm>
            <a:off x="14358523" y="7242119"/>
            <a:ext cx="1159845" cy="994153"/>
            <a:chOff x="304090" y="1159659"/>
            <a:chExt cx="533400" cy="45720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40BA9BD-7870-7D4D-B235-F99E24562E6F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3CD3DD7-9E72-E847-A9BC-0EC21E85B882}"/>
                </a:ext>
              </a:extLst>
            </p:cNvPr>
            <p:cNvSpPr txBox="1"/>
            <p:nvPr/>
          </p:nvSpPr>
          <p:spPr>
            <a:xfrm>
              <a:off x="397945" y="1198479"/>
              <a:ext cx="386278" cy="387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7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F91C5C9-F883-D743-A75F-FE0175B23F5C}"/>
              </a:ext>
            </a:extLst>
          </p:cNvPr>
          <p:cNvSpPr txBox="1"/>
          <p:nvPr/>
        </p:nvSpPr>
        <p:spPr>
          <a:xfrm>
            <a:off x="15762759" y="18405805"/>
            <a:ext cx="5176640" cy="841769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70" dirty="0"/>
              <a:t>Manage Your Data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F55E78-DB9A-E342-9CF2-7481DC216485}"/>
              </a:ext>
            </a:extLst>
          </p:cNvPr>
          <p:cNvGrpSpPr/>
          <p:nvPr/>
        </p:nvGrpSpPr>
        <p:grpSpPr>
          <a:xfrm>
            <a:off x="14424783" y="18307561"/>
            <a:ext cx="1159845" cy="994153"/>
            <a:chOff x="304090" y="1159659"/>
            <a:chExt cx="533400" cy="457200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3035C8C-467A-C942-B345-C159E572DE03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816D25A-8BF6-4B42-BFCC-A7E64B703FF1}"/>
                </a:ext>
              </a:extLst>
            </p:cNvPr>
            <p:cNvSpPr txBox="1"/>
            <p:nvPr/>
          </p:nvSpPr>
          <p:spPr>
            <a:xfrm>
              <a:off x="397945" y="1198479"/>
              <a:ext cx="386278" cy="387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7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681D3ED2-C7D7-8749-8963-C3F7BB0DEE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86" y="9031394"/>
            <a:ext cx="9124859" cy="7673362"/>
          </a:xfrm>
          <a:prstGeom prst="rect">
            <a:avLst/>
          </a:prstGeom>
          <a:ln w="127000">
            <a:solidFill>
              <a:schemeClr val="tx2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4C6F047-DFF1-424C-95B2-B16F9B32E9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914" y="19500494"/>
            <a:ext cx="9105450" cy="4258745"/>
          </a:xfrm>
          <a:prstGeom prst="rect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8177E32C-ACC5-EC4D-9ADC-D2E4D1E13373}"/>
              </a:ext>
            </a:extLst>
          </p:cNvPr>
          <p:cNvSpPr txBox="1"/>
          <p:nvPr/>
        </p:nvSpPr>
        <p:spPr>
          <a:xfrm>
            <a:off x="26589138" y="18406056"/>
            <a:ext cx="5176640" cy="841769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70" dirty="0"/>
              <a:t>Share Your Data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6AEAD87-A69D-B348-BCD7-A88380FC554C}"/>
              </a:ext>
            </a:extLst>
          </p:cNvPr>
          <p:cNvGrpSpPr/>
          <p:nvPr/>
        </p:nvGrpSpPr>
        <p:grpSpPr>
          <a:xfrm>
            <a:off x="25251162" y="18307812"/>
            <a:ext cx="1159845" cy="994153"/>
            <a:chOff x="304090" y="1159659"/>
            <a:chExt cx="533400" cy="4572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898B224-67CA-B944-A493-5C8359C6FB61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65398F5-5731-9E4B-9752-A09DF712C13D}"/>
                </a:ext>
              </a:extLst>
            </p:cNvPr>
            <p:cNvSpPr txBox="1"/>
            <p:nvPr/>
          </p:nvSpPr>
          <p:spPr>
            <a:xfrm>
              <a:off x="397945" y="1198479"/>
              <a:ext cx="386278" cy="387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7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31DF1CED-4BD8-9948-92AF-F214BBDFB526}"/>
              </a:ext>
            </a:extLst>
          </p:cNvPr>
          <p:cNvSpPr txBox="1"/>
          <p:nvPr/>
        </p:nvSpPr>
        <p:spPr>
          <a:xfrm>
            <a:off x="25994465" y="7804435"/>
            <a:ext cx="6999257" cy="841769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70" dirty="0"/>
              <a:t>Query, Compute, Analysis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A977D36-C8E4-2848-8366-31EACCF7C850}"/>
              </a:ext>
            </a:extLst>
          </p:cNvPr>
          <p:cNvGrpSpPr/>
          <p:nvPr/>
        </p:nvGrpSpPr>
        <p:grpSpPr>
          <a:xfrm>
            <a:off x="24656489" y="7706192"/>
            <a:ext cx="1159845" cy="994153"/>
            <a:chOff x="304090" y="1159659"/>
            <a:chExt cx="533400" cy="457200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7475E5E-E5B2-2C47-8182-8C1AE1AE889E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F642884-4750-F843-BC4F-0EFB31990B66}"/>
                </a:ext>
              </a:extLst>
            </p:cNvPr>
            <p:cNvSpPr txBox="1"/>
            <p:nvPr/>
          </p:nvSpPr>
          <p:spPr>
            <a:xfrm>
              <a:off x="397945" y="1198479"/>
              <a:ext cx="386278" cy="3871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7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13B69518-EF51-DA42-83D7-714A41156C0A}"/>
              </a:ext>
            </a:extLst>
          </p:cNvPr>
          <p:cNvSpPr txBox="1"/>
          <p:nvPr/>
        </p:nvSpPr>
        <p:spPr>
          <a:xfrm>
            <a:off x="37157647" y="12218632"/>
            <a:ext cx="6110593" cy="948721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565" dirty="0"/>
              <a:t>Educational Support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F8862D8-978C-9E42-84D5-283842F70F4F}"/>
              </a:ext>
            </a:extLst>
          </p:cNvPr>
          <p:cNvGrpSpPr/>
          <p:nvPr/>
        </p:nvGrpSpPr>
        <p:grpSpPr>
          <a:xfrm>
            <a:off x="35818766" y="2272861"/>
            <a:ext cx="1159845" cy="994153"/>
            <a:chOff x="304090" y="1159659"/>
            <a:chExt cx="533400" cy="457200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3F1B44E-62F6-2946-A071-1EE3AEB46970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09B1FFB-CA8B-6944-A02A-99E4FAFE7287}"/>
                </a:ext>
              </a:extLst>
            </p:cNvPr>
            <p:cNvSpPr txBox="1"/>
            <p:nvPr/>
          </p:nvSpPr>
          <p:spPr>
            <a:xfrm>
              <a:off x="397945" y="1173886"/>
              <a:ext cx="386278" cy="4363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565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EAB926F5-62CD-FE43-906E-2479A94E1647}"/>
              </a:ext>
            </a:extLst>
          </p:cNvPr>
          <p:cNvSpPr txBox="1"/>
          <p:nvPr/>
        </p:nvSpPr>
        <p:spPr>
          <a:xfrm>
            <a:off x="37289263" y="2324909"/>
            <a:ext cx="6110593" cy="948721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565" dirty="0"/>
              <a:t>External API Access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34623F6-758C-8B48-94E9-A07CDCEF3C57}"/>
              </a:ext>
            </a:extLst>
          </p:cNvPr>
          <p:cNvGrpSpPr/>
          <p:nvPr/>
        </p:nvGrpSpPr>
        <p:grpSpPr>
          <a:xfrm>
            <a:off x="35860228" y="12211629"/>
            <a:ext cx="1159845" cy="994153"/>
            <a:chOff x="304090" y="1159659"/>
            <a:chExt cx="533400" cy="457200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9237F46-B1EB-8F42-96A2-4FC0ED893CBC}"/>
                </a:ext>
              </a:extLst>
            </p:cNvPr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7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877E626-DC1C-8F40-891C-2685EE3FD66E}"/>
                </a:ext>
              </a:extLst>
            </p:cNvPr>
            <p:cNvSpPr txBox="1"/>
            <p:nvPr/>
          </p:nvSpPr>
          <p:spPr>
            <a:xfrm>
              <a:off x="397945" y="1173886"/>
              <a:ext cx="386278" cy="4363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565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FF65CF4-C74C-D94E-8ED3-5C28884A6A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0" y="19525516"/>
            <a:ext cx="8921447" cy="417268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0140D76-220C-A644-9482-D774D9873F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190" y="8991600"/>
            <a:ext cx="6071490" cy="3897747"/>
          </a:xfrm>
          <a:prstGeom prst="rect">
            <a:avLst/>
          </a:prstGeom>
          <a:ln w="127000">
            <a:solidFill>
              <a:schemeClr val="tx2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2AFCA-0491-094D-841F-3CBAAFF23E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0" y="9067800"/>
            <a:ext cx="3446774" cy="3669147"/>
          </a:xfrm>
          <a:prstGeom prst="rect">
            <a:avLst/>
          </a:prstGeom>
          <a:ln w="127000">
            <a:solidFill>
              <a:schemeClr val="tx2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BF1CE80-ABA4-A849-A25B-D7ED404596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1" y="13324636"/>
            <a:ext cx="3376824" cy="4574772"/>
          </a:xfrm>
          <a:prstGeom prst="rect">
            <a:avLst/>
          </a:prstGeom>
          <a:ln w="127000">
            <a:solidFill>
              <a:schemeClr val="tx2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07086A2-FB18-5848-B947-8A0E726D55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203" y="13338553"/>
            <a:ext cx="5704797" cy="4582542"/>
          </a:xfrm>
          <a:prstGeom prst="rect">
            <a:avLst/>
          </a:prstGeom>
          <a:ln w="127000">
            <a:solidFill>
              <a:schemeClr val="tx2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60200AE-2CD9-CF4F-8C64-AC464EFCBAB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47" y="20449682"/>
            <a:ext cx="4232253" cy="3400918"/>
          </a:xfrm>
          <a:prstGeom prst="rect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236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239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SciServer: Collaborative Tools for Data-Driven Engineering and Science</dc:title>
  <dc:creator>Mike</dc:creator>
  <cp:lastModifiedBy>JORDAN Raddick</cp:lastModifiedBy>
  <cp:revision>72</cp:revision>
  <dcterms:created xsi:type="dcterms:W3CDTF">2018-10-01T20:39:51Z</dcterms:created>
  <dcterms:modified xsi:type="dcterms:W3CDTF">2018-10-18T17:46:24Z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