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88" r:id="rId3"/>
  </p:sldMasterIdLst>
  <p:notesMasterIdLst>
    <p:notesMasterId r:id="rId21"/>
  </p:notesMasterIdLst>
  <p:sldIdLst>
    <p:sldId id="258" r:id="rId4"/>
    <p:sldId id="274" r:id="rId5"/>
    <p:sldId id="284" r:id="rId6"/>
    <p:sldId id="271" r:id="rId7"/>
    <p:sldId id="275" r:id="rId8"/>
    <p:sldId id="282" r:id="rId9"/>
    <p:sldId id="272" r:id="rId10"/>
    <p:sldId id="276" r:id="rId11"/>
    <p:sldId id="270" r:id="rId12"/>
    <p:sldId id="283" r:id="rId13"/>
    <p:sldId id="273" r:id="rId14"/>
    <p:sldId id="279" r:id="rId15"/>
    <p:sldId id="285" r:id="rId16"/>
    <p:sldId id="286" r:id="rId17"/>
    <p:sldId id="287" r:id="rId18"/>
    <p:sldId id="264" r:id="rId19"/>
    <p:sldId id="277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2142"/>
    <a:srgbClr val="212BE9"/>
    <a:srgbClr val="1E4C90"/>
    <a:srgbClr val="2E4980"/>
    <a:srgbClr val="FFFFFF"/>
    <a:srgbClr val="304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5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F0D15-BC3C-4318-BB62-ADC2142D8A81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1829-BAC6-482D-A5A8-20816F786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16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36101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03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31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1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1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4" y="6407948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333335"/>
            <a:ext cx="496728" cy="448469"/>
          </a:xfrm>
          <a:prstGeom prst="rect">
            <a:avLst/>
          </a:prstGeom>
        </p:spPr>
        <p:txBody>
          <a:bodyPr/>
          <a:lstStyle>
            <a:lvl1pPr>
              <a:defRPr sz="900">
                <a:latin typeface="+mj-lt"/>
              </a:defRPr>
            </a:lvl1pPr>
          </a:lstStyle>
          <a:p>
            <a:fld id="{22773035-41A2-444D-BBD2-AFF09D9D00F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990600"/>
          </a:xfrm>
        </p:spPr>
        <p:txBody>
          <a:bodyPr rtlCol="0"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6114245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4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57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7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03A12-BB0F-4B4D-8A69-E7D3D9BA10C2}" type="datetimeFigureOut">
              <a:rPr lang="en-US" smtClean="0"/>
              <a:t>1/4/2017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B524D-61BA-4EF6-8FA8-8438EF73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1" y="-76200"/>
            <a:ext cx="9144000" cy="6861216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1/4/2017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3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spect="1"/>
          </p:cNvSpPr>
          <p:nvPr userDrawn="1"/>
        </p:nvSpPr>
        <p:spPr>
          <a:xfrm>
            <a:off x="-52754" y="750303"/>
            <a:ext cx="9144000" cy="6248400"/>
          </a:xfrm>
          <a:prstGeom prst="rect">
            <a:avLst/>
          </a:prstGeom>
          <a:blipFill dpi="0" rotWithShape="1">
            <a:blip r:embed="rId3">
              <a:alphaModFix amt="13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prstClr val="white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 userDrawn="1">
            <p:ph type="title"/>
          </p:nvPr>
        </p:nvSpPr>
        <p:spPr>
          <a:xfrm>
            <a:off x="457200" y="68580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 userDrawn="1">
            <p:ph type="body" idx="1"/>
          </p:nvPr>
        </p:nvSpPr>
        <p:spPr>
          <a:xfrm>
            <a:off x="457200" y="1905000"/>
            <a:ext cx="8229600" cy="4267200"/>
          </a:xfrm>
          <a:prstGeom prst="rect">
            <a:avLst/>
          </a:prstGeom>
          <a:noFill/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</p:txBody>
      </p:sp>
      <p:sp>
        <p:nvSpPr>
          <p:cNvPr id="10" name="Date Placeholder 9"/>
          <p:cNvSpPr>
            <a:spLocks noGrp="1"/>
          </p:cNvSpPr>
          <p:nvPr userDrawn="1">
            <p:ph type="dt" sz="half" idx="2"/>
          </p:nvPr>
        </p:nvSpPr>
        <p:spPr>
          <a:xfrm>
            <a:off x="838200" y="6407944"/>
            <a:ext cx="114300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1/4/2017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7" name="Footer Placeholder 21"/>
          <p:cNvSpPr>
            <a:spLocks noGrp="1"/>
          </p:cNvSpPr>
          <p:nvPr userDrawn="1">
            <p:ph type="ftr" sz="quarter" idx="3"/>
          </p:nvPr>
        </p:nvSpPr>
        <p:spPr>
          <a:xfrm>
            <a:off x="1447800" y="6407948"/>
            <a:ext cx="1600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9" name="Slide Number Placeholder 17"/>
          <p:cNvSpPr>
            <a:spLocks noGrp="1"/>
          </p:cNvSpPr>
          <p:nvPr userDrawn="1">
            <p:ph type="sldNum" sz="quarter" idx="4"/>
          </p:nvPr>
        </p:nvSpPr>
        <p:spPr>
          <a:xfrm>
            <a:off x="472440" y="6407948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563" b="0">
                <a:solidFill>
                  <a:schemeClr val="tx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28600" y="197578"/>
            <a:ext cx="4343400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13" dirty="0" smtClean="0">
                <a:solidFill>
                  <a:srgbClr val="DEE5EB"/>
                </a:solidFill>
                <a:latin typeface=""/>
                <a:ea typeface="ＭＳ Ｐゴシック" pitchFamily="-107" charset="-128"/>
                <a:cs typeface="Arial" pitchFamily="34" charset="0"/>
              </a:rPr>
              <a:t>Collaborative data-driven science</a:t>
            </a:r>
            <a:endParaRPr lang="en-US" sz="1013" dirty="0">
              <a:solidFill>
                <a:srgbClr val="DEE5EB"/>
              </a:solidFill>
              <a:latin typeface=""/>
              <a:ea typeface="ＭＳ Ｐゴシック" pitchFamily="-107" charset="-128"/>
              <a:cs typeface="Arial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573"/>
            <a:ext cx="9144000" cy="6887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27299"/>
            <a:ext cx="2887028" cy="72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435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kumimoji="0" sz="27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 pitchFamily="34" charset="0"/>
          <a:ea typeface="+mj-ea"/>
          <a:cs typeface="+mj-cs"/>
        </a:defRPr>
      </a:lvl1pPr>
    </p:titleStyle>
    <p:bodyStyle>
      <a:lvl1pPr marL="205740" indent="-144018" algn="l" rtl="0" eaLnBrk="1" latinLnBrk="0" hangingPunct="1">
        <a:spcBef>
          <a:spcPts val="225"/>
        </a:spcBef>
        <a:spcAft>
          <a:spcPts val="0"/>
        </a:spcAft>
        <a:buClr>
          <a:schemeClr val="accent4">
            <a:lumMod val="75000"/>
          </a:schemeClr>
        </a:buClr>
        <a:buSzPct val="68000"/>
        <a:buFont typeface="Wingdings 3"/>
        <a:buChar char=""/>
        <a:defRPr kumimoji="0" sz="18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349758" indent="-128588" algn="l" rtl="0" eaLnBrk="1" latinLnBrk="0" hangingPunct="1">
        <a:spcBef>
          <a:spcPts val="182"/>
        </a:spcBef>
        <a:buClr>
          <a:schemeClr val="accent4">
            <a:lumMod val="75000"/>
          </a:schemeClr>
        </a:buClr>
        <a:buFont typeface="Verdana"/>
        <a:buChar char="◦"/>
        <a:defRPr kumimoji="0" sz="1463" kern="1200">
          <a:solidFill>
            <a:schemeClr val="tx1"/>
          </a:solidFill>
          <a:latin typeface="Calibri" pitchFamily="34" charset="0"/>
          <a:ea typeface="+mn-ea"/>
          <a:cs typeface="+mn-cs"/>
        </a:defRPr>
      </a:lvl2pPr>
      <a:lvl3pPr marL="483489" indent="-128588" algn="l" rtl="0" eaLnBrk="1" latinLnBrk="0" hangingPunct="1">
        <a:spcBef>
          <a:spcPts val="197"/>
        </a:spcBef>
        <a:buClr>
          <a:schemeClr val="accent2"/>
        </a:buClr>
        <a:buSzPct val="100000"/>
        <a:buFont typeface="Wingdings 2"/>
        <a:buChar char=""/>
        <a:defRPr kumimoji="0" sz="1181" kern="1200">
          <a:solidFill>
            <a:schemeClr val="tx1"/>
          </a:solidFill>
          <a:latin typeface="Calibri" pitchFamily="34" charset="0"/>
          <a:ea typeface="+mn-ea"/>
          <a:cs typeface="+mn-cs"/>
        </a:defRPr>
      </a:lvl3pPr>
      <a:lvl4pPr marL="642938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69" kern="1200">
          <a:solidFill>
            <a:schemeClr val="tx1"/>
          </a:solidFill>
          <a:latin typeface="Calibri" pitchFamily="34" charset="0"/>
          <a:ea typeface="+mn-ea"/>
          <a:cs typeface="+mn-cs"/>
        </a:defRPr>
      </a:lvl4pPr>
      <a:lvl5pPr marL="771525" indent="-128588" algn="l" rtl="0" eaLnBrk="1" latinLnBrk="0" hangingPunct="1">
        <a:spcBef>
          <a:spcPts val="197"/>
        </a:spcBef>
        <a:buClr>
          <a:schemeClr val="accent2"/>
        </a:buClr>
        <a:buFont typeface="Wingdings 2"/>
        <a:buChar char=""/>
        <a:defRPr kumimoji="0" sz="1013" kern="1200">
          <a:solidFill>
            <a:schemeClr val="tx1"/>
          </a:solidFill>
          <a:latin typeface="Calibri" pitchFamily="34" charset="0"/>
          <a:ea typeface="+mn-ea"/>
          <a:cs typeface="+mn-cs"/>
        </a:defRPr>
      </a:lvl5pPr>
      <a:lvl6pPr marL="900113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157288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285875" indent="-128588" algn="l" rtl="0" eaLnBrk="1" latinLnBrk="0" hangingPunct="1">
        <a:spcBef>
          <a:spcPts val="197"/>
        </a:spcBef>
        <a:buClr>
          <a:schemeClr val="accent3"/>
        </a:buClr>
        <a:buFont typeface="Wingdings 2"/>
        <a:buChar char=""/>
        <a:defRPr kumimoji="0" sz="9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0893671-A46E-402A-8675-6B977F9BA319}" type="datetime1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1/4/2017</a:t>
            </a:fld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F9E7032-5B8D-49FE-A864-131EB2683E3D}" type="slidenum">
              <a:rPr lang="en-US" smtClean="0">
                <a:solidFill>
                  <a:prstClr val="black"/>
                </a:solidFill>
                <a:latin typeface="Times" pitchFamily="-107" charset="0"/>
                <a:ea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prstClr val="black"/>
              </a:solidFill>
              <a:latin typeface="Times" pitchFamily="-107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3870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6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38.png"/><Relationship Id="rId5" Type="http://schemas.openxmlformats.org/officeDocument/2006/relationships/image" Target="../media/image34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2.png"/><Relationship Id="rId4" Type="http://schemas.openxmlformats.org/officeDocument/2006/relationships/hyperlink" Target="http://www.sciserv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1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4895" y="2976881"/>
            <a:ext cx="7789985" cy="112776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Collaborative Data-Driven Science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567" y="1280160"/>
            <a:ext cx="6491187" cy="1625600"/>
          </a:xfrm>
          <a:prstGeom prst="rect">
            <a:avLst/>
          </a:prstGeom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3" y="5620460"/>
            <a:ext cx="1845878" cy="3131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699" y="6276097"/>
            <a:ext cx="1147002" cy="3639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093" y="6167120"/>
            <a:ext cx="542391" cy="545659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2173459" y="3625370"/>
            <a:ext cx="4533900" cy="560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solidFill>
                  <a:srgbClr val="FFFFFF"/>
                </a:solidFill>
              </a:rPr>
              <a:t>sciserver.org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974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525">
        <p:fade/>
      </p:transition>
    </mc:Choice>
    <mc:Fallback xmlns="">
      <p:transition spd="med" advTm="952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3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9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537857" y="782156"/>
            <a:ext cx="5606143" cy="104663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Send tables from your</a:t>
            </a:r>
          </a:p>
          <a:p>
            <a:r>
              <a:rPr lang="en-US" dirty="0" smtClean="0"/>
              <a:t>MyDB database to SciDrive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34" y="3477071"/>
            <a:ext cx="10963646" cy="57825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35" y="3477071"/>
            <a:ext cx="11008996" cy="578256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008082" y="5335028"/>
            <a:ext cx="1664138" cy="625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" y="3477071"/>
            <a:ext cx="1105498" cy="1105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931" y="5500449"/>
            <a:ext cx="1066441" cy="2941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581"/>
            <a:ext cx="3328275" cy="111586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9" y="2993987"/>
            <a:ext cx="1605412" cy="1605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4933" y="2441238"/>
            <a:ext cx="188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MyDB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49880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10">
        <p:fade/>
      </p:transition>
    </mc:Choice>
    <mc:Fallback xmlns="">
      <p:transition spd="med" advTm="153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0 L 0.00018 0.07014 L 0.00295 0.10162 L 0.00677 0.125 L 0.01806 0.15995 L 0.03299 0.18356 L 0.06024 0.21319 L 0.09115 0.23403 L 0.13386 0.2463 L 0.1882 0.25185 L 0.24097 0.25579 L 0.29063 0.25741 L 0.33663 0.25486 L 0.51754 0.25185 L 0.51945 0.25093 L 0.51945 0.25162 " pathEditMode="relative" rAng="0" ptsTypes="AAAAAAAAAAAAAAAA">
                                      <p:cBhvr>
                                        <p:cTn id="32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900"/>
                            </p:stCondLst>
                            <p:childTnLst>
                              <p:par>
                                <p:cTn id="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4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8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700"/>
                            </p:stCondLst>
                            <p:childTnLst>
                              <p:par>
                                <p:cTn id="5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 animBg="1"/>
      <p:bldP spid="16" grpId="1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30774" y="794005"/>
            <a:ext cx="5560826" cy="86105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Explore SDSS astronomical datasets. 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77" y="2293620"/>
            <a:ext cx="6684994" cy="44119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972300" y="2682498"/>
            <a:ext cx="232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Find astronomical objects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93" y="2015613"/>
            <a:ext cx="7820383" cy="48608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307" y="2122718"/>
            <a:ext cx="7247248" cy="30406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051645" y="5093110"/>
            <a:ext cx="3780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 SQL queries </a:t>
            </a:r>
          </a:p>
          <a:p>
            <a:r>
              <a:rPr lang="en-US" sz="2800" dirty="0" smtClean="0"/>
              <a:t>against SDSS data</a:t>
            </a:r>
            <a:endParaRPr lang="en-US" sz="2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6032" y="763199"/>
            <a:ext cx="2825496" cy="96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1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8">
        <p:fade/>
      </p:transition>
    </mc:Choice>
    <mc:Fallback xmlns="">
      <p:transition spd="med" advTm="2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6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400"/>
                            </p:stCondLst>
                            <p:childTnLst>
                              <p:par>
                                <p:cTn id="25" presetID="53" presetClass="exit" presetSubtype="3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9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9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7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2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4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0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800"/>
                            </p:stCondLst>
                            <p:childTnLst>
                              <p:par>
                                <p:cTn id="49" presetID="53" presetClass="exit" presetSubtype="3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2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5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2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3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64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65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6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7" grpId="0"/>
      <p:bldP spid="8" grpId="0"/>
      <p:bldP spid="8" grpId="1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" y="763199"/>
            <a:ext cx="2825496" cy="963484"/>
          </a:xfrm>
          <a:prstGeom prst="rect">
            <a:avLst/>
          </a:prstGeom>
        </p:spPr>
      </p:pic>
      <p:sp>
        <p:nvSpPr>
          <p:cNvPr id="37" name="Title 3"/>
          <p:cNvSpPr txBox="1">
            <a:spLocks/>
          </p:cNvSpPr>
          <p:nvPr/>
        </p:nvSpPr>
        <p:spPr>
          <a:xfrm>
            <a:off x="3170863" y="659848"/>
            <a:ext cx="6103765" cy="112349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Send objects and tables</a:t>
            </a:r>
          </a:p>
          <a:p>
            <a:r>
              <a:rPr lang="en-US" sz="3200" dirty="0" smtClean="0"/>
              <a:t>to your MyDB CasJobs database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67" y="1448960"/>
            <a:ext cx="1241117" cy="12411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932" y="3606962"/>
            <a:ext cx="1952773" cy="195277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67212" y="2837550"/>
            <a:ext cx="2180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/>
              <a:t>MyDB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0425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16">
        <p:fade/>
      </p:transition>
    </mc:Choice>
    <mc:Fallback xmlns="">
      <p:transition spd="med" advTm="113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60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44444E-6 -1.85185E-6 L 4.44444E-6 0.02477 L 4.44444E-6 0.04792 L 4.44444E-6 0.16991 L 0.00399 0.19676 L 0.01041 0.21644 L 0.02048 0.23935 L 0.02829 0.25625 L 0.04566 0.28009 L 0.06961 0.30255 L 0.09513 0.31505 L 0.1401 0.33542 L 0.2026 0.35185 L 0.27725 0.35949 L 0.33854 0.36088 L 0.40312 0.35857 L 0.56927 0.35463 L 0.56788 0.35093 " pathEditMode="relative" rAng="0" ptsTypes="AAAAAAAAAAAAAAAAAA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2" y="1803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90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6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3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700"/>
                            </p:stCondLst>
                            <p:childTnLst>
                              <p:par>
                                <p:cTn id="3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120" fill="hold">
                                          <p:stCondLst>
                                            <p:cond delay="1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120" fill="hold">
                                          <p:stCondLst>
                                            <p:cond delay="2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120" fill="hold">
                                          <p:stCondLst>
                                            <p:cond delay="3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120" fill="hold">
                                          <p:stCondLst>
                                            <p:cond delay="4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8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30774" y="794005"/>
            <a:ext cx="5560826" cy="86105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Database system for cross-matching astronomical </a:t>
            </a:r>
            <a:r>
              <a:rPr lang="en-US" sz="2800" dirty="0"/>
              <a:t>source </a:t>
            </a:r>
            <a:r>
              <a:rPr lang="en-US" sz="2800" dirty="0" smtClean="0"/>
              <a:t>catalogs.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14" y="794005"/>
            <a:ext cx="2727693" cy="92928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65" y="1937748"/>
            <a:ext cx="8856535" cy="48207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552294" y="3299004"/>
            <a:ext cx="403762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Select source catalogs </a:t>
            </a:r>
          </a:p>
          <a:p>
            <a:r>
              <a:rPr lang="en-US" sz="2800" dirty="0" smtClean="0"/>
              <a:t>and output columns.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96" y="1938984"/>
            <a:ext cx="8856535" cy="4830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555749" y="3286147"/>
            <a:ext cx="4671551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Add cross-match region </a:t>
            </a:r>
          </a:p>
          <a:p>
            <a:r>
              <a:rPr lang="en-US" sz="2800" dirty="0" smtClean="0"/>
              <a:t>and Bayesian constraints.</a:t>
            </a:r>
            <a:endParaRPr lang="en-US" sz="28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025" y="2940968"/>
            <a:ext cx="5716351" cy="194860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430774" y="4612780"/>
            <a:ext cx="4280666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Automatic creation of </a:t>
            </a:r>
            <a:r>
              <a:rPr lang="en-US" sz="2800" dirty="0"/>
              <a:t>cross-match SQL query</a:t>
            </a:r>
          </a:p>
        </p:txBody>
      </p:sp>
    </p:spTree>
    <p:extLst>
      <p:ext uri="{BB962C8B-B14F-4D97-AF65-F5344CB8AC3E}">
        <p14:creationId xmlns:p14="http://schemas.microsoft.com/office/powerpoint/2010/main" val="17077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8">
        <p:fade/>
      </p:transition>
    </mc:Choice>
    <mc:Fallback xmlns="">
      <p:transition spd="med" advTm="2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53" presetClass="exit" presetSubtype="32" fill="hold" grpId="1" nodeType="withEffect">
                                  <p:stCondLst>
                                    <p:cond delay="3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3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4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3" presetClass="exit" presetSubtype="32" fill="hold" nodeType="withEffect">
                                  <p:stCondLst>
                                    <p:cond delay="4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470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7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32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3" presetClass="exit" presetSubtype="32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37" grpId="0"/>
      <p:bldP spid="12" grpId="0" animBg="1"/>
      <p:bldP spid="12" grpId="1" animBg="1"/>
      <p:bldP spid="14" grpId="0" animBg="1"/>
      <p:bldP spid="14" grpId="1" animBg="1"/>
      <p:bldP spid="21" grpId="0" animBg="1"/>
      <p:bldP spid="21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30774" y="794005"/>
            <a:ext cx="5560826" cy="86105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/>
              <a:t>Database system for cross-matching astronomical source catalogs.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414" y="794005"/>
            <a:ext cx="2727693" cy="9292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47" y="1939553"/>
            <a:ext cx="8726285" cy="474471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28905" y="4605511"/>
            <a:ext cx="5051397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Schedule cross-match jobs, </a:t>
            </a:r>
          </a:p>
          <a:p>
            <a:r>
              <a:rPr lang="en-US" sz="2800" dirty="0" smtClean="0"/>
              <a:t>save results in MyDB.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646" y="804673"/>
            <a:ext cx="2727693" cy="9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4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388">
        <p:fade/>
      </p:transition>
    </mc:Choice>
    <mc:Fallback xmlns="">
      <p:transition spd="med" advTm="238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53" presetClass="exit" presetSubtype="32" fill="hold" nodeType="withEffect">
                                  <p:stCondLst>
                                    <p:cond delay="58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5" grpId="0" animBg="1"/>
      <p:bldP spid="1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246121" y="782156"/>
            <a:ext cx="5897880" cy="104663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Send cross-match tables from MyDB database to SciDrive.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434" y="3477071"/>
            <a:ext cx="10963646" cy="57825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435" y="3477071"/>
            <a:ext cx="11008996" cy="578256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4008082" y="5335028"/>
            <a:ext cx="1664138" cy="625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46" y="3477071"/>
            <a:ext cx="1105498" cy="11054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6931" y="5500449"/>
            <a:ext cx="1066441" cy="2941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89" y="2993987"/>
            <a:ext cx="1605412" cy="160541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44933" y="2441238"/>
            <a:ext cx="188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MyDB</a:t>
            </a:r>
            <a:endParaRPr lang="en-US" sz="3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46" y="804673"/>
            <a:ext cx="2727693" cy="9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96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310">
        <p:fade/>
      </p:transition>
    </mc:Choice>
    <mc:Fallback xmlns="">
      <p:transition spd="med" advTm="153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2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3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5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66667E-6 0 L 0.00018 0.07014 L 0.00295 0.10162 L 0.00677 0.125 L 0.01806 0.15995 L 0.03299 0.18356 L 0.06024 0.21319 L 0.09115 0.23403 L 0.13386 0.2463 L 0.1882 0.25185 L 0.24097 0.25579 L 0.29063 0.25741 L 0.33663 0.25486 L 0.51754 0.25185 L 0.51945 0.25093 L 0.51945 0.25162 " pathEditMode="relative" rAng="0" ptsTypes="AAAAAAAAAAAAAAAA">
                                      <p:cBhvr>
                                        <p:cTn id="32" dur="1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72" y="1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900"/>
                            </p:stCondLst>
                            <p:childTnLst>
                              <p:par>
                                <p:cTn id="3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400"/>
                            </p:stCondLst>
                            <p:childTnLst>
                              <p:par>
                                <p:cTn id="4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8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0"/>
                            </p:stCondLst>
                            <p:childTnLst>
                              <p:par>
                                <p:cTn id="4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9700"/>
                            </p:stCondLst>
                            <p:childTnLst>
                              <p:par>
                                <p:cTn id="55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 animBg="1"/>
      <p:bldP spid="16" grpId="1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02991" y="888068"/>
            <a:ext cx="5297062" cy="83763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/>
              <a:t>Single </a:t>
            </a:r>
            <a:r>
              <a:rPr lang="en-US" sz="3200" dirty="0" smtClean="0"/>
              <a:t>sign-on </a:t>
            </a:r>
          </a:p>
          <a:p>
            <a:r>
              <a:rPr lang="en-US" sz="3200" dirty="0" smtClean="0"/>
              <a:t>across </a:t>
            </a:r>
            <a:r>
              <a:rPr lang="en-US" sz="3200" dirty="0"/>
              <a:t>all </a:t>
            </a:r>
            <a:r>
              <a:rPr lang="en-US" sz="3200" dirty="0" smtClean="0"/>
              <a:t>components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71" y="2091948"/>
            <a:ext cx="7287941" cy="450562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025" y="4567633"/>
            <a:ext cx="4584089" cy="202993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17" y="5582601"/>
            <a:ext cx="679689" cy="679689"/>
          </a:xfrm>
          <a:prstGeom prst="rect">
            <a:avLst/>
          </a:prstGeom>
        </p:spPr>
      </p:pic>
      <p:pic>
        <p:nvPicPr>
          <p:cNvPr id="9" name="Audio 8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3071003"/>
            <a:ext cx="8493760" cy="371648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7947" y="830033"/>
            <a:ext cx="2781203" cy="95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8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5249">
        <p:fade/>
      </p:transition>
    </mc:Choice>
    <mc:Fallback xmlns="">
      <p:transition spd="med" advTm="1524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3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61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600" fill="hold"/>
                                        <p:tgtEl>
                                          <p:spTgt spid="1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700"/>
                            </p:stCondLst>
                            <p:childTnLst>
                              <p:par>
                                <p:cTn id="27" presetID="2" presetClass="entr" presetSubtype="2" fill="hold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100"/>
                            </p:stCondLst>
                            <p:childTnLst>
                              <p:par>
                                <p:cTn id="3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9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4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3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3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1598879" y="2908420"/>
            <a:ext cx="6017364" cy="3309818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00" dirty="0" smtClean="0"/>
              <a:t>SciServer is funded by the National Science Foundation through its Data Infrastructure Building Blocks (DIBBs) Program, Award ACI-1261715</a:t>
            </a:r>
          </a:p>
          <a:p>
            <a:pPr algn="ctr"/>
            <a:endParaRPr lang="en-US" sz="1800" dirty="0"/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442721" y="944880"/>
            <a:ext cx="6329680" cy="192141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smtClean="0"/>
              <a:t>More Information: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dirty="0" smtClean="0">
                <a:hlinkClick r:id="rId4"/>
              </a:rPr>
              <a:t>www.sciserver.org</a:t>
            </a:r>
            <a:endParaRPr lang="en-US" dirty="0" smtClean="0"/>
          </a:p>
          <a:p>
            <a:pPr algn="ctr"/>
            <a:r>
              <a:rPr lang="en-US" dirty="0" smtClean="0"/>
              <a:t>Sciserver-webmaster@jhu.edu</a:t>
            </a:r>
          </a:p>
          <a:p>
            <a:pPr algn="ctr"/>
            <a:r>
              <a:rPr lang="en-US" sz="2400" dirty="0" smtClean="0"/>
              <a:t> </a:t>
            </a:r>
            <a:endParaRPr lang="en-US" sz="2400" dirty="0"/>
          </a:p>
        </p:txBody>
      </p:sp>
      <p:pic>
        <p:nvPicPr>
          <p:cNvPr id="2" name="Audio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51003"/>
      </p:ext>
    </p:extLst>
  </p:cSld>
  <p:clrMapOvr>
    <a:masterClrMapping/>
  </p:clrMapOvr>
  <p:transition spd="slow" advTm="355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0" presetClass="exit" presetSubtype="0" fill="hold" grpId="1" nodeType="after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5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7" grpId="0"/>
      <p:bldP spid="37" grpId="1" uiExpand="1" build="allAtOnce"/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467360" y="757116"/>
            <a:ext cx="8280400" cy="1005449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Bringing </a:t>
            </a:r>
            <a:r>
              <a:rPr lang="en-US" u="sng" dirty="0" smtClean="0"/>
              <a:t>data-driven science</a:t>
            </a:r>
            <a:r>
              <a:rPr lang="en-US" dirty="0" smtClean="0"/>
              <a:t> to the cloud!</a:t>
            </a:r>
            <a:endParaRPr lang="en-US" dirty="0"/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9134" y="2353762"/>
            <a:ext cx="7196796" cy="559866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Providing </a:t>
            </a:r>
            <a:r>
              <a:rPr lang="en-US" sz="2800" u="sng" dirty="0" smtClean="0"/>
              <a:t>WEB APPS</a:t>
            </a:r>
            <a:r>
              <a:rPr lang="en-US" sz="2800" dirty="0" smtClean="0"/>
              <a:t> for:</a:t>
            </a:r>
            <a:endParaRPr lang="en-US" sz="28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657132" y="3082066"/>
            <a:ext cx="8280400" cy="80146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-Seamless data storage, querying, sharing and transfer.</a:t>
            </a:r>
            <a:endParaRPr lang="en-US" sz="2800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57132" y="3821645"/>
            <a:ext cx="8544560" cy="1381389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-Data analysis with Python, R and MATLAB, 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with fast data access and loading.</a:t>
            </a:r>
            <a:endParaRPr lang="en-US" sz="2800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657132" y="4973503"/>
            <a:ext cx="7884160" cy="969110"/>
          </a:xfrm>
          <a:prstGeom prst="rect">
            <a:avLst/>
          </a:prstGeom>
        </p:spPr>
        <p:txBody>
          <a:bodyPr vert="horz" rtlCol="0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-Easy access of very large scientific datasets.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6971406"/>
      </p:ext>
    </p:extLst>
  </p:cSld>
  <p:clrMapOvr>
    <a:masterClrMapping/>
  </p:clrMapOvr>
  <p:transition spd="slow" advTm="1609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35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9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8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8" grpId="0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 txBox="1">
            <a:spLocks/>
          </p:cNvSpPr>
          <p:nvPr/>
        </p:nvSpPr>
        <p:spPr>
          <a:xfrm>
            <a:off x="187681" y="752236"/>
            <a:ext cx="7067487" cy="383931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Main components: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3040364"/>
            <a:ext cx="2483018" cy="832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1224799"/>
            <a:ext cx="2483018" cy="8788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2145074"/>
            <a:ext cx="2483018" cy="853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90113" y="1443661"/>
            <a:ext cx="3541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Database storage: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495044" y="2327904"/>
            <a:ext cx="2836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Data analysis: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996295" y="4177468"/>
            <a:ext cx="33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Data exploration: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996696" y="6011265"/>
            <a:ext cx="33344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User sign-on: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015231" y="3239155"/>
            <a:ext cx="231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File storage: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708" y="3959951"/>
            <a:ext cx="2483018" cy="8555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4708" y="5796021"/>
            <a:ext cx="2483018" cy="85145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848" y="5077202"/>
            <a:ext cx="3334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Data CrossMatch: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4708" y="4877893"/>
            <a:ext cx="2483018" cy="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863"/>
      </p:ext>
    </p:extLst>
  </p:cSld>
  <p:clrMapOvr>
    <a:masterClrMapping/>
  </p:clrMapOvr>
  <p:transition spd="slow" advTm="149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9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9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1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8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6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9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300"/>
                            </p:stCondLst>
                            <p:childTnLst>
                              <p:par>
                                <p:cTn id="33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9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9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6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9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7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9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4000"/>
                            </p:stCondLst>
                            <p:childTnLst>
                              <p:par>
                                <p:cTn id="5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1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9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72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9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1" grpId="0"/>
      <p:bldP spid="12" grpId="0"/>
      <p:bldP spid="13" grpId="0"/>
      <p:bldP spid="14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404378" y="895891"/>
            <a:ext cx="5949934" cy="86495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Access to huge databases.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88"/>
            <a:ext cx="3194066" cy="11234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03" y="1952704"/>
            <a:ext cx="8763001" cy="4593317"/>
          </a:xfrm>
          <a:prstGeom prst="rect">
            <a:avLst/>
          </a:prstGeom>
        </p:spPr>
      </p:pic>
      <p:sp>
        <p:nvSpPr>
          <p:cNvPr id="9" name="Title 3"/>
          <p:cNvSpPr txBox="1">
            <a:spLocks/>
          </p:cNvSpPr>
          <p:nvPr/>
        </p:nvSpPr>
        <p:spPr>
          <a:xfrm>
            <a:off x="5763290" y="4086502"/>
            <a:ext cx="3198314" cy="1342428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Write SQL queries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603" y="3737011"/>
            <a:ext cx="6067320" cy="23162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03" y="3719437"/>
            <a:ext cx="4608758" cy="2351407"/>
          </a:xfrm>
          <a:prstGeom prst="rect">
            <a:avLst/>
          </a:prstGeom>
        </p:spPr>
      </p:pic>
      <p:sp>
        <p:nvSpPr>
          <p:cNvPr id="13" name="Title 3"/>
          <p:cNvSpPr txBox="1">
            <a:spLocks/>
          </p:cNvSpPr>
          <p:nvPr/>
        </p:nvSpPr>
        <p:spPr>
          <a:xfrm>
            <a:off x="6268719" y="3931920"/>
            <a:ext cx="3014373" cy="103632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FFFF00"/>
                </a:solidFill>
              </a:rPr>
              <a:t>Explore table results.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8664">
        <p:fade/>
      </p:transition>
    </mc:Choice>
    <mc:Fallback xmlns="">
      <p:transition spd="med" advTm="186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1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4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1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53" presetClass="exit" presetSubtype="32" fill="hold" grpId="1" nodeType="after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4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6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3" presetClass="exit" presetSubtype="3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9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1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900"/>
                            </p:stCondLst>
                            <p:childTnLst>
                              <p:par>
                                <p:cTn id="44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6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9" grpI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391382" y="751288"/>
            <a:ext cx="5690474" cy="112349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Get </a:t>
            </a:r>
            <a:r>
              <a:rPr lang="en-US" sz="3200" u="sng" dirty="0" smtClean="0"/>
              <a:t>MyDB</a:t>
            </a:r>
            <a:r>
              <a:rPr lang="en-US" sz="3200" dirty="0" smtClean="0"/>
              <a:t>: </a:t>
            </a:r>
          </a:p>
          <a:p>
            <a:r>
              <a:rPr lang="en-US" sz="3200" dirty="0" smtClean="0"/>
              <a:t>your own persistent database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88"/>
            <a:ext cx="3194066" cy="1123494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677" y="4800994"/>
            <a:ext cx="608171" cy="60817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749" y="3028167"/>
            <a:ext cx="1605412" cy="16054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733740" y="2515155"/>
            <a:ext cx="1880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MyDB</a:t>
            </a:r>
            <a:endParaRPr lang="en-US" sz="3200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969" y="4800995"/>
            <a:ext cx="608171" cy="60817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5877" y="4800995"/>
            <a:ext cx="608171" cy="60817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77" y="4800993"/>
            <a:ext cx="608171" cy="60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6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310">
        <p:fade/>
      </p:transition>
    </mc:Choice>
    <mc:Fallback xmlns="">
      <p:transition spd="med" advTm="931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6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1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6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1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600"/>
                            </p:stCondLst>
                            <p:childTnLst>
                              <p:par>
                                <p:cTn id="3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391382" y="751288"/>
            <a:ext cx="5690474" cy="112349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3200" dirty="0" smtClean="0"/>
              <a:t>Get </a:t>
            </a:r>
            <a:r>
              <a:rPr lang="en-US" sz="3200" u="sng" dirty="0" smtClean="0"/>
              <a:t>MyScratch</a:t>
            </a:r>
            <a:r>
              <a:rPr lang="en-US" sz="3200" dirty="0" smtClean="0"/>
              <a:t>: temporary database for your largest tables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1288"/>
            <a:ext cx="3194066" cy="11234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171" y="2956682"/>
            <a:ext cx="3020620" cy="201455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136586" y="2300936"/>
            <a:ext cx="3163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MyScratch</a:t>
            </a:r>
            <a:endParaRPr lang="en-US" sz="32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93" y="5164671"/>
            <a:ext cx="1622358" cy="162235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93" y="5164671"/>
            <a:ext cx="1622358" cy="162235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693" y="5235642"/>
            <a:ext cx="1622358" cy="162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2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1316">
        <p:fade/>
      </p:transition>
    </mc:Choice>
    <mc:Fallback xmlns="">
      <p:transition spd="med" advTm="1131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300"/>
                            </p:stCondLst>
                            <p:childTnLst>
                              <p:par>
                                <p:cTn id="1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1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1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5" presetClass="exit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8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de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400" ac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de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400" ac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2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5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8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00" de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400" ac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8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4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de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400" accel="50000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58" y="829630"/>
            <a:ext cx="3087619" cy="1060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59" y="2306549"/>
            <a:ext cx="7713808" cy="4375288"/>
          </a:xfrm>
          <a:prstGeom prst="rect">
            <a:avLst/>
          </a:prstGeom>
        </p:spPr>
      </p:pic>
      <p:sp>
        <p:nvSpPr>
          <p:cNvPr id="10" name="Title 3"/>
          <p:cNvSpPr txBox="1">
            <a:spLocks/>
          </p:cNvSpPr>
          <p:nvPr/>
        </p:nvSpPr>
        <p:spPr>
          <a:xfrm>
            <a:off x="3296377" y="914514"/>
            <a:ext cx="5898423" cy="917616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Analyze data using </a:t>
            </a:r>
            <a:r>
              <a:rPr lang="en-US" sz="2800" u="sng" dirty="0" smtClean="0"/>
              <a:t>Python, R, Matlab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in </a:t>
            </a:r>
            <a:r>
              <a:rPr lang="en-US" sz="2800" dirty="0" err="1" smtClean="0"/>
              <a:t>Jupyter</a:t>
            </a:r>
            <a:r>
              <a:rPr lang="en-US" sz="2800" dirty="0" smtClean="0"/>
              <a:t> Notebooks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613231" y="3067291"/>
            <a:ext cx="4813139" cy="1200329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/>
              <a:t>Store your scripts in a persistent folder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042290"/>
            <a:ext cx="7302163" cy="47573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29447" y="2526053"/>
            <a:ext cx="4156364" cy="1200329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Run scripts, </a:t>
            </a:r>
          </a:p>
          <a:p>
            <a:r>
              <a:rPr lang="en-US" sz="3600" dirty="0" smtClean="0"/>
              <a:t>Create graphics</a:t>
            </a:r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263" y="1984530"/>
            <a:ext cx="8167107" cy="475739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11809" y="2678453"/>
            <a:ext cx="4813139" cy="954107"/>
          </a:xfrm>
          <a:prstGeom prst="rect">
            <a:avLst/>
          </a:prstGeom>
          <a:noFill/>
          <a:effectLst>
            <a:softEdge rad="88900"/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/>
              <a:t>Access local </a:t>
            </a:r>
          </a:p>
          <a:p>
            <a:pPr algn="just"/>
            <a:r>
              <a:rPr lang="en-US" sz="2800" dirty="0" smtClean="0"/>
              <a:t>data directories</a:t>
            </a:r>
            <a:endParaRPr lang="en-US" sz="2800" dirty="0"/>
          </a:p>
        </p:txBody>
      </p:sp>
      <p:pic>
        <p:nvPicPr>
          <p:cNvPr id="15" name="Audio 1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504238" y="62182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3930">
        <p:fade/>
      </p:transition>
    </mc:Choice>
    <mc:Fallback xmlns="">
      <p:transition spd="med" advTm="1393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400"/>
                            </p:stCondLst>
                            <p:childTnLst>
                              <p:par>
                                <p:cTn id="25" presetID="53" presetClass="exit" presetSubtype="32" fill="hold" grpId="1" nodeType="after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xit" presetSubtype="32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1000"/>
                            </p:stCondLst>
                            <p:childTnLst>
                              <p:par>
                                <p:cTn id="36" presetID="2" presetClass="entr" presetSubtype="4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6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3700"/>
                            </p:stCondLst>
                            <p:childTnLst>
                              <p:par>
                                <p:cTn id="45" presetID="53" presetClass="exit" presetSubtype="32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xit" presetSubtype="3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7400"/>
                            </p:stCondLst>
                            <p:childTnLst>
                              <p:par>
                                <p:cTn id="56" presetID="2" presetClass="entr" presetSubtype="4" fill="hold" nodeType="after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9900"/>
                            </p:stCondLst>
                            <p:childTnLst>
                              <p:par>
                                <p:cTn id="65" presetID="53" presetClass="exit" presetSubtype="32" fill="hold" nodeType="after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xit" presetSubtype="32" fill="hold" grpId="1" nodeType="withEffect">
                                  <p:stCondLst>
                                    <p:cond delay="32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0" grpId="0"/>
      <p:bldP spid="8" grpId="0"/>
      <p:bldP spid="8" grpId="1"/>
      <p:bldP spid="13" grpId="0"/>
      <p:bldP spid="13" grpId="1"/>
      <p:bldP spid="17" grpId="0"/>
      <p:bldP spid="1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569670" y="829630"/>
            <a:ext cx="5064496" cy="1060260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Seamless data transfer between Compute and CasJobs/SciDrive.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" y="829630"/>
            <a:ext cx="3087619" cy="1060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2" y="5251835"/>
            <a:ext cx="3194066" cy="1123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541" y="5251835"/>
            <a:ext cx="3328275" cy="11158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570" y="4769457"/>
            <a:ext cx="781108" cy="78110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41" y="4885462"/>
            <a:ext cx="732745" cy="7327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7" y="1496243"/>
            <a:ext cx="732745" cy="7327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97" y="1499336"/>
            <a:ext cx="781108" cy="78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244">
        <p:fade/>
      </p:transition>
    </mc:Choice>
    <mc:Fallback xmlns="">
      <p:transition spd="med" advTm="1424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700"/>
                            </p:stCondLst>
                            <p:childTnLst>
                              <p:par>
                                <p:cTn id="20" presetID="53" presetClass="entr" presetSubtype="16" fill="hold" nodeType="after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400"/>
                            </p:stCondLst>
                            <p:childTnLst>
                              <p:par>
                                <p:cTn id="2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7.40741E-7 L 0.06892 -0.49028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-2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400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90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600"/>
                            </p:stCondLst>
                            <p:childTnLst>
                              <p:par>
                                <p:cTn id="4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22222E-6 L -0.0658 0.49421 " pathEditMode="relative" rAng="0" ptsTypes="AA">
                                      <p:cBhvr>
                                        <p:cTn id="42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47" y="2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700"/>
                            </p:stCondLst>
                            <p:childTnLst>
                              <p:par>
                                <p:cTn id="4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200"/>
                            </p:stCondLst>
                            <p:childTnLst>
                              <p:par>
                                <p:cTn id="50" presetID="53" presetClass="entr" presetSubtype="16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900"/>
                            </p:stCondLst>
                            <p:childTnLst>
                              <p:par>
                                <p:cTn id="5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81481E-6 L -0.52361 -0.48079 " pathEditMode="relative" rAng="0" ptsTypes="AA">
                                      <p:cBhvr>
                                        <p:cTn id="57" dur="11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465" y="-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1000"/>
                            </p:stCondLst>
                            <p:childTnLst>
                              <p:par>
                                <p:cTn id="59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500"/>
                            </p:stCondLst>
                            <p:childTnLst>
                              <p:par>
                                <p:cTn id="65" presetID="53" presetClass="entr" presetSubtype="16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300"/>
                            </p:stCondLst>
                            <p:childTnLst>
                              <p:par>
                                <p:cTn id="7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0.52101 0.47685 " pathEditMode="relative" rAng="0" ptsTypes="AA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2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300"/>
                            </p:stCondLst>
                            <p:childTnLst>
                              <p:par>
                                <p:cTn id="74" presetID="5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"/>
          <p:cNvSpPr txBox="1">
            <a:spLocks/>
          </p:cNvSpPr>
          <p:nvPr/>
        </p:nvSpPr>
        <p:spPr>
          <a:xfrm>
            <a:off x="3624943" y="849086"/>
            <a:ext cx="5519057" cy="867954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File storage &amp; sharing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2581"/>
            <a:ext cx="3328275" cy="1115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834" y="2526095"/>
            <a:ext cx="10963646" cy="578256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" y="2396186"/>
            <a:ext cx="1283983" cy="12839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834" y="2526095"/>
            <a:ext cx="11008996" cy="5782564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493484" y="4420629"/>
            <a:ext cx="1664138" cy="625032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313">
        <p:fade/>
      </p:transition>
    </mc:Choice>
    <mc:Fallback xmlns="">
      <p:transition spd="med" advTm="1731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8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4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9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30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E-6 4.81481E-6 L -2.5E-6 0.10555 L 0.01163 0.15046 L 0.0375 0.17453 L 0.07136 0.19074 L 0.09722 0.20231 L 0.12518 0.2125 L 0.16302 0.22291 L 0.2007 0.22986 L 0.24028 0.2324 L 0.27847 0.23101 L 0.31597 0.23101 L 0.33195 0.23101 " pathEditMode="relative" rAng="0" ptsTypes="AAAAAAAAAAAAA">
                                      <p:cBhvr>
                                        <p:cTn id="2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97" y="1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800"/>
                            </p:stCondLst>
                            <p:childTnLst>
                              <p:par>
                                <p:cTn id="29" presetID="53" presetClass="exit" presetSubtype="32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8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7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9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4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0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3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5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200"/>
                            </p:stCondLst>
                            <p:childTnLst>
                              <p:par>
                                <p:cTn id="48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7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140" fill="hold">
                                          <p:stCondLst>
                                            <p:cond delay="14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140" fill="hold">
                                          <p:stCondLst>
                                            <p:cond delay="28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40" fill="hold">
                                          <p:stCondLst>
                                            <p:cond delay="42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140" fill="hold">
                                          <p:stCondLst>
                                            <p:cond delay="56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6" grpId="1" animBg="1"/>
      <p:bldP spid="16" grpId="2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3420</TotalTime>
  <Words>264</Words>
  <Application>Microsoft Office PowerPoint</Application>
  <PresentationFormat>On-screen Show (4:3)</PresentationFormat>
  <Paragraphs>61</Paragraphs>
  <Slides>17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ＭＳ Ｐゴシック</vt:lpstr>
      <vt:lpstr>Arial</vt:lpstr>
      <vt:lpstr>Calibri</vt:lpstr>
      <vt:lpstr>Calibri Light</vt:lpstr>
      <vt:lpstr>Lucida Sans Unicode</vt:lpstr>
      <vt:lpstr>Times</vt:lpstr>
      <vt:lpstr>Verdana</vt:lpstr>
      <vt:lpstr>Wingdings 2</vt:lpstr>
      <vt:lpstr>Wingdings 3</vt:lpstr>
      <vt:lpstr>Concourse</vt:lpstr>
      <vt:lpstr>1_Concourse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SDSS</dc:creator>
  <cp:lastModifiedBy>manu</cp:lastModifiedBy>
  <cp:revision>869</cp:revision>
  <dcterms:created xsi:type="dcterms:W3CDTF">2016-06-08T17:21:37Z</dcterms:created>
  <dcterms:modified xsi:type="dcterms:W3CDTF">2017-01-04T14:51:42Z</dcterms:modified>
</cp:coreProperties>
</file>