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5" autoAdjust="0"/>
    <p:restoredTop sz="94731" autoAdjust="0"/>
  </p:normalViewPr>
  <p:slideViewPr>
    <p:cSldViewPr snapToGrid="0" snapToObjects="1" showGuides="1">
      <p:cViewPr varScale="1">
        <p:scale>
          <a:sx n="29" d="100"/>
          <a:sy n="29" d="100"/>
        </p:scale>
        <p:origin x="4560" y="180"/>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10/18/2017</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508586"/>
            <a:ext cx="577226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29393" y="5758641"/>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18060" y="16174952"/>
            <a:ext cx="577317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6650633" y="6508586"/>
            <a:ext cx="1189259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6650633" y="5758641"/>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6650633" y="23714639"/>
            <a:ext cx="118925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892159" y="5758641"/>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892159" y="6508586"/>
            <a:ext cx="5766642"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913086" y="16275927"/>
            <a:ext cx="572478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8890715" y="29330961"/>
            <a:ext cx="576953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6" name="Text Placeholder 76"/>
          <p:cNvSpPr>
            <a:spLocks noGrp="1"/>
          </p:cNvSpPr>
          <p:nvPr>
            <p:ph type="body" sz="quarter" idx="178"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4957121"/>
            <a:ext cx="251920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79766" y="35321184"/>
            <a:ext cx="2211122" cy="274856"/>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70cmx100cm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864712"/>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2" name="Group 31"/>
            <p:cNvGrpSpPr/>
            <p:nvPr userDrawn="1"/>
          </p:nvGrpSpPr>
          <p:grpSpPr>
            <a:xfrm>
              <a:off x="-9744993" y="19956177"/>
              <a:ext cx="7531182" cy="2120441"/>
              <a:chOff x="-4470427" y="9369659"/>
              <a:chExt cx="3470785" cy="974221"/>
            </a:xfrm>
          </p:grpSpPr>
          <p:grpSp>
            <p:nvGrpSpPr>
              <p:cNvPr id="46" name="Group 45"/>
              <p:cNvGrpSpPr/>
              <p:nvPr userDrawn="1"/>
            </p:nvGrpSpPr>
            <p:grpSpPr>
              <a:xfrm>
                <a:off x="-2783495" y="9413884"/>
                <a:ext cx="624431" cy="898923"/>
                <a:chOff x="-3958697" y="8757291"/>
                <a:chExt cx="779338" cy="1288150"/>
              </a:xfrm>
            </p:grpSpPr>
            <p:pic>
              <p:nvPicPr>
                <p:cNvPr id="52" name="Picture 51"/>
                <p:cNvPicPr>
                  <a:picLocks noChangeAspect="1"/>
                </p:cNvPicPr>
                <p:nvPr userDrawn="1"/>
              </p:nvPicPr>
              <p:blipFill>
                <a:blip r:embed="rId6"/>
                <a:stretch>
                  <a:fillRect/>
                </a:stretch>
              </p:blipFill>
              <p:spPr>
                <a:xfrm>
                  <a:off x="-3948160" y="8757291"/>
                  <a:ext cx="768801" cy="1090857"/>
                </a:xfrm>
                <a:prstGeom prst="rect">
                  <a:avLst/>
                </a:prstGeom>
              </p:spPr>
            </p:pic>
            <p:sp>
              <p:nvSpPr>
                <p:cNvPr id="53" name="TextBox 52"/>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413897"/>
                <a:ext cx="1033517" cy="898915"/>
                <a:chOff x="-2921738" y="8936792"/>
                <a:chExt cx="1420279" cy="1235304"/>
              </a:xfrm>
            </p:grpSpPr>
            <p:pic>
              <p:nvPicPr>
                <p:cNvPr id="50" name="Picture 49"/>
                <p:cNvPicPr>
                  <a:picLocks noChangeAspect="1"/>
                </p:cNvPicPr>
                <p:nvPr userDrawn="1"/>
              </p:nvPicPr>
              <p:blipFill>
                <a:blip r:embed="rId6"/>
                <a:stretch>
                  <a:fillRect/>
                </a:stretch>
              </p:blipFill>
              <p:spPr>
                <a:xfrm>
                  <a:off x="-2921738" y="8936792"/>
                  <a:ext cx="1420279" cy="1029694"/>
                </a:xfrm>
                <a:prstGeom prst="rect">
                  <a:avLst/>
                </a:prstGeom>
              </p:spPr>
            </p:pic>
            <p:sp>
              <p:nvSpPr>
                <p:cNvPr id="51" name="TextBox 50"/>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369659"/>
                <a:ext cx="1098742" cy="847761"/>
              </a:xfrm>
              <a:prstGeom prst="rect">
                <a:avLst/>
              </a:prstGeom>
            </p:spPr>
          </p:pic>
          <p:sp>
            <p:nvSpPr>
              <p:cNvPr id="49" name="TextBox 48"/>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4221626"/>
              <a:ext cx="9344084" cy="2453249"/>
              <a:chOff x="-4759852" y="11112402"/>
              <a:chExt cx="4306270"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11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11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41" name="TextBox 40"/>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5590866" y="1"/>
            <a:ext cx="12284832" cy="35999737"/>
            <a:chOff x="44157839" y="-55064"/>
            <a:chExt cx="11062139" cy="32416731"/>
          </a:xfrm>
        </p:grpSpPr>
        <p:sp>
          <p:nvSpPr>
            <p:cNvPr id="55" name="Rectangle 54"/>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4836946"/>
              <a:ext cx="10354213" cy="1265612"/>
              <a:chOff x="44200453" y="24417697"/>
              <a:chExt cx="9771399" cy="1090622"/>
            </a:xfrm>
          </p:grpSpPr>
          <p:sp>
            <p:nvSpPr>
              <p:cNvPr id="61" name="Rounded Rectangle 60"/>
              <p:cNvSpPr/>
              <p:nvPr userDrawn="1"/>
            </p:nvSpPr>
            <p:spPr>
              <a:xfrm>
                <a:off x="44200453" y="2441769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4516029"/>
                <a:ext cx="914401" cy="914399"/>
              </a:xfrm>
              <a:prstGeom prst="rect">
                <a:avLst/>
              </a:prstGeom>
              <a:noFill/>
              <a:ln>
                <a:noFill/>
              </a:ln>
            </p:spPr>
          </p:pic>
          <p:sp>
            <p:nvSpPr>
              <p:cNvPr id="63" name="TextBox 62"/>
              <p:cNvSpPr txBox="1"/>
              <p:nvPr userDrawn="1"/>
            </p:nvSpPr>
            <p:spPr>
              <a:xfrm>
                <a:off x="45300663" y="24607618"/>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0460763"/>
              <a:ext cx="6870215" cy="1260334"/>
            </a:xfrm>
            <a:prstGeom prst="rect">
              <a:avLst/>
            </a:prstGeom>
            <a:noFill/>
          </p:spPr>
          <p:txBody>
            <a:bodyPr wrap="square" lIns="65304" tIns="32651" rIns="65304" bIns="32651" rtlCol="0">
              <a:spAutoFit/>
            </a:bodyPr>
            <a:lstStyle/>
            <a:p>
              <a:pPr marL="287338" indent="-2873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28733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Rectangle 35"/>
          <p:cNvSpPr/>
          <p:nvPr userDrawn="1"/>
        </p:nvSpPr>
        <p:spPr>
          <a:xfrm>
            <a:off x="0" y="1207"/>
            <a:ext cx="251920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4886865"/>
            <a:ext cx="25185942"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572142" y="5749826"/>
            <a:ext cx="11844966" cy="2920729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2683490" y="5749826"/>
            <a:ext cx="11844966" cy="2920729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cid:ii_15f2727c1a45468b" TargetMode="Externa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12661464" y="4291576"/>
            <a:ext cx="12530575" cy="21066690"/>
          </a:xfrm>
          <a:prstGeom prst="roundRect">
            <a:avLst>
              <a:gd name="adj" fmla="val 529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734" y="-94496"/>
            <a:ext cx="25213464" cy="42977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0" y="4291576"/>
            <a:ext cx="12522724" cy="6321994"/>
          </a:xfrm>
          <a:prstGeom prst="roundRect">
            <a:avLst>
              <a:gd name="adj" fmla="val 1093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 y="10883151"/>
            <a:ext cx="12522724" cy="14475115"/>
          </a:xfrm>
          <a:prstGeom prst="roundRect">
            <a:avLst>
              <a:gd name="adj" fmla="val 62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336759" y="5260658"/>
            <a:ext cx="11913300" cy="5091656"/>
          </a:xfrm>
          <a:prstGeom prst="roundRect">
            <a:avLst>
              <a:gd name="adj" fmla="val 762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0" y="25501599"/>
            <a:ext cx="25192038" cy="10427445"/>
          </a:xfrm>
          <a:prstGeom prst="roundRect">
            <a:avLst>
              <a:gd name="adj" fmla="val 4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6898821" y="26759545"/>
            <a:ext cx="8077150" cy="8806412"/>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8536019" y="26759545"/>
            <a:ext cx="8077150" cy="8809211"/>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97145" y="20807611"/>
            <a:ext cx="11913300" cy="4264905"/>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85108" y="26759545"/>
            <a:ext cx="8077150" cy="8809212"/>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97712" y="202133"/>
            <a:ext cx="23835705" cy="3816429"/>
          </a:xfrm>
          <a:prstGeom prst="rect">
            <a:avLst/>
          </a:prstGeom>
          <a:noFill/>
          <a:ln>
            <a:noFill/>
          </a:ln>
        </p:spPr>
        <p:txBody>
          <a:bodyPr wrap="square" rtlCol="0">
            <a:spAutoFit/>
          </a:bodyPr>
          <a:lstStyle/>
          <a:p>
            <a:pPr algn="ctr"/>
            <a:r>
              <a:rPr lang="en-US" sz="8000" b="1" dirty="0">
                <a:solidFill>
                  <a:schemeClr val="bg1"/>
                </a:solidFill>
              </a:rPr>
              <a:t>Resource Access Control in </a:t>
            </a:r>
            <a:r>
              <a:rPr lang="en-US" sz="8000" b="1" dirty="0" err="1">
                <a:solidFill>
                  <a:schemeClr val="bg1"/>
                </a:solidFill>
              </a:rPr>
              <a:t>SciServer</a:t>
            </a:r>
            <a:r>
              <a:rPr lang="en-US" sz="8000" b="1" dirty="0">
                <a:solidFill>
                  <a:schemeClr val="bg1"/>
                </a:solidFill>
              </a:rPr>
              <a:t> </a:t>
            </a:r>
          </a:p>
          <a:p>
            <a:pPr algn="ctr"/>
            <a:r>
              <a:rPr lang="en-US" sz="5400" b="1" dirty="0">
                <a:solidFill>
                  <a:schemeClr val="bg1"/>
                </a:solidFill>
              </a:rPr>
              <a:t>Data Model and Implementation</a:t>
            </a:r>
          </a:p>
          <a:p>
            <a:pPr algn="ctr"/>
            <a:r>
              <a:rPr lang="en-US" sz="4000" b="1" dirty="0">
                <a:solidFill>
                  <a:schemeClr val="bg1"/>
                </a:solidFill>
              </a:rPr>
              <a:t>Gerard Lemson, Jai Won Kim, Manuchehr Taghizadeh Popp and the </a:t>
            </a:r>
            <a:r>
              <a:rPr lang="en-US" sz="4000" b="1" dirty="0" err="1">
                <a:solidFill>
                  <a:schemeClr val="bg1"/>
                </a:solidFill>
              </a:rPr>
              <a:t>SciServer</a:t>
            </a:r>
            <a:r>
              <a:rPr lang="en-US" sz="4000" b="1" dirty="0">
                <a:solidFill>
                  <a:schemeClr val="bg1"/>
                </a:solidFill>
              </a:rPr>
              <a:t> team</a:t>
            </a:r>
          </a:p>
          <a:p>
            <a:pPr algn="ctr"/>
            <a:r>
              <a:rPr lang="en-US" sz="4000" b="1" dirty="0">
                <a:solidFill>
                  <a:schemeClr val="bg1"/>
                </a:solidFill>
              </a:rPr>
              <a:t> Institute for Data Intensive Engineering and Science (IDIES), Johns Hopkins University</a:t>
            </a:r>
          </a:p>
          <a:p>
            <a:pPr algn="ctr"/>
            <a:r>
              <a:rPr lang="en-US" sz="2800" b="1" dirty="0">
                <a:solidFill>
                  <a:schemeClr val="bg1"/>
                </a:solidFill>
                <a:latin typeface="Calibri" panose="020F0502020204030204" pitchFamily="34" charset="0"/>
                <a:cs typeface="Calibri" panose="020F0502020204030204" pitchFamily="34" charset="0"/>
              </a:rPr>
              <a:t>NSF AWARD No.: 1261715</a:t>
            </a: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39" name="Picture 38"/>
          <p:cNvPicPr>
            <a:picLocks noChangeAspect="1"/>
          </p:cNvPicPr>
          <p:nvPr/>
        </p:nvPicPr>
        <p:blipFill>
          <a:blip r:embed="rId2"/>
          <a:stretch>
            <a:fillRect/>
          </a:stretch>
        </p:blipFill>
        <p:spPr>
          <a:xfrm>
            <a:off x="20434139" y="625699"/>
            <a:ext cx="3652463" cy="620800"/>
          </a:xfrm>
          <a:prstGeom prst="rect">
            <a:avLst/>
          </a:prstGeom>
        </p:spPr>
      </p:pic>
      <p:sp>
        <p:nvSpPr>
          <p:cNvPr id="47" name="Rectangle 2"/>
          <p:cNvSpPr>
            <a:spLocks noChangeArrowheads="1"/>
          </p:cNvSpPr>
          <p:nvPr/>
        </p:nvSpPr>
        <p:spPr bwMode="auto">
          <a:xfrm>
            <a:off x="-25446521" y="4330226"/>
            <a:ext cx="25192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5" name="Rounded Rectangle 54"/>
          <p:cNvSpPr/>
          <p:nvPr/>
        </p:nvSpPr>
        <p:spPr>
          <a:xfrm>
            <a:off x="289914" y="15115949"/>
            <a:ext cx="11913300" cy="5437430"/>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3" name="Picture 1" descr="Inline image 1"/>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296574" y="27367388"/>
            <a:ext cx="10799518" cy="84354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7710" y="30699290"/>
            <a:ext cx="7799862" cy="45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Box 47"/>
          <p:cNvSpPr txBox="1"/>
          <p:nvPr/>
        </p:nvSpPr>
        <p:spPr>
          <a:xfrm>
            <a:off x="377423" y="25662365"/>
            <a:ext cx="7672514" cy="1015663"/>
          </a:xfrm>
          <a:prstGeom prst="rect">
            <a:avLst/>
          </a:prstGeom>
          <a:noFill/>
          <a:ln>
            <a:noFill/>
          </a:ln>
        </p:spPr>
        <p:txBody>
          <a:bodyPr wrap="square" rtlCol="0">
            <a:spAutoFit/>
          </a:bodyPr>
          <a:lstStyle/>
          <a:p>
            <a:r>
              <a:rPr lang="en-US" sz="6000" b="1" dirty="0">
                <a:solidFill>
                  <a:schemeClr val="bg1"/>
                </a:solidFill>
              </a:rPr>
              <a:t>IMPLEMENTATION</a:t>
            </a: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873" y="30699290"/>
            <a:ext cx="6348554" cy="4584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ounded Rectangle 53"/>
          <p:cNvSpPr/>
          <p:nvPr/>
        </p:nvSpPr>
        <p:spPr>
          <a:xfrm>
            <a:off x="299408" y="11244939"/>
            <a:ext cx="11913300" cy="3616778"/>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34885" y="5360235"/>
            <a:ext cx="11454441" cy="2554545"/>
          </a:xfrm>
          <a:prstGeom prst="rect">
            <a:avLst/>
          </a:prstGeom>
          <a:noFill/>
          <a:ln>
            <a:noFill/>
          </a:ln>
        </p:spPr>
        <p:txBody>
          <a:bodyPr wrap="square" rtlCol="0">
            <a:spAutoFit/>
          </a:bodyPr>
          <a:lstStyle/>
          <a:p>
            <a:r>
              <a:rPr lang="en-US" sz="4000" b="1" dirty="0"/>
              <a:t>RACM is the Resource Access Control Management component of SciServer (http://www.sciserver.org), a system for providing advanced analysis capabilities to large astronomical and other scientific data sets.  </a:t>
            </a:r>
          </a:p>
        </p:txBody>
      </p:sp>
      <p:sp>
        <p:nvSpPr>
          <p:cNvPr id="18" name="TextBox 17"/>
          <p:cNvSpPr txBox="1"/>
          <p:nvPr/>
        </p:nvSpPr>
        <p:spPr>
          <a:xfrm>
            <a:off x="634885" y="8237482"/>
            <a:ext cx="11454442" cy="1938992"/>
          </a:xfrm>
          <a:prstGeom prst="rect">
            <a:avLst/>
          </a:prstGeom>
          <a:noFill/>
          <a:ln>
            <a:noFill/>
          </a:ln>
        </p:spPr>
        <p:txBody>
          <a:bodyPr wrap="square" rtlCol="0">
            <a:spAutoFit/>
          </a:bodyPr>
          <a:lstStyle/>
          <a:p>
            <a:r>
              <a:rPr lang="en-US" sz="4000" b="1" dirty="0"/>
              <a:t>RACM uses a flexible data model for representing who is allowed to do which actions on a particular resource.</a:t>
            </a:r>
          </a:p>
        </p:txBody>
      </p:sp>
      <p:sp>
        <p:nvSpPr>
          <p:cNvPr id="20" name="TextBox 19"/>
          <p:cNvSpPr txBox="1"/>
          <p:nvPr/>
        </p:nvSpPr>
        <p:spPr>
          <a:xfrm>
            <a:off x="385289" y="4295276"/>
            <a:ext cx="11048793" cy="1015663"/>
          </a:xfrm>
          <a:prstGeom prst="rect">
            <a:avLst/>
          </a:prstGeom>
          <a:noFill/>
          <a:ln>
            <a:noFill/>
          </a:ln>
        </p:spPr>
        <p:txBody>
          <a:bodyPr wrap="square" rtlCol="0">
            <a:spAutoFit/>
          </a:bodyPr>
          <a:lstStyle/>
          <a:p>
            <a:r>
              <a:rPr lang="en-US" sz="6000" b="1" dirty="0">
                <a:solidFill>
                  <a:schemeClr val="bg1"/>
                </a:solidFill>
              </a:rPr>
              <a:t>OVERVIEW</a:t>
            </a:r>
          </a:p>
        </p:txBody>
      </p:sp>
      <p:sp>
        <p:nvSpPr>
          <p:cNvPr id="21" name="TextBox 20"/>
          <p:cNvSpPr txBox="1"/>
          <p:nvPr/>
        </p:nvSpPr>
        <p:spPr>
          <a:xfrm>
            <a:off x="407052" y="15405262"/>
            <a:ext cx="11019242" cy="5262979"/>
          </a:xfrm>
          <a:prstGeom prst="rect">
            <a:avLst/>
          </a:prstGeom>
          <a:noFill/>
          <a:ln>
            <a:noFill/>
          </a:ln>
        </p:spPr>
        <p:txBody>
          <a:bodyPr wrap="square" rtlCol="0">
            <a:spAutoFit/>
          </a:bodyPr>
          <a:lstStyle/>
          <a:p>
            <a:r>
              <a:rPr lang="en-US" sz="4800" b="1" dirty="0"/>
              <a:t>Core Concepts:</a:t>
            </a:r>
          </a:p>
          <a:p>
            <a:pPr marL="1422400" lvl="1" indent="-571500">
              <a:buFont typeface="Arial" panose="020B0604020202020204" pitchFamily="34" charset="0"/>
              <a:buChar char="•"/>
            </a:pPr>
            <a:r>
              <a:rPr lang="en-US" sz="3600" b="1" dirty="0"/>
              <a:t>Define and manage Users and Groups</a:t>
            </a:r>
          </a:p>
          <a:p>
            <a:pPr marL="1422400" lvl="1" indent="-571500">
              <a:buFont typeface="Arial" panose="020B0604020202020204" pitchFamily="34" charset="0"/>
              <a:buChar char="•"/>
            </a:pPr>
            <a:r>
              <a:rPr lang="en-US" sz="3600" b="1" dirty="0"/>
              <a:t>Define and manage system Resources</a:t>
            </a:r>
          </a:p>
          <a:p>
            <a:pPr marL="1422400" lvl="1" indent="-571500">
              <a:buFont typeface="Arial" panose="020B0604020202020204" pitchFamily="34" charset="0"/>
              <a:buChar char="•"/>
            </a:pPr>
            <a:r>
              <a:rPr lang="en-US" sz="3600" b="1" dirty="0"/>
              <a:t>Define and manage access controls between Users and Resources</a:t>
            </a:r>
          </a:p>
          <a:p>
            <a:pPr marL="1422400" lvl="1" indent="-571500">
              <a:buFont typeface="Arial" panose="020B0604020202020204" pitchFamily="34" charset="0"/>
              <a:buChar char="•"/>
            </a:pPr>
            <a:r>
              <a:rPr lang="en-US" sz="3600" b="1" dirty="0"/>
              <a:t>Define and manage relationships between resources</a:t>
            </a:r>
          </a:p>
          <a:p>
            <a:pPr marL="1422400" lvl="1" indent="-571500">
              <a:buFont typeface="Arial" panose="020B0604020202020204" pitchFamily="34" charset="0"/>
              <a:buChar char="•"/>
            </a:pPr>
            <a:r>
              <a:rPr lang="en-US" sz="3600" b="1" dirty="0"/>
              <a:t>Support nested Groups</a:t>
            </a:r>
          </a:p>
          <a:p>
            <a:pPr marL="1422400" lvl="1" indent="-571500">
              <a:buFont typeface="Arial" panose="020B0604020202020204" pitchFamily="34" charset="0"/>
              <a:buChar char="•"/>
            </a:pPr>
            <a:r>
              <a:rPr lang="en-US" sz="3600" b="1" dirty="0"/>
              <a:t>Soon: Regions and Domains</a:t>
            </a:r>
          </a:p>
        </p:txBody>
      </p:sp>
      <p:sp>
        <p:nvSpPr>
          <p:cNvPr id="22" name="TextBox 21"/>
          <p:cNvSpPr txBox="1"/>
          <p:nvPr/>
        </p:nvSpPr>
        <p:spPr>
          <a:xfrm>
            <a:off x="497712" y="11477882"/>
            <a:ext cx="11653766" cy="3046988"/>
          </a:xfrm>
          <a:prstGeom prst="rect">
            <a:avLst/>
          </a:prstGeom>
          <a:noFill/>
          <a:ln>
            <a:noFill/>
          </a:ln>
        </p:spPr>
        <p:txBody>
          <a:bodyPr wrap="square" rtlCol="0">
            <a:spAutoFit/>
          </a:bodyPr>
          <a:lstStyle/>
          <a:p>
            <a:r>
              <a:rPr lang="en-US" sz="4800" b="1" dirty="0"/>
              <a:t>Major Features</a:t>
            </a:r>
          </a:p>
          <a:p>
            <a:pPr marL="1422400" lvl="1" indent="-571500">
              <a:buFont typeface="Arial" panose="020B0604020202020204" pitchFamily="34" charset="0"/>
              <a:buChar char="•"/>
            </a:pPr>
            <a:r>
              <a:rPr lang="en-US" sz="3600" b="1" dirty="0"/>
              <a:t>Folder, file and database sharing (</a:t>
            </a:r>
            <a:r>
              <a:rPr lang="en-US" sz="3600" b="1" dirty="0" err="1"/>
              <a:t>readonly</a:t>
            </a:r>
            <a:r>
              <a:rPr lang="en-US" sz="3600" b="1" dirty="0"/>
              <a:t> and </a:t>
            </a:r>
            <a:r>
              <a:rPr lang="en-US" sz="3600" b="1" dirty="0" err="1"/>
              <a:t>readwrite</a:t>
            </a:r>
            <a:r>
              <a:rPr lang="en-US" sz="3600" b="1" dirty="0"/>
              <a:t>)</a:t>
            </a:r>
          </a:p>
          <a:p>
            <a:pPr marL="1422400" lvl="1" indent="-571500">
              <a:buFont typeface="Arial" panose="020B0604020202020204" pitchFamily="34" charset="0"/>
              <a:buChar char="•"/>
            </a:pPr>
            <a:r>
              <a:rPr lang="en-US" sz="3600" b="1" dirty="0"/>
              <a:t>Administrative tools</a:t>
            </a:r>
          </a:p>
          <a:p>
            <a:pPr marL="1422400" lvl="1" indent="-571500">
              <a:buFont typeface="Arial" panose="020B0604020202020204" pitchFamily="34" charset="0"/>
              <a:buChar char="•"/>
            </a:pPr>
            <a:r>
              <a:rPr lang="en-US" sz="3600" b="1" dirty="0"/>
              <a:t>Workspaces for intuitive user implementation</a:t>
            </a:r>
          </a:p>
        </p:txBody>
      </p:sp>
      <p:sp>
        <p:nvSpPr>
          <p:cNvPr id="23" name="TextBox 22"/>
          <p:cNvSpPr txBox="1"/>
          <p:nvPr/>
        </p:nvSpPr>
        <p:spPr>
          <a:xfrm>
            <a:off x="388000" y="21159524"/>
            <a:ext cx="11701326" cy="3600986"/>
          </a:xfrm>
          <a:prstGeom prst="rect">
            <a:avLst/>
          </a:prstGeom>
          <a:noFill/>
          <a:ln>
            <a:noFill/>
          </a:ln>
        </p:spPr>
        <p:txBody>
          <a:bodyPr wrap="square" rtlCol="0">
            <a:spAutoFit/>
          </a:bodyPr>
          <a:lstStyle/>
          <a:p>
            <a:r>
              <a:rPr lang="en-US" sz="4800" b="1" dirty="0"/>
              <a:t>Flexibility and Application:</a:t>
            </a:r>
          </a:p>
          <a:p>
            <a:pPr marL="1422400" lvl="1" indent="-571500">
              <a:buFont typeface="Arial" panose="020B0604020202020204" pitchFamily="34" charset="0"/>
              <a:buChar char="•"/>
            </a:pPr>
            <a:r>
              <a:rPr lang="en-US" sz="3600" b="1" dirty="0"/>
              <a:t>REST API for all major features</a:t>
            </a:r>
          </a:p>
          <a:p>
            <a:pPr marL="1422400" lvl="1" indent="-571500">
              <a:buFont typeface="Arial" panose="020B0604020202020204" pitchFamily="34" charset="0"/>
              <a:buChar char="•"/>
            </a:pPr>
            <a:r>
              <a:rPr lang="en-US" sz="3600" b="1" dirty="0"/>
              <a:t>Abstract model allows new Resource types to be defined</a:t>
            </a:r>
          </a:p>
          <a:p>
            <a:pPr marL="1422400" lvl="1" indent="-571500">
              <a:buFont typeface="Arial" panose="020B0604020202020204" pitchFamily="34" charset="0"/>
              <a:buChar char="•"/>
            </a:pPr>
            <a:r>
              <a:rPr lang="en-US" sz="3600" b="1" dirty="0"/>
              <a:t>Can be used by external applications as an Access Control Framework in itself</a:t>
            </a:r>
          </a:p>
        </p:txBody>
      </p:sp>
      <p:pic>
        <p:nvPicPr>
          <p:cNvPr id="206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688" y="30601319"/>
            <a:ext cx="7701533" cy="456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1976405" y="202133"/>
            <a:ext cx="10626390" cy="2862322"/>
          </a:xfrm>
          <a:prstGeom prst="rect">
            <a:avLst/>
          </a:prstGeom>
          <a:noFill/>
          <a:ln>
            <a:solidFill>
              <a:schemeClr val="tx1"/>
            </a:solidFill>
          </a:ln>
        </p:spPr>
        <p:txBody>
          <a:bodyPr wrap="square" rtlCol="0">
            <a:spAutoFit/>
          </a:bodyPr>
          <a:lstStyle/>
          <a:p>
            <a:r>
              <a:rPr lang="en-US" sz="3600" b="1" dirty="0"/>
              <a:t>Resources Supported:</a:t>
            </a:r>
          </a:p>
          <a:p>
            <a:pPr marL="571500" indent="-571500">
              <a:buFont typeface="Arial" panose="020B0604020202020204" pitchFamily="34" charset="0"/>
              <a:buChar char="•"/>
            </a:pPr>
            <a:r>
              <a:rPr lang="en-US" sz="3600" b="1" dirty="0"/>
              <a:t>Files and Folders</a:t>
            </a:r>
          </a:p>
          <a:p>
            <a:pPr marL="571500" indent="-571500">
              <a:buFont typeface="Arial" panose="020B0604020202020204" pitchFamily="34" charset="0"/>
              <a:buChar char="•"/>
            </a:pPr>
            <a:r>
              <a:rPr lang="en-US" sz="3600" b="1" dirty="0"/>
              <a:t>Databases</a:t>
            </a:r>
          </a:p>
          <a:p>
            <a:pPr marL="571500" indent="-571500">
              <a:buFont typeface="Arial" panose="020B0604020202020204" pitchFamily="34" charset="0"/>
              <a:buChar char="•"/>
            </a:pPr>
            <a:r>
              <a:rPr lang="en-US" sz="3600" b="1" dirty="0"/>
              <a:t>Docker Images</a:t>
            </a:r>
          </a:p>
          <a:p>
            <a:pPr marL="571500" indent="-571500">
              <a:buFont typeface="Arial" panose="020B0604020202020204" pitchFamily="34" charset="0"/>
              <a:buChar char="•"/>
            </a:pPr>
            <a:r>
              <a:rPr lang="en-US" sz="3600" b="1" dirty="0"/>
              <a:t>Docker Volume Containers</a:t>
            </a:r>
          </a:p>
        </p:txBody>
      </p:sp>
      <p:graphicFrame>
        <p:nvGraphicFramePr>
          <p:cNvPr id="3" name="Table 2"/>
          <p:cNvGraphicFramePr>
            <a:graphicFrameLocks noGrp="1"/>
          </p:cNvGraphicFramePr>
          <p:nvPr>
            <p:extLst>
              <p:ext uri="{D42A27DB-BD31-4B8C-83A1-F6EECF244321}">
                <p14:modId xmlns:p14="http://schemas.microsoft.com/office/powerpoint/2010/main" val="1545045698"/>
              </p:ext>
            </p:extLst>
          </p:nvPr>
        </p:nvGraphicFramePr>
        <p:xfrm>
          <a:off x="-12008006" y="23705323"/>
          <a:ext cx="10020012" cy="3200400"/>
        </p:xfrm>
        <a:graphic>
          <a:graphicData uri="http://schemas.openxmlformats.org/drawingml/2006/table">
            <a:tbl>
              <a:tblPr firstRow="1" bandRow="1">
                <a:tableStyleId>{5C22544A-7EE6-4342-B048-85BDC9FD1C3A}</a:tableStyleId>
              </a:tblPr>
              <a:tblGrid>
                <a:gridCol w="3340004">
                  <a:extLst>
                    <a:ext uri="{9D8B030D-6E8A-4147-A177-3AD203B41FA5}">
                      <a16:colId xmlns:a16="http://schemas.microsoft.com/office/drawing/2014/main" val="20000"/>
                    </a:ext>
                  </a:extLst>
                </a:gridCol>
                <a:gridCol w="3340004">
                  <a:extLst>
                    <a:ext uri="{9D8B030D-6E8A-4147-A177-3AD203B41FA5}">
                      <a16:colId xmlns:a16="http://schemas.microsoft.com/office/drawing/2014/main" val="20001"/>
                    </a:ext>
                  </a:extLst>
                </a:gridCol>
                <a:gridCol w="3340004">
                  <a:extLst>
                    <a:ext uri="{9D8B030D-6E8A-4147-A177-3AD203B41FA5}">
                      <a16:colId xmlns:a16="http://schemas.microsoft.com/office/drawing/2014/main" val="20002"/>
                    </a:ext>
                  </a:extLst>
                </a:gridCol>
              </a:tblGrid>
              <a:tr h="370840">
                <a:tc>
                  <a:txBody>
                    <a:bodyPr/>
                    <a:lstStyle/>
                    <a:p>
                      <a:r>
                        <a:rPr lang="en-US" sz="3600" dirty="0"/>
                        <a:t>Resource</a:t>
                      </a:r>
                    </a:p>
                  </a:txBody>
                  <a:tcPr/>
                </a:tc>
                <a:tc>
                  <a:txBody>
                    <a:bodyPr/>
                    <a:lstStyle/>
                    <a:p>
                      <a:r>
                        <a:rPr lang="en-US" sz="3600" dirty="0"/>
                        <a:t>Type</a:t>
                      </a:r>
                    </a:p>
                  </a:txBody>
                  <a:tcPr/>
                </a:tc>
                <a:tc>
                  <a:txBody>
                    <a:bodyPr/>
                    <a:lstStyle/>
                    <a:p>
                      <a:r>
                        <a:rPr lang="en-US" sz="3600" dirty="0"/>
                        <a:t>Actions</a:t>
                      </a:r>
                    </a:p>
                  </a:txBody>
                  <a:tcPr/>
                </a:tc>
                <a:extLst>
                  <a:ext uri="{0D108BD9-81ED-4DB2-BD59-A6C34878D82A}">
                    <a16:rowId xmlns:a16="http://schemas.microsoft.com/office/drawing/2014/main" val="10000"/>
                  </a:ext>
                </a:extLst>
              </a:tr>
              <a:tr h="370840">
                <a:tc>
                  <a:txBody>
                    <a:bodyPr/>
                    <a:lstStyle/>
                    <a:p>
                      <a:r>
                        <a:rPr lang="en-US" sz="3600" dirty="0" err="1"/>
                        <a:t>CASJobs</a:t>
                      </a:r>
                      <a:endParaRPr lang="en-US" sz="3600" dirty="0"/>
                    </a:p>
                  </a:txBody>
                  <a:tcPr/>
                </a:tc>
                <a:tc>
                  <a:txBody>
                    <a:bodyPr/>
                    <a:lstStyle/>
                    <a:p>
                      <a:r>
                        <a:rPr lang="en-US" sz="3600" dirty="0" err="1"/>
                        <a:t>ResourceContext</a:t>
                      </a:r>
                      <a:endParaRPr lang="en-US" sz="3600" dirty="0"/>
                    </a:p>
                  </a:txBody>
                  <a:tcPr/>
                </a:tc>
                <a:tc>
                  <a:txBody>
                    <a:bodyPr/>
                    <a:lstStyle/>
                    <a:p>
                      <a:endParaRPr lang="en-US" sz="3600" dirty="0"/>
                    </a:p>
                  </a:txBody>
                  <a:tcPr/>
                </a:tc>
                <a:extLst>
                  <a:ext uri="{0D108BD9-81ED-4DB2-BD59-A6C34878D82A}">
                    <a16:rowId xmlns:a16="http://schemas.microsoft.com/office/drawing/2014/main" val="10001"/>
                  </a:ext>
                </a:extLst>
              </a:tr>
              <a:tr h="370840">
                <a:tc>
                  <a:txBody>
                    <a:bodyPr/>
                    <a:lstStyle/>
                    <a:p>
                      <a:r>
                        <a:rPr lang="en-US" sz="3600" dirty="0"/>
                        <a:t>Folder</a:t>
                      </a:r>
                    </a:p>
                  </a:txBody>
                  <a:tcPr/>
                </a:tc>
                <a:tc>
                  <a:txBody>
                    <a:bodyPr/>
                    <a:lstStyle/>
                    <a:p>
                      <a:r>
                        <a:rPr lang="en-US" sz="3600" dirty="0"/>
                        <a:t>Resource</a:t>
                      </a:r>
                    </a:p>
                  </a:txBody>
                  <a:tcPr/>
                </a:tc>
                <a:tc>
                  <a:txBody>
                    <a:bodyPr/>
                    <a:lstStyle/>
                    <a:p>
                      <a:endParaRPr lang="en-US" sz="3600"/>
                    </a:p>
                  </a:txBody>
                  <a:tcPr/>
                </a:tc>
                <a:extLst>
                  <a:ext uri="{0D108BD9-81ED-4DB2-BD59-A6C34878D82A}">
                    <a16:rowId xmlns:a16="http://schemas.microsoft.com/office/drawing/2014/main" val="10002"/>
                  </a:ext>
                </a:extLst>
              </a:tr>
              <a:tr h="370840">
                <a:tc>
                  <a:txBody>
                    <a:bodyPr/>
                    <a:lstStyle/>
                    <a:p>
                      <a:r>
                        <a:rPr lang="en-US" sz="3600" dirty="0" err="1"/>
                        <a:t>DockerCOMPM</a:t>
                      </a:r>
                      <a:endParaRPr lang="en-US" sz="3600" dirty="0"/>
                    </a:p>
                  </a:txBody>
                  <a:tcPr/>
                </a:tc>
                <a:tc>
                  <a:txBody>
                    <a:bodyPr/>
                    <a:lstStyle/>
                    <a:p>
                      <a:r>
                        <a:rPr lang="en-US" sz="3600" dirty="0" err="1"/>
                        <a:t>ResourceContext</a:t>
                      </a:r>
                      <a:endParaRPr lang="en-US" sz="3600" dirty="0"/>
                    </a:p>
                  </a:txBody>
                  <a:tcPr/>
                </a:tc>
                <a:tc>
                  <a:txBody>
                    <a:bodyPr/>
                    <a:lstStyle/>
                    <a:p>
                      <a:endParaRPr lang="en-US" sz="3600"/>
                    </a:p>
                  </a:txBody>
                  <a:tcPr/>
                </a:tc>
                <a:extLst>
                  <a:ext uri="{0D108BD9-81ED-4DB2-BD59-A6C34878D82A}">
                    <a16:rowId xmlns:a16="http://schemas.microsoft.com/office/drawing/2014/main" val="10003"/>
                  </a:ext>
                </a:extLst>
              </a:tr>
              <a:tr h="370840">
                <a:tc>
                  <a:txBody>
                    <a:bodyPr/>
                    <a:lstStyle/>
                    <a:p>
                      <a:r>
                        <a:rPr lang="en-US" sz="3600" dirty="0" err="1"/>
                        <a:t>DockerImage</a:t>
                      </a:r>
                      <a:endParaRPr lang="en-US" sz="3600" dirty="0"/>
                    </a:p>
                  </a:txBody>
                  <a:tcPr/>
                </a:tc>
                <a:tc>
                  <a:txBody>
                    <a:bodyPr/>
                    <a:lstStyle/>
                    <a:p>
                      <a:r>
                        <a:rPr lang="en-US" sz="3600" dirty="0"/>
                        <a:t>Resource</a:t>
                      </a:r>
                    </a:p>
                  </a:txBody>
                  <a:tcPr/>
                </a:tc>
                <a:tc>
                  <a:txBody>
                    <a:bodyPr/>
                    <a:lstStyle/>
                    <a:p>
                      <a:endParaRPr lang="en-US" sz="36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593428" y="26822272"/>
            <a:ext cx="6983029" cy="923330"/>
          </a:xfrm>
          <a:prstGeom prst="rect">
            <a:avLst/>
          </a:prstGeom>
        </p:spPr>
        <p:txBody>
          <a:bodyPr wrap="square">
            <a:spAutoFit/>
          </a:bodyPr>
          <a:lstStyle/>
          <a:p>
            <a:r>
              <a:rPr lang="en-US" sz="5400" b="1" dirty="0"/>
              <a:t>Data Sharing</a:t>
            </a:r>
            <a:endParaRPr lang="en-US" sz="5400" dirty="0"/>
          </a:p>
        </p:txBody>
      </p:sp>
      <p:sp>
        <p:nvSpPr>
          <p:cNvPr id="49" name="TextBox 48"/>
          <p:cNvSpPr txBox="1"/>
          <p:nvPr/>
        </p:nvSpPr>
        <p:spPr>
          <a:xfrm>
            <a:off x="1359775" y="27673683"/>
            <a:ext cx="5727816" cy="2862322"/>
          </a:xfrm>
          <a:prstGeom prst="rect">
            <a:avLst/>
          </a:prstGeom>
          <a:noFill/>
          <a:ln>
            <a:noFill/>
          </a:ln>
        </p:spPr>
        <p:txBody>
          <a:bodyPr wrap="square" rtlCol="0">
            <a:spAutoFit/>
          </a:bodyPr>
          <a:lstStyle/>
          <a:p>
            <a:pPr marL="571500" indent="-571500">
              <a:buFont typeface="Arial" panose="020B0604020202020204" pitchFamily="34" charset="0"/>
              <a:buChar char="•"/>
            </a:pPr>
            <a:r>
              <a:rPr lang="en-US" sz="3600" b="1" dirty="0"/>
              <a:t>Folders</a:t>
            </a:r>
          </a:p>
          <a:p>
            <a:pPr marL="571500" indent="-571500">
              <a:buFont typeface="Arial" panose="020B0604020202020204" pitchFamily="34" charset="0"/>
              <a:buChar char="•"/>
            </a:pPr>
            <a:r>
              <a:rPr lang="en-US" sz="3600" b="1" dirty="0"/>
              <a:t>Files</a:t>
            </a:r>
          </a:p>
          <a:p>
            <a:pPr marL="571500" indent="-571500">
              <a:buFont typeface="Arial" panose="020B0604020202020204" pitchFamily="34" charset="0"/>
              <a:buChar char="•"/>
            </a:pPr>
            <a:r>
              <a:rPr lang="en-US" sz="3600" b="1" dirty="0"/>
              <a:t>Databases</a:t>
            </a:r>
          </a:p>
          <a:p>
            <a:pPr marL="571500" indent="-571500">
              <a:buFont typeface="Arial" panose="020B0604020202020204" pitchFamily="34" charset="0"/>
              <a:buChar char="•"/>
            </a:pPr>
            <a:r>
              <a:rPr lang="en-US" sz="3600" b="1" dirty="0"/>
              <a:t>Docker images</a:t>
            </a:r>
          </a:p>
          <a:p>
            <a:pPr marL="571500" indent="-571500">
              <a:buFont typeface="Arial" panose="020B0604020202020204" pitchFamily="34" charset="0"/>
              <a:buChar char="•"/>
            </a:pPr>
            <a:r>
              <a:rPr lang="en-US" sz="3600" b="1" dirty="0"/>
              <a:t>Volume containers</a:t>
            </a:r>
          </a:p>
        </p:txBody>
      </p:sp>
      <p:sp>
        <p:nvSpPr>
          <p:cNvPr id="50" name="Rectangle 49"/>
          <p:cNvSpPr/>
          <p:nvPr/>
        </p:nvSpPr>
        <p:spPr>
          <a:xfrm>
            <a:off x="9031209" y="26938083"/>
            <a:ext cx="6983029" cy="923330"/>
          </a:xfrm>
          <a:prstGeom prst="rect">
            <a:avLst/>
          </a:prstGeom>
        </p:spPr>
        <p:txBody>
          <a:bodyPr wrap="square">
            <a:spAutoFit/>
          </a:bodyPr>
          <a:lstStyle/>
          <a:p>
            <a:r>
              <a:rPr lang="en-US" sz="5400" b="1" dirty="0"/>
              <a:t>Administration</a:t>
            </a:r>
            <a:endParaRPr lang="en-US" sz="5400" dirty="0"/>
          </a:p>
        </p:txBody>
      </p:sp>
      <p:sp>
        <p:nvSpPr>
          <p:cNvPr id="51" name="TextBox 50"/>
          <p:cNvSpPr txBox="1"/>
          <p:nvPr/>
        </p:nvSpPr>
        <p:spPr>
          <a:xfrm>
            <a:off x="9797556" y="27822151"/>
            <a:ext cx="5727816" cy="2308324"/>
          </a:xfrm>
          <a:prstGeom prst="rect">
            <a:avLst/>
          </a:prstGeom>
          <a:noFill/>
          <a:ln>
            <a:noFill/>
          </a:ln>
        </p:spPr>
        <p:txBody>
          <a:bodyPr wrap="square" rtlCol="0">
            <a:spAutoFit/>
          </a:bodyPr>
          <a:lstStyle/>
          <a:p>
            <a:pPr marL="571500" indent="-571500">
              <a:buFont typeface="Arial" panose="020B0604020202020204" pitchFamily="34" charset="0"/>
              <a:buChar char="•"/>
            </a:pPr>
            <a:r>
              <a:rPr lang="en-US" sz="3600" b="1" dirty="0"/>
              <a:t>Resource definition</a:t>
            </a:r>
          </a:p>
          <a:p>
            <a:pPr marL="571500" indent="-571500">
              <a:buFont typeface="Arial" panose="020B0604020202020204" pitchFamily="34" charset="0"/>
              <a:buChar char="•"/>
            </a:pPr>
            <a:r>
              <a:rPr lang="en-US" sz="3600" b="1" dirty="0"/>
              <a:t>Resource registration</a:t>
            </a:r>
          </a:p>
          <a:p>
            <a:pPr marL="571500" indent="-571500">
              <a:buFont typeface="Arial" panose="020B0604020202020204" pitchFamily="34" charset="0"/>
              <a:buChar char="•"/>
            </a:pPr>
            <a:r>
              <a:rPr lang="en-US" sz="3600" b="1" dirty="0"/>
              <a:t>Relationships</a:t>
            </a:r>
          </a:p>
          <a:p>
            <a:pPr marL="571500" indent="-571500">
              <a:buFont typeface="Arial" panose="020B0604020202020204" pitchFamily="34" charset="0"/>
              <a:buChar char="•"/>
            </a:pPr>
            <a:r>
              <a:rPr lang="en-US" sz="3600" b="1" dirty="0"/>
              <a:t>Actions, roles</a:t>
            </a:r>
          </a:p>
        </p:txBody>
      </p:sp>
      <p:sp>
        <p:nvSpPr>
          <p:cNvPr id="52" name="Rectangle 51"/>
          <p:cNvSpPr/>
          <p:nvPr/>
        </p:nvSpPr>
        <p:spPr>
          <a:xfrm>
            <a:off x="17331697" y="26905723"/>
            <a:ext cx="6983029" cy="923330"/>
          </a:xfrm>
          <a:prstGeom prst="rect">
            <a:avLst/>
          </a:prstGeom>
        </p:spPr>
        <p:txBody>
          <a:bodyPr wrap="square">
            <a:spAutoFit/>
          </a:bodyPr>
          <a:lstStyle/>
          <a:p>
            <a:r>
              <a:rPr lang="en-US" sz="5400" b="1" dirty="0"/>
              <a:t>User Workspaces</a:t>
            </a:r>
            <a:endParaRPr lang="en-US" sz="5400" dirty="0"/>
          </a:p>
        </p:txBody>
      </p:sp>
      <p:sp>
        <p:nvSpPr>
          <p:cNvPr id="53" name="TextBox 52"/>
          <p:cNvSpPr txBox="1"/>
          <p:nvPr/>
        </p:nvSpPr>
        <p:spPr>
          <a:xfrm>
            <a:off x="18098043" y="27757134"/>
            <a:ext cx="6877928" cy="2862322"/>
          </a:xfrm>
          <a:prstGeom prst="rect">
            <a:avLst/>
          </a:prstGeom>
          <a:noFill/>
          <a:ln>
            <a:noFill/>
          </a:ln>
        </p:spPr>
        <p:txBody>
          <a:bodyPr wrap="square" rtlCol="0">
            <a:spAutoFit/>
          </a:bodyPr>
          <a:lstStyle/>
          <a:p>
            <a:pPr marL="571500" indent="-571500">
              <a:buFont typeface="Arial" panose="020B0604020202020204" pitchFamily="34" charset="0"/>
              <a:buChar char="•"/>
            </a:pPr>
            <a:r>
              <a:rPr lang="en-US" sz="3600" b="1" dirty="0"/>
              <a:t>User created and managed Easily add Resources and Users</a:t>
            </a:r>
          </a:p>
          <a:p>
            <a:pPr marL="571500" indent="-571500">
              <a:buFont typeface="Arial" panose="020B0604020202020204" pitchFamily="34" charset="0"/>
              <a:buChar char="•"/>
            </a:pPr>
            <a:r>
              <a:rPr lang="en-US" sz="3600" b="1" dirty="0"/>
              <a:t>Shared workspace folder </a:t>
            </a:r>
            <a:r>
              <a:rPr lang="en-US" sz="3600" b="1"/>
              <a:t>and database</a:t>
            </a:r>
            <a:endParaRPr lang="en-US" sz="3600" b="1" dirty="0"/>
          </a:p>
          <a:p>
            <a:pPr marL="571500" indent="-571500">
              <a:buFont typeface="Arial" panose="020B0604020202020204" pitchFamily="34" charset="0"/>
              <a:buChar char="•"/>
            </a:pPr>
            <a:r>
              <a:rPr lang="en-US" sz="3600" b="1" dirty="0"/>
              <a:t>Configurable permissions</a:t>
            </a:r>
          </a:p>
        </p:txBody>
      </p:sp>
      <p:pic>
        <p:nvPicPr>
          <p:cNvPr id="34" name="Picture 33"/>
          <p:cNvPicPr>
            <a:picLocks noChangeAspect="1"/>
          </p:cNvPicPr>
          <p:nvPr/>
        </p:nvPicPr>
        <p:blipFill>
          <a:blip r:embed="rId8"/>
          <a:stretch>
            <a:fillRect/>
          </a:stretch>
        </p:blipFill>
        <p:spPr>
          <a:xfrm>
            <a:off x="-12008006" y="3639099"/>
            <a:ext cx="10657991" cy="19724397"/>
          </a:xfrm>
          <a:prstGeom prst="rect">
            <a:avLst/>
          </a:prstGeom>
        </p:spPr>
      </p:pic>
      <p:sp>
        <p:nvSpPr>
          <p:cNvPr id="62" name="TextBox 61"/>
          <p:cNvSpPr txBox="1"/>
          <p:nvPr/>
        </p:nvSpPr>
        <p:spPr>
          <a:xfrm>
            <a:off x="13019118" y="4291576"/>
            <a:ext cx="11048793" cy="1015663"/>
          </a:xfrm>
          <a:prstGeom prst="rect">
            <a:avLst/>
          </a:prstGeom>
          <a:noFill/>
          <a:ln>
            <a:noFill/>
          </a:ln>
        </p:spPr>
        <p:txBody>
          <a:bodyPr wrap="square" rtlCol="0">
            <a:spAutoFit/>
          </a:bodyPr>
          <a:lstStyle/>
          <a:p>
            <a:r>
              <a:rPr lang="en-US" sz="6000" b="1" dirty="0">
                <a:solidFill>
                  <a:schemeClr val="bg1"/>
                </a:solidFill>
              </a:rPr>
              <a:t>UML MODEL REPRESENTATION</a:t>
            </a:r>
          </a:p>
        </p:txBody>
      </p:sp>
      <p:pic>
        <p:nvPicPr>
          <p:cNvPr id="71" name="Picture 70" descr="idies logo with words inverted.png"/>
          <p:cNvPicPr>
            <a:picLocks noChangeAspect="1"/>
          </p:cNvPicPr>
          <p:nvPr/>
        </p:nvPicPr>
        <p:blipFill>
          <a:blip r:embed="rId9" cstate="print"/>
          <a:stretch>
            <a:fillRect/>
          </a:stretch>
        </p:blipFill>
        <p:spPr>
          <a:xfrm>
            <a:off x="297145" y="375196"/>
            <a:ext cx="3787797" cy="638842"/>
          </a:xfrm>
          <a:prstGeom prst="rect">
            <a:avLst/>
          </a:prstGeom>
        </p:spPr>
      </p:pic>
      <p:pic>
        <p:nvPicPr>
          <p:cNvPr id="72" name="Picture 71" descr="university.logo.large.horizontal.white [Converted].png"/>
          <p:cNvPicPr>
            <a:picLocks noChangeAspect="1"/>
          </p:cNvPicPr>
          <p:nvPr/>
        </p:nvPicPr>
        <p:blipFill>
          <a:blip r:embed="rId10" cstate="print"/>
          <a:stretch>
            <a:fillRect/>
          </a:stretch>
        </p:blipFill>
        <p:spPr>
          <a:xfrm>
            <a:off x="20937395" y="465718"/>
            <a:ext cx="4110883" cy="718236"/>
          </a:xfrm>
          <a:prstGeom prst="rect">
            <a:avLst/>
          </a:prstGeom>
        </p:spPr>
      </p:pic>
      <p:pic>
        <p:nvPicPr>
          <p:cNvPr id="73" name="Picture 72" descr="nsf1.png"/>
          <p:cNvPicPr>
            <a:picLocks noChangeAspect="1"/>
          </p:cNvPicPr>
          <p:nvPr/>
        </p:nvPicPr>
        <p:blipFill>
          <a:blip r:embed="rId11" cstate="print"/>
          <a:stretch>
            <a:fillRect/>
          </a:stretch>
        </p:blipFill>
        <p:spPr>
          <a:xfrm>
            <a:off x="23504034" y="1515973"/>
            <a:ext cx="1333538" cy="1373414"/>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145631" y="5392892"/>
            <a:ext cx="11467288" cy="18312431"/>
          </a:xfrm>
          <a:prstGeom prst="rect">
            <a:avLst/>
          </a:prstGeom>
        </p:spPr>
      </p:pic>
      <p:sp>
        <p:nvSpPr>
          <p:cNvPr id="2" name="Rectangle 1"/>
          <p:cNvSpPr/>
          <p:nvPr/>
        </p:nvSpPr>
        <p:spPr>
          <a:xfrm>
            <a:off x="13872739" y="23921668"/>
            <a:ext cx="10213863" cy="115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Implementation uses customized </a:t>
            </a:r>
            <a:r>
              <a:rPr lang="en-US" sz="3600" dirty="0" err="1"/>
              <a:t>vo-urp</a:t>
            </a:r>
            <a:r>
              <a:rPr lang="en-US" sz="3600" dirty="0"/>
              <a:t> framework, originally developed for IVOA/Simulation DM effort.</a:t>
            </a:r>
          </a:p>
          <a:p>
            <a:r>
              <a:rPr lang="en-US" sz="3600" dirty="0"/>
              <a:t>https://github.com/glemson/vo-urp</a:t>
            </a:r>
          </a:p>
        </p:txBody>
      </p:sp>
    </p:spTree>
    <p:extLst>
      <p:ext uri="{BB962C8B-B14F-4D97-AF65-F5344CB8AC3E}">
        <p14:creationId xmlns:p14="http://schemas.microsoft.com/office/powerpoint/2010/main" val="1344114422"/>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492</TotalTime>
  <Words>274</Words>
  <Application>Microsoft Office PowerPoint</Application>
  <PresentationFormat>Custom</PresentationFormat>
  <Paragraphs>58</Paragraphs>
  <Slides>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Bonnie Souter</cp:lastModifiedBy>
  <cp:revision>49</cp:revision>
  <dcterms:created xsi:type="dcterms:W3CDTF">2012-02-10T00:10:15Z</dcterms:created>
  <dcterms:modified xsi:type="dcterms:W3CDTF">2017-10-18T18:14:53Z</dcterms:modified>
</cp:coreProperties>
</file>