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nnie Use Your Telescop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66a4541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66a4541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Stellen Sie nun mit kNN- und Random Forest-Klassifikationen weitere Möglichkeiten für Modelle vor.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9b54a4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f9b54a4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Hier ein beispielhafter Entscheidungsbaum, der Eingaben den zwei Klassen rot und blau zuordnet.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9b54a4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9b54a4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Erhalten wir eine Eingabe, wird der Entscheidungsbaum von oben nach unten ausgewertet und eine Entscheidung verkündet, beispielsweise, dass für die Eingabe die Beschriftung rot vorhergesagt wird.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9b54a4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f9b54a4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einem Random Forest (engl. für Zufälliger Wald) werden mehrere Entscheidungsbäume </a:t>
            </a:r>
            <a:r>
              <a:rPr lang="de">
                <a:solidFill>
                  <a:schemeClr val="dk1"/>
                </a:solidFill>
              </a:rPr>
              <a:t>zufällig erzeugt.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9b54a43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9b54a43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Anschließend wird jeder Entscheidungsbaum bezüglich seiner Entscheidung befragt und das Gesamturteil nach Mehrheitsbeschluss verkündet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f9b54a43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f9b54a43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f9b54a43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f9b54a43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f9b54a43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f9b54a43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f9b54a43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f9b54a43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cons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56575" y="3478725"/>
            <a:ext cx="233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404100" y="3478725"/>
            <a:ext cx="233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251625" y="3478725"/>
            <a:ext cx="233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KI-B4.2.4 Random Forest-Methode und k-Nächste-Nachbarn-Methode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Eine visuelle Erläuterung beider Verfahren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Entscheidungsbäume</a:t>
            </a:r>
            <a:endParaRPr/>
          </a:p>
        </p:txBody>
      </p:sp>
      <p:grpSp>
        <p:nvGrpSpPr>
          <p:cNvPr id="66" name="Google Shape;66;p15"/>
          <p:cNvGrpSpPr/>
          <p:nvPr/>
        </p:nvGrpSpPr>
        <p:grpSpPr>
          <a:xfrm>
            <a:off x="3495825" y="1357100"/>
            <a:ext cx="1860700" cy="1362400"/>
            <a:chOff x="3495825" y="1357100"/>
            <a:chExt cx="1860700" cy="1362400"/>
          </a:xfrm>
        </p:grpSpPr>
        <p:sp>
          <p:nvSpPr>
            <p:cNvPr id="67" name="Google Shape;67;p15"/>
            <p:cNvSpPr/>
            <p:nvPr/>
          </p:nvSpPr>
          <p:spPr>
            <a:xfrm>
              <a:off x="4276500" y="13571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65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504213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610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4958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" name="Google Shape;73;p15"/>
            <p:cNvCxnSpPr>
              <a:stCxn id="67" idx="4"/>
              <a:endCxn id="68" idx="0"/>
            </p:cNvCxnSpPr>
            <p:nvPr/>
          </p:nvCxnSpPr>
          <p:spPr>
            <a:xfrm flipH="1">
              <a:off x="3901350" y="1652600"/>
              <a:ext cx="5229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5"/>
            <p:cNvCxnSpPr>
              <a:stCxn id="68" idx="4"/>
              <a:endCxn id="72" idx="0"/>
            </p:cNvCxnSpPr>
            <p:nvPr/>
          </p:nvCxnSpPr>
          <p:spPr>
            <a:xfrm flipH="1">
              <a:off x="3643575" y="2166200"/>
              <a:ext cx="2577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15"/>
            <p:cNvCxnSpPr>
              <a:endCxn id="68" idx="4"/>
            </p:cNvCxnSpPr>
            <p:nvPr/>
          </p:nvCxnSpPr>
          <p:spPr>
            <a:xfrm rot="10800000">
              <a:off x="3901275" y="2166200"/>
              <a:ext cx="341700" cy="32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" name="Google Shape;76;p15"/>
            <p:cNvSpPr/>
            <p:nvPr/>
          </p:nvSpPr>
          <p:spPr>
            <a:xfrm>
              <a:off x="4049025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77;p15"/>
            <p:cNvCxnSpPr>
              <a:stCxn id="69" idx="0"/>
              <a:endCxn id="67" idx="4"/>
            </p:cNvCxnSpPr>
            <p:nvPr/>
          </p:nvCxnSpPr>
          <p:spPr>
            <a:xfrm rot="10800000">
              <a:off x="4424275" y="1652600"/>
              <a:ext cx="4890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5"/>
            <p:cNvCxnSpPr>
              <a:stCxn id="69" idx="4"/>
              <a:endCxn id="70" idx="0"/>
            </p:cNvCxnSpPr>
            <p:nvPr/>
          </p:nvCxnSpPr>
          <p:spPr>
            <a:xfrm flipH="1">
              <a:off x="4651975" y="2166200"/>
              <a:ext cx="2613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5"/>
            <p:cNvCxnSpPr>
              <a:stCxn id="69" idx="4"/>
              <a:endCxn id="71" idx="0"/>
            </p:cNvCxnSpPr>
            <p:nvPr/>
          </p:nvCxnSpPr>
          <p:spPr>
            <a:xfrm>
              <a:off x="4913275" y="2166200"/>
              <a:ext cx="2955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Entscheidungsbäume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3495825" y="1357100"/>
            <a:ext cx="1860700" cy="1362400"/>
            <a:chOff x="3495825" y="1357100"/>
            <a:chExt cx="1860700" cy="1362400"/>
          </a:xfrm>
        </p:grpSpPr>
        <p:sp>
          <p:nvSpPr>
            <p:cNvPr id="86" name="Google Shape;86;p16"/>
            <p:cNvSpPr/>
            <p:nvPr/>
          </p:nvSpPr>
          <p:spPr>
            <a:xfrm>
              <a:off x="4276500" y="13571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765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504213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0610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4958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6"/>
            <p:cNvCxnSpPr>
              <a:stCxn id="86" idx="4"/>
              <a:endCxn id="87" idx="0"/>
            </p:cNvCxnSpPr>
            <p:nvPr/>
          </p:nvCxnSpPr>
          <p:spPr>
            <a:xfrm flipH="1">
              <a:off x="3901350" y="1652600"/>
              <a:ext cx="5229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6"/>
            <p:cNvCxnSpPr>
              <a:stCxn id="87" idx="4"/>
              <a:endCxn id="91" idx="0"/>
            </p:cNvCxnSpPr>
            <p:nvPr/>
          </p:nvCxnSpPr>
          <p:spPr>
            <a:xfrm flipH="1">
              <a:off x="3643575" y="2166200"/>
              <a:ext cx="2577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6"/>
            <p:cNvCxnSpPr>
              <a:endCxn id="87" idx="4"/>
            </p:cNvCxnSpPr>
            <p:nvPr/>
          </p:nvCxnSpPr>
          <p:spPr>
            <a:xfrm rot="10800000">
              <a:off x="3901275" y="2166200"/>
              <a:ext cx="341700" cy="32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6"/>
            <p:cNvSpPr/>
            <p:nvPr/>
          </p:nvSpPr>
          <p:spPr>
            <a:xfrm>
              <a:off x="4049025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" name="Google Shape;96;p16"/>
            <p:cNvCxnSpPr>
              <a:stCxn id="88" idx="0"/>
              <a:endCxn id="86" idx="4"/>
            </p:cNvCxnSpPr>
            <p:nvPr/>
          </p:nvCxnSpPr>
          <p:spPr>
            <a:xfrm rot="10800000">
              <a:off x="4424275" y="1652600"/>
              <a:ext cx="4890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6"/>
            <p:cNvCxnSpPr>
              <a:stCxn id="88" idx="4"/>
              <a:endCxn id="89" idx="0"/>
            </p:cNvCxnSpPr>
            <p:nvPr/>
          </p:nvCxnSpPr>
          <p:spPr>
            <a:xfrm flipH="1">
              <a:off x="4651975" y="2166200"/>
              <a:ext cx="2613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6"/>
            <p:cNvCxnSpPr>
              <a:stCxn id="88" idx="4"/>
              <a:endCxn id="90" idx="0"/>
            </p:cNvCxnSpPr>
            <p:nvPr/>
          </p:nvCxnSpPr>
          <p:spPr>
            <a:xfrm>
              <a:off x="4913275" y="2166200"/>
              <a:ext cx="2955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" name="Google Shape;99;p16"/>
          <p:cNvSpPr/>
          <p:nvPr/>
        </p:nvSpPr>
        <p:spPr>
          <a:xfrm>
            <a:off x="5180650" y="1856850"/>
            <a:ext cx="844800" cy="557100"/>
          </a:xfrm>
          <a:prstGeom prst="wedgeEllipseCallout">
            <a:avLst>
              <a:gd name="adj1" fmla="val -25823"/>
              <a:gd name="adj2" fmla="val 683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455300" y="19876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4165088" y="1095550"/>
            <a:ext cx="813825" cy="102000"/>
            <a:chOff x="3880825" y="993425"/>
            <a:chExt cx="813825" cy="102000"/>
          </a:xfrm>
        </p:grpSpPr>
        <p:sp>
          <p:nvSpPr>
            <p:cNvPr id="102" name="Google Shape;102;p16"/>
            <p:cNvSpPr/>
            <p:nvPr/>
          </p:nvSpPr>
          <p:spPr>
            <a:xfrm>
              <a:off x="3880825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94538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3082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5368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3323775" y="946450"/>
            <a:ext cx="99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Eingabe: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Random Forest</a:t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3495825" y="1357100"/>
            <a:ext cx="1860700" cy="1362400"/>
            <a:chOff x="3495825" y="1357100"/>
            <a:chExt cx="1860700" cy="1362400"/>
          </a:xfrm>
        </p:grpSpPr>
        <p:sp>
          <p:nvSpPr>
            <p:cNvPr id="113" name="Google Shape;113;p17"/>
            <p:cNvSpPr/>
            <p:nvPr/>
          </p:nvSpPr>
          <p:spPr>
            <a:xfrm>
              <a:off x="4276500" y="13571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65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504213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0610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4958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119;p17"/>
            <p:cNvCxnSpPr>
              <a:stCxn id="113" idx="4"/>
              <a:endCxn id="114" idx="0"/>
            </p:cNvCxnSpPr>
            <p:nvPr/>
          </p:nvCxnSpPr>
          <p:spPr>
            <a:xfrm flipH="1">
              <a:off x="3901350" y="1652600"/>
              <a:ext cx="5229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7"/>
            <p:cNvCxnSpPr>
              <a:stCxn id="114" idx="4"/>
              <a:endCxn id="118" idx="0"/>
            </p:cNvCxnSpPr>
            <p:nvPr/>
          </p:nvCxnSpPr>
          <p:spPr>
            <a:xfrm flipH="1">
              <a:off x="3643575" y="2166200"/>
              <a:ext cx="2577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7"/>
            <p:cNvCxnSpPr>
              <a:endCxn id="114" idx="4"/>
            </p:cNvCxnSpPr>
            <p:nvPr/>
          </p:nvCxnSpPr>
          <p:spPr>
            <a:xfrm rot="10800000">
              <a:off x="3901275" y="2166200"/>
              <a:ext cx="341700" cy="32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Google Shape;122;p17"/>
            <p:cNvSpPr/>
            <p:nvPr/>
          </p:nvSpPr>
          <p:spPr>
            <a:xfrm>
              <a:off x="4049025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" name="Google Shape;123;p17"/>
            <p:cNvCxnSpPr>
              <a:stCxn id="115" idx="0"/>
              <a:endCxn id="113" idx="4"/>
            </p:cNvCxnSpPr>
            <p:nvPr/>
          </p:nvCxnSpPr>
          <p:spPr>
            <a:xfrm rot="10800000">
              <a:off x="4424275" y="1652600"/>
              <a:ext cx="4890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>
              <a:stCxn id="115" idx="4"/>
              <a:endCxn id="116" idx="0"/>
            </p:cNvCxnSpPr>
            <p:nvPr/>
          </p:nvCxnSpPr>
          <p:spPr>
            <a:xfrm flipH="1">
              <a:off x="4651975" y="2166200"/>
              <a:ext cx="2613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stCxn id="115" idx="4"/>
              <a:endCxn id="117" idx="0"/>
            </p:cNvCxnSpPr>
            <p:nvPr/>
          </p:nvCxnSpPr>
          <p:spPr>
            <a:xfrm>
              <a:off x="4913275" y="2166200"/>
              <a:ext cx="2955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" name="Google Shape;126;p17"/>
          <p:cNvGrpSpPr/>
          <p:nvPr/>
        </p:nvGrpSpPr>
        <p:grpSpPr>
          <a:xfrm>
            <a:off x="6542675" y="1936575"/>
            <a:ext cx="1603000" cy="1362400"/>
            <a:chOff x="3753525" y="1357100"/>
            <a:chExt cx="1603000" cy="1362400"/>
          </a:xfrm>
        </p:grpSpPr>
        <p:sp>
          <p:nvSpPr>
            <p:cNvPr id="127" name="Google Shape;127;p17"/>
            <p:cNvSpPr/>
            <p:nvPr/>
          </p:nvSpPr>
          <p:spPr>
            <a:xfrm>
              <a:off x="4276500" y="13571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765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504213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0610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" name="Google Shape;132;p17"/>
            <p:cNvCxnSpPr>
              <a:stCxn id="127" idx="4"/>
              <a:endCxn id="128" idx="0"/>
            </p:cNvCxnSpPr>
            <p:nvPr/>
          </p:nvCxnSpPr>
          <p:spPr>
            <a:xfrm flipH="1">
              <a:off x="3901350" y="1652600"/>
              <a:ext cx="5229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" name="Google Shape;133;p17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17"/>
            <p:cNvCxnSpPr>
              <a:stCxn id="129" idx="0"/>
              <a:endCxn id="127" idx="4"/>
            </p:cNvCxnSpPr>
            <p:nvPr/>
          </p:nvCxnSpPr>
          <p:spPr>
            <a:xfrm rot="10800000">
              <a:off x="4424275" y="1652600"/>
              <a:ext cx="4890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>
              <a:stCxn id="129" idx="4"/>
              <a:endCxn id="130" idx="0"/>
            </p:cNvCxnSpPr>
            <p:nvPr/>
          </p:nvCxnSpPr>
          <p:spPr>
            <a:xfrm flipH="1">
              <a:off x="4651975" y="2166200"/>
              <a:ext cx="2613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>
              <a:stCxn id="129" idx="4"/>
              <a:endCxn id="131" idx="0"/>
            </p:cNvCxnSpPr>
            <p:nvPr/>
          </p:nvCxnSpPr>
          <p:spPr>
            <a:xfrm>
              <a:off x="4913275" y="2166200"/>
              <a:ext cx="2955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17"/>
          <p:cNvSpPr/>
          <p:nvPr/>
        </p:nvSpPr>
        <p:spPr>
          <a:xfrm>
            <a:off x="7850175" y="3003475"/>
            <a:ext cx="295500" cy="295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642100" y="353192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8145675" y="3531925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17"/>
          <p:cNvCxnSpPr>
            <a:stCxn id="137" idx="4"/>
            <a:endCxn id="138" idx="0"/>
          </p:cNvCxnSpPr>
          <p:nvPr/>
        </p:nvCxnSpPr>
        <p:spPr>
          <a:xfrm flipH="1">
            <a:off x="7789725" y="3298975"/>
            <a:ext cx="2082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7"/>
          <p:cNvCxnSpPr>
            <a:stCxn id="137" idx="4"/>
            <a:endCxn id="139" idx="0"/>
          </p:cNvCxnSpPr>
          <p:nvPr/>
        </p:nvCxnSpPr>
        <p:spPr>
          <a:xfrm>
            <a:off x="7997925" y="3298975"/>
            <a:ext cx="2955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" name="Google Shape;142;p17"/>
          <p:cNvGrpSpPr/>
          <p:nvPr/>
        </p:nvGrpSpPr>
        <p:grpSpPr>
          <a:xfrm>
            <a:off x="760800" y="1815875"/>
            <a:ext cx="1565200" cy="1362400"/>
            <a:chOff x="3495825" y="1357100"/>
            <a:chExt cx="1565200" cy="1362400"/>
          </a:xfrm>
        </p:grpSpPr>
        <p:sp>
          <p:nvSpPr>
            <p:cNvPr id="143" name="Google Shape;143;p17"/>
            <p:cNvSpPr/>
            <p:nvPr/>
          </p:nvSpPr>
          <p:spPr>
            <a:xfrm>
              <a:off x="4276500" y="13571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765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4749200" y="18707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4958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148;p17"/>
            <p:cNvCxnSpPr>
              <a:stCxn id="143" idx="4"/>
              <a:endCxn id="144" idx="0"/>
            </p:cNvCxnSpPr>
            <p:nvPr/>
          </p:nvCxnSpPr>
          <p:spPr>
            <a:xfrm flipH="1">
              <a:off x="3901350" y="1652600"/>
              <a:ext cx="5229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7"/>
            <p:cNvCxnSpPr>
              <a:stCxn id="144" idx="4"/>
              <a:endCxn id="147" idx="0"/>
            </p:cNvCxnSpPr>
            <p:nvPr/>
          </p:nvCxnSpPr>
          <p:spPr>
            <a:xfrm flipH="1">
              <a:off x="3643575" y="2166200"/>
              <a:ext cx="2577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7"/>
            <p:cNvCxnSpPr>
              <a:endCxn id="144" idx="4"/>
            </p:cNvCxnSpPr>
            <p:nvPr/>
          </p:nvCxnSpPr>
          <p:spPr>
            <a:xfrm rot="10800000">
              <a:off x="3901275" y="2166200"/>
              <a:ext cx="341700" cy="32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" name="Google Shape;151;p17"/>
            <p:cNvSpPr/>
            <p:nvPr/>
          </p:nvSpPr>
          <p:spPr>
            <a:xfrm>
              <a:off x="4049025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" name="Google Shape;152;p17"/>
            <p:cNvCxnSpPr>
              <a:stCxn id="145" idx="0"/>
              <a:endCxn id="143" idx="4"/>
            </p:cNvCxnSpPr>
            <p:nvPr/>
          </p:nvCxnSpPr>
          <p:spPr>
            <a:xfrm rot="10800000">
              <a:off x="4424275" y="1652600"/>
              <a:ext cx="4890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Random Forest</a:t>
            </a:r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495825" y="1357100"/>
            <a:ext cx="1860700" cy="1362400"/>
            <a:chOff x="3495825" y="1357100"/>
            <a:chExt cx="1860700" cy="1362400"/>
          </a:xfrm>
        </p:grpSpPr>
        <p:sp>
          <p:nvSpPr>
            <p:cNvPr id="159" name="Google Shape;159;p18"/>
            <p:cNvSpPr/>
            <p:nvPr/>
          </p:nvSpPr>
          <p:spPr>
            <a:xfrm>
              <a:off x="4276500" y="13571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4765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504213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50610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4958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8"/>
            <p:cNvCxnSpPr>
              <a:stCxn id="159" idx="4"/>
              <a:endCxn id="160" idx="0"/>
            </p:cNvCxnSpPr>
            <p:nvPr/>
          </p:nvCxnSpPr>
          <p:spPr>
            <a:xfrm flipH="1">
              <a:off x="3901350" y="1652600"/>
              <a:ext cx="5229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8"/>
            <p:cNvCxnSpPr>
              <a:stCxn id="160" idx="4"/>
              <a:endCxn id="164" idx="0"/>
            </p:cNvCxnSpPr>
            <p:nvPr/>
          </p:nvCxnSpPr>
          <p:spPr>
            <a:xfrm flipH="1">
              <a:off x="3643575" y="2166200"/>
              <a:ext cx="2577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8"/>
            <p:cNvCxnSpPr>
              <a:endCxn id="160" idx="4"/>
            </p:cNvCxnSpPr>
            <p:nvPr/>
          </p:nvCxnSpPr>
          <p:spPr>
            <a:xfrm rot="10800000">
              <a:off x="3901275" y="2166200"/>
              <a:ext cx="341700" cy="32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8"/>
            <p:cNvSpPr/>
            <p:nvPr/>
          </p:nvSpPr>
          <p:spPr>
            <a:xfrm>
              <a:off x="4049025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9" name="Google Shape;169;p18"/>
            <p:cNvCxnSpPr>
              <a:stCxn id="161" idx="0"/>
              <a:endCxn id="159" idx="4"/>
            </p:cNvCxnSpPr>
            <p:nvPr/>
          </p:nvCxnSpPr>
          <p:spPr>
            <a:xfrm rot="10800000">
              <a:off x="4424275" y="1652600"/>
              <a:ext cx="4890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8"/>
            <p:cNvCxnSpPr>
              <a:stCxn id="161" idx="4"/>
              <a:endCxn id="162" idx="0"/>
            </p:cNvCxnSpPr>
            <p:nvPr/>
          </p:nvCxnSpPr>
          <p:spPr>
            <a:xfrm flipH="1">
              <a:off x="4651975" y="2166200"/>
              <a:ext cx="2613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8"/>
            <p:cNvCxnSpPr>
              <a:stCxn id="161" idx="4"/>
              <a:endCxn id="163" idx="0"/>
            </p:cNvCxnSpPr>
            <p:nvPr/>
          </p:nvCxnSpPr>
          <p:spPr>
            <a:xfrm>
              <a:off x="4913275" y="2166200"/>
              <a:ext cx="2955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18"/>
          <p:cNvGrpSpPr/>
          <p:nvPr/>
        </p:nvGrpSpPr>
        <p:grpSpPr>
          <a:xfrm>
            <a:off x="6542675" y="1936575"/>
            <a:ext cx="1603000" cy="1362400"/>
            <a:chOff x="3753525" y="1357100"/>
            <a:chExt cx="1603000" cy="1362400"/>
          </a:xfrm>
        </p:grpSpPr>
        <p:sp>
          <p:nvSpPr>
            <p:cNvPr id="173" name="Google Shape;173;p18"/>
            <p:cNvSpPr/>
            <p:nvPr/>
          </p:nvSpPr>
          <p:spPr>
            <a:xfrm>
              <a:off x="4276500" y="13571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765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504213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50610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8" name="Google Shape;178;p18"/>
            <p:cNvCxnSpPr>
              <a:stCxn id="173" idx="4"/>
              <a:endCxn id="174" idx="0"/>
            </p:cNvCxnSpPr>
            <p:nvPr/>
          </p:nvCxnSpPr>
          <p:spPr>
            <a:xfrm flipH="1">
              <a:off x="3901350" y="1652600"/>
              <a:ext cx="5229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18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18"/>
            <p:cNvCxnSpPr>
              <a:stCxn id="175" idx="0"/>
              <a:endCxn id="173" idx="4"/>
            </p:cNvCxnSpPr>
            <p:nvPr/>
          </p:nvCxnSpPr>
          <p:spPr>
            <a:xfrm rot="10800000">
              <a:off x="4424275" y="1652600"/>
              <a:ext cx="4890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8"/>
            <p:cNvCxnSpPr>
              <a:stCxn id="175" idx="4"/>
              <a:endCxn id="176" idx="0"/>
            </p:cNvCxnSpPr>
            <p:nvPr/>
          </p:nvCxnSpPr>
          <p:spPr>
            <a:xfrm flipH="1">
              <a:off x="4651975" y="2166200"/>
              <a:ext cx="2613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8"/>
            <p:cNvCxnSpPr>
              <a:stCxn id="175" idx="4"/>
              <a:endCxn id="177" idx="0"/>
            </p:cNvCxnSpPr>
            <p:nvPr/>
          </p:nvCxnSpPr>
          <p:spPr>
            <a:xfrm>
              <a:off x="4913275" y="2166200"/>
              <a:ext cx="2955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3" name="Google Shape;183;p18"/>
          <p:cNvSpPr/>
          <p:nvPr/>
        </p:nvSpPr>
        <p:spPr>
          <a:xfrm>
            <a:off x="7850175" y="3003475"/>
            <a:ext cx="295500" cy="295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7642100" y="353192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8145675" y="3531925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18"/>
          <p:cNvCxnSpPr>
            <a:stCxn id="183" idx="4"/>
            <a:endCxn id="184" idx="0"/>
          </p:cNvCxnSpPr>
          <p:nvPr/>
        </p:nvCxnSpPr>
        <p:spPr>
          <a:xfrm flipH="1">
            <a:off x="7789725" y="3298975"/>
            <a:ext cx="2082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8"/>
          <p:cNvCxnSpPr>
            <a:stCxn id="183" idx="4"/>
            <a:endCxn id="185" idx="0"/>
          </p:cNvCxnSpPr>
          <p:nvPr/>
        </p:nvCxnSpPr>
        <p:spPr>
          <a:xfrm>
            <a:off x="7997925" y="3298975"/>
            <a:ext cx="2955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" name="Google Shape;188;p18"/>
          <p:cNvGrpSpPr/>
          <p:nvPr/>
        </p:nvGrpSpPr>
        <p:grpSpPr>
          <a:xfrm>
            <a:off x="760800" y="1815875"/>
            <a:ext cx="1565200" cy="1362400"/>
            <a:chOff x="3495825" y="1357100"/>
            <a:chExt cx="1565200" cy="1362400"/>
          </a:xfrm>
        </p:grpSpPr>
        <p:sp>
          <p:nvSpPr>
            <p:cNvPr id="189" name="Google Shape;189;p18"/>
            <p:cNvSpPr/>
            <p:nvPr/>
          </p:nvSpPr>
          <p:spPr>
            <a:xfrm>
              <a:off x="4276500" y="13571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3753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4765525" y="187070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4749200" y="18707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495825" y="24240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4" name="Google Shape;194;p18"/>
            <p:cNvCxnSpPr>
              <a:stCxn id="189" idx="4"/>
              <a:endCxn id="190" idx="0"/>
            </p:cNvCxnSpPr>
            <p:nvPr/>
          </p:nvCxnSpPr>
          <p:spPr>
            <a:xfrm flipH="1">
              <a:off x="3901350" y="1652600"/>
              <a:ext cx="5229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8"/>
            <p:cNvCxnSpPr>
              <a:stCxn id="190" idx="4"/>
              <a:endCxn id="193" idx="0"/>
            </p:cNvCxnSpPr>
            <p:nvPr/>
          </p:nvCxnSpPr>
          <p:spPr>
            <a:xfrm flipH="1">
              <a:off x="3643575" y="2166200"/>
              <a:ext cx="2577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8"/>
            <p:cNvCxnSpPr>
              <a:endCxn id="190" idx="4"/>
            </p:cNvCxnSpPr>
            <p:nvPr/>
          </p:nvCxnSpPr>
          <p:spPr>
            <a:xfrm rot="10800000">
              <a:off x="3901275" y="2166200"/>
              <a:ext cx="341700" cy="32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8"/>
            <p:cNvSpPr/>
            <p:nvPr/>
          </p:nvSpPr>
          <p:spPr>
            <a:xfrm>
              <a:off x="4049025" y="24240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8" name="Google Shape;198;p18"/>
            <p:cNvCxnSpPr>
              <a:stCxn id="191" idx="0"/>
              <a:endCxn id="189" idx="4"/>
            </p:cNvCxnSpPr>
            <p:nvPr/>
          </p:nvCxnSpPr>
          <p:spPr>
            <a:xfrm rot="10800000">
              <a:off x="4424275" y="1652600"/>
              <a:ext cx="489000" cy="21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" name="Google Shape;199;p18"/>
          <p:cNvSpPr/>
          <p:nvPr/>
        </p:nvSpPr>
        <p:spPr>
          <a:xfrm>
            <a:off x="5180650" y="1856850"/>
            <a:ext cx="844800" cy="557100"/>
          </a:xfrm>
          <a:prstGeom prst="wedgeEllipseCallout">
            <a:avLst>
              <a:gd name="adj1" fmla="val -25823"/>
              <a:gd name="adj2" fmla="val 683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5455300" y="19876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4165088" y="1095550"/>
            <a:ext cx="813825" cy="102000"/>
            <a:chOff x="3880825" y="993425"/>
            <a:chExt cx="813825" cy="102000"/>
          </a:xfrm>
        </p:grpSpPr>
        <p:sp>
          <p:nvSpPr>
            <p:cNvPr id="202" name="Google Shape;202;p18"/>
            <p:cNvSpPr/>
            <p:nvPr/>
          </p:nvSpPr>
          <p:spPr>
            <a:xfrm>
              <a:off x="3880825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094538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43082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45368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206" name="Google Shape;206;p18"/>
          <p:cNvSpPr txBox="1"/>
          <p:nvPr/>
        </p:nvSpPr>
        <p:spPr>
          <a:xfrm>
            <a:off x="3323775" y="946450"/>
            <a:ext cx="99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Eingabe:</a:t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1685663" y="3192300"/>
            <a:ext cx="844800" cy="557100"/>
          </a:xfrm>
          <a:prstGeom prst="wedgeEllipseCallout">
            <a:avLst>
              <a:gd name="adj1" fmla="val -49516"/>
              <a:gd name="adj2" fmla="val -5306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536688" y="1550750"/>
            <a:ext cx="813825" cy="102000"/>
            <a:chOff x="3880825" y="993425"/>
            <a:chExt cx="813825" cy="102000"/>
          </a:xfrm>
        </p:grpSpPr>
        <p:sp>
          <p:nvSpPr>
            <p:cNvPr id="209" name="Google Shape;209;p18"/>
            <p:cNvSpPr/>
            <p:nvPr/>
          </p:nvSpPr>
          <p:spPr>
            <a:xfrm>
              <a:off x="3880825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094538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3082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5368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213" name="Google Shape;213;p18"/>
          <p:cNvSpPr txBox="1"/>
          <p:nvPr/>
        </p:nvSpPr>
        <p:spPr>
          <a:xfrm>
            <a:off x="695375" y="1401650"/>
            <a:ext cx="99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Eingabe: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8235150" y="2872675"/>
            <a:ext cx="844800" cy="557100"/>
          </a:xfrm>
          <a:prstGeom prst="wedgeEllipseCallout">
            <a:avLst>
              <a:gd name="adj1" fmla="val -25823"/>
              <a:gd name="adj2" fmla="val 683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8509800" y="3003475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7219588" y="1699850"/>
            <a:ext cx="813825" cy="102000"/>
            <a:chOff x="3880825" y="993425"/>
            <a:chExt cx="813825" cy="102000"/>
          </a:xfrm>
        </p:grpSpPr>
        <p:sp>
          <p:nvSpPr>
            <p:cNvPr id="217" name="Google Shape;217;p18"/>
            <p:cNvSpPr/>
            <p:nvPr/>
          </p:nvSpPr>
          <p:spPr>
            <a:xfrm>
              <a:off x="3880825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094538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3082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5368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221" name="Google Shape;221;p18"/>
          <p:cNvSpPr txBox="1"/>
          <p:nvPr/>
        </p:nvSpPr>
        <p:spPr>
          <a:xfrm>
            <a:off x="6378275" y="1550750"/>
            <a:ext cx="99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Eingabe: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1960325" y="33414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>
            <a:off x="2926800" y="3995575"/>
            <a:ext cx="3290400" cy="926100"/>
            <a:chOff x="2926800" y="3995575"/>
            <a:chExt cx="3290400" cy="926100"/>
          </a:xfrm>
        </p:grpSpPr>
        <p:sp>
          <p:nvSpPr>
            <p:cNvPr id="224" name="Google Shape;224;p18"/>
            <p:cNvSpPr/>
            <p:nvPr/>
          </p:nvSpPr>
          <p:spPr>
            <a:xfrm>
              <a:off x="2926800" y="3995575"/>
              <a:ext cx="3290400" cy="92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3112825" y="4526564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3112825" y="4087764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3566950" y="4011575"/>
              <a:ext cx="34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1</a:t>
              </a:r>
              <a:endParaRPr/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3566950" y="4474225"/>
              <a:ext cx="34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2</a:t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063100" y="4310875"/>
              <a:ext cx="873600" cy="295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078550" y="4153328"/>
            <a:ext cx="985500" cy="639347"/>
            <a:chOff x="5078550" y="4153328"/>
            <a:chExt cx="985500" cy="639347"/>
          </a:xfrm>
        </p:grpSpPr>
        <p:sp>
          <p:nvSpPr>
            <p:cNvPr id="231" name="Google Shape;231;p18"/>
            <p:cNvSpPr txBox="1"/>
            <p:nvPr/>
          </p:nvSpPr>
          <p:spPr>
            <a:xfrm>
              <a:off x="5078550" y="4153328"/>
              <a:ext cx="98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gehört zu </a:t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5423550" y="4497175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>
            <a:off x="5138494" y="4096975"/>
            <a:ext cx="813825" cy="102000"/>
            <a:chOff x="3880825" y="993425"/>
            <a:chExt cx="813825" cy="102000"/>
          </a:xfrm>
        </p:grpSpPr>
        <p:sp>
          <p:nvSpPr>
            <p:cNvPr id="234" name="Google Shape;234;p18"/>
            <p:cNvSpPr/>
            <p:nvPr/>
          </p:nvSpPr>
          <p:spPr>
            <a:xfrm>
              <a:off x="3880825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094538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43082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4536850" y="993425"/>
              <a:ext cx="157800" cy="10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k-Nächste-Nachbarn (k-Nearest-Neighbour)</a:t>
            </a:r>
            <a:endParaRPr dirty="0"/>
          </a:p>
        </p:txBody>
      </p:sp>
      <p:sp>
        <p:nvSpPr>
          <p:cNvPr id="243" name="Google Shape;243;p19"/>
          <p:cNvSpPr/>
          <p:nvPr/>
        </p:nvSpPr>
        <p:spPr>
          <a:xfrm>
            <a:off x="1280950" y="248307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2408825" y="12711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6290325" y="161070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5374050" y="30637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1965325" y="20634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5994825" y="25717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4501700" y="2358900"/>
            <a:ext cx="295500" cy="295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576150" y="328042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4265550" y="29061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925700" y="17679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7043875" y="33592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5314275" y="176790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4463600" y="1830000"/>
            <a:ext cx="39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?</a:t>
            </a:r>
            <a:endParaRPr sz="3000">
              <a:latin typeface="Annie Use Your Telescope"/>
              <a:ea typeface="Annie Use Your Telescope"/>
              <a:cs typeface="Annie Use Your Telescope"/>
              <a:sym typeface="Annie Use Your Telesc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0"/>
          <p:cNvGrpSpPr/>
          <p:nvPr/>
        </p:nvGrpSpPr>
        <p:grpSpPr>
          <a:xfrm>
            <a:off x="2926800" y="3995575"/>
            <a:ext cx="3290400" cy="926100"/>
            <a:chOff x="2926800" y="3995575"/>
            <a:chExt cx="3290400" cy="926100"/>
          </a:xfrm>
        </p:grpSpPr>
        <p:sp>
          <p:nvSpPr>
            <p:cNvPr id="261" name="Google Shape;261;p20"/>
            <p:cNvSpPr/>
            <p:nvPr/>
          </p:nvSpPr>
          <p:spPr>
            <a:xfrm>
              <a:off x="2926800" y="3995575"/>
              <a:ext cx="3290400" cy="92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3112825" y="4526564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3112825" y="4087764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3566950" y="4011575"/>
              <a:ext cx="34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1</a:t>
              </a:r>
              <a:endParaRPr/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3566950" y="4474225"/>
              <a:ext cx="34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0</a:t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063100" y="4310875"/>
              <a:ext cx="873600" cy="295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1-Nächste-Nachbarn (1-Nearest-Neighbour)</a:t>
            </a:r>
            <a:endParaRPr dirty="0"/>
          </a:p>
        </p:txBody>
      </p:sp>
      <p:sp>
        <p:nvSpPr>
          <p:cNvPr id="268" name="Google Shape;268;p20"/>
          <p:cNvSpPr/>
          <p:nvPr/>
        </p:nvSpPr>
        <p:spPr>
          <a:xfrm>
            <a:off x="1280950" y="248307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2408825" y="12711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6290325" y="161070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5374050" y="30637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1965325" y="20634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5994825" y="25717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4501700" y="2358900"/>
            <a:ext cx="295500" cy="295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2576150" y="328042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4265550" y="29061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2925700" y="17679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7043875" y="33592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5314275" y="176790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20"/>
          <p:cNvCxnSpPr>
            <a:stCxn id="276" idx="7"/>
            <a:endCxn id="274" idx="4"/>
          </p:cNvCxnSpPr>
          <p:nvPr/>
        </p:nvCxnSpPr>
        <p:spPr>
          <a:xfrm rot="10800000" flipH="1">
            <a:off x="4517775" y="2654475"/>
            <a:ext cx="131700" cy="29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1" name="Google Shape;281;p20"/>
          <p:cNvGrpSpPr/>
          <p:nvPr/>
        </p:nvGrpSpPr>
        <p:grpSpPr>
          <a:xfrm>
            <a:off x="5078550" y="4096975"/>
            <a:ext cx="985500" cy="723300"/>
            <a:chOff x="5078550" y="4096975"/>
            <a:chExt cx="985500" cy="723300"/>
          </a:xfrm>
        </p:grpSpPr>
        <p:sp>
          <p:nvSpPr>
            <p:cNvPr id="282" name="Google Shape;282;p20"/>
            <p:cNvSpPr txBox="1"/>
            <p:nvPr/>
          </p:nvSpPr>
          <p:spPr>
            <a:xfrm>
              <a:off x="5078550" y="4096975"/>
              <a:ext cx="9855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    gehört zu </a:t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5078550" y="414335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5609775" y="4478400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3-Nächste-Nachbarn (3-Nearest-Neighbours)</a:t>
            </a:r>
            <a:endParaRPr dirty="0"/>
          </a:p>
        </p:txBody>
      </p:sp>
      <p:sp>
        <p:nvSpPr>
          <p:cNvPr id="290" name="Google Shape;290;p21"/>
          <p:cNvSpPr/>
          <p:nvPr/>
        </p:nvSpPr>
        <p:spPr>
          <a:xfrm>
            <a:off x="1280950" y="248307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408825" y="12711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6290325" y="161070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5374050" y="30637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1965325" y="20634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5994825" y="25717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4501700" y="2358900"/>
            <a:ext cx="295500" cy="295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576150" y="328042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4265550" y="29061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25700" y="17679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7043875" y="33592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5314275" y="176790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" name="Google Shape;302;p21"/>
          <p:cNvCxnSpPr>
            <a:stCxn id="298" idx="7"/>
            <a:endCxn id="296" idx="4"/>
          </p:cNvCxnSpPr>
          <p:nvPr/>
        </p:nvCxnSpPr>
        <p:spPr>
          <a:xfrm rot="10800000" flipH="1">
            <a:off x="4517775" y="2654475"/>
            <a:ext cx="131700" cy="29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21"/>
          <p:cNvCxnSpPr>
            <a:stCxn id="293" idx="1"/>
            <a:endCxn id="296" idx="5"/>
          </p:cNvCxnSpPr>
          <p:nvPr/>
        </p:nvCxnSpPr>
        <p:spPr>
          <a:xfrm rot="10800000">
            <a:off x="4754025" y="2611125"/>
            <a:ext cx="663300" cy="4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1"/>
          <p:cNvCxnSpPr>
            <a:stCxn id="301" idx="3"/>
            <a:endCxn id="296" idx="6"/>
          </p:cNvCxnSpPr>
          <p:nvPr/>
        </p:nvCxnSpPr>
        <p:spPr>
          <a:xfrm flipH="1">
            <a:off x="4797150" y="2020125"/>
            <a:ext cx="560400" cy="48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5" name="Google Shape;305;p21"/>
          <p:cNvGrpSpPr/>
          <p:nvPr/>
        </p:nvGrpSpPr>
        <p:grpSpPr>
          <a:xfrm>
            <a:off x="2926800" y="3995575"/>
            <a:ext cx="3290400" cy="926100"/>
            <a:chOff x="2926800" y="3995575"/>
            <a:chExt cx="3290400" cy="926100"/>
          </a:xfrm>
        </p:grpSpPr>
        <p:sp>
          <p:nvSpPr>
            <p:cNvPr id="306" name="Google Shape;306;p21"/>
            <p:cNvSpPr/>
            <p:nvPr/>
          </p:nvSpPr>
          <p:spPr>
            <a:xfrm>
              <a:off x="2926800" y="3995575"/>
              <a:ext cx="3290400" cy="92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112825" y="4526564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3112825" y="4087764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3566950" y="4011575"/>
              <a:ext cx="34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1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3566950" y="4474225"/>
              <a:ext cx="34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2</a:t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4063100" y="4310875"/>
              <a:ext cx="873600" cy="295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21"/>
          <p:cNvGrpSpPr/>
          <p:nvPr/>
        </p:nvGrpSpPr>
        <p:grpSpPr>
          <a:xfrm>
            <a:off x="5078550" y="4096975"/>
            <a:ext cx="985500" cy="723300"/>
            <a:chOff x="5078550" y="4096975"/>
            <a:chExt cx="985500" cy="723300"/>
          </a:xfrm>
        </p:grpSpPr>
        <p:sp>
          <p:nvSpPr>
            <p:cNvPr id="313" name="Google Shape;313;p21"/>
            <p:cNvSpPr txBox="1"/>
            <p:nvPr/>
          </p:nvSpPr>
          <p:spPr>
            <a:xfrm>
              <a:off x="5078550" y="4096975"/>
              <a:ext cx="9855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    gehört zu </a:t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078550" y="414335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5609775" y="44784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5-Nächste-Nachbarn (5-Nearest-Neighbours)</a:t>
            </a:r>
            <a:endParaRPr dirty="0"/>
          </a:p>
        </p:txBody>
      </p:sp>
      <p:sp>
        <p:nvSpPr>
          <p:cNvPr id="321" name="Google Shape;321;p22"/>
          <p:cNvSpPr/>
          <p:nvPr/>
        </p:nvSpPr>
        <p:spPr>
          <a:xfrm>
            <a:off x="1280950" y="248307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2408825" y="12711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6507100" y="156660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5374050" y="30637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1965325" y="20634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5994825" y="25717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4501700" y="2358900"/>
            <a:ext cx="295500" cy="295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2576150" y="3280425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4265550" y="29061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2925700" y="1767900"/>
            <a:ext cx="295500" cy="2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7043875" y="335925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5314275" y="1767900"/>
            <a:ext cx="295500" cy="295500"/>
          </a:xfrm>
          <a:prstGeom prst="ellipse">
            <a:avLst/>
          </a:prstGeom>
          <a:solidFill>
            <a:srgbClr val="D1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3" name="Google Shape;333;p22"/>
          <p:cNvCxnSpPr>
            <a:stCxn id="329" idx="7"/>
            <a:endCxn id="327" idx="4"/>
          </p:cNvCxnSpPr>
          <p:nvPr/>
        </p:nvCxnSpPr>
        <p:spPr>
          <a:xfrm rot="10800000" flipH="1">
            <a:off x="4517775" y="2654475"/>
            <a:ext cx="131700" cy="29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2"/>
          <p:cNvCxnSpPr>
            <a:stCxn id="324" idx="1"/>
            <a:endCxn id="327" idx="5"/>
          </p:cNvCxnSpPr>
          <p:nvPr/>
        </p:nvCxnSpPr>
        <p:spPr>
          <a:xfrm rot="10800000">
            <a:off x="4754025" y="2611125"/>
            <a:ext cx="663300" cy="4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2"/>
          <p:cNvCxnSpPr>
            <a:stCxn id="332" idx="3"/>
            <a:endCxn id="327" idx="7"/>
          </p:cNvCxnSpPr>
          <p:nvPr/>
        </p:nvCxnSpPr>
        <p:spPr>
          <a:xfrm flipH="1">
            <a:off x="4753950" y="2020125"/>
            <a:ext cx="603600" cy="3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2"/>
          <p:cNvCxnSpPr>
            <a:stCxn id="326" idx="2"/>
            <a:endCxn id="327" idx="6"/>
          </p:cNvCxnSpPr>
          <p:nvPr/>
        </p:nvCxnSpPr>
        <p:spPr>
          <a:xfrm rot="10800000">
            <a:off x="4797225" y="2506800"/>
            <a:ext cx="1197600" cy="21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2"/>
          <p:cNvCxnSpPr>
            <a:stCxn id="327" idx="1"/>
            <a:endCxn id="330" idx="6"/>
          </p:cNvCxnSpPr>
          <p:nvPr/>
        </p:nvCxnSpPr>
        <p:spPr>
          <a:xfrm rot="10800000">
            <a:off x="3221075" y="1915575"/>
            <a:ext cx="1323900" cy="48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8" name="Google Shape;338;p22"/>
          <p:cNvGrpSpPr/>
          <p:nvPr/>
        </p:nvGrpSpPr>
        <p:grpSpPr>
          <a:xfrm>
            <a:off x="2926800" y="3995575"/>
            <a:ext cx="3290400" cy="926100"/>
            <a:chOff x="2926800" y="3995575"/>
            <a:chExt cx="3290400" cy="926100"/>
          </a:xfrm>
        </p:grpSpPr>
        <p:sp>
          <p:nvSpPr>
            <p:cNvPr id="339" name="Google Shape;339;p22"/>
            <p:cNvSpPr/>
            <p:nvPr/>
          </p:nvSpPr>
          <p:spPr>
            <a:xfrm>
              <a:off x="2926800" y="3995575"/>
              <a:ext cx="3290400" cy="92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3112825" y="4526564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3112825" y="4087764"/>
              <a:ext cx="295500" cy="2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 txBox="1"/>
            <p:nvPr/>
          </p:nvSpPr>
          <p:spPr>
            <a:xfrm>
              <a:off x="3566950" y="4011575"/>
              <a:ext cx="34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2</a:t>
              </a:r>
              <a:endParaRPr/>
            </a:p>
          </p:txBody>
        </p:sp>
        <p:sp>
          <p:nvSpPr>
            <p:cNvPr id="343" name="Google Shape;343;p22"/>
            <p:cNvSpPr txBox="1"/>
            <p:nvPr/>
          </p:nvSpPr>
          <p:spPr>
            <a:xfrm>
              <a:off x="3566950" y="4474225"/>
              <a:ext cx="34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3</a:t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063100" y="4310875"/>
              <a:ext cx="873600" cy="295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2"/>
          <p:cNvGrpSpPr/>
          <p:nvPr/>
        </p:nvGrpSpPr>
        <p:grpSpPr>
          <a:xfrm>
            <a:off x="5078550" y="4096975"/>
            <a:ext cx="985500" cy="723300"/>
            <a:chOff x="5078550" y="4096975"/>
            <a:chExt cx="985500" cy="723300"/>
          </a:xfrm>
        </p:grpSpPr>
        <p:sp>
          <p:nvSpPr>
            <p:cNvPr id="346" name="Google Shape;346;p22"/>
            <p:cNvSpPr txBox="1"/>
            <p:nvPr/>
          </p:nvSpPr>
          <p:spPr>
            <a:xfrm>
              <a:off x="5078550" y="4096975"/>
              <a:ext cx="9855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    gehört zu </a:t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078550" y="4143350"/>
              <a:ext cx="295500" cy="2955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609775" y="4478400"/>
              <a:ext cx="295500" cy="295500"/>
            </a:xfrm>
            <a:prstGeom prst="ellipse">
              <a:avLst/>
            </a:prstGeom>
            <a:solidFill>
              <a:srgbClr val="D1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Annie Use Your Telescope</vt:lpstr>
      <vt:lpstr>Arial</vt:lpstr>
      <vt:lpstr>Simple Light</vt:lpstr>
      <vt:lpstr>KI-B4.2.4 Random Forest-Methode und k-Nächste-Nachbarn-Methode</vt:lpstr>
      <vt:lpstr>Entscheidungsbäume</vt:lpstr>
      <vt:lpstr>Entscheidungsbäume</vt:lpstr>
      <vt:lpstr>Random Forest</vt:lpstr>
      <vt:lpstr>Random Forest</vt:lpstr>
      <vt:lpstr>k-Nächste-Nachbarn (k-Nearest-Neighbour)</vt:lpstr>
      <vt:lpstr>1-Nächste-Nachbarn (1-Nearest-Neighbour)</vt:lpstr>
      <vt:lpstr>3-Nächste-Nachbarn (3-Nearest-Neighbours)</vt:lpstr>
      <vt:lpstr>5-Nächste-Nachbarn (5-Nearest-Neighbours)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KI-B4.2.4 Random Forest-Methode und k-Nächste-Nachbarn-Methode</dc:title>
  <cp:lastModifiedBy>Missling, Katharina  | Wissensfabrik</cp:lastModifiedBy>
  <cp:revision>2</cp:revision>
  <dcterms:modified xsi:type="dcterms:W3CDTF">2022-02-04T15:33:55Z</dcterms:modified>
</cp:coreProperties>
</file>