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ziska Hutzler" initials="F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38" autoAdjust="0"/>
  </p:normalViewPr>
  <p:slideViewPr>
    <p:cSldViewPr>
      <p:cViewPr varScale="1">
        <p:scale>
          <a:sx n="111" d="100"/>
          <a:sy n="111" d="100"/>
        </p:scale>
        <p:origin x="804"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74189-94FE-48B0-BAE5-4E88B491242E}" type="datetimeFigureOut">
              <a:rPr lang="de-DE"/>
              <a:t>01.03.2023</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2838A-3CCA-43C4-9189-47ADBDE3CAE1}" type="slidenum">
              <a:rPr lang="de-DE"/>
              <a:t>‹Nr.›</a:t>
            </a:fld>
            <a:endParaRPr lang="de-DE"/>
          </a:p>
        </p:txBody>
      </p:sp>
    </p:spTree>
    <p:extLst>
      <p:ext uri="{BB962C8B-B14F-4D97-AF65-F5344CB8AC3E}">
        <p14:creationId xmlns:p14="http://schemas.microsoft.com/office/powerpoint/2010/main" val="416924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C32838A-3CCA-43C4-9189-47ADBDE3CAE1}" type="slidenum">
              <a:rPr lang="de-DE"/>
              <a:t>1</a:t>
            </a:fld>
            <a:endParaRPr lang="de-DE"/>
          </a:p>
        </p:txBody>
      </p:sp>
    </p:spTree>
    <p:extLst>
      <p:ext uri="{BB962C8B-B14F-4D97-AF65-F5344CB8AC3E}">
        <p14:creationId xmlns:p14="http://schemas.microsoft.com/office/powerpoint/2010/main" val="224153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C32838A-3CCA-43C4-9189-47ADBDE3CAE1}" type="slidenum">
              <a:rPr lang="de-DE"/>
              <a:t>2</a:t>
            </a:fld>
            <a:endParaRPr lang="de-DE"/>
          </a:p>
        </p:txBody>
      </p:sp>
    </p:spTree>
    <p:extLst>
      <p:ext uri="{BB962C8B-B14F-4D97-AF65-F5344CB8AC3E}">
        <p14:creationId xmlns:p14="http://schemas.microsoft.com/office/powerpoint/2010/main" val="331400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8091" y="3140968"/>
            <a:ext cx="8240108" cy="33768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3284984"/>
            <a:ext cx="7989752" cy="3096344"/>
          </a:xfrm>
          <a:effectLst/>
        </p:spPr>
        <p:txBody>
          <a:bodyPr anchor="ctr">
            <a:normAutofit/>
          </a:bodyPr>
          <a:lstStyle>
            <a:lvl1pPr algn="ctr">
              <a:defRPr sz="4000" b="1">
                <a:solidFill>
                  <a:schemeClr val="bg1"/>
                </a:solidFill>
              </a:defRPr>
            </a:lvl1pPr>
          </a:lstStyle>
          <a:p>
            <a:r>
              <a:rPr lang="de-DE" dirty="0"/>
              <a:t>Titelmasterformat durch Klicken bearbeiten</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pic>
        <p:nvPicPr>
          <p:cNvPr id="6" name="Grafik 5">
            <a:extLst>
              <a:ext uri="{FF2B5EF4-FFF2-40B4-BE49-F238E27FC236}">
                <a16:creationId xmlns:a16="http://schemas.microsoft.com/office/drawing/2014/main" id="{AEF0F308-5510-6C1B-2B97-D13B08459F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8848" y="692696"/>
            <a:ext cx="4931815" cy="1432952"/>
          </a:xfrm>
          <a:prstGeom prst="rect">
            <a:avLst/>
          </a:prstGeom>
          <a:ln>
            <a:noFill/>
          </a:ln>
        </p:spPr>
      </p:pic>
    </p:spTree>
    <p:extLst>
      <p:ext uri="{BB962C8B-B14F-4D97-AF65-F5344CB8AC3E}">
        <p14:creationId xmlns:p14="http://schemas.microsoft.com/office/powerpoint/2010/main" val="180910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B152D9C-EC77-46BE-B6E8-C7E7925DAE68}" type="datetimeFigureOut">
              <a:rPr lang="de-DE" smtClean="0"/>
              <a:pPr/>
              <a:t>01.03.2023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242449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B152D9C-EC77-46BE-B6E8-C7E7925DAE68}" type="datetimeFigureOut">
              <a:rPr lang="de-DE" smtClean="0"/>
              <a:pPr/>
              <a:t>01.03.2023</a:t>
            </a:fld>
            <a:endParaRPr lang="de-DE"/>
          </a:p>
        </p:txBody>
      </p:sp>
      <p:sp>
        <p:nvSpPr>
          <p:cNvPr id="5" name="Footer Placeholder 4"/>
          <p:cNvSpPr>
            <a:spLocks noGrp="1"/>
          </p:cNvSpPr>
          <p:nvPr>
            <p:ph type="ftr" sz="quarter" idx="11"/>
          </p:nvPr>
        </p:nvSpPr>
        <p:spPr>
          <a:xfrm>
            <a:off x="581192" y="5951810"/>
            <a:ext cx="5922209" cy="365125"/>
          </a:xfrm>
        </p:spPr>
        <p:txBody>
          <a:bodyPr/>
          <a:lstStyle/>
          <a:p>
            <a:endParaRPr lang="de-D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85844CC-C738-42D2-856F-864CC304E60B}" type="slidenum">
              <a:rPr lang="de-DE" smtClean="0"/>
              <a:pPr/>
              <a:t>‹Nr.›</a:t>
            </a:fld>
            <a:endParaRPr lang="de-DE"/>
          </a:p>
        </p:txBody>
      </p:sp>
    </p:spTree>
    <p:extLst>
      <p:ext uri="{BB962C8B-B14F-4D97-AF65-F5344CB8AC3E}">
        <p14:creationId xmlns:p14="http://schemas.microsoft.com/office/powerpoint/2010/main" val="162815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a:xfrm>
            <a:off x="581192" y="2228003"/>
            <a:ext cx="7989752" cy="3979421"/>
          </a:xfrm>
        </p:spPr>
        <p:txBody>
          <a:bodyPr/>
          <a:lstStyle>
            <a:lvl1pPr>
              <a:defRPr sz="2000"/>
            </a:lvl1pPr>
            <a:lvl2pPr>
              <a:defRPr sz="1800"/>
            </a:lvl2pPr>
            <a:lvl3pPr>
              <a:defRPr sz="1600"/>
            </a:lvl3pPr>
            <a:lvl4pPr>
              <a:defRPr sz="1400"/>
            </a:lvl4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Date Placeholder 4"/>
          <p:cNvSpPr>
            <a:spLocks noGrp="1"/>
          </p:cNvSpPr>
          <p:nvPr>
            <p:ph type="dt" sz="half" idx="10"/>
          </p:nvPr>
        </p:nvSpPr>
        <p:spPr>
          <a:xfrm>
            <a:off x="581192" y="6304235"/>
            <a:ext cx="5679190" cy="365125"/>
          </a:xfrm>
        </p:spPr>
        <p:txBody>
          <a:bodyPr/>
          <a:lstStyle>
            <a:lvl1pPr algn="l">
              <a:defRPr/>
            </a:lvl1pPr>
          </a:lstStyle>
          <a:p>
            <a:fld id="{BB152D9C-EC77-46BE-B6E8-C7E7925DAE68}" type="datetimeFigureOut">
              <a:rPr lang="de-DE" smtClean="0"/>
              <a:pPr/>
              <a:t>01.03.2023</a:t>
            </a:fld>
            <a:r>
              <a:rPr lang="de-DE" dirty="0"/>
              <a:t> – Folie </a:t>
            </a:r>
            <a:fld id="{A85844CC-C738-42D2-856F-864CC304E60B}" type="slidenum">
              <a:rPr lang="de-DE" smtClean="0"/>
              <a:pPr/>
              <a:t>‹Nr.›</a:t>
            </a:fld>
            <a:endParaRPr lang="de-DE" dirty="0"/>
          </a:p>
        </p:txBody>
      </p:sp>
      <p:pic>
        <p:nvPicPr>
          <p:cNvPr id="5" name="Grafik 4">
            <a:extLst>
              <a:ext uri="{FF2B5EF4-FFF2-40B4-BE49-F238E27FC236}">
                <a16:creationId xmlns:a16="http://schemas.microsoft.com/office/drawing/2014/main" id="{AEFF407B-E479-9271-EF06-52343D77E1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6260382" y="6135044"/>
            <a:ext cx="2426418" cy="703505"/>
          </a:xfrm>
          <a:prstGeom prst="rect">
            <a:avLst/>
          </a:prstGeom>
        </p:spPr>
      </p:pic>
    </p:spTree>
    <p:extLst>
      <p:ext uri="{BB962C8B-B14F-4D97-AF65-F5344CB8AC3E}">
        <p14:creationId xmlns:p14="http://schemas.microsoft.com/office/powerpoint/2010/main" val="200869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B152D9C-EC77-46BE-B6E8-C7E7925DAE68}" type="datetimeFigureOut">
              <a:rPr lang="de-DE" smtClean="0"/>
              <a:pPr/>
              <a:t>01.03.2023</a:t>
            </a:fld>
            <a:endParaRPr lang="de-D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85844CC-C738-42D2-856F-864CC304E60B}" type="slidenum">
              <a:rPr lang="de-DE" smtClean="0"/>
              <a:pPr/>
              <a:t>‹Nr.›</a:t>
            </a:fld>
            <a:endParaRPr lang="de-DE"/>
          </a:p>
        </p:txBody>
      </p:sp>
    </p:spTree>
    <p:extLst>
      <p:ext uri="{BB962C8B-B14F-4D97-AF65-F5344CB8AC3E}">
        <p14:creationId xmlns:p14="http://schemas.microsoft.com/office/powerpoint/2010/main" val="14681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B152D9C-EC77-46BE-B6E8-C7E7925DAE68}" type="datetimeFigureOut">
              <a:rPr lang="de-DE" smtClean="0"/>
              <a:pPr/>
              <a:t>01.03.2023</a:t>
            </a:fld>
            <a:endParaRPr lang="de-DE"/>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A85844CC-C738-42D2-856F-864CC304E60B}" type="slidenum">
              <a:rPr lang="de-DE" smtClean="0"/>
              <a:pPr/>
              <a:t>‹Nr.›</a:t>
            </a:fld>
            <a:endParaRPr lang="de-DE" dirty="0"/>
          </a:p>
        </p:txBody>
      </p:sp>
    </p:spTree>
    <p:extLst>
      <p:ext uri="{BB962C8B-B14F-4D97-AF65-F5344CB8AC3E}">
        <p14:creationId xmlns:p14="http://schemas.microsoft.com/office/powerpoint/2010/main" val="404527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B152D9C-EC77-46BE-B6E8-C7E7925DAE68}" type="datetimeFigureOut">
              <a:rPr lang="de-DE" smtClean="0"/>
              <a:pPr/>
              <a:t>01.03.2023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364448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BB152D9C-EC77-46BE-B6E8-C7E7925DAE68}" type="datetimeFigureOut">
              <a:rPr lang="de-DE" smtClean="0"/>
              <a:pPr/>
              <a:t>01.03.2023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154083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52D9C-EC77-46BE-B6E8-C7E7925DAE68}" type="datetimeFigureOut">
              <a:rPr lang="de-DE" smtClean="0"/>
              <a:pPr/>
              <a:t>01.03.2023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234713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B152D9C-EC77-46BE-B6E8-C7E7925DAE68}" type="datetimeFigureOut">
              <a:rPr lang="de-DE" smtClean="0"/>
              <a:pPr/>
              <a:t>01.03.2023</a:t>
            </a:fld>
            <a:endParaRPr lang="de-D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85844CC-C738-42D2-856F-864CC304E60B}" type="slidenum">
              <a:rPr lang="de-DE" smtClean="0"/>
              <a:pPr/>
              <a:t>‹Nr.›</a:t>
            </a:fld>
            <a:endParaRPr lang="de-DE"/>
          </a:p>
        </p:txBody>
      </p:sp>
    </p:spTree>
    <p:extLst>
      <p:ext uri="{BB962C8B-B14F-4D97-AF65-F5344CB8AC3E}">
        <p14:creationId xmlns:p14="http://schemas.microsoft.com/office/powerpoint/2010/main" val="364140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p>
            <a:fld id="{BB152D9C-EC77-46BE-B6E8-C7E7925DAE68}" type="datetimeFigureOut">
              <a:rPr lang="de-DE" smtClean="0"/>
              <a:pPr/>
              <a:t>01.03.2023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5844CC-C738-42D2-856F-864CC304E60B}" type="slidenum">
              <a:rPr lang="de-DE" smtClean="0"/>
              <a:pPr/>
              <a:t>‹Nr.›</a:t>
            </a:fld>
            <a:endParaRPr lang="de-DE"/>
          </a:p>
        </p:txBody>
      </p:sp>
    </p:spTree>
    <p:extLst>
      <p:ext uri="{BB962C8B-B14F-4D97-AF65-F5344CB8AC3E}">
        <p14:creationId xmlns:p14="http://schemas.microsoft.com/office/powerpoint/2010/main" val="5815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B152D9C-EC77-46BE-B6E8-C7E7925DAE68}" type="datetimeFigureOut">
              <a:rPr lang="de-DE" smtClean="0"/>
              <a:pPr/>
              <a:t>01.03.2023</a:t>
            </a:fld>
            <a:endParaRPr lang="de-DE"/>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de-DE"/>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A85844CC-C738-42D2-856F-864CC304E60B}" type="slidenum">
              <a:rPr lang="de-DE" smtClean="0"/>
              <a:pPr/>
              <a:t>‹Nr.›</a:t>
            </a:fld>
            <a:endParaRPr lang="de-DE"/>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49510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Moderne Kryptologie</a:t>
            </a:r>
          </a:p>
        </p:txBody>
      </p:sp>
      <p:sp>
        <p:nvSpPr>
          <p:cNvPr id="3" name="Untertitel 2"/>
          <p:cNvSpPr>
            <a:spLocks noGrp="1"/>
          </p:cNvSpPr>
          <p:nvPr>
            <p:ph type="subTitle" idx="1"/>
          </p:nvPr>
        </p:nvSpPr>
        <p:spPr/>
        <p:txBody>
          <a:bodyPr/>
          <a:lstStyle/>
          <a:p>
            <a:r>
              <a:rPr lang="de-DE" dirty="0"/>
              <a:t>IT2School – Gemeinsam IT entdecken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RSA – Nachricht verschlüsseln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a:t>Die Nachricht wird so codiert, dass sie aus Zahlen besteht</a:t>
                </a:r>
              </a:p>
              <a:p>
                <a:pPr lvl="1"/>
                <a:r>
                  <a:rPr lang="de-DE" dirty="0"/>
                  <a:t>Die Codierung kann z. B. mit dem ASCII Code erfolgen</a:t>
                </a:r>
              </a:p>
              <a:p>
                <a:pPr lvl="1"/>
                <a:r>
                  <a:rPr lang="de-DE" dirty="0"/>
                  <a:t>Wir bezeichnen die codierte Nachricht als </a:t>
                </a:r>
                <a14:m>
                  <m:oMath xmlns:m="http://schemas.openxmlformats.org/officeDocument/2006/math">
                    <m:r>
                      <a:rPr lang="de-DE" smtClean="0">
                        <a:latin typeface="Cambria Math" panose="02040503050406030204" pitchFamily="18" charset="0"/>
                      </a:rPr>
                      <m:t>𝑁</m:t>
                    </m:r>
                  </m:oMath>
                </a14:m>
                <a:endParaRPr lang="de-DE" dirty="0"/>
              </a:p>
              <a:p>
                <a:r>
                  <a:rPr lang="de-DE" dirty="0"/>
                  <a:t>Zum Verschlüsseln brauchen wir den Public-Key</a:t>
                </a:r>
              </a:p>
              <a:p>
                <a:pPr lvl="1"/>
                <a:r>
                  <a:rPr lang="de-DE" dirty="0"/>
                  <a:t>Die Verschlüsselte Nachricht </a:t>
                </a:r>
                <a14:m>
                  <m:oMath xmlns:m="http://schemas.openxmlformats.org/officeDocument/2006/math">
                    <m:r>
                      <a:rPr lang="de-DE" dirty="0" smtClean="0">
                        <a:latin typeface="Cambria Math" panose="02040503050406030204" pitchFamily="18" charset="0"/>
                      </a:rPr>
                      <m:t>𝑀</m:t>
                    </m:r>
                  </m:oMath>
                </a14:m>
                <a:r>
                  <a:rPr lang="de-DE" dirty="0"/>
                  <a:t> errechnet sich durch</a:t>
                </a:r>
              </a:p>
              <a:p>
                <a:pPr marL="0" indent="0">
                  <a:buNone/>
                </a:pPr>
                <a14:m>
                  <m:oMathPara xmlns:m="http://schemas.openxmlformats.org/officeDocument/2006/math">
                    <m:oMathParaPr>
                      <m:jc m:val="centerGroup"/>
                    </m:oMathParaPr>
                    <m:oMath xmlns:m="http://schemas.openxmlformats.org/officeDocument/2006/math">
                      <m:r>
                        <a:rPr lang="de-DE" sz="1800" smtClean="0">
                          <a:latin typeface="Cambria Math" panose="02040503050406030204" pitchFamily="18" charset="0"/>
                        </a:rPr>
                        <m:t>𝑀</m:t>
                      </m:r>
                      <m:r>
                        <a:rPr lang="de-DE" sz="1800" smtClean="0">
                          <a:latin typeface="Cambria Math" panose="02040503050406030204" pitchFamily="18" charset="0"/>
                        </a:rPr>
                        <m:t>≡</m:t>
                      </m:r>
                      <m:sSup>
                        <m:sSupPr>
                          <m:ctrlPr>
                            <a:rPr lang="de-DE" sz="1800" i="1" smtClean="0">
                              <a:latin typeface="Cambria Math" panose="02040503050406030204" pitchFamily="18" charset="0"/>
                            </a:rPr>
                          </m:ctrlPr>
                        </m:sSupPr>
                        <m:e>
                          <m:r>
                            <a:rPr lang="de-DE" sz="1800" smtClean="0">
                              <a:latin typeface="Cambria Math" panose="02040503050406030204" pitchFamily="18" charset="0"/>
                            </a:rPr>
                            <m:t>𝑁</m:t>
                          </m:r>
                        </m:e>
                        <m:sup>
                          <m:r>
                            <a:rPr lang="de-DE" sz="1800" smtClean="0">
                              <a:latin typeface="Cambria Math" panose="02040503050406030204" pitchFamily="18" charset="0"/>
                            </a:rPr>
                            <m:t>𝑒</m:t>
                          </m:r>
                          <m:r>
                            <a:rPr lang="de-DE" sz="1800" smtClean="0">
                              <a:latin typeface="Cambria Math" panose="02040503050406030204" pitchFamily="18" charset="0"/>
                            </a:rPr>
                            <m:t>  </m:t>
                          </m:r>
                        </m:sup>
                      </m:sSup>
                      <m:d>
                        <m:dPr>
                          <m:ctrlPr>
                            <a:rPr lang="de-DE" sz="1800" i="1" smtClean="0">
                              <a:latin typeface="Cambria Math" panose="02040503050406030204" pitchFamily="18" charset="0"/>
                            </a:rPr>
                          </m:ctrlPr>
                        </m:dPr>
                        <m:e>
                          <m:r>
                            <m:rPr>
                              <m:nor/>
                            </m:rPr>
                            <a:rPr lang="de-DE" sz="1800" smtClean="0"/>
                            <m:t>mod</m:t>
                          </m:r>
                          <m:r>
                            <a:rPr lang="de-DE" sz="1800" smtClean="0">
                              <a:latin typeface="Cambria Math" panose="02040503050406030204" pitchFamily="18" charset="0"/>
                            </a:rPr>
                            <m:t> </m:t>
                          </m:r>
                          <m:r>
                            <a:rPr lang="de-DE" sz="1800" smtClean="0">
                              <a:latin typeface="Cambria Math" panose="02040503050406030204" pitchFamily="18" charset="0"/>
                            </a:rPr>
                            <m:t>𝐹</m:t>
                          </m:r>
                        </m:e>
                      </m:d>
                    </m:oMath>
                  </m:oMathPara>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381"/>
                </a:stretch>
              </a:blipFill>
            </p:spPr>
            <p:txBody>
              <a:bodyPr/>
              <a:lstStyle/>
              <a:p>
                <a:r>
                  <a:rPr lang="de-DE">
                    <a:noFill/>
                  </a:rPr>
                  <a:t> </a:t>
                </a:r>
              </a:p>
            </p:txBody>
          </p:sp>
        </mc:Fallback>
      </mc:AlternateContent>
    </p:spTree>
    <p:extLst>
      <p:ext uri="{BB962C8B-B14F-4D97-AF65-F5344CB8AC3E}">
        <p14:creationId xmlns:p14="http://schemas.microsoft.com/office/powerpoint/2010/main" val="82596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RSA – Nachricht entschlüsseln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a:t>Zum Entschlüsseln brauchen wir den Private-Key und die verschlüsselte Nachricht </a:t>
                </a:r>
                <a14:m>
                  <m:oMath xmlns:m="http://schemas.openxmlformats.org/officeDocument/2006/math">
                    <m:r>
                      <a:rPr lang="de-DE" dirty="0" smtClean="0">
                        <a:latin typeface="Cambria Math" panose="02040503050406030204" pitchFamily="18" charset="0"/>
                      </a:rPr>
                      <m:t>𝑀</m:t>
                    </m:r>
                  </m:oMath>
                </a14:m>
                <a:endParaRPr lang="de-DE" dirty="0"/>
              </a:p>
              <a:p>
                <a:pPr lvl="1"/>
                <a:r>
                  <a:rPr lang="de-DE" dirty="0"/>
                  <a:t>Die codierte Nachricht </a:t>
                </a:r>
                <a14:m>
                  <m:oMath xmlns:m="http://schemas.openxmlformats.org/officeDocument/2006/math">
                    <m:r>
                      <a:rPr lang="de-DE" dirty="0" smtClean="0">
                        <a:latin typeface="Cambria Math" panose="02040503050406030204" pitchFamily="18" charset="0"/>
                      </a:rPr>
                      <m:t>𝑁</m:t>
                    </m:r>
                  </m:oMath>
                </a14:m>
                <a:r>
                  <a:rPr lang="de-DE" dirty="0"/>
                  <a:t> errechnet sich durch</a:t>
                </a:r>
              </a:p>
              <a:p>
                <a:pPr marL="0" indent="0">
                  <a:buNone/>
                </a:pPr>
                <a14:m>
                  <m:oMathPara xmlns:m="http://schemas.openxmlformats.org/officeDocument/2006/math">
                    <m:oMathParaPr>
                      <m:jc m:val="centerGroup"/>
                    </m:oMathParaPr>
                    <m:oMath xmlns:m="http://schemas.openxmlformats.org/officeDocument/2006/math">
                      <m:r>
                        <a:rPr lang="de-DE" sz="1800" smtClean="0">
                          <a:latin typeface="Cambria Math" panose="02040503050406030204" pitchFamily="18" charset="0"/>
                        </a:rPr>
                        <m:t>𝑁</m:t>
                      </m:r>
                      <m:r>
                        <a:rPr lang="de-DE" sz="1800" smtClean="0">
                          <a:latin typeface="Cambria Math" panose="02040503050406030204" pitchFamily="18" charset="0"/>
                        </a:rPr>
                        <m:t>≡</m:t>
                      </m:r>
                      <m:sSup>
                        <m:sSupPr>
                          <m:ctrlPr>
                            <a:rPr lang="de-DE" sz="1800" i="1" smtClean="0">
                              <a:latin typeface="Cambria Math" panose="02040503050406030204" pitchFamily="18" charset="0"/>
                            </a:rPr>
                          </m:ctrlPr>
                        </m:sSupPr>
                        <m:e>
                          <m:r>
                            <a:rPr lang="de-DE" sz="1800" smtClean="0">
                              <a:latin typeface="Cambria Math" panose="02040503050406030204" pitchFamily="18" charset="0"/>
                            </a:rPr>
                            <m:t>𝑀</m:t>
                          </m:r>
                        </m:e>
                        <m:sup>
                          <m:r>
                            <a:rPr lang="de-DE" sz="1800" smtClean="0">
                              <a:latin typeface="Cambria Math" panose="02040503050406030204" pitchFamily="18" charset="0"/>
                            </a:rPr>
                            <m:t>𝑑</m:t>
                          </m:r>
                          <m:r>
                            <a:rPr lang="de-DE" sz="1800" smtClean="0">
                              <a:latin typeface="Cambria Math" panose="02040503050406030204" pitchFamily="18" charset="0"/>
                            </a:rPr>
                            <m:t>  </m:t>
                          </m:r>
                        </m:sup>
                      </m:sSup>
                      <m:d>
                        <m:dPr>
                          <m:ctrlPr>
                            <a:rPr lang="de-DE" sz="1800" i="1" smtClean="0">
                              <a:latin typeface="Cambria Math" panose="02040503050406030204" pitchFamily="18" charset="0"/>
                            </a:rPr>
                          </m:ctrlPr>
                        </m:dPr>
                        <m:e>
                          <m:r>
                            <m:rPr>
                              <m:nor/>
                            </m:rPr>
                            <a:rPr lang="de-DE" sz="1800" smtClean="0"/>
                            <m:t>mod</m:t>
                          </m:r>
                          <m:r>
                            <a:rPr lang="de-DE" sz="1800" smtClean="0">
                              <a:latin typeface="Cambria Math" panose="02040503050406030204" pitchFamily="18" charset="0"/>
                            </a:rPr>
                            <m:t> </m:t>
                          </m:r>
                          <m:r>
                            <a:rPr lang="de-DE" sz="1800" smtClean="0">
                              <a:latin typeface="Cambria Math" panose="02040503050406030204" pitchFamily="18" charset="0"/>
                            </a:rPr>
                            <m:t>𝐹</m:t>
                          </m:r>
                        </m:e>
                      </m:d>
                    </m:oMath>
                  </m:oMathPara>
                </a14:m>
                <a:endParaRPr lang="de-DE" dirty="0"/>
              </a:p>
              <a:p>
                <a:r>
                  <a:rPr lang="de-DE" dirty="0"/>
                  <a:t>Die Nachricht N kann nun so codiert werden, dass die ursprüngliche Nachricht lesbar ist</a:t>
                </a:r>
              </a:p>
              <a:p>
                <a:pPr lvl="1"/>
                <a:r>
                  <a:rPr lang="de-DE" dirty="0"/>
                  <a:t>Wie die Nachricht codiert wurde, kann sowohl Sender als Empfänger bekannt sein</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381" r="-1144"/>
                </a:stretch>
              </a:blipFill>
            </p:spPr>
            <p:txBody>
              <a:bodyPr/>
              <a:lstStyle/>
              <a:p>
                <a:r>
                  <a:rPr lang="de-DE">
                    <a:noFill/>
                  </a:rPr>
                  <a:t> </a:t>
                </a:r>
              </a:p>
            </p:txBody>
          </p:sp>
        </mc:Fallback>
      </mc:AlternateContent>
    </p:spTree>
    <p:extLst>
      <p:ext uri="{BB962C8B-B14F-4D97-AF65-F5344CB8AC3E}">
        <p14:creationId xmlns:p14="http://schemas.microsoft.com/office/powerpoint/2010/main" val="426385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RSA – Schaubild</a:t>
            </a:r>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697" y="2697943"/>
            <a:ext cx="567805" cy="720000"/>
          </a:xfrm>
          <a:prstGeom prst="rect">
            <a:avLst/>
          </a:prstGeom>
        </p:spPr>
      </p:pic>
      <p:sp>
        <p:nvSpPr>
          <p:cNvPr id="5" name="Textfeld 4"/>
          <p:cNvSpPr txBox="1"/>
          <p:nvPr/>
        </p:nvSpPr>
        <p:spPr>
          <a:xfrm>
            <a:off x="1752792" y="4591559"/>
            <a:ext cx="2376437" cy="307777"/>
          </a:xfrm>
          <a:prstGeom prst="rect">
            <a:avLst/>
          </a:prstGeom>
          <a:noFill/>
        </p:spPr>
        <p:txBody>
          <a:bodyPr wrap="square" rtlCol="0" anchor="ctr">
            <a:spAutoFit/>
          </a:bodyPr>
          <a:lstStyle/>
          <a:p>
            <a:pPr algn="ctr"/>
            <a:r>
              <a:rPr lang="de-DE" sz="1400" dirty="0"/>
              <a:t>Public-Key (F, e)</a:t>
            </a:r>
            <a:endParaRPr lang="de-DE" sz="3200"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6" name="Textfeld 5"/>
          <p:cNvSpPr txBox="1"/>
          <p:nvPr/>
        </p:nvSpPr>
        <p:spPr>
          <a:xfrm>
            <a:off x="4934456" y="4591558"/>
            <a:ext cx="2458359" cy="307777"/>
          </a:xfrm>
          <a:prstGeom prst="rect">
            <a:avLst/>
          </a:prstGeom>
          <a:noFill/>
        </p:spPr>
        <p:txBody>
          <a:bodyPr wrap="square" rtlCol="0" anchor="ctr">
            <a:spAutoFit/>
          </a:bodyPr>
          <a:lstStyle/>
          <a:p>
            <a:pPr algn="ctr"/>
            <a:r>
              <a:rPr lang="de-DE" sz="1400" dirty="0"/>
              <a:t>Private-Key (F, d)</a:t>
            </a:r>
            <a:endParaRPr lang="de-DE" sz="3200"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288" y="4524040"/>
            <a:ext cx="718312" cy="720000"/>
          </a:xfrm>
          <a:prstGeom prst="rect">
            <a:avLst/>
          </a:prstGeom>
        </p:spPr>
      </p:pic>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4008" y="4524040"/>
            <a:ext cx="718312" cy="720000"/>
          </a:xfrm>
          <a:prstGeom prst="rect">
            <a:avLst/>
          </a:prstGeom>
        </p:spPr>
      </p:pic>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222" y="4524040"/>
            <a:ext cx="718312" cy="720000"/>
          </a:xfrm>
          <a:prstGeom prst="rect">
            <a:avLst/>
          </a:prstGeom>
        </p:spPr>
      </p:pic>
      <p:pic>
        <p:nvPicPr>
          <p:cNvPr id="11" name="Grafik 10"/>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627784" y="4195827"/>
            <a:ext cx="757142" cy="360000"/>
          </a:xfrm>
          <a:prstGeom prst="rect">
            <a:avLst/>
          </a:prstGeom>
        </p:spPr>
      </p:pic>
      <p:pic>
        <p:nvPicPr>
          <p:cNvPr id="12" name="Grafik 1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810488" y="4195827"/>
            <a:ext cx="757142" cy="360000"/>
          </a:xfrm>
          <a:prstGeom prst="rect">
            <a:avLst/>
          </a:prstGeom>
        </p:spPr>
      </p:pic>
      <p:sp>
        <p:nvSpPr>
          <p:cNvPr id="13" name="Textfeld 12"/>
          <p:cNvSpPr txBox="1"/>
          <p:nvPr/>
        </p:nvSpPr>
        <p:spPr>
          <a:xfrm>
            <a:off x="4360686" y="4646276"/>
            <a:ext cx="386644"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N</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14" name="Gerade Verbindung mit Pfeil 13"/>
          <p:cNvCxnSpPr>
            <a:stCxn id="7" idx="3"/>
            <a:endCxn id="10" idx="1"/>
          </p:cNvCxnSpPr>
          <p:nvPr/>
        </p:nvCxnSpPr>
        <p:spPr>
          <a:xfrm>
            <a:off x="1691600" y="4884040"/>
            <a:ext cx="25116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10" idx="3"/>
            <a:endCxn id="9" idx="1"/>
          </p:cNvCxnSpPr>
          <p:nvPr/>
        </p:nvCxnSpPr>
        <p:spPr>
          <a:xfrm>
            <a:off x="4921534" y="4884040"/>
            <a:ext cx="25324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1691600" y="4202108"/>
            <a:ext cx="537327" cy="307777"/>
          </a:xfrm>
          <a:prstGeom prst="rect">
            <a:avLst/>
          </a:prstGeom>
          <a:noFill/>
        </p:spPr>
        <p:txBody>
          <a:bodyPr wrap="none" rtlCol="0" anchor="ctr">
            <a:spAutoFit/>
          </a:bodyPr>
          <a:lstStyle/>
          <a:p>
            <a:pPr algn="ctr"/>
            <a:r>
              <a:rPr lang="de-DE" sz="1400" dirty="0"/>
              <a:t>Alice</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pic>
        <p:nvPicPr>
          <p:cNvPr id="20" name="Grafik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600" y="3769300"/>
            <a:ext cx="720000" cy="646209"/>
          </a:xfrm>
          <a:prstGeom prst="rect">
            <a:avLst/>
          </a:prstGeom>
        </p:spPr>
      </p:pic>
      <p:pic>
        <p:nvPicPr>
          <p:cNvPr id="21" name="Grafik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2320" y="3769300"/>
            <a:ext cx="720000" cy="646209"/>
          </a:xfrm>
          <a:prstGeom prst="rect">
            <a:avLst/>
          </a:prstGeom>
        </p:spPr>
      </p:pic>
      <p:sp>
        <p:nvSpPr>
          <p:cNvPr id="22" name="Textfeld 21"/>
          <p:cNvSpPr txBox="1"/>
          <p:nvPr/>
        </p:nvSpPr>
        <p:spPr>
          <a:xfrm>
            <a:off x="6980716" y="4202108"/>
            <a:ext cx="471604" cy="307777"/>
          </a:xfrm>
          <a:prstGeom prst="rect">
            <a:avLst/>
          </a:prstGeom>
          <a:noFill/>
        </p:spPr>
        <p:txBody>
          <a:bodyPr wrap="none" rtlCol="0" anchor="ctr">
            <a:spAutoFit/>
          </a:bodyPr>
          <a:lstStyle/>
          <a:p>
            <a:pPr algn="ctr"/>
            <a:r>
              <a:rPr lang="de-DE" sz="1400" dirty="0"/>
              <a:t>Bob</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38" name="Textfeld 37"/>
          <p:cNvSpPr txBox="1"/>
          <p:nvPr/>
        </p:nvSpPr>
        <p:spPr>
          <a:xfrm>
            <a:off x="1691600" y="2765556"/>
            <a:ext cx="6480720" cy="584775"/>
          </a:xfrm>
          <a:prstGeom prst="rect">
            <a:avLst/>
          </a:prstGeom>
          <a:noFill/>
        </p:spPr>
        <p:txBody>
          <a:bodyPr wrap="square" rtlCol="0" anchor="ctr">
            <a:spAutoFit/>
          </a:bodyPr>
          <a:lstStyle/>
          <a:p>
            <a:pPr marL="342900" indent="-342900">
              <a:buFont typeface="+mj-lt"/>
              <a:buAutoNum type="arabicPeriod"/>
            </a:pPr>
            <a:r>
              <a:rPr lang="de-DE" sz="1600" dirty="0"/>
              <a:t>Große Primzahlen p und q wählen</a:t>
            </a:r>
          </a:p>
          <a:p>
            <a:pPr marL="342900" indent="-342900">
              <a:buFont typeface="+mj-lt"/>
              <a:buAutoNum type="arabicPeriod"/>
            </a:pPr>
            <a:r>
              <a:rPr lang="de-DE" sz="1600" dirty="0"/>
              <a:t>Berechnung von F, e und d</a:t>
            </a:r>
          </a:p>
        </p:txBody>
      </p:sp>
      <mc:AlternateContent xmlns:mc="http://schemas.openxmlformats.org/markup-compatibility/2006" xmlns:a14="http://schemas.microsoft.com/office/drawing/2010/main">
        <mc:Choice Requires="a14">
          <p:sp>
            <p:nvSpPr>
              <p:cNvPr id="39" name="Textfeld 38"/>
              <p:cNvSpPr txBox="1"/>
              <p:nvPr/>
            </p:nvSpPr>
            <p:spPr>
              <a:xfrm>
                <a:off x="1763688" y="4998950"/>
                <a:ext cx="2450430" cy="584775"/>
              </a:xfrm>
              <a:prstGeom prst="rect">
                <a:avLst/>
              </a:prstGeom>
              <a:noFill/>
            </p:spPr>
            <p:txBody>
              <a:bodyPr wrap="square" rtlCol="0" anchor="ctr">
                <a:spAutoFit/>
              </a:bodyPr>
              <a:lstStyle/>
              <a:p>
                <a:pPr marL="266700" indent="-266700">
                  <a:buFont typeface="+mj-lt"/>
                  <a:buAutoNum type="arabicPeriod" startAt="3"/>
                </a:pPr>
                <a:r>
                  <a:rPr lang="de-DE" sz="1600" dirty="0"/>
                  <a:t>Nachricht verschlüsseln</a:t>
                </a:r>
              </a:p>
              <a:p>
                <a:pPr/>
                <a14:m>
                  <m:oMathPara xmlns:m="http://schemas.openxmlformats.org/officeDocument/2006/math">
                    <m:oMathParaPr>
                      <m:jc m:val="centerGroup"/>
                    </m:oMathParaPr>
                    <m:oMath xmlns:m="http://schemas.openxmlformats.org/officeDocument/2006/math">
                      <m:r>
                        <a:rPr lang="de-DE" sz="1600">
                          <a:latin typeface="Cambria Math" panose="02040503050406030204" pitchFamily="18" charset="0"/>
                        </a:rPr>
                        <m:t>𝑀</m:t>
                      </m:r>
                      <m:r>
                        <a:rPr lang="de-DE" sz="1600">
                          <a:latin typeface="Cambria Math" panose="02040503050406030204" pitchFamily="18" charset="0"/>
                        </a:rPr>
                        <m:t>≡</m:t>
                      </m:r>
                      <m:sSup>
                        <m:sSupPr>
                          <m:ctrlPr>
                            <a:rPr lang="de-DE" sz="1600" i="1">
                              <a:latin typeface="Cambria Math" panose="02040503050406030204" pitchFamily="18" charset="0"/>
                            </a:rPr>
                          </m:ctrlPr>
                        </m:sSupPr>
                        <m:e>
                          <m:r>
                            <a:rPr lang="de-DE" sz="1600">
                              <a:latin typeface="Cambria Math" panose="02040503050406030204" pitchFamily="18" charset="0"/>
                            </a:rPr>
                            <m:t>𝑁</m:t>
                          </m:r>
                        </m:e>
                        <m:sup>
                          <m:r>
                            <a:rPr lang="de-DE" sz="1600">
                              <a:latin typeface="Cambria Math" panose="02040503050406030204" pitchFamily="18" charset="0"/>
                            </a:rPr>
                            <m:t>𝑒</m:t>
                          </m:r>
                          <m:r>
                            <a:rPr lang="de-DE" sz="1600">
                              <a:latin typeface="Cambria Math" panose="02040503050406030204" pitchFamily="18" charset="0"/>
                            </a:rPr>
                            <m:t>  </m:t>
                          </m:r>
                        </m:sup>
                      </m:sSup>
                      <m:d>
                        <m:dPr>
                          <m:ctrlPr>
                            <a:rPr lang="de-DE" sz="1600" i="1">
                              <a:latin typeface="Cambria Math" panose="02040503050406030204" pitchFamily="18" charset="0"/>
                            </a:rPr>
                          </m:ctrlPr>
                        </m:dPr>
                        <m:e>
                          <m:r>
                            <m:rPr>
                              <m:nor/>
                            </m:rPr>
                            <a:rPr lang="de-DE" sz="1600"/>
                            <m:t>mod</m:t>
                          </m:r>
                          <m:r>
                            <a:rPr lang="de-DE" sz="1600">
                              <a:latin typeface="Cambria Math" panose="02040503050406030204" pitchFamily="18" charset="0"/>
                            </a:rPr>
                            <m:t> </m:t>
                          </m:r>
                          <m:r>
                            <a:rPr lang="de-DE" sz="1600">
                              <a:latin typeface="Cambria Math" panose="02040503050406030204" pitchFamily="18" charset="0"/>
                            </a:rPr>
                            <m:t>𝐹</m:t>
                          </m:r>
                        </m:e>
                      </m:d>
                    </m:oMath>
                  </m:oMathPara>
                </a14:m>
                <a:endParaRPr lang="de-DE" sz="16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1763688" y="4998950"/>
                <a:ext cx="2450430" cy="584775"/>
              </a:xfrm>
              <a:prstGeom prst="rect">
                <a:avLst/>
              </a:prstGeom>
              <a:blipFill>
                <a:blip r:embed="rId6"/>
                <a:stretch>
                  <a:fillRect l="-1244" t="-208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p:cNvSpPr txBox="1"/>
              <p:nvPr/>
            </p:nvSpPr>
            <p:spPr>
              <a:xfrm>
                <a:off x="4932040" y="4993436"/>
                <a:ext cx="2452768" cy="595804"/>
              </a:xfrm>
              <a:prstGeom prst="rect">
                <a:avLst/>
              </a:prstGeom>
              <a:noFill/>
            </p:spPr>
            <p:txBody>
              <a:bodyPr wrap="square" rtlCol="0" anchor="ctr">
                <a:spAutoFit/>
              </a:bodyPr>
              <a:lstStyle/>
              <a:p>
                <a:pPr marL="266700" indent="-266700">
                  <a:buFont typeface="+mj-lt"/>
                  <a:buAutoNum type="arabicPeriod" startAt="4"/>
                </a:pPr>
                <a:r>
                  <a:rPr lang="de-DE" sz="1600" dirty="0"/>
                  <a:t>Nachricht entschlüsseln</a:t>
                </a:r>
              </a:p>
              <a:p>
                <a:pPr/>
                <a14:m>
                  <m:oMathPara xmlns:m="http://schemas.openxmlformats.org/officeDocument/2006/math">
                    <m:oMathParaPr>
                      <m:jc m:val="centerGroup"/>
                    </m:oMathParaPr>
                    <m:oMath xmlns:m="http://schemas.openxmlformats.org/officeDocument/2006/math">
                      <m:r>
                        <m:rPr>
                          <m:sty m:val="p"/>
                        </m:rPr>
                        <a:rPr lang="de-DE" sz="1600" b="0" i="0" smtClean="0">
                          <a:latin typeface="Cambria Math" panose="02040503050406030204" pitchFamily="18" charset="0"/>
                        </a:rPr>
                        <m:t>N</m:t>
                      </m:r>
                      <m:r>
                        <a:rPr lang="de-DE" sz="1600">
                          <a:latin typeface="Cambria Math" panose="02040503050406030204" pitchFamily="18" charset="0"/>
                        </a:rPr>
                        <m:t>≡</m:t>
                      </m:r>
                      <m:sSup>
                        <m:sSupPr>
                          <m:ctrlPr>
                            <a:rPr lang="de-DE" sz="1600" i="1">
                              <a:latin typeface="Cambria Math" panose="02040503050406030204" pitchFamily="18" charset="0"/>
                            </a:rPr>
                          </m:ctrlPr>
                        </m:sSupPr>
                        <m:e>
                          <m:r>
                            <a:rPr lang="de-DE" sz="1600" b="0" i="1" smtClean="0">
                              <a:latin typeface="Cambria Math" panose="02040503050406030204" pitchFamily="18" charset="0"/>
                            </a:rPr>
                            <m:t>𝑀</m:t>
                          </m:r>
                        </m:e>
                        <m:sup>
                          <m:r>
                            <m:rPr>
                              <m:sty m:val="p"/>
                            </m:rPr>
                            <a:rPr lang="de-DE" sz="1600" b="0" i="0" smtClean="0">
                              <a:latin typeface="Cambria Math" panose="02040503050406030204" pitchFamily="18" charset="0"/>
                            </a:rPr>
                            <m:t>d</m:t>
                          </m:r>
                          <m:r>
                            <a:rPr lang="de-DE" sz="1600">
                              <a:latin typeface="Cambria Math" panose="02040503050406030204" pitchFamily="18" charset="0"/>
                            </a:rPr>
                            <m:t>  </m:t>
                          </m:r>
                        </m:sup>
                      </m:sSup>
                      <m:d>
                        <m:dPr>
                          <m:ctrlPr>
                            <a:rPr lang="de-DE" sz="1600" i="1">
                              <a:latin typeface="Cambria Math" panose="02040503050406030204" pitchFamily="18" charset="0"/>
                            </a:rPr>
                          </m:ctrlPr>
                        </m:dPr>
                        <m:e>
                          <m:r>
                            <m:rPr>
                              <m:nor/>
                            </m:rPr>
                            <a:rPr lang="de-DE" sz="1600"/>
                            <m:t>mod</m:t>
                          </m:r>
                          <m:r>
                            <a:rPr lang="de-DE" sz="1600">
                              <a:latin typeface="Cambria Math" panose="02040503050406030204" pitchFamily="18" charset="0"/>
                            </a:rPr>
                            <m:t> </m:t>
                          </m:r>
                          <m:r>
                            <a:rPr lang="de-DE" sz="1600">
                              <a:latin typeface="Cambria Math" panose="02040503050406030204" pitchFamily="18" charset="0"/>
                            </a:rPr>
                            <m:t>𝐹</m:t>
                          </m:r>
                        </m:e>
                      </m:d>
                    </m:oMath>
                  </m:oMathPara>
                </a14:m>
                <a:endParaRPr lang="de-DE" sz="1600" dirty="0"/>
              </a:p>
            </p:txBody>
          </p:sp>
        </mc:Choice>
        <mc:Fallback xmlns="">
          <p:sp>
            <p:nvSpPr>
              <p:cNvPr id="40" name="Textfeld 39"/>
              <p:cNvSpPr txBox="1">
                <a:spLocks noRot="1" noChangeAspect="1" noMove="1" noResize="1" noEditPoints="1" noAdjustHandles="1" noChangeArrowheads="1" noChangeShapeType="1" noTextEdit="1"/>
              </p:cNvSpPr>
              <p:nvPr/>
            </p:nvSpPr>
            <p:spPr>
              <a:xfrm>
                <a:off x="4932040" y="4993436"/>
                <a:ext cx="2452768" cy="595804"/>
              </a:xfrm>
              <a:prstGeom prst="rect">
                <a:avLst/>
              </a:prstGeom>
              <a:blipFill>
                <a:blip r:embed="rId7"/>
                <a:stretch>
                  <a:fillRect l="-1244" t="-2041"/>
                </a:stretch>
              </a:blipFill>
            </p:spPr>
            <p:txBody>
              <a:bodyPr/>
              <a:lstStyle/>
              <a:p>
                <a:r>
                  <a:rPr lang="de-DE">
                    <a:noFill/>
                  </a:rPr>
                  <a:t> </a:t>
                </a:r>
              </a:p>
            </p:txBody>
          </p:sp>
        </mc:Fallback>
      </mc:AlternateContent>
      <p:sp>
        <p:nvSpPr>
          <p:cNvPr id="41" name="Textfeld 40"/>
          <p:cNvSpPr txBox="1"/>
          <p:nvPr/>
        </p:nvSpPr>
        <p:spPr>
          <a:xfrm>
            <a:off x="5292080" y="2474893"/>
            <a:ext cx="2880240" cy="95410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de-DE" sz="1400" dirty="0">
                <a:solidFill>
                  <a:schemeClr val="tx1"/>
                </a:solidFill>
              </a:rPr>
              <a:t>Wichtig ist hier natürlich, dass Bob seinen Public-Key für Alice bereitstellt, damit sie </a:t>
            </a:r>
            <a:r>
              <a:rPr lang="de-DE" sz="1400">
                <a:solidFill>
                  <a:schemeClr val="tx1"/>
                </a:solidFill>
              </a:rPr>
              <a:t>für ihm </a:t>
            </a:r>
            <a:r>
              <a:rPr lang="de-DE" sz="1400" dirty="0">
                <a:solidFill>
                  <a:schemeClr val="tx1"/>
                </a:solidFill>
              </a:rPr>
              <a:t>auch eine Nachricht verschlüsseln kann.</a:t>
            </a:r>
          </a:p>
        </p:txBody>
      </p:sp>
      <p:sp>
        <p:nvSpPr>
          <p:cNvPr id="42" name="Textfeld 41"/>
          <p:cNvSpPr txBox="1"/>
          <p:nvPr/>
        </p:nvSpPr>
        <p:spPr>
          <a:xfrm>
            <a:off x="1105459" y="4646276"/>
            <a:ext cx="453970"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M</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43" name="Textfeld 42"/>
          <p:cNvSpPr txBox="1"/>
          <p:nvPr/>
        </p:nvSpPr>
        <p:spPr>
          <a:xfrm>
            <a:off x="7585335" y="4642054"/>
            <a:ext cx="453970"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M</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2235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PGP</a:t>
            </a:r>
          </a:p>
        </p:txBody>
      </p:sp>
      <p:sp>
        <p:nvSpPr>
          <p:cNvPr id="3" name="Inhaltsplatzhalter 2"/>
          <p:cNvSpPr>
            <a:spLocks noGrp="1"/>
          </p:cNvSpPr>
          <p:nvPr>
            <p:ph idx="1"/>
          </p:nvPr>
        </p:nvSpPr>
        <p:spPr/>
        <p:txBody>
          <a:bodyPr/>
          <a:lstStyle/>
          <a:p>
            <a:r>
              <a:rPr lang="de-DE" dirty="0"/>
              <a:t>PGP steht für </a:t>
            </a:r>
            <a:r>
              <a:rPr lang="de-DE" dirty="0" err="1"/>
              <a:t>Pretty</a:t>
            </a:r>
            <a:r>
              <a:rPr lang="de-DE" dirty="0"/>
              <a:t> </a:t>
            </a:r>
            <a:r>
              <a:rPr lang="de-DE" dirty="0" err="1"/>
              <a:t>Good</a:t>
            </a:r>
            <a:r>
              <a:rPr lang="de-DE" dirty="0"/>
              <a:t> Privacy</a:t>
            </a:r>
          </a:p>
          <a:p>
            <a:r>
              <a:rPr lang="de-DE" dirty="0"/>
              <a:t>Programm zum Verschlüsseln und Unterschreiben von Daten</a:t>
            </a:r>
          </a:p>
          <a:p>
            <a:r>
              <a:rPr lang="de-DE" dirty="0"/>
              <a:t>Verwendet hybrides Verfahren aus symmetrischer und asymmetrischer Verschlüsselung</a:t>
            </a:r>
          </a:p>
          <a:p>
            <a:r>
              <a:rPr lang="de-DE" dirty="0"/>
              <a:t>Verwendete in der ersten Version RSA zum Verschlüsseln (später </a:t>
            </a:r>
            <a:r>
              <a:rPr lang="de-DE" dirty="0" err="1"/>
              <a:t>Elgamal</a:t>
            </a:r>
            <a:r>
              <a:rPr lang="de-DE" dirty="0"/>
              <a:t>)</a:t>
            </a:r>
          </a:p>
          <a:p>
            <a:r>
              <a:rPr lang="de-DE" dirty="0"/>
              <a:t>Häufig verwendet zur Verschlüsselung von E-Mails</a:t>
            </a:r>
          </a:p>
        </p:txBody>
      </p:sp>
    </p:spTree>
    <p:extLst>
      <p:ext uri="{BB962C8B-B14F-4D97-AF65-F5344CB8AC3E}">
        <p14:creationId xmlns:p14="http://schemas.microsoft.com/office/powerpoint/2010/main" val="314107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PGP – Schaubild</a:t>
            </a:r>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224" y="2227263"/>
            <a:ext cx="6339489" cy="3979862"/>
          </a:xfrm>
        </p:spPr>
      </p:pic>
    </p:spTree>
    <p:extLst>
      <p:ext uri="{BB962C8B-B14F-4D97-AF65-F5344CB8AC3E}">
        <p14:creationId xmlns:p14="http://schemas.microsoft.com/office/powerpoint/2010/main" val="260505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Vorwort</a:t>
            </a:r>
            <a:endParaRPr lang="de-DE" dirty="0"/>
          </a:p>
        </p:txBody>
      </p:sp>
      <p:sp>
        <p:nvSpPr>
          <p:cNvPr id="3" name="Inhaltsplatzhalter 2"/>
          <p:cNvSpPr>
            <a:spLocks noGrp="1"/>
          </p:cNvSpPr>
          <p:nvPr>
            <p:ph idx="1"/>
          </p:nvPr>
        </p:nvSpPr>
        <p:spPr/>
        <p:txBody>
          <a:bodyPr/>
          <a:lstStyle/>
          <a:p>
            <a:pPr marL="0" indent="0">
              <a:buNone/>
            </a:pPr>
            <a:r>
              <a:rPr lang="de-DE" b="1" dirty="0"/>
              <a:t>Die Mathematik ermöglicht es die uns bekannte Kryptologie zu modernisieren und komplexere Verfahren zu entwickeln!</a:t>
            </a:r>
          </a:p>
          <a:p>
            <a:pPr marL="0" indent="0">
              <a:buNone/>
            </a:pPr>
            <a:endParaRPr lang="de-DE" dirty="0"/>
          </a:p>
          <a:p>
            <a:pPr marL="0" indent="0">
              <a:buNone/>
            </a:pPr>
            <a:r>
              <a:rPr lang="de-DE" dirty="0"/>
              <a:t>Wie dies genauer funktioniert wird euch auf den folgenden Folien gezeigt. Wichtige Grundlagen dafür sind:</a:t>
            </a:r>
          </a:p>
          <a:p>
            <a:pPr lvl="1"/>
            <a:r>
              <a:rPr lang="de-DE" dirty="0"/>
              <a:t>symmetrische und asymmetrische Verschlüsselung</a:t>
            </a:r>
          </a:p>
          <a:p>
            <a:pPr lvl="1"/>
            <a:r>
              <a:rPr lang="de-DE" dirty="0"/>
              <a:t>Public- und Private-Keys</a:t>
            </a:r>
          </a:p>
          <a:p>
            <a:pPr lvl="1"/>
            <a:r>
              <a:rPr lang="de-DE" dirty="0"/>
              <a:t>RSA</a:t>
            </a:r>
          </a:p>
          <a:p>
            <a:pPr lvl="1"/>
            <a:r>
              <a:rPr lang="de-DE" dirty="0"/>
              <a:t>PGP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Symmetrische Verschlüsselung</a:t>
            </a:r>
            <a:endParaRPr lang="de-DE" dirty="0"/>
          </a:p>
        </p:txBody>
      </p:sp>
      <p:sp>
        <p:nvSpPr>
          <p:cNvPr id="3" name="Inhaltsplatzhalter 2"/>
          <p:cNvSpPr>
            <a:spLocks noGrp="1"/>
          </p:cNvSpPr>
          <p:nvPr>
            <p:ph idx="1"/>
          </p:nvPr>
        </p:nvSpPr>
        <p:spPr/>
        <p:txBody>
          <a:bodyPr/>
          <a:lstStyle/>
          <a:p>
            <a:pPr marL="0" indent="0">
              <a:buNone/>
            </a:pPr>
            <a:r>
              <a:rPr lang="de-DE" dirty="0"/>
              <a:t>Alice schickt Bob eine verschlüsselte Nachricht über das Internet.</a:t>
            </a:r>
            <a:br>
              <a:rPr lang="de-DE" dirty="0"/>
            </a:br>
            <a:r>
              <a:rPr lang="de-DE" b="1" dirty="0"/>
              <a:t>Zum </a:t>
            </a:r>
            <a:r>
              <a:rPr lang="de-DE" b="1" dirty="0" err="1"/>
              <a:t>Ver</a:t>
            </a:r>
            <a:r>
              <a:rPr lang="de-DE" b="1" dirty="0"/>
              <a:t>- und Entschlüsselt wird der selbe Schlüssel bzw. das selbe Verfahren verwendet.</a:t>
            </a:r>
          </a:p>
          <a:p>
            <a:endParaRPr lang="de-DE" dirty="0"/>
          </a:p>
          <a:p>
            <a:endParaRPr lang="de-DE" dirty="0"/>
          </a:p>
          <a:p>
            <a:endParaRPr lang="de-DE" dirty="0"/>
          </a:p>
          <a:p>
            <a:endParaRPr lang="de-DE" dirty="0"/>
          </a:p>
          <a:p>
            <a:endParaRPr lang="de-DE" dirty="0"/>
          </a:p>
          <a:p>
            <a:endParaRPr lang="de-DE"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026" y="4725144"/>
            <a:ext cx="718312" cy="720000"/>
          </a:xfrm>
          <a:prstGeom prst="rect">
            <a:avLst/>
          </a:prstGeom>
        </p:spPr>
      </p:pic>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226" y="4725144"/>
            <a:ext cx="718312" cy="720000"/>
          </a:xfrm>
          <a:prstGeom prst="rect">
            <a:avLst/>
          </a:prstGeom>
        </p:spPr>
      </p:pic>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2746" y="4725144"/>
            <a:ext cx="718312" cy="720000"/>
          </a:xfrm>
          <a:prstGeom prst="rect">
            <a:avLst/>
          </a:prstGeom>
        </p:spPr>
      </p:pic>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2546" y="4725144"/>
            <a:ext cx="718312" cy="720000"/>
          </a:xfrm>
          <a:prstGeom prst="rect">
            <a:avLst/>
          </a:prstGeom>
        </p:spPr>
      </p:pic>
      <p:pic>
        <p:nvPicPr>
          <p:cNvPr id="8" name="Grafik 7"/>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62711" y="5129044"/>
            <a:ext cx="757142" cy="360000"/>
          </a:xfrm>
          <a:prstGeom prst="rect">
            <a:avLst/>
          </a:prstGeom>
        </p:spPr>
      </p:pic>
      <p:pic>
        <p:nvPicPr>
          <p:cNvPr id="9" name="Grafik 8"/>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546248" y="5129044"/>
            <a:ext cx="757142" cy="360000"/>
          </a:xfrm>
          <a:prstGeom prst="rect">
            <a:avLst/>
          </a:prstGeom>
        </p:spPr>
      </p:pic>
      <p:sp>
        <p:nvSpPr>
          <p:cNvPr id="10" name="Textfeld 9"/>
          <p:cNvSpPr txBox="1"/>
          <p:nvPr/>
        </p:nvSpPr>
        <p:spPr>
          <a:xfrm>
            <a:off x="1700338" y="4248151"/>
            <a:ext cx="537327" cy="307777"/>
          </a:xfrm>
          <a:prstGeom prst="rect">
            <a:avLst/>
          </a:prstGeom>
          <a:noFill/>
        </p:spPr>
        <p:txBody>
          <a:bodyPr wrap="none" rtlCol="0" anchor="ctr">
            <a:spAutoFit/>
          </a:bodyPr>
          <a:lstStyle/>
          <a:p>
            <a:pPr algn="ctr"/>
            <a:r>
              <a:rPr lang="de-DE" sz="1400" dirty="0"/>
              <a:t>Alice</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11" name="Textfeld 10"/>
          <p:cNvSpPr txBox="1"/>
          <p:nvPr/>
        </p:nvSpPr>
        <p:spPr>
          <a:xfrm>
            <a:off x="5706998" y="4847380"/>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13" name="Gerade Verbindung mit Pfeil 12"/>
          <p:cNvCxnSpPr>
            <a:stCxn id="4" idx="3"/>
            <a:endCxn id="5" idx="1"/>
          </p:cNvCxnSpPr>
          <p:nvPr/>
        </p:nvCxnSpPr>
        <p:spPr>
          <a:xfrm>
            <a:off x="170033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7" idx="3"/>
            <a:endCxn id="6" idx="1"/>
          </p:cNvCxnSpPr>
          <p:nvPr/>
        </p:nvCxnSpPr>
        <p:spPr>
          <a:xfrm>
            <a:off x="638085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5" idx="3"/>
            <a:endCxn id="7" idx="1"/>
          </p:cNvCxnSpPr>
          <p:nvPr/>
        </p:nvCxnSpPr>
        <p:spPr>
          <a:xfrm>
            <a:off x="3500538" y="5085144"/>
            <a:ext cx="2162008"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Wolke 15"/>
          <p:cNvSpPr/>
          <p:nvPr/>
        </p:nvSpPr>
        <p:spPr>
          <a:xfrm>
            <a:off x="3862346" y="4578545"/>
            <a:ext cx="1427444" cy="101069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Internet</a:t>
            </a:r>
          </a:p>
        </p:txBody>
      </p:sp>
      <p:pic>
        <p:nvPicPr>
          <p:cNvPr id="20" name="Grafik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338" y="3815343"/>
            <a:ext cx="720000" cy="646209"/>
          </a:xfrm>
          <a:prstGeom prst="rect">
            <a:avLst/>
          </a:prstGeom>
        </p:spPr>
      </p:pic>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058" y="3815343"/>
            <a:ext cx="720000" cy="646209"/>
          </a:xfrm>
          <a:prstGeom prst="rect">
            <a:avLst/>
          </a:prstGeom>
        </p:spPr>
      </p:pic>
      <p:sp>
        <p:nvSpPr>
          <p:cNvPr id="22" name="Textfeld 21"/>
          <p:cNvSpPr txBox="1"/>
          <p:nvPr/>
        </p:nvSpPr>
        <p:spPr>
          <a:xfrm>
            <a:off x="2848648" y="4847379"/>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23" name="Textfeld 22"/>
          <p:cNvSpPr txBox="1"/>
          <p:nvPr/>
        </p:nvSpPr>
        <p:spPr>
          <a:xfrm>
            <a:off x="6989454" y="4248151"/>
            <a:ext cx="471604" cy="307777"/>
          </a:xfrm>
          <a:prstGeom prst="rect">
            <a:avLst/>
          </a:prstGeom>
          <a:noFill/>
        </p:spPr>
        <p:txBody>
          <a:bodyPr wrap="none" rtlCol="0" anchor="ctr">
            <a:spAutoFit/>
          </a:bodyPr>
          <a:lstStyle/>
          <a:p>
            <a:pPr algn="ctr"/>
            <a:r>
              <a:rPr lang="de-DE" sz="1400" dirty="0"/>
              <a:t>Bob</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8205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Asymmetrische Verschlüsselung</a:t>
            </a:r>
            <a:endParaRPr lang="de-DE" dirty="0"/>
          </a:p>
        </p:txBody>
      </p:sp>
      <p:sp>
        <p:nvSpPr>
          <p:cNvPr id="3" name="Inhaltsplatzhalter 2"/>
          <p:cNvSpPr>
            <a:spLocks noGrp="1"/>
          </p:cNvSpPr>
          <p:nvPr>
            <p:ph idx="1"/>
          </p:nvPr>
        </p:nvSpPr>
        <p:spPr/>
        <p:txBody>
          <a:bodyPr/>
          <a:lstStyle/>
          <a:p>
            <a:pPr marL="0" indent="0">
              <a:buNone/>
            </a:pPr>
            <a:r>
              <a:rPr lang="de-DE" dirty="0"/>
              <a:t>Alice schickt Bob eine verschlüsselte Nachricht über das Internet.</a:t>
            </a:r>
            <a:br>
              <a:rPr lang="de-DE" dirty="0"/>
            </a:br>
            <a:r>
              <a:rPr lang="de-DE" b="1" dirty="0"/>
              <a:t>Zum </a:t>
            </a:r>
            <a:r>
              <a:rPr lang="de-DE" b="1" dirty="0" err="1"/>
              <a:t>Ver</a:t>
            </a:r>
            <a:r>
              <a:rPr lang="de-DE" b="1" dirty="0"/>
              <a:t>- und Entschlüsselt wird </a:t>
            </a:r>
            <a:r>
              <a:rPr lang="de-DE" b="1" u="sng" dirty="0"/>
              <a:t>nicht</a:t>
            </a:r>
            <a:r>
              <a:rPr lang="de-DE" b="1" dirty="0"/>
              <a:t> der selbe Schlüssel bzw. das selbe Verfahren verwendet.</a:t>
            </a:r>
          </a:p>
          <a:p>
            <a:endParaRPr lang="de-DE" dirty="0"/>
          </a:p>
          <a:p>
            <a:endParaRPr lang="de-DE" dirty="0"/>
          </a:p>
          <a:p>
            <a:endParaRPr lang="de-DE" dirty="0"/>
          </a:p>
          <a:p>
            <a:endParaRPr lang="de-DE" dirty="0"/>
          </a:p>
          <a:p>
            <a:endParaRPr lang="de-DE" dirty="0"/>
          </a:p>
          <a:p>
            <a:endParaRPr lang="de-DE"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026" y="4725144"/>
            <a:ext cx="718312" cy="720000"/>
          </a:xfrm>
          <a:prstGeom prst="rect">
            <a:avLst/>
          </a:prstGeom>
        </p:spPr>
      </p:pic>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226" y="4725144"/>
            <a:ext cx="718312" cy="720000"/>
          </a:xfrm>
          <a:prstGeom prst="rect">
            <a:avLst/>
          </a:prstGeom>
        </p:spPr>
      </p:pic>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2746" y="4725144"/>
            <a:ext cx="718312" cy="720000"/>
          </a:xfrm>
          <a:prstGeom prst="rect">
            <a:avLst/>
          </a:prstGeom>
        </p:spPr>
      </p:pic>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2546" y="4725144"/>
            <a:ext cx="718312" cy="720000"/>
          </a:xfrm>
          <a:prstGeom prst="rect">
            <a:avLst/>
          </a:prstGeom>
        </p:spPr>
      </p:pic>
      <p:pic>
        <p:nvPicPr>
          <p:cNvPr id="8" name="Grafik 7"/>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62711" y="5129044"/>
            <a:ext cx="757142" cy="360000"/>
          </a:xfrm>
          <a:prstGeom prst="rect">
            <a:avLst/>
          </a:prstGeom>
        </p:spPr>
      </p:pic>
      <p:pic>
        <p:nvPicPr>
          <p:cNvPr id="9" name="Grafik 8"/>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546248" y="5129044"/>
            <a:ext cx="757142" cy="360000"/>
          </a:xfrm>
          <a:prstGeom prst="rect">
            <a:avLst/>
          </a:prstGeom>
        </p:spPr>
      </p:pic>
      <p:sp>
        <p:nvSpPr>
          <p:cNvPr id="10" name="Textfeld 9"/>
          <p:cNvSpPr txBox="1"/>
          <p:nvPr/>
        </p:nvSpPr>
        <p:spPr>
          <a:xfrm>
            <a:off x="1700338" y="4248151"/>
            <a:ext cx="537327" cy="307777"/>
          </a:xfrm>
          <a:prstGeom prst="rect">
            <a:avLst/>
          </a:prstGeom>
          <a:noFill/>
        </p:spPr>
        <p:txBody>
          <a:bodyPr wrap="none" rtlCol="0" anchor="ctr">
            <a:spAutoFit/>
          </a:bodyPr>
          <a:lstStyle/>
          <a:p>
            <a:pPr algn="ctr"/>
            <a:r>
              <a:rPr lang="de-DE" sz="1400" dirty="0"/>
              <a:t>Alice</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11" name="Textfeld 10"/>
          <p:cNvSpPr txBox="1"/>
          <p:nvPr/>
        </p:nvSpPr>
        <p:spPr>
          <a:xfrm>
            <a:off x="5706998" y="4847380"/>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13" name="Gerade Verbindung mit Pfeil 12"/>
          <p:cNvCxnSpPr>
            <a:stCxn id="4" idx="3"/>
            <a:endCxn id="5" idx="1"/>
          </p:cNvCxnSpPr>
          <p:nvPr/>
        </p:nvCxnSpPr>
        <p:spPr>
          <a:xfrm>
            <a:off x="170033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7" idx="3"/>
            <a:endCxn id="6" idx="1"/>
          </p:cNvCxnSpPr>
          <p:nvPr/>
        </p:nvCxnSpPr>
        <p:spPr>
          <a:xfrm>
            <a:off x="638085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5" idx="3"/>
            <a:endCxn id="7" idx="1"/>
          </p:cNvCxnSpPr>
          <p:nvPr/>
        </p:nvCxnSpPr>
        <p:spPr>
          <a:xfrm>
            <a:off x="3500538" y="5085144"/>
            <a:ext cx="2162008"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Wolke 15"/>
          <p:cNvSpPr/>
          <p:nvPr/>
        </p:nvSpPr>
        <p:spPr>
          <a:xfrm>
            <a:off x="3862346" y="4578545"/>
            <a:ext cx="1427444" cy="101069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Internet</a:t>
            </a:r>
          </a:p>
        </p:txBody>
      </p:sp>
      <p:pic>
        <p:nvPicPr>
          <p:cNvPr id="20" name="Grafik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338" y="3815343"/>
            <a:ext cx="720000" cy="646209"/>
          </a:xfrm>
          <a:prstGeom prst="rect">
            <a:avLst/>
          </a:prstGeom>
        </p:spPr>
      </p:pic>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058" y="3815343"/>
            <a:ext cx="720000" cy="646209"/>
          </a:xfrm>
          <a:prstGeom prst="rect">
            <a:avLst/>
          </a:prstGeom>
        </p:spPr>
      </p:pic>
      <p:sp>
        <p:nvSpPr>
          <p:cNvPr id="22" name="Textfeld 21"/>
          <p:cNvSpPr txBox="1"/>
          <p:nvPr/>
        </p:nvSpPr>
        <p:spPr>
          <a:xfrm>
            <a:off x="2848648" y="4847379"/>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23" name="Textfeld 22"/>
          <p:cNvSpPr txBox="1"/>
          <p:nvPr/>
        </p:nvSpPr>
        <p:spPr>
          <a:xfrm>
            <a:off x="6989454" y="4248151"/>
            <a:ext cx="471604" cy="307777"/>
          </a:xfrm>
          <a:prstGeom prst="rect">
            <a:avLst/>
          </a:prstGeom>
          <a:noFill/>
        </p:spPr>
        <p:txBody>
          <a:bodyPr wrap="none" rtlCol="0" anchor="ctr">
            <a:spAutoFit/>
          </a:bodyPr>
          <a:lstStyle/>
          <a:p>
            <a:pPr algn="ctr"/>
            <a:r>
              <a:rPr lang="de-DE" sz="1400" dirty="0"/>
              <a:t>Bob</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6767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Public- und Privat-Key</a:t>
            </a:r>
            <a:endParaRPr lang="de-DE" dirty="0"/>
          </a:p>
        </p:txBody>
      </p:sp>
      <p:sp>
        <p:nvSpPr>
          <p:cNvPr id="3" name="Inhaltsplatzhalter 2"/>
          <p:cNvSpPr>
            <a:spLocks noGrp="1"/>
          </p:cNvSpPr>
          <p:nvPr>
            <p:ph idx="1"/>
          </p:nvPr>
        </p:nvSpPr>
        <p:spPr/>
        <p:txBody>
          <a:bodyPr/>
          <a:lstStyle/>
          <a:p>
            <a:pPr marL="0" indent="0">
              <a:buNone/>
            </a:pPr>
            <a:r>
              <a:rPr lang="de-DE" dirty="0"/>
              <a:t>Bei der asymmetrischen Verschlüsselung wird ein Schlüssel bekannt gegeben, um die Nachrichten an eine Person zu verschlüsseln und einer wird geheim gehalten, um die verschlüsselten Nachrichten zu entschlüsseln.</a:t>
            </a:r>
          </a:p>
          <a:p>
            <a:endParaRPr lang="de-DE" dirty="0"/>
          </a:p>
          <a:p>
            <a:endParaRPr lang="de-DE" dirty="0"/>
          </a:p>
          <a:p>
            <a:endParaRPr lang="de-DE" dirty="0"/>
          </a:p>
          <a:p>
            <a:endParaRPr lang="de-DE" dirty="0"/>
          </a:p>
          <a:p>
            <a:endParaRPr lang="de-DE" dirty="0"/>
          </a:p>
          <a:p>
            <a:endParaRPr lang="de-DE" dirty="0"/>
          </a:p>
        </p:txBody>
      </p:sp>
      <p:sp>
        <p:nvSpPr>
          <p:cNvPr id="24" name="Textfeld 23"/>
          <p:cNvSpPr txBox="1"/>
          <p:nvPr/>
        </p:nvSpPr>
        <p:spPr>
          <a:xfrm>
            <a:off x="1753534" y="5524776"/>
            <a:ext cx="960392" cy="307777"/>
          </a:xfrm>
          <a:prstGeom prst="rect">
            <a:avLst/>
          </a:prstGeom>
          <a:noFill/>
        </p:spPr>
        <p:txBody>
          <a:bodyPr wrap="none" rtlCol="0" anchor="ctr">
            <a:spAutoFit/>
          </a:bodyPr>
          <a:lstStyle/>
          <a:p>
            <a:pPr algn="ctr"/>
            <a:r>
              <a:rPr lang="de-DE" sz="1400" b="1" dirty="0"/>
              <a:t>Public-Key</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25" name="Textfeld 24"/>
          <p:cNvSpPr txBox="1"/>
          <p:nvPr/>
        </p:nvSpPr>
        <p:spPr>
          <a:xfrm>
            <a:off x="6395946" y="5524775"/>
            <a:ext cx="1030860" cy="307777"/>
          </a:xfrm>
          <a:prstGeom prst="rect">
            <a:avLst/>
          </a:prstGeom>
          <a:noFill/>
        </p:spPr>
        <p:txBody>
          <a:bodyPr wrap="none" rtlCol="0" anchor="ctr">
            <a:spAutoFit/>
          </a:bodyPr>
          <a:lstStyle/>
          <a:p>
            <a:pPr algn="ctr"/>
            <a:r>
              <a:rPr lang="de-DE" sz="1400" b="1" dirty="0"/>
              <a:t>Private-Key</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pic>
        <p:nvPicPr>
          <p:cNvPr id="26" name="Grafik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026" y="4725144"/>
            <a:ext cx="718312" cy="720000"/>
          </a:xfrm>
          <a:prstGeom prst="rect">
            <a:avLst/>
          </a:prstGeom>
        </p:spPr>
      </p:pic>
      <p:pic>
        <p:nvPicPr>
          <p:cNvPr id="27" name="Grafik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226" y="4725144"/>
            <a:ext cx="718312" cy="720000"/>
          </a:xfrm>
          <a:prstGeom prst="rect">
            <a:avLst/>
          </a:prstGeom>
        </p:spPr>
      </p:pic>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2746" y="4725144"/>
            <a:ext cx="718312" cy="720000"/>
          </a:xfrm>
          <a:prstGeom prst="rect">
            <a:avLst/>
          </a:prstGeom>
        </p:spPr>
      </p:pic>
      <p:pic>
        <p:nvPicPr>
          <p:cNvPr id="29" name="Grafik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2546" y="4725144"/>
            <a:ext cx="718312" cy="720000"/>
          </a:xfrm>
          <a:prstGeom prst="rect">
            <a:avLst/>
          </a:prstGeom>
        </p:spPr>
      </p:pic>
      <p:pic>
        <p:nvPicPr>
          <p:cNvPr id="30" name="Grafik 29"/>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62711" y="5129044"/>
            <a:ext cx="757142" cy="360000"/>
          </a:xfrm>
          <a:prstGeom prst="rect">
            <a:avLst/>
          </a:prstGeom>
        </p:spPr>
      </p:pic>
      <p:pic>
        <p:nvPicPr>
          <p:cNvPr id="31" name="Grafik 30"/>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546248" y="5129044"/>
            <a:ext cx="757142" cy="360000"/>
          </a:xfrm>
          <a:prstGeom prst="rect">
            <a:avLst/>
          </a:prstGeom>
        </p:spPr>
      </p:pic>
      <p:sp>
        <p:nvSpPr>
          <p:cNvPr id="32" name="Textfeld 31"/>
          <p:cNvSpPr txBox="1"/>
          <p:nvPr/>
        </p:nvSpPr>
        <p:spPr>
          <a:xfrm>
            <a:off x="1700338" y="4248151"/>
            <a:ext cx="537327" cy="307777"/>
          </a:xfrm>
          <a:prstGeom prst="rect">
            <a:avLst/>
          </a:prstGeom>
          <a:noFill/>
        </p:spPr>
        <p:txBody>
          <a:bodyPr wrap="none" rtlCol="0" anchor="ctr">
            <a:spAutoFit/>
          </a:bodyPr>
          <a:lstStyle/>
          <a:p>
            <a:pPr algn="ctr"/>
            <a:r>
              <a:rPr lang="de-DE" sz="1400" dirty="0"/>
              <a:t>Alice</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33" name="Textfeld 32"/>
          <p:cNvSpPr txBox="1"/>
          <p:nvPr/>
        </p:nvSpPr>
        <p:spPr>
          <a:xfrm>
            <a:off x="5706998" y="4847380"/>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34" name="Gerade Verbindung mit Pfeil 33"/>
          <p:cNvCxnSpPr>
            <a:stCxn id="26" idx="3"/>
            <a:endCxn id="27" idx="1"/>
          </p:cNvCxnSpPr>
          <p:nvPr/>
        </p:nvCxnSpPr>
        <p:spPr>
          <a:xfrm>
            <a:off x="170033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a:stCxn id="29" idx="3"/>
            <a:endCxn id="28" idx="1"/>
          </p:cNvCxnSpPr>
          <p:nvPr/>
        </p:nvCxnSpPr>
        <p:spPr>
          <a:xfrm>
            <a:off x="6380858" y="5085144"/>
            <a:ext cx="10818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27" idx="3"/>
            <a:endCxn id="29" idx="1"/>
          </p:cNvCxnSpPr>
          <p:nvPr/>
        </p:nvCxnSpPr>
        <p:spPr>
          <a:xfrm>
            <a:off x="3500538" y="5085144"/>
            <a:ext cx="2162008"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Wolke 36"/>
          <p:cNvSpPr/>
          <p:nvPr/>
        </p:nvSpPr>
        <p:spPr>
          <a:xfrm>
            <a:off x="3862346" y="4578545"/>
            <a:ext cx="1427444" cy="101069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Internet</a:t>
            </a:r>
          </a:p>
        </p:txBody>
      </p:sp>
      <p:pic>
        <p:nvPicPr>
          <p:cNvPr id="38" name="Grafik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338" y="3815343"/>
            <a:ext cx="720000" cy="646209"/>
          </a:xfrm>
          <a:prstGeom prst="rect">
            <a:avLst/>
          </a:prstGeom>
        </p:spPr>
      </p:pic>
      <p:pic>
        <p:nvPicPr>
          <p:cNvPr id="39" name="Grafik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1058" y="3815343"/>
            <a:ext cx="720000" cy="646209"/>
          </a:xfrm>
          <a:prstGeom prst="rect">
            <a:avLst/>
          </a:prstGeom>
        </p:spPr>
      </p:pic>
      <p:sp>
        <p:nvSpPr>
          <p:cNvPr id="40" name="Textfeld 39"/>
          <p:cNvSpPr txBox="1"/>
          <p:nvPr/>
        </p:nvSpPr>
        <p:spPr>
          <a:xfrm>
            <a:off x="2848648" y="4847379"/>
            <a:ext cx="612668" cy="461665"/>
          </a:xfrm>
          <a:prstGeom prst="rect">
            <a:avLst/>
          </a:prstGeom>
          <a:noFill/>
        </p:spPr>
        <p:txBody>
          <a:bodyPr wrap="none" rtlCol="0" anchor="ctr">
            <a:spAutoFit/>
          </a:bodyPr>
          <a:lstStyle/>
          <a:p>
            <a:pPr algn="ctr"/>
            <a:r>
              <a:rPr lang="de-DE" sz="24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rPr>
              <a:t>???</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41" name="Textfeld 40"/>
          <p:cNvSpPr txBox="1"/>
          <p:nvPr/>
        </p:nvSpPr>
        <p:spPr>
          <a:xfrm>
            <a:off x="6989454" y="4248151"/>
            <a:ext cx="471604" cy="307777"/>
          </a:xfrm>
          <a:prstGeom prst="rect">
            <a:avLst/>
          </a:prstGeom>
          <a:noFill/>
        </p:spPr>
        <p:txBody>
          <a:bodyPr wrap="none" rtlCol="0" anchor="ctr">
            <a:spAutoFit/>
          </a:bodyPr>
          <a:lstStyle/>
          <a:p>
            <a:pPr algn="ctr"/>
            <a:r>
              <a:rPr lang="de-DE" sz="1400" dirty="0"/>
              <a:t>Bob</a:t>
            </a:r>
            <a:endParaRPr lang="de-DE" sz="40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7408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Public- und Privat-Key</a:t>
            </a:r>
            <a:endParaRPr lang="de-DE" dirty="0"/>
          </a:p>
        </p:txBody>
      </p:sp>
      <p:sp>
        <p:nvSpPr>
          <p:cNvPr id="3" name="Inhaltsplatzhalter 2"/>
          <p:cNvSpPr>
            <a:spLocks noGrp="1"/>
          </p:cNvSpPr>
          <p:nvPr>
            <p:ph idx="1"/>
          </p:nvPr>
        </p:nvSpPr>
        <p:spPr/>
        <p:txBody>
          <a:bodyPr/>
          <a:lstStyle/>
          <a:p>
            <a:pPr marL="0" indent="0">
              <a:buNone/>
            </a:pPr>
            <a:r>
              <a:rPr lang="de-DE" dirty="0"/>
              <a:t>Wichtig ist, dass der Public- und Private-Key ein Schlüsselpaar sind und immer zusammen gehören bzw. zusammen erstellt werden. Bildlich gesprochen, sind beide für das gleiche Sicherheitsschloss zuständig, nur einer dient zum zuschließen und der andere zum öffnen.</a:t>
            </a:r>
          </a:p>
          <a:p>
            <a:endParaRPr lang="de-DE" dirty="0"/>
          </a:p>
          <a:p>
            <a:endParaRPr lang="de-DE" dirty="0"/>
          </a:p>
          <a:p>
            <a:endParaRPr lang="de-DE" dirty="0"/>
          </a:p>
          <a:p>
            <a:endParaRPr lang="de-DE" dirty="0"/>
          </a:p>
          <a:p>
            <a:endParaRPr lang="de-DE" dirty="0"/>
          </a:p>
        </p:txBody>
      </p:sp>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2040" y="4149079"/>
            <a:ext cx="720000" cy="721691"/>
          </a:xfrm>
          <a:prstGeom prst="rect">
            <a:avLst/>
          </a:prstGeom>
        </p:spPr>
      </p:pic>
      <p:pic>
        <p:nvPicPr>
          <p:cNvPr id="14" name="Grafik 13"/>
          <p:cNvPicPr>
            <a:picLocks noChangeAspect="1"/>
          </p:cNvPicPr>
          <p:nvPr/>
        </p:nvPicPr>
        <p:blipFill rotWithShape="1">
          <a:blip r:embed="rId3" cstate="print">
            <a:extLst>
              <a:ext uri="{28A0092B-C50C-407E-A947-70E740481C1C}">
                <a14:useLocalDpi xmlns:a14="http://schemas.microsoft.com/office/drawing/2010/main" val="0"/>
              </a:ext>
            </a:extLst>
          </a:blip>
          <a:srcRect l="-23407" r="-25631"/>
          <a:stretch/>
        </p:blipFill>
        <p:spPr>
          <a:xfrm>
            <a:off x="4211960" y="4360244"/>
            <a:ext cx="720000" cy="720000"/>
          </a:xfrm>
          <a:prstGeom prst="rect">
            <a:avLst/>
          </a:prstGeom>
        </p:spPr>
      </p:pic>
      <p:pic>
        <p:nvPicPr>
          <p:cNvPr id="26" name="Grafik 25"/>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r="-7257"/>
          <a:stretch/>
        </p:blipFill>
        <p:spPr>
          <a:xfrm>
            <a:off x="1664008" y="4540244"/>
            <a:ext cx="812085" cy="360000"/>
          </a:xfrm>
          <a:prstGeom prst="rect">
            <a:avLst/>
          </a:prstGeom>
        </p:spPr>
      </p:pic>
      <p:pic>
        <p:nvPicPr>
          <p:cNvPr id="27" name="Grafik 26"/>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l="-8677"/>
          <a:stretch/>
        </p:blipFill>
        <p:spPr>
          <a:xfrm>
            <a:off x="6665295" y="4540244"/>
            <a:ext cx="822831" cy="360000"/>
          </a:xfrm>
          <a:prstGeom prst="rect">
            <a:avLst/>
          </a:prstGeom>
        </p:spPr>
      </p:pic>
      <p:sp>
        <p:nvSpPr>
          <p:cNvPr id="28" name="Textfeld 27"/>
          <p:cNvSpPr txBox="1"/>
          <p:nvPr/>
        </p:nvSpPr>
        <p:spPr>
          <a:xfrm>
            <a:off x="1562384" y="4900244"/>
            <a:ext cx="960392" cy="307777"/>
          </a:xfrm>
          <a:prstGeom prst="rect">
            <a:avLst/>
          </a:prstGeom>
          <a:noFill/>
        </p:spPr>
        <p:txBody>
          <a:bodyPr wrap="none" rtlCol="0" anchor="ctr">
            <a:spAutoFit/>
          </a:bodyPr>
          <a:lstStyle/>
          <a:p>
            <a:pPr algn="ctr"/>
            <a:r>
              <a:rPr lang="de-DE" sz="1400" b="1" dirty="0"/>
              <a:t>Public-Key</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29" name="Textfeld 28"/>
          <p:cNvSpPr txBox="1"/>
          <p:nvPr/>
        </p:nvSpPr>
        <p:spPr>
          <a:xfrm>
            <a:off x="6576653" y="4903739"/>
            <a:ext cx="1030860" cy="307777"/>
          </a:xfrm>
          <a:prstGeom prst="rect">
            <a:avLst/>
          </a:prstGeom>
          <a:noFill/>
        </p:spPr>
        <p:txBody>
          <a:bodyPr wrap="none" rtlCol="0" anchor="ctr">
            <a:spAutoFit/>
          </a:bodyPr>
          <a:lstStyle/>
          <a:p>
            <a:pPr algn="ctr"/>
            <a:r>
              <a:rPr lang="de-DE" sz="1400" b="1" dirty="0"/>
              <a:t>Private-Key</a:t>
            </a:r>
            <a:endParaRPr lang="de-DE" sz="3200" b="1"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cxnSp>
        <p:nvCxnSpPr>
          <p:cNvPr id="19" name="Gerade Verbindung mit Pfeil 18"/>
          <p:cNvCxnSpPr>
            <a:stCxn id="26" idx="3"/>
            <a:endCxn id="14" idx="1"/>
          </p:cNvCxnSpPr>
          <p:nvPr/>
        </p:nvCxnSpPr>
        <p:spPr>
          <a:xfrm>
            <a:off x="2476093" y="4720244"/>
            <a:ext cx="17358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27" idx="1"/>
            <a:endCxn id="14" idx="3"/>
          </p:cNvCxnSpPr>
          <p:nvPr/>
        </p:nvCxnSpPr>
        <p:spPr>
          <a:xfrm flipH="1">
            <a:off x="4931960" y="4720244"/>
            <a:ext cx="1733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5168118" y="4415830"/>
            <a:ext cx="1172052" cy="307777"/>
          </a:xfrm>
          <a:prstGeom prst="rect">
            <a:avLst/>
          </a:prstGeom>
          <a:noFill/>
        </p:spPr>
        <p:txBody>
          <a:bodyPr wrap="none" rtlCol="0" anchor="ctr">
            <a:spAutoFit/>
          </a:bodyPr>
          <a:lstStyle/>
          <a:p>
            <a:pPr algn="ctr"/>
            <a:r>
              <a:rPr lang="de-DE" sz="1400" dirty="0"/>
              <a:t>entschlüsseln</a:t>
            </a:r>
            <a:endParaRPr lang="de-DE" sz="3200"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
        <p:nvSpPr>
          <p:cNvPr id="41" name="Textfeld 40"/>
          <p:cNvSpPr txBox="1"/>
          <p:nvPr/>
        </p:nvSpPr>
        <p:spPr>
          <a:xfrm>
            <a:off x="2754537" y="4420224"/>
            <a:ext cx="1157689" cy="307777"/>
          </a:xfrm>
          <a:prstGeom prst="rect">
            <a:avLst/>
          </a:prstGeom>
          <a:noFill/>
        </p:spPr>
        <p:txBody>
          <a:bodyPr wrap="none" rtlCol="0" anchor="ctr">
            <a:spAutoFit/>
          </a:bodyPr>
          <a:lstStyle/>
          <a:p>
            <a:pPr algn="ctr"/>
            <a:r>
              <a:rPr lang="de-DE" sz="1400" dirty="0"/>
              <a:t>verschlüsseln</a:t>
            </a:r>
            <a:endParaRPr lang="de-DE" sz="3200" dirty="0">
              <a:ln w="10160">
                <a:solidFill>
                  <a:schemeClr val="bg1"/>
                </a:solidFill>
                <a:prstDash val="solid"/>
              </a:ln>
              <a:effectLst>
                <a:glow rad="63500">
                  <a:schemeClr val="bg1">
                    <a:alpha val="40000"/>
                  </a:schemeClr>
                </a:glow>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1457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Und was hat das mit den bisherigen Verfahren zu tun?</a:t>
            </a:r>
            <a:endParaRPr lang="de-DE" dirty="0"/>
          </a:p>
        </p:txBody>
      </p:sp>
      <p:sp>
        <p:nvSpPr>
          <p:cNvPr id="5" name="Inhaltsplatzhalter 4"/>
          <p:cNvSpPr>
            <a:spLocks noGrp="1"/>
          </p:cNvSpPr>
          <p:nvPr>
            <p:ph idx="1"/>
          </p:nvPr>
        </p:nvSpPr>
        <p:spPr/>
        <p:txBody>
          <a:bodyPr/>
          <a:lstStyle/>
          <a:p>
            <a:r>
              <a:rPr lang="de-DE" dirty="0"/>
              <a:t>Bisher hatten wir im Unterricht nur symmetrische Verfahren,</a:t>
            </a:r>
            <a:br>
              <a:rPr lang="de-DE" dirty="0"/>
            </a:br>
            <a:r>
              <a:rPr lang="de-DE" dirty="0"/>
              <a:t>meist auch nur mit Substitution</a:t>
            </a:r>
          </a:p>
          <a:p>
            <a:pPr lvl="1"/>
            <a:r>
              <a:rPr lang="de-DE" dirty="0"/>
              <a:t>Zum </a:t>
            </a:r>
            <a:r>
              <a:rPr lang="de-DE" dirty="0" err="1"/>
              <a:t>Ver</a:t>
            </a:r>
            <a:r>
              <a:rPr lang="de-DE" dirty="0"/>
              <a:t>- und Entschlüsseln (bei Caesar, </a:t>
            </a:r>
            <a:r>
              <a:rPr lang="de-DE" dirty="0" err="1"/>
              <a:t>Vigenére</a:t>
            </a:r>
            <a:r>
              <a:rPr lang="de-DE" dirty="0"/>
              <a:t> etc.) wurde immer das gleiche Schlüsselwort oder Verfahren verwendet</a:t>
            </a:r>
          </a:p>
          <a:p>
            <a:pPr lvl="1"/>
            <a:r>
              <a:rPr lang="de-DE" dirty="0"/>
              <a:t>Buchstaben werden nur durch andere Buchstaben ausgetauscht</a:t>
            </a:r>
          </a:p>
          <a:p>
            <a:r>
              <a:rPr lang="de-DE" dirty="0"/>
              <a:t>Bisher noch keine besondere Mathematik oder Logik in den Verfahren</a:t>
            </a:r>
          </a:p>
          <a:p>
            <a:pPr lvl="1"/>
            <a:r>
              <a:rPr lang="de-DE" dirty="0"/>
              <a:t>Erlaubt uns Buchstaben zu codieren und dann zu verschlüsseln</a:t>
            </a:r>
          </a:p>
          <a:p>
            <a:pPr lvl="1"/>
            <a:r>
              <a:rPr lang="de-DE" dirty="0"/>
              <a:t>Erlaubt uns Schlüsselpaare zu erzeugen</a:t>
            </a:r>
          </a:p>
          <a:p>
            <a:pPr lvl="1"/>
            <a:r>
              <a:rPr lang="de-DE" dirty="0"/>
              <a:t>Ein Beispiel dafür ist RSA</a:t>
            </a:r>
          </a:p>
        </p:txBody>
      </p:sp>
    </p:spTree>
    <p:extLst>
      <p:ext uri="{BB962C8B-B14F-4D97-AF65-F5344CB8AC3E}">
        <p14:creationId xmlns:p14="http://schemas.microsoft.com/office/powerpoint/2010/main" val="302157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RSA</a:t>
            </a:r>
            <a:endParaRPr lang="de-DE" dirty="0"/>
          </a:p>
        </p:txBody>
      </p:sp>
      <p:sp>
        <p:nvSpPr>
          <p:cNvPr id="3" name="Inhaltsplatzhalter 2"/>
          <p:cNvSpPr>
            <a:spLocks noGrp="1"/>
          </p:cNvSpPr>
          <p:nvPr>
            <p:ph idx="1"/>
          </p:nvPr>
        </p:nvSpPr>
        <p:spPr/>
        <p:txBody>
          <a:bodyPr/>
          <a:lstStyle/>
          <a:p>
            <a:r>
              <a:rPr lang="de-DE"/>
              <a:t>Benannt ist das Verfahren nach seinen drei Entwicklern:</a:t>
            </a:r>
          </a:p>
          <a:p>
            <a:pPr lvl="1"/>
            <a:r>
              <a:rPr lang="de-DE"/>
              <a:t>Rivest</a:t>
            </a:r>
          </a:p>
          <a:p>
            <a:pPr lvl="1"/>
            <a:r>
              <a:rPr lang="de-DE"/>
              <a:t>Shamir</a:t>
            </a:r>
          </a:p>
          <a:p>
            <a:pPr lvl="1"/>
            <a:r>
              <a:rPr lang="de-DE"/>
              <a:t>Adleman</a:t>
            </a:r>
          </a:p>
          <a:p>
            <a:r>
              <a:rPr lang="de-DE"/>
              <a:t>Es gibt mehrere Phasen des Verfahrens:</a:t>
            </a:r>
          </a:p>
          <a:p>
            <a:pPr lvl="1"/>
            <a:r>
              <a:rPr lang="de-DE"/>
              <a:t>Schlüsselpaar erzeugen</a:t>
            </a:r>
          </a:p>
          <a:p>
            <a:pPr lvl="1"/>
            <a:r>
              <a:rPr lang="de-DE"/>
              <a:t>Nachricht verschlüsseln</a:t>
            </a:r>
          </a:p>
          <a:p>
            <a:pPr lvl="1"/>
            <a:r>
              <a:rPr lang="de-DE"/>
              <a:t>Nachricht entschlüsseln</a:t>
            </a:r>
            <a:endParaRPr lang="de-DE" dirty="0"/>
          </a:p>
        </p:txBody>
      </p:sp>
    </p:spTree>
    <p:extLst>
      <p:ext uri="{BB962C8B-B14F-4D97-AF65-F5344CB8AC3E}">
        <p14:creationId xmlns:p14="http://schemas.microsoft.com/office/powerpoint/2010/main" val="112284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RSA – Schlüsselpaar erzeugen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a:t>Wir brauchen zwei sehr große Primzahlen </a:t>
                </a:r>
                <a14:m>
                  <m:oMath xmlns:m="http://schemas.openxmlformats.org/officeDocument/2006/math">
                    <m:r>
                      <a:rPr lang="de-DE" dirty="0" smtClean="0">
                        <a:latin typeface="Cambria Math" panose="02040503050406030204" pitchFamily="18" charset="0"/>
                      </a:rPr>
                      <m:t>𝑝</m:t>
                    </m:r>
                  </m:oMath>
                </a14:m>
                <a:r>
                  <a:rPr lang="de-DE" dirty="0"/>
                  <a:t> und </a:t>
                </a:r>
                <a14:m>
                  <m:oMath xmlns:m="http://schemas.openxmlformats.org/officeDocument/2006/math">
                    <m:r>
                      <a:rPr lang="de-DE" dirty="0" smtClean="0">
                        <a:latin typeface="Cambria Math" panose="02040503050406030204" pitchFamily="18" charset="0"/>
                      </a:rPr>
                      <m:t>𝑞</m:t>
                    </m:r>
                  </m:oMath>
                </a14:m>
                <a:endParaRPr lang="de-DE" dirty="0"/>
              </a:p>
              <a:p>
                <a:r>
                  <a:rPr lang="de-DE" dirty="0"/>
                  <a:t>Es wird das Produkt </a:t>
                </a:r>
                <a14:m>
                  <m:oMath xmlns:m="http://schemas.openxmlformats.org/officeDocument/2006/math">
                    <m:r>
                      <a:rPr lang="de-DE" dirty="0" smtClean="0">
                        <a:latin typeface="Cambria Math" panose="02040503050406030204" pitchFamily="18" charset="0"/>
                      </a:rPr>
                      <m:t>𝑝𝑞</m:t>
                    </m:r>
                    <m:r>
                      <a:rPr lang="de-DE" dirty="0" smtClean="0">
                        <a:latin typeface="Cambria Math" panose="02040503050406030204" pitchFamily="18" charset="0"/>
                      </a:rPr>
                      <m:t>=</m:t>
                    </m:r>
                    <m:r>
                      <a:rPr lang="de-DE" dirty="0" smtClean="0">
                        <a:latin typeface="Cambria Math" panose="02040503050406030204" pitchFamily="18" charset="0"/>
                      </a:rPr>
                      <m:t>𝐹</m:t>
                    </m:r>
                  </m:oMath>
                </a14:m>
                <a:r>
                  <a:rPr lang="de-DE" dirty="0"/>
                  <a:t> berechnet</a:t>
                </a:r>
              </a:p>
              <a:p>
                <a:pPr lvl="1"/>
                <a:r>
                  <a:rPr lang="de-DE" dirty="0"/>
                  <a:t>Wichtig ist, dass man anhand des Produkt nicht so leicht erkennen kann, welche Primzahlen verwendet wurden! (Wichtig für die Sicherheit)</a:t>
                </a:r>
              </a:p>
              <a:p>
                <a:r>
                  <a:rPr lang="de-DE" dirty="0"/>
                  <a:t>Mit mathematischen Hilfsmitteln werden nun die Zahlen </a:t>
                </a:r>
                <a14:m>
                  <m:oMath xmlns:m="http://schemas.openxmlformats.org/officeDocument/2006/math">
                    <m:r>
                      <a:rPr lang="de-DE" dirty="0" smtClean="0">
                        <a:latin typeface="Cambria Math" panose="02040503050406030204" pitchFamily="18" charset="0"/>
                      </a:rPr>
                      <m:t>𝑒</m:t>
                    </m:r>
                  </m:oMath>
                </a14:m>
                <a:r>
                  <a:rPr lang="de-DE" dirty="0"/>
                  <a:t> und </a:t>
                </a:r>
                <a14:m>
                  <m:oMath xmlns:m="http://schemas.openxmlformats.org/officeDocument/2006/math">
                    <m:r>
                      <a:rPr lang="de-DE" dirty="0" smtClean="0">
                        <a:latin typeface="Cambria Math" panose="02040503050406030204" pitchFamily="18" charset="0"/>
                      </a:rPr>
                      <m:t>𝑑</m:t>
                    </m:r>
                  </m:oMath>
                </a14:m>
                <a:r>
                  <a:rPr lang="de-DE" dirty="0"/>
                  <a:t> ermittelt</a:t>
                </a:r>
              </a:p>
              <a:p>
                <a:pPr lvl="1"/>
                <a14:m>
                  <m:oMath xmlns:m="http://schemas.openxmlformats.org/officeDocument/2006/math">
                    <m:d>
                      <m:dPr>
                        <m:ctrlPr>
                          <a:rPr lang="de-DE" i="1">
                            <a:latin typeface="Cambria Math" panose="02040503050406030204" pitchFamily="18" charset="0"/>
                          </a:rPr>
                        </m:ctrlPr>
                      </m:dPr>
                      <m:e>
                        <m:r>
                          <m:rPr>
                            <m:nor/>
                          </m:rPr>
                          <a:rPr lang="de-DE" smtClean="0"/>
                          <m:t>F</m:t>
                        </m:r>
                        <m:r>
                          <m:rPr>
                            <m:nor/>
                          </m:rPr>
                          <a:rPr lang="de-DE" dirty="0" smtClean="0"/>
                          <m:t>, </m:t>
                        </m:r>
                        <m:r>
                          <a:rPr lang="de-DE" dirty="0">
                            <a:latin typeface="Cambria Math" panose="02040503050406030204" pitchFamily="18" charset="0"/>
                          </a:rPr>
                          <m:t>𝑒</m:t>
                        </m:r>
                      </m:e>
                    </m:d>
                  </m:oMath>
                </a14:m>
                <a:r>
                  <a:rPr lang="de-DE" dirty="0"/>
                  <a:t> bilden den Public-Key</a:t>
                </a:r>
              </a:p>
              <a:p>
                <a:pPr lvl="1"/>
                <a14:m>
                  <m:oMath xmlns:m="http://schemas.openxmlformats.org/officeDocument/2006/math">
                    <m:d>
                      <m:dPr>
                        <m:ctrlPr>
                          <a:rPr lang="de-DE" i="1">
                            <a:latin typeface="Cambria Math" panose="02040503050406030204" pitchFamily="18" charset="0"/>
                          </a:rPr>
                        </m:ctrlPr>
                      </m:dPr>
                      <m:e>
                        <m:r>
                          <m:rPr>
                            <m:nor/>
                          </m:rPr>
                          <a:rPr lang="de-DE" smtClean="0"/>
                          <m:t>F</m:t>
                        </m:r>
                        <m:r>
                          <m:rPr>
                            <m:nor/>
                          </m:rPr>
                          <a:rPr lang="de-DE" dirty="0"/>
                          <m:t>,</m:t>
                        </m:r>
                        <m:r>
                          <m:rPr>
                            <m:nor/>
                          </m:rPr>
                          <a:rPr lang="de-DE" dirty="0" smtClean="0"/>
                          <m:t> </m:t>
                        </m:r>
                        <m:r>
                          <a:rPr lang="de-DE" dirty="0" smtClean="0">
                            <a:latin typeface="Cambria Math" panose="02040503050406030204" pitchFamily="18" charset="0"/>
                          </a:rPr>
                          <m:t>𝑑</m:t>
                        </m:r>
                      </m:e>
                    </m:d>
                  </m:oMath>
                </a14:m>
                <a:r>
                  <a:rPr lang="de-DE" dirty="0"/>
                  <a:t>bilden den Private-Key</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381"/>
                </a:stretch>
              </a:blipFill>
            </p:spPr>
            <p:txBody>
              <a:bodyPr/>
              <a:lstStyle/>
              <a:p>
                <a:r>
                  <a:rPr lang="de-DE">
                    <a:noFill/>
                  </a:rPr>
                  <a:t> </a:t>
                </a:r>
              </a:p>
            </p:txBody>
          </p:sp>
        </mc:Fallback>
      </mc:AlternateContent>
    </p:spTree>
    <p:extLst>
      <p:ext uri="{BB962C8B-B14F-4D97-AF65-F5344CB8AC3E}">
        <p14:creationId xmlns:p14="http://schemas.microsoft.com/office/powerpoint/2010/main" val="4173545213"/>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598</Words>
  <Application>Microsoft Office PowerPoint</Application>
  <PresentationFormat>Bildschirmpräsentation (4:3)</PresentationFormat>
  <Paragraphs>115</Paragraphs>
  <Slides>14</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Calibri</vt:lpstr>
      <vt:lpstr>Calibri Light</vt:lpstr>
      <vt:lpstr>Cambria Math</vt:lpstr>
      <vt:lpstr>Wingdings 2</vt:lpstr>
      <vt:lpstr>Dividende</vt:lpstr>
      <vt:lpstr>Moderne Kryptologie</vt:lpstr>
      <vt:lpstr>Vorwort</vt:lpstr>
      <vt:lpstr>Symmetrische Verschlüsselung</vt:lpstr>
      <vt:lpstr>Asymmetrische Verschlüsselung</vt:lpstr>
      <vt:lpstr>Public- und Privat-Key</vt:lpstr>
      <vt:lpstr>Public- und Privat-Key</vt:lpstr>
      <vt:lpstr>Und was hat das mit den bisherigen Verfahren zu tun?</vt:lpstr>
      <vt:lpstr>RSA</vt:lpstr>
      <vt:lpstr>RSA – Schlüsselpaar erzeugen</vt:lpstr>
      <vt:lpstr>RSA – Nachricht verschlüsseln</vt:lpstr>
      <vt:lpstr>RSA – Nachricht entschlüsseln</vt:lpstr>
      <vt:lpstr>RSA – Schaubild</vt:lpstr>
      <vt:lpstr>PGP</vt:lpstr>
      <vt:lpstr>PGP – Schaubild</vt:lpstr>
    </vt:vector>
  </TitlesOfParts>
  <Company>Frost-RL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Programmierauftrag evtl. Logo Wissensfabrik?</dc:title>
  <dc:creator>Mari</dc:creator>
  <cp:lastModifiedBy>Hopkins, Sophie | Wissensfabrik</cp:lastModifiedBy>
  <cp:revision>51</cp:revision>
  <dcterms:created xsi:type="dcterms:W3CDTF">2015-03-15T19:24:11Z</dcterms:created>
  <dcterms:modified xsi:type="dcterms:W3CDTF">2023-03-01T15:32:42Z</dcterms:modified>
</cp:coreProperties>
</file>