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6" r:id="rId3"/>
    <p:sldId id="257" r:id="rId4"/>
    <p:sldId id="285" r:id="rId5"/>
    <p:sldId id="258" r:id="rId6"/>
    <p:sldId id="259" r:id="rId7"/>
    <p:sldId id="264" r:id="rId8"/>
    <p:sldId id="267" r:id="rId9"/>
    <p:sldId id="260" r:id="rId10"/>
    <p:sldId id="261" r:id="rId11"/>
    <p:sldId id="262" r:id="rId12"/>
    <p:sldId id="263" r:id="rId13"/>
    <p:sldId id="268" r:id="rId14"/>
    <p:sldId id="265" r:id="rId15"/>
    <p:sldId id="269" r:id="rId16"/>
    <p:sldId id="270" r:id="rId17"/>
    <p:sldId id="271" r:id="rId18"/>
    <p:sldId id="289" r:id="rId19"/>
    <p:sldId id="272" r:id="rId20"/>
    <p:sldId id="274" r:id="rId21"/>
    <p:sldId id="276" r:id="rId22"/>
    <p:sldId id="277" r:id="rId23"/>
    <p:sldId id="278" r:id="rId24"/>
    <p:sldId id="279" r:id="rId25"/>
    <p:sldId id="280" r:id="rId26"/>
    <p:sldId id="281" r:id="rId27"/>
    <p:sldId id="282" r:id="rId28"/>
    <p:sldId id="283" r:id="rId29"/>
    <p:sldId id="266" r:id="rId30"/>
    <p:sldId id="284"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7" autoAdjust="0"/>
    <p:restoredTop sz="94149" autoAdjust="0"/>
  </p:normalViewPr>
  <p:slideViewPr>
    <p:cSldViewPr>
      <p:cViewPr varScale="1">
        <p:scale>
          <a:sx n="46" d="100"/>
          <a:sy n="46" d="100"/>
        </p:scale>
        <p:origin x="-480" y="-96"/>
      </p:cViewPr>
      <p:guideLst>
        <p:guide orient="horz" pos="2160"/>
        <p:guide pos="2880"/>
      </p:guideLst>
    </p:cSldViewPr>
  </p:slideViewPr>
  <p:outlineViewPr>
    <p:cViewPr>
      <p:scale>
        <a:sx n="33" d="100"/>
        <a:sy n="33" d="100"/>
      </p:scale>
      <p:origin x="42" y="712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03DBCA-0376-4286-9A25-740DC265C6C5}" type="datetimeFigureOut">
              <a:rPr lang="en-US" smtClean="0"/>
              <a:pPr/>
              <a:t>8/8/2011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A1CD5-F97D-47AE-9145-E28EE6DC1306}" type="slidenum">
              <a:rPr lang="en-US" smtClean="0"/>
              <a:pPr/>
              <a:t>‹#›</a:t>
            </a:fld>
            <a:endParaRPr lang="en-US"/>
          </a:p>
        </p:txBody>
      </p:sp>
    </p:spTree>
    <p:extLst>
      <p:ext uri="{BB962C8B-B14F-4D97-AF65-F5344CB8AC3E}">
        <p14:creationId xmlns="" xmlns:p14="http://schemas.microsoft.com/office/powerpoint/2010/main" val="57897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Purposes</a:t>
            </a:r>
            <a:r>
              <a:rPr lang="en-US" baseline="0" dirty="0" smtClean="0"/>
              <a:t> of this workshop, 1) to review how to upload and edit records via the Morphbank website at http://www.morphbank.net, 2) learn how to populate the SCAMIT-Morphbank custom workbook for bulk upload of data, 3) share bits about what’s new at Morphbank, 4) other issues: FTP of images (or DVD / CD), sending records to BOLD, standardizing naming of workbooks, storing workbooks.</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1</a:t>
            </a:fld>
            <a:endParaRPr lang="en-US"/>
          </a:p>
        </p:txBody>
      </p:sp>
    </p:spTree>
    <p:extLst>
      <p:ext uri="{BB962C8B-B14F-4D97-AF65-F5344CB8AC3E}">
        <p14:creationId xmlns="" xmlns:p14="http://schemas.microsoft.com/office/powerpoint/2010/main" val="213132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Arial" pitchFamily="34" charset="0"/>
              <a:buNone/>
            </a:pPr>
            <a:r>
              <a:rPr lang="en-US" dirty="0" smtClean="0"/>
              <a:t>Specimen record: data stored in the Specimen table in the Morphbank database includes fields like collector name, date collected, date identified, catalog number, sex, form, developmental stage and tsn id of the specimen.</a:t>
            </a:r>
          </a:p>
        </p:txBody>
      </p:sp>
      <p:sp>
        <p:nvSpPr>
          <p:cNvPr id="4" name="Slide Number Placeholder 3"/>
          <p:cNvSpPr>
            <a:spLocks noGrp="1"/>
          </p:cNvSpPr>
          <p:nvPr>
            <p:ph type="sldNum" sz="quarter" idx="10"/>
          </p:nvPr>
        </p:nvSpPr>
        <p:spPr/>
        <p:txBody>
          <a:bodyPr/>
          <a:lstStyle/>
          <a:p>
            <a:fld id="{A26A1CD5-F97D-47AE-9145-E28EE6DC1306}" type="slidenum">
              <a:rPr lang="en-US" smtClean="0"/>
              <a:pPr/>
              <a:t>11</a:t>
            </a:fld>
            <a:endParaRPr lang="en-US"/>
          </a:p>
        </p:txBody>
      </p:sp>
    </p:spTree>
    <p:extLst>
      <p:ext uri="{BB962C8B-B14F-4D97-AF65-F5344CB8AC3E}">
        <p14:creationId xmlns="" xmlns:p14="http://schemas.microsoft.com/office/powerpoint/2010/main" val="490024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Locality record: data stored in the Locality table in the Morphbank database includes details about the locality where the specimen was collected like country, water body, state, county, minimum depth and maximum depth.</a:t>
            </a:r>
          </a:p>
          <a:p>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12</a:t>
            </a:fld>
            <a:endParaRPr lang="en-US"/>
          </a:p>
        </p:txBody>
      </p:sp>
    </p:spTree>
    <p:extLst>
      <p:ext uri="{BB962C8B-B14F-4D97-AF65-F5344CB8AC3E}">
        <p14:creationId xmlns="" xmlns:p14="http://schemas.microsoft.com/office/powerpoint/2010/main" val="255015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a:t>
            </a:r>
            <a:r>
              <a:rPr lang="en-US" baseline="30000" dirty="0" smtClean="0"/>
              <a:t>nd</a:t>
            </a:r>
            <a:r>
              <a:rPr lang="en-US" dirty="0" smtClean="0"/>
              <a:t> method may be more intuitive. It depends a lot on the individual</a:t>
            </a:r>
            <a:r>
              <a:rPr lang="en-US" baseline="0" dirty="0" smtClean="0"/>
              <a:t> user and how they understand these various objects and how to find them</a:t>
            </a:r>
          </a:p>
          <a:p>
            <a:r>
              <a:rPr lang="en-US" baseline="0" dirty="0" smtClean="0"/>
              <a:t>once they are uploaded to Morphbank. …</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13</a:t>
            </a:fld>
            <a:endParaRPr lang="en-US"/>
          </a:p>
        </p:txBody>
      </p:sp>
    </p:spTree>
    <p:extLst>
      <p:ext uri="{BB962C8B-B14F-4D97-AF65-F5344CB8AC3E}">
        <p14:creationId xmlns="" xmlns:p14="http://schemas.microsoft.com/office/powerpoint/2010/main" val="253644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a:t>
            </a:r>
            <a:r>
              <a:rPr lang="en-US" baseline="0" dirty="0" smtClean="0"/>
              <a:t> options exist to help a user find their objects in Morphbank. After logging in, and perhaps after uploading various objects a user would like to see </a:t>
            </a:r>
            <a:r>
              <a:rPr lang="en-US" i="1" baseline="0" dirty="0" smtClean="0"/>
              <a:t>just their image records</a:t>
            </a:r>
            <a:r>
              <a:rPr lang="en-US" i="0" baseline="0" dirty="0" smtClean="0"/>
              <a:t> (or </a:t>
            </a:r>
            <a:r>
              <a:rPr lang="en-US" i="1" baseline="0" dirty="0" smtClean="0"/>
              <a:t>specimens</a:t>
            </a:r>
            <a:r>
              <a:rPr lang="en-US" i="0" baseline="0" dirty="0" smtClean="0"/>
              <a:t>, </a:t>
            </a:r>
            <a:r>
              <a:rPr lang="en-US" i="1" baseline="0" dirty="0" smtClean="0"/>
              <a:t>views</a:t>
            </a:r>
            <a:r>
              <a:rPr lang="en-US" i="0" baseline="0" dirty="0" smtClean="0"/>
              <a:t> or </a:t>
            </a:r>
            <a:r>
              <a:rPr lang="en-US" i="1" baseline="0" dirty="0" smtClean="0"/>
              <a:t>locality</a:t>
            </a:r>
            <a:r>
              <a:rPr lang="en-US" i="0" baseline="0" dirty="0" smtClean="0"/>
              <a:t> objects). From path: </a:t>
            </a:r>
            <a:r>
              <a:rPr lang="en-US" i="1" baseline="0" dirty="0" smtClean="0"/>
              <a:t>header menu &gt; tools &gt; My Manager &gt; Images</a:t>
            </a:r>
            <a:r>
              <a:rPr lang="en-US" i="0" baseline="0" dirty="0" smtClean="0"/>
              <a:t>, a user can search in the </a:t>
            </a:r>
            <a:r>
              <a:rPr lang="en-US" b="1" i="0" baseline="0" dirty="0" smtClean="0"/>
              <a:t>keywords</a:t>
            </a:r>
            <a:r>
              <a:rPr lang="en-US" b="0" i="0" baseline="0" dirty="0" smtClean="0"/>
              <a:t> search box by values like: user name, taxon name, group name, original name of the image file or unique identifier for the image. Hovering over the </a:t>
            </a:r>
            <a:r>
              <a:rPr lang="en-US" b="1" i="0" baseline="0" dirty="0" smtClean="0"/>
              <a:t>keywords</a:t>
            </a:r>
            <a:r>
              <a:rPr lang="en-US" b="0" i="0" baseline="0" dirty="0" smtClean="0"/>
              <a:t> search box reveals a post-it note showing what fields are searchable in the My Manager &gt; Images tab.</a:t>
            </a:r>
          </a:p>
          <a:p>
            <a:endParaRPr lang="en-US" b="0" i="0" baseline="0" dirty="0" smtClean="0"/>
          </a:p>
          <a:p>
            <a:pPr algn="l"/>
            <a:r>
              <a:rPr lang="en-US" b="0" i="0" baseline="0" dirty="0" smtClean="0"/>
              <a:t>It is also easy to </a:t>
            </a:r>
            <a:r>
              <a:rPr lang="en-US" b="1" i="0" baseline="0" dirty="0" smtClean="0"/>
              <a:t>Limit </a:t>
            </a:r>
            <a:r>
              <a:rPr lang="en-US" b="0" i="0" baseline="0" dirty="0" smtClean="0"/>
              <a:t>the </a:t>
            </a:r>
            <a:r>
              <a:rPr lang="en-US" b="1" i="0" baseline="0" dirty="0" smtClean="0"/>
              <a:t>Search</a:t>
            </a:r>
            <a:r>
              <a:rPr lang="en-US" b="0" i="0" baseline="0" dirty="0" smtClean="0"/>
              <a:t> by Contributor, Submitter and / or Group. The check boxes are </a:t>
            </a:r>
            <a:r>
              <a:rPr lang="en-US" b="0" i="1" baseline="0" dirty="0" smtClean="0"/>
              <a:t>boolean and</a:t>
            </a:r>
            <a:r>
              <a:rPr lang="en-US" b="0" i="0" baseline="0" dirty="0" smtClean="0"/>
              <a:t> so the user can combine these delimiters. To show only objects where you are the Morphbank Contributor, </a:t>
            </a:r>
            <a:r>
              <a:rPr lang="en-US" b="0" i="1" baseline="0" dirty="0" smtClean="0"/>
              <a:t>click</a:t>
            </a:r>
            <a:r>
              <a:rPr lang="en-US" b="0" i="0" baseline="0" dirty="0" smtClean="0"/>
              <a:t> the </a:t>
            </a:r>
            <a:r>
              <a:rPr lang="en-US" b="0" i="1" baseline="0" dirty="0" smtClean="0"/>
              <a:t>Contributor box</a:t>
            </a:r>
            <a:r>
              <a:rPr lang="en-US" b="0" i="0" baseline="0" dirty="0" smtClean="0"/>
              <a:t> &gt; </a:t>
            </a:r>
            <a:r>
              <a:rPr lang="en-US" b="0" i="1" baseline="0" dirty="0" smtClean="0"/>
              <a:t>click Search</a:t>
            </a:r>
            <a:r>
              <a:rPr lang="en-US" b="0" i="0" baseline="0" dirty="0" smtClean="0"/>
              <a:t>. If you’d like to see only SCAMIT images, </a:t>
            </a:r>
            <a:r>
              <a:rPr lang="en-US" b="0" i="1" baseline="0" dirty="0" smtClean="0"/>
              <a:t>check Group</a:t>
            </a:r>
            <a:r>
              <a:rPr lang="en-US" b="1" i="1" baseline="0" dirty="0" smtClean="0"/>
              <a:t> </a:t>
            </a:r>
            <a:r>
              <a:rPr lang="en-US" b="0" i="1" baseline="0" dirty="0" smtClean="0"/>
              <a:t>current &gt; click Search.</a:t>
            </a:r>
            <a:r>
              <a:rPr lang="en-US" b="0" i="0" baseline="0" dirty="0" smtClean="0"/>
              <a:t> This works because the user (see example in screen shot) is logged in and currently in the SCAMIT group.</a:t>
            </a:r>
          </a:p>
          <a:p>
            <a:pPr algn="l"/>
            <a:endParaRPr lang="en-US" b="0" i="0" baseline="0" dirty="0" smtClean="0"/>
          </a:p>
          <a:p>
            <a:pPr algn="l"/>
            <a:r>
              <a:rPr lang="en-US" b="0" i="0" baseline="0" dirty="0" smtClean="0"/>
              <a:t>Perhaps you are the Morphbank Submitter of images (not the Contributor). In that case, to see your images, </a:t>
            </a:r>
            <a:r>
              <a:rPr lang="en-US" b="1" i="0" baseline="0" dirty="0" smtClean="0"/>
              <a:t>Limit </a:t>
            </a:r>
            <a:r>
              <a:rPr lang="en-US" b="0" i="0" baseline="0" dirty="0" smtClean="0"/>
              <a:t>the </a:t>
            </a:r>
            <a:r>
              <a:rPr lang="en-US" b="1" i="0" baseline="0" dirty="0" smtClean="0"/>
              <a:t>Search</a:t>
            </a:r>
            <a:r>
              <a:rPr lang="en-US" b="0" i="0" baseline="0" dirty="0" smtClean="0"/>
              <a:t> by Submitter. To do so, </a:t>
            </a:r>
            <a:r>
              <a:rPr lang="en-US" b="0" i="1" baseline="0" dirty="0" smtClean="0"/>
              <a:t>click</a:t>
            </a:r>
            <a:r>
              <a:rPr lang="en-US" b="0" i="0" baseline="0" dirty="0" smtClean="0"/>
              <a:t> the </a:t>
            </a:r>
            <a:r>
              <a:rPr lang="en-US" b="0" i="1" baseline="0" dirty="0" smtClean="0"/>
              <a:t>Submitter box</a:t>
            </a:r>
            <a:r>
              <a:rPr lang="en-US" b="0" i="0" baseline="0" dirty="0" smtClean="0"/>
              <a:t> &gt; </a:t>
            </a:r>
            <a:r>
              <a:rPr lang="en-US" b="0" i="1" baseline="0" dirty="0" smtClean="0"/>
              <a:t>click Search.</a:t>
            </a:r>
            <a:endParaRPr lang="en-US" b="0" i="0" baseline="0" dirty="0" smtClean="0"/>
          </a:p>
          <a:p>
            <a:pPr algn="l"/>
            <a:endParaRPr lang="en-US" b="0" i="0" baseline="0" dirty="0" smtClean="0"/>
          </a:p>
          <a:p>
            <a:pPr algn="l"/>
            <a:r>
              <a:rPr lang="en-US" b="0" i="0" baseline="0" dirty="0" smtClean="0"/>
              <a:t>To see all the </a:t>
            </a:r>
            <a:r>
              <a:rPr lang="en-US" b="1" i="0" baseline="0" dirty="0" smtClean="0"/>
              <a:t>metadata</a:t>
            </a:r>
            <a:r>
              <a:rPr lang="en-US" b="0" i="0" baseline="0" dirty="0" smtClean="0"/>
              <a:t> for a particular Image record, click on the i icon (information) near the thumbnail on the right. Clicking the i icon opens the Morphbank </a:t>
            </a:r>
            <a:r>
              <a:rPr lang="en-US" b="0" i="1" baseline="0" dirty="0" smtClean="0"/>
              <a:t>single show window</a:t>
            </a:r>
            <a:r>
              <a:rPr lang="en-US" b="0" i="0" baseline="0" dirty="0" smtClean="0"/>
              <a:t> revealing the metadata in Morphbank for this image.</a:t>
            </a:r>
          </a:p>
          <a:p>
            <a:pPr algn="l"/>
            <a:endParaRPr lang="en-US" b="0" i="0" baseline="0" dirty="0" smtClean="0"/>
          </a:p>
          <a:p>
            <a:pPr algn="l"/>
            <a:r>
              <a:rPr lang="en-US" b="0" i="0" baseline="0" dirty="0" smtClean="0"/>
              <a:t>You may have privileges to </a:t>
            </a:r>
            <a:r>
              <a:rPr lang="en-US" b="1" i="0" baseline="0" dirty="0" smtClean="0"/>
              <a:t>Edit</a:t>
            </a:r>
            <a:r>
              <a:rPr lang="en-US" b="0" i="0" baseline="0" dirty="0" smtClean="0"/>
              <a:t> the </a:t>
            </a:r>
            <a:r>
              <a:rPr lang="en-US" b="1" i="0" baseline="0" dirty="0" smtClean="0"/>
              <a:t>metadata</a:t>
            </a:r>
            <a:r>
              <a:rPr lang="en-US" b="0" i="0" baseline="0" dirty="0" smtClean="0"/>
              <a:t> for this Image record. If you are the</a:t>
            </a:r>
            <a:r>
              <a:rPr lang="en-US" b="1" i="0" baseline="0" dirty="0" smtClean="0"/>
              <a:t> </a:t>
            </a:r>
            <a:r>
              <a:rPr lang="en-US" b="0" i="0" baseline="0" dirty="0" smtClean="0"/>
              <a:t>Contributor, Submitter OR you are a member of the SCAMIT Morphbank group, you can click the Edit icon to open the Edit form to supply additional data or update current data. The Edit icon is just to the right of the i icon.</a:t>
            </a:r>
          </a:p>
          <a:p>
            <a:pPr algn="l"/>
            <a:endParaRPr lang="en-US" b="0" i="0" baseline="0" dirty="0" smtClean="0"/>
          </a:p>
          <a:p>
            <a:pPr algn="l"/>
            <a:r>
              <a:rPr lang="en-US" b="0" i="0" baseline="0" dirty="0" smtClean="0"/>
              <a:t>The same guidelines apply to finding / limiting / viewing metadata / and editing other objects in Morphbank (Specimen, View, Locality). Just </a:t>
            </a:r>
            <a:r>
              <a:rPr lang="en-US" b="0" i="1" baseline="0" dirty="0" smtClean="0"/>
              <a:t>click</a:t>
            </a:r>
            <a:r>
              <a:rPr lang="en-US" b="0" i="0" baseline="0" dirty="0" smtClean="0"/>
              <a:t> on the </a:t>
            </a:r>
            <a:r>
              <a:rPr lang="en-US" b="0" i="1" baseline="0" dirty="0" smtClean="0"/>
              <a:t>My Manager tab</a:t>
            </a:r>
            <a:r>
              <a:rPr lang="en-US" b="0" i="0" baseline="0" dirty="0" smtClean="0"/>
              <a:t> of interest to see those objects. The same features are available in most tabs.</a:t>
            </a:r>
          </a:p>
        </p:txBody>
      </p:sp>
      <p:sp>
        <p:nvSpPr>
          <p:cNvPr id="4" name="Slide Number Placeholder 3"/>
          <p:cNvSpPr>
            <a:spLocks noGrp="1"/>
          </p:cNvSpPr>
          <p:nvPr>
            <p:ph type="sldNum" sz="quarter" idx="10"/>
          </p:nvPr>
        </p:nvSpPr>
        <p:spPr/>
        <p:txBody>
          <a:bodyPr/>
          <a:lstStyle/>
          <a:p>
            <a:fld id="{A26A1CD5-F97D-47AE-9145-E28EE6DC1306}" type="slidenum">
              <a:rPr lang="en-US" smtClean="0"/>
              <a:pPr/>
              <a:t>14</a:t>
            </a:fld>
            <a:endParaRPr lang="en-US"/>
          </a:p>
        </p:txBody>
      </p:sp>
    </p:spTree>
    <p:extLst>
      <p:ext uri="{BB962C8B-B14F-4D97-AF65-F5344CB8AC3E}">
        <p14:creationId xmlns="" xmlns:p14="http://schemas.microsoft.com/office/powerpoint/2010/main" val="3791321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creating a collection, it is found in the My Manager &gt; Collection tab. A collection is an </a:t>
            </a:r>
            <a:r>
              <a:rPr lang="en-US" i="1" baseline="0" dirty="0" smtClean="0"/>
              <a:t>object</a:t>
            </a:r>
            <a:r>
              <a:rPr lang="en-US" i="0" baseline="0" dirty="0" smtClean="0"/>
              <a:t> in Morphbank. So, it has a unique identifier and it also has a date-to-publish. Users may create and also delete collections they have made. Note a collection cannot be deleted </a:t>
            </a:r>
            <a:r>
              <a:rPr lang="en-US" i="1" baseline="0" dirty="0" smtClean="0"/>
              <a:t>if the date-to-publish</a:t>
            </a:r>
            <a:r>
              <a:rPr lang="en-US" i="0" baseline="0" dirty="0" smtClean="0"/>
              <a:t> is passed.</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17</a:t>
            </a:fld>
            <a:endParaRPr lang="en-US"/>
          </a:p>
        </p:txBody>
      </p:sp>
    </p:spTree>
    <p:extLst>
      <p:ext uri="{BB962C8B-B14F-4D97-AF65-F5344CB8AC3E}">
        <p14:creationId xmlns="" xmlns:p14="http://schemas.microsoft.com/office/powerpoint/2010/main" val="1009294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t>
            </a:r>
            <a:r>
              <a:rPr lang="en-US" baseline="0" dirty="0" smtClean="0"/>
              <a:t> to www.morphbank.net and upload some images and related objects.</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Contributor</a:t>
            </a:r>
            <a:r>
              <a:rPr lang="en-US" baseline="0" dirty="0" smtClean="0"/>
              <a:t> and Submitter may both be the same person, they do not have to be the same. The id of a Morphbank user is much easier to locate after this user has uploaded images to Morphbank. Log in, path: </a:t>
            </a:r>
            <a:r>
              <a:rPr lang="en-US" i="1" baseline="0" dirty="0" smtClean="0"/>
              <a:t>tools &gt; my manager &gt; images tab &gt; search by keyword=</a:t>
            </a:r>
            <a:r>
              <a:rPr lang="en-US" i="0" baseline="0" dirty="0" smtClean="0"/>
              <a:t>name of user</a:t>
            </a:r>
            <a:r>
              <a:rPr lang="en-US" i="1" baseline="0" dirty="0" smtClean="0"/>
              <a:t> &gt; click search</a:t>
            </a:r>
            <a:r>
              <a:rPr lang="en-US" i="0" baseline="0" dirty="0" smtClean="0"/>
              <a:t>. If a user’s name returns a record, the person’s name is hot-link to their User record (an object in Morphbank). Click on the link and the User’s id is displayed with other metadata about the User. Contact mbadmin@scs.fsu.edu for help with this, if needed. For Contributing Images and other records to the SCAMIT group, the Group Name and Group Id do not change from the above example. Date to publish is up to the Contributor. Morphbank suggests several weeks to a month after upload for images to become public. This is usually enough time for any issues discovered to be resolved. The Creative Commons field for each image on the </a:t>
            </a:r>
            <a:r>
              <a:rPr lang="en-US" b="1" i="0" baseline="0" dirty="0" smtClean="0"/>
              <a:t>Data</a:t>
            </a:r>
            <a:r>
              <a:rPr lang="en-US" b="0" i="0" baseline="0" dirty="0" smtClean="0"/>
              <a:t> sheet</a:t>
            </a:r>
            <a:r>
              <a:rPr lang="en-US" i="0" baseline="0" dirty="0" smtClean="0"/>
              <a:t>, now </a:t>
            </a:r>
            <a:r>
              <a:rPr lang="en-US" i="1" baseline="0" dirty="0" smtClean="0"/>
              <a:t>auto-fills</a:t>
            </a:r>
            <a:r>
              <a:rPr lang="en-US" i="0" baseline="0" dirty="0" smtClean="0"/>
              <a:t> based the choice made on this sheet. Users may choose one of the existing choices, or SCAMIT may decide to go to the Creative Commons web site to design / choose their own version of Creative Commons. SCAMIT may also choose Public Domain.</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the values on the</a:t>
            </a:r>
            <a:r>
              <a:rPr lang="en-US" baseline="0" dirty="0" smtClean="0"/>
              <a:t> DropDowns sheet before upload and try to add any needed values before filling out the Data sheet.</a:t>
            </a:r>
          </a:p>
          <a:p>
            <a:endParaRPr lang="en-US" baseline="0" dirty="0" smtClean="0"/>
          </a:p>
          <a:p>
            <a:r>
              <a:rPr lang="en-US" baseline="0" dirty="0" smtClean="0"/>
              <a:t>Note that columns B, H and P (Basis of Record, Type Status and Object Type) can not be modified. If your workbook has a drop-down for </a:t>
            </a:r>
          </a:p>
          <a:p>
            <a:r>
              <a:rPr lang="en-US" baseline="0" dirty="0" smtClean="0"/>
              <a:t>continent – please choose from presented options (don’t modify this drop-down either). Probably? most of SCAMIT data is continent=North America.(?)</a:t>
            </a:r>
          </a:p>
          <a:p>
            <a:endParaRPr lang="en-US" baseline="0" dirty="0" smtClean="0"/>
          </a:p>
          <a:p>
            <a:r>
              <a:rPr lang="en-US" dirty="0" smtClean="0"/>
              <a:t>The </a:t>
            </a:r>
            <a:r>
              <a:rPr lang="en-US" dirty="0" err="1" smtClean="0"/>
              <a:t>Scamit</a:t>
            </a:r>
            <a:r>
              <a:rPr lang="en-US" dirty="0" smtClean="0"/>
              <a:t> Manual</a:t>
            </a:r>
            <a:r>
              <a:rPr lang="en-US" baseline="0" dirty="0" smtClean="0"/>
              <a:t> written to explain how to populate this workbook, explains how to add values to this sheet so that the new</a:t>
            </a:r>
          </a:p>
          <a:p>
            <a:r>
              <a:rPr lang="en-US" baseline="0" dirty="0" smtClean="0"/>
              <a:t>entries appear in the drop-down menus on the Data sheet. The steps to do this involve Excel &gt; </a:t>
            </a:r>
            <a:r>
              <a:rPr lang="en-US" b="1" baseline="0" dirty="0" smtClean="0"/>
              <a:t>Data Validation</a:t>
            </a:r>
            <a:r>
              <a:rPr lang="en-US" b="0" baseline="0" dirty="0" smtClean="0"/>
              <a:t> and Excel &gt; </a:t>
            </a:r>
            <a:r>
              <a:rPr lang="en-US" b="1" baseline="0" dirty="0" smtClean="0"/>
              <a:t>Name Manager</a:t>
            </a:r>
            <a:r>
              <a:rPr lang="en-US" b="0" baseline="0" dirty="0" smtClean="0"/>
              <a:t>.</a:t>
            </a:r>
          </a:p>
        </p:txBody>
      </p:sp>
      <p:sp>
        <p:nvSpPr>
          <p:cNvPr id="4" name="Slide Number Placeholder 3"/>
          <p:cNvSpPr>
            <a:spLocks noGrp="1"/>
          </p:cNvSpPr>
          <p:nvPr>
            <p:ph type="sldNum" sz="quarter" idx="10"/>
          </p:nvPr>
        </p:nvSpPr>
        <p:spPr/>
        <p:txBody>
          <a:bodyPr/>
          <a:lstStyle/>
          <a:p>
            <a:fld id="{A26A1CD5-F97D-47AE-9145-E28EE6DC1306}"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the values on the</a:t>
            </a:r>
            <a:r>
              <a:rPr lang="en-US" baseline="0" dirty="0" smtClean="0"/>
              <a:t> DropDowns sheet before upload and try to add any needed values before filling out the Data sheet.</a:t>
            </a:r>
          </a:p>
          <a:p>
            <a:endParaRPr lang="en-US" baseline="0" dirty="0" smtClean="0"/>
          </a:p>
          <a:p>
            <a:r>
              <a:rPr lang="en-US" baseline="0" dirty="0" smtClean="0"/>
              <a:t>Note that columns B, H and P (Basis of Record, Type Status and Object Type) can not be modified.</a:t>
            </a:r>
          </a:p>
          <a:p>
            <a:endParaRPr lang="en-US" baseline="0" dirty="0" smtClean="0"/>
          </a:p>
          <a:p>
            <a:r>
              <a:rPr lang="en-US" dirty="0" smtClean="0"/>
              <a:t>The </a:t>
            </a:r>
            <a:r>
              <a:rPr lang="en-US" dirty="0" err="1" smtClean="0"/>
              <a:t>Scamit</a:t>
            </a:r>
            <a:r>
              <a:rPr lang="en-US" dirty="0" smtClean="0"/>
              <a:t> Manual</a:t>
            </a:r>
            <a:r>
              <a:rPr lang="en-US" baseline="0" dirty="0" smtClean="0"/>
              <a:t> written to explain how to populate this workbook, explains how to add values to this sheet so that the new</a:t>
            </a:r>
          </a:p>
          <a:p>
            <a:r>
              <a:rPr lang="en-US" baseline="0" dirty="0" smtClean="0"/>
              <a:t>entries appear in the drop-down menus on the Data sheet. The steps to do this involve Excel &gt; </a:t>
            </a:r>
            <a:r>
              <a:rPr lang="en-US" b="1" baseline="0" dirty="0" smtClean="0"/>
              <a:t>Data Validation</a:t>
            </a:r>
            <a:r>
              <a:rPr lang="en-US" b="0" baseline="0" dirty="0" smtClean="0"/>
              <a:t> and Excel &gt; </a:t>
            </a:r>
            <a:r>
              <a:rPr lang="en-US" b="1" baseline="0" dirty="0" smtClean="0"/>
              <a:t>Name Manager</a:t>
            </a:r>
            <a:r>
              <a:rPr lang="en-US" b="0" baseline="0" dirty="0" smtClean="0"/>
              <a:t>.</a:t>
            </a:r>
          </a:p>
          <a:p>
            <a:endParaRPr lang="en-US" b="0" baseline="0" dirty="0" smtClean="0"/>
          </a:p>
          <a:p>
            <a:r>
              <a:rPr lang="en-US" b="0" baseline="0" dirty="0" smtClean="0"/>
              <a:t>In this slide, </a:t>
            </a:r>
            <a:r>
              <a:rPr lang="en-US" b="1" baseline="0" dirty="0" smtClean="0"/>
              <a:t>Data Validation</a:t>
            </a:r>
            <a:r>
              <a:rPr lang="en-US" b="0" baseline="0" dirty="0" smtClean="0"/>
              <a:t> is explained and note the </a:t>
            </a:r>
            <a:r>
              <a:rPr lang="en-US" b="1" baseline="0" dirty="0" smtClean="0"/>
              <a:t>Source</a:t>
            </a:r>
            <a:r>
              <a:rPr lang="en-US" b="0" baseline="0" dirty="0" smtClean="0"/>
              <a:t> of the </a:t>
            </a:r>
            <a:r>
              <a:rPr lang="en-US" b="1" baseline="0" dirty="0" smtClean="0"/>
              <a:t>Data Validation</a:t>
            </a:r>
            <a:r>
              <a:rPr lang="en-US" b="0" baseline="0" dirty="0" smtClean="0"/>
              <a:t> </a:t>
            </a:r>
            <a:r>
              <a:rPr lang="en-US" b="0" i="1" baseline="0" dirty="0" smtClean="0"/>
              <a:t>for the drop-down  of the </a:t>
            </a:r>
            <a:r>
              <a:rPr lang="en-US" b="1" i="0" baseline="0" dirty="0" smtClean="0"/>
              <a:t>View Angle</a:t>
            </a:r>
            <a:r>
              <a:rPr lang="en-US" b="0" i="0" baseline="0" dirty="0" smtClean="0"/>
              <a:t> field is</a:t>
            </a:r>
          </a:p>
          <a:p>
            <a:r>
              <a:rPr lang="en-US" b="1" i="0" baseline="0" dirty="0" smtClean="0"/>
              <a:t>=View_Angle</a:t>
            </a:r>
            <a:r>
              <a:rPr lang="en-US" b="0" i="0"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A26A1CD5-F97D-47AE-9145-E28EE6DC1306}"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the values on the</a:t>
            </a:r>
            <a:r>
              <a:rPr lang="en-US" baseline="0" dirty="0" smtClean="0"/>
              <a:t> DropDowns sheet before upload and try to add any needed values before filling out the Data sheet.</a:t>
            </a:r>
          </a:p>
          <a:p>
            <a:endParaRPr lang="en-US" baseline="0" dirty="0" smtClean="0"/>
          </a:p>
          <a:p>
            <a:r>
              <a:rPr lang="en-US" baseline="0" dirty="0" smtClean="0"/>
              <a:t>Note that columns B, H and P (Basis of Record, Type Status and Object Type) can not be modified.</a:t>
            </a:r>
          </a:p>
          <a:p>
            <a:endParaRPr lang="en-US" baseline="0" dirty="0" smtClean="0"/>
          </a:p>
          <a:p>
            <a:r>
              <a:rPr lang="en-US" dirty="0" smtClean="0"/>
              <a:t>The </a:t>
            </a:r>
            <a:r>
              <a:rPr lang="en-US" dirty="0" err="1" smtClean="0"/>
              <a:t>Scamit</a:t>
            </a:r>
            <a:r>
              <a:rPr lang="en-US" dirty="0" smtClean="0"/>
              <a:t> Manual</a:t>
            </a:r>
            <a:r>
              <a:rPr lang="en-US" baseline="0" dirty="0" smtClean="0"/>
              <a:t> written to explain how to populate this workbook, explains how to add values to this sheet so that the new</a:t>
            </a:r>
          </a:p>
          <a:p>
            <a:r>
              <a:rPr lang="en-US" baseline="0" dirty="0" smtClean="0"/>
              <a:t>entries appear in the drop-down menus on the Data sheet. The steps to do this involve Excel &gt; </a:t>
            </a:r>
            <a:r>
              <a:rPr lang="en-US" b="1" baseline="0" dirty="0" smtClean="0"/>
              <a:t>Data Validation</a:t>
            </a:r>
            <a:r>
              <a:rPr lang="en-US" b="0" baseline="0" dirty="0" smtClean="0"/>
              <a:t> and Excel &gt; </a:t>
            </a:r>
            <a:r>
              <a:rPr lang="en-US" b="1" baseline="0" dirty="0" smtClean="0"/>
              <a:t>Name Manager</a:t>
            </a:r>
            <a:r>
              <a:rPr lang="en-US" b="0" baseline="0" dirty="0" smtClean="0"/>
              <a:t>.</a:t>
            </a:r>
          </a:p>
          <a:p>
            <a:endParaRPr lang="en-US" b="0" baseline="0" dirty="0" smtClean="0"/>
          </a:p>
          <a:p>
            <a:r>
              <a:rPr lang="en-US" b="0" baseline="0" dirty="0" smtClean="0"/>
              <a:t>After figuring out the </a:t>
            </a:r>
            <a:r>
              <a:rPr lang="en-US" b="1" baseline="0" dirty="0" smtClean="0"/>
              <a:t>Data Validation</a:t>
            </a:r>
            <a:r>
              <a:rPr lang="en-US" b="0" baseline="0" dirty="0" smtClean="0"/>
              <a:t> for View Angle is </a:t>
            </a:r>
            <a:r>
              <a:rPr lang="en-US" b="1" baseline="0" dirty="0" smtClean="0"/>
              <a:t>View_Angle</a:t>
            </a:r>
            <a:r>
              <a:rPr lang="en-US" b="0" baseline="0" dirty="0" smtClean="0"/>
              <a:t>…</a:t>
            </a:r>
          </a:p>
          <a:p>
            <a:r>
              <a:rPr lang="en-US" b="0" baseline="0" dirty="0" smtClean="0"/>
              <a:t>Next, find the </a:t>
            </a:r>
            <a:r>
              <a:rPr lang="en-US" b="1" baseline="0" dirty="0" smtClean="0"/>
              <a:t>Name Manager</a:t>
            </a:r>
            <a:r>
              <a:rPr lang="en-US" b="0" baseline="0" dirty="0" smtClean="0"/>
              <a:t> list and reference for </a:t>
            </a:r>
            <a:r>
              <a:rPr lang="en-US" b="1" baseline="0" dirty="0" smtClean="0"/>
              <a:t>View_Angle.</a:t>
            </a:r>
            <a:r>
              <a:rPr lang="en-US" b="0" baseline="0" dirty="0" smtClean="0"/>
              <a:t> </a:t>
            </a:r>
          </a:p>
          <a:p>
            <a:r>
              <a:rPr lang="en-US" b="0" baseline="0" dirty="0" smtClean="0"/>
              <a:t>Adjust the </a:t>
            </a:r>
            <a:r>
              <a:rPr lang="en-US" b="1" i="1" baseline="0" dirty="0" smtClean="0"/>
              <a:t>Refers to </a:t>
            </a:r>
            <a:r>
              <a:rPr lang="en-US" b="0" i="1" baseline="0" dirty="0" smtClean="0"/>
              <a:t>definition</a:t>
            </a:r>
            <a:r>
              <a:rPr lang="en-US" b="0" i="0" baseline="0" dirty="0" smtClean="0"/>
              <a:t> to include extra cells as needed.</a:t>
            </a:r>
          </a:p>
          <a:p>
            <a:r>
              <a:rPr lang="en-US" b="0" i="0" baseline="0" dirty="0" smtClean="0"/>
              <a:t>In this example, 10 more cells are needed, so the 12 is changed to a 22 in the =DropDowns!$L$2:$L$22</a:t>
            </a:r>
          </a:p>
          <a:p>
            <a:r>
              <a:rPr lang="en-US" b="0" i="0" baseline="0" dirty="0" smtClean="0"/>
              <a:t>click Close.</a:t>
            </a:r>
          </a:p>
          <a:p>
            <a:endParaRPr lang="en-US" b="0" i="0" baseline="0" dirty="0" smtClean="0"/>
          </a:p>
          <a:p>
            <a:r>
              <a:rPr lang="en-US" b="0" i="0" baseline="0" dirty="0" smtClean="0"/>
              <a:t>Type in the values needed into the cells in the View Angle column on the DropDowns sheet.</a:t>
            </a:r>
          </a:p>
          <a:p>
            <a:endParaRPr lang="en-US" b="0" i="0" baseline="0" dirty="0" smtClean="0"/>
          </a:p>
          <a:p>
            <a:r>
              <a:rPr lang="en-US" b="0" i="0" baseline="0" dirty="0" smtClean="0"/>
              <a:t>The new values now show up in the View Angle drop-down feature in the View Angle column on the Data sheet.</a:t>
            </a:r>
            <a:endParaRPr lang="en-US" b="0" baseline="0" dirty="0" smtClean="0"/>
          </a:p>
        </p:txBody>
      </p:sp>
      <p:sp>
        <p:nvSpPr>
          <p:cNvPr id="4" name="Slide Number Placeholder 3"/>
          <p:cNvSpPr>
            <a:spLocks noGrp="1"/>
          </p:cNvSpPr>
          <p:nvPr>
            <p:ph type="sldNum" sz="quarter" idx="10"/>
          </p:nvPr>
        </p:nvSpPr>
        <p:spPr/>
        <p:txBody>
          <a:bodyPr/>
          <a:lstStyle/>
          <a:p>
            <a:fld id="{A26A1CD5-F97D-47AE-9145-E28EE6DC1306}"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Topics covered in this presentation include 1) overview of how to upload objects via the morphbank.net, 2) how to populate the Morphbank Excel Workbook, 3) using Morphbank Collections, Annotations, web services, linking, </a:t>
            </a:r>
            <a:r>
              <a:rPr lang="en-US" dirty="0" err="1" smtClean="0"/>
              <a:t>rss</a:t>
            </a:r>
            <a:r>
              <a:rPr lang="en-US" dirty="0" smtClean="0"/>
              <a:t>, Google Maps after upload, 4) ontologies  linked to images in Morphbank (using images in Morphbank to illustrate an ontology).</a:t>
            </a:r>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2FEF2D-F677-49C3-93A2-A3A18F184865}"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begin to fill out fields, note t</a:t>
            </a:r>
            <a:r>
              <a:rPr lang="en-US" i="0" baseline="0" dirty="0" smtClean="0"/>
              <a:t>he Creative Commons field </a:t>
            </a:r>
            <a:r>
              <a:rPr lang="en-US" b="1" i="0" baseline="0" dirty="0" smtClean="0"/>
              <a:t>auto-fills</a:t>
            </a:r>
            <a:r>
              <a:rPr lang="en-US" i="0" baseline="0" dirty="0" smtClean="0"/>
              <a:t>. </a:t>
            </a:r>
          </a:p>
        </p:txBody>
      </p:sp>
      <p:sp>
        <p:nvSpPr>
          <p:cNvPr id="4" name="Slide Number Placeholder 3"/>
          <p:cNvSpPr>
            <a:spLocks noGrp="1"/>
          </p:cNvSpPr>
          <p:nvPr>
            <p:ph type="sldNum" sz="quarter" idx="10"/>
          </p:nvPr>
        </p:nvSpPr>
        <p:spPr/>
        <p:txBody>
          <a:bodyPr/>
          <a:lstStyle/>
          <a:p>
            <a:fld id="{A26A1CD5-F97D-47AE-9145-E28EE6DC1306}"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begin to fill out fields, not t</a:t>
            </a:r>
            <a:r>
              <a:rPr lang="en-US" i="0" baseline="0" dirty="0" smtClean="0"/>
              <a:t>he Creative Commons field auto-fills. </a:t>
            </a:r>
          </a:p>
        </p:txBody>
      </p:sp>
      <p:sp>
        <p:nvSpPr>
          <p:cNvPr id="4" name="Slide Number Placeholder 3"/>
          <p:cNvSpPr>
            <a:spLocks noGrp="1"/>
          </p:cNvSpPr>
          <p:nvPr>
            <p:ph type="sldNum" sz="quarter" idx="10"/>
          </p:nvPr>
        </p:nvSpPr>
        <p:spPr/>
        <p:txBody>
          <a:bodyPr/>
          <a:lstStyle/>
          <a:p>
            <a:fld id="{A26A1CD5-F97D-47AE-9145-E28EE6DC1306}"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baseline="0" dirty="0" smtClean="0"/>
          </a:p>
        </p:txBody>
      </p:sp>
      <p:sp>
        <p:nvSpPr>
          <p:cNvPr id="4" name="Slide Number Placeholder 3"/>
          <p:cNvSpPr>
            <a:spLocks noGrp="1"/>
          </p:cNvSpPr>
          <p:nvPr>
            <p:ph type="sldNum" sz="quarter" idx="10"/>
          </p:nvPr>
        </p:nvSpPr>
        <p:spPr/>
        <p:txBody>
          <a:bodyPr/>
          <a:lstStyle/>
          <a:p>
            <a:fld id="{A26A1CD5-F97D-47AE-9145-E28EE6DC1306}"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SCAMIT is not using View external ids.</a:t>
            </a:r>
          </a:p>
        </p:txBody>
      </p:sp>
      <p:sp>
        <p:nvSpPr>
          <p:cNvPr id="4" name="Slide Number Placeholder 3"/>
          <p:cNvSpPr>
            <a:spLocks noGrp="1"/>
          </p:cNvSpPr>
          <p:nvPr>
            <p:ph type="sldNum" sz="quarter" idx="10"/>
          </p:nvPr>
        </p:nvSpPr>
        <p:spPr/>
        <p:txBody>
          <a:bodyPr/>
          <a:lstStyle/>
          <a:p>
            <a:fld id="{A26A1CD5-F97D-47AE-9145-E28EE6DC1306}"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SCAMIT is not using View external ids.</a:t>
            </a:r>
          </a:p>
        </p:txBody>
      </p:sp>
      <p:sp>
        <p:nvSpPr>
          <p:cNvPr id="4" name="Slide Number Placeholder 3"/>
          <p:cNvSpPr>
            <a:spLocks noGrp="1"/>
          </p:cNvSpPr>
          <p:nvPr>
            <p:ph type="sldNum" sz="quarter" idx="10"/>
          </p:nvPr>
        </p:nvSpPr>
        <p:spPr/>
        <p:txBody>
          <a:bodyPr/>
          <a:lstStyle/>
          <a:p>
            <a:fld id="{A26A1CD5-F97D-47AE-9145-E28EE6DC1306}"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Persons highlighted in </a:t>
            </a:r>
            <a:r>
              <a:rPr lang="en-US" b="1" dirty="0" smtClean="0"/>
              <a:t>bold</a:t>
            </a:r>
            <a:r>
              <a:rPr lang="en-US" b="0" baseline="0" dirty="0" smtClean="0"/>
              <a:t> are currently active with Morphbank in 2011.</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Morphbank</a:t>
            </a:r>
            <a:r>
              <a:rPr lang="en-US" baseline="0" dirty="0" smtClean="0"/>
              <a:t> is currently working on a version specifically designed for the Atlas of Living Australia. http://www.ala.org.au/about/program-of-projects/morphbank/</a:t>
            </a:r>
          </a:p>
          <a:p>
            <a:endParaRPr lang="en-US" baseline="0" dirty="0" smtClean="0"/>
          </a:p>
          <a:p>
            <a:r>
              <a:rPr lang="en-US" baseline="0" dirty="0" smtClean="0"/>
              <a:t>The </a:t>
            </a:r>
            <a:r>
              <a:rPr lang="en-US" baseline="0" dirty="0" err="1" smtClean="0"/>
              <a:t>iDigBio</a:t>
            </a:r>
            <a:r>
              <a:rPr lang="en-US" baseline="0" dirty="0" smtClean="0"/>
              <a:t> project is a new NSF-funded long-term project at $100 million dollars over 10 years. </a:t>
            </a:r>
            <a:r>
              <a:rPr lang="en-US" baseline="0" dirty="0" err="1" smtClean="0"/>
              <a:t>Morphbank’s</a:t>
            </a:r>
            <a:r>
              <a:rPr lang="en-US" baseline="0" dirty="0" smtClean="0"/>
              <a:t> role involves facilitating digitization of other collections (TCNs) and helping to create a clearinghouse of best practices and workshops to demonstrate available software / hardware options. The goal of the HUB part of the grant is to insure all the digitized collections are interoperable (data can be and is shared between them).</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Morphbank</a:t>
            </a:r>
            <a:r>
              <a:rPr lang="en-US" baseline="0" dirty="0" smtClean="0"/>
              <a:t> is currently working on a version specifically designed for the Atlas of Living Australia. http://www.ala.org.au/about/program-of-projects/morphbank/</a:t>
            </a:r>
          </a:p>
          <a:p>
            <a:endParaRPr lang="en-US" baseline="0" dirty="0" smtClean="0"/>
          </a:p>
          <a:p>
            <a:r>
              <a:rPr lang="en-US" baseline="0" dirty="0" smtClean="0"/>
              <a:t>The </a:t>
            </a:r>
            <a:r>
              <a:rPr lang="en-US" baseline="0" dirty="0" err="1" smtClean="0"/>
              <a:t>iDigBio</a:t>
            </a:r>
            <a:r>
              <a:rPr lang="en-US" baseline="0" dirty="0" smtClean="0"/>
              <a:t> project is a new NSF-funded long-term project at $100 million dollars over 10 years. </a:t>
            </a:r>
            <a:r>
              <a:rPr lang="en-US" baseline="0" dirty="0" err="1" smtClean="0"/>
              <a:t>Morphbank’s</a:t>
            </a:r>
            <a:r>
              <a:rPr lang="en-US" baseline="0" dirty="0" smtClean="0"/>
              <a:t> role involves facilitating digitization of other collections (TCNs) and helping to create a clearinghouse of best practices and workshops to demonstrate available software / hardware options. The goal of the HUB part of the grant is to insure all the digitized collections are interoperable (data can be and is shared between them).</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Grasping</a:t>
            </a:r>
            <a:r>
              <a:rPr lang="en-US" baseline="0" dirty="0" smtClean="0"/>
              <a:t> what Morphbank means by an “Image record” (or View, Specimen or Locality record) helps the user better understand the bulk-upload process.</a:t>
            </a:r>
          </a:p>
          <a:p>
            <a:r>
              <a:rPr lang="en-US" baseline="0" dirty="0" smtClean="0"/>
              <a:t>We have found, in general, that a user familiar with the online interface fills out the bulk-upload forms faster and with greater accuracy.</a:t>
            </a:r>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begin adding (or editing) objects via the web, log in, then the path is: </a:t>
            </a:r>
            <a:r>
              <a:rPr lang="en-US" i="1" baseline="0" dirty="0" smtClean="0"/>
              <a:t>header menu &gt; tools &gt; submit &gt; [choose object]</a:t>
            </a:r>
          </a:p>
          <a:p>
            <a:r>
              <a:rPr lang="en-US" i="0" baseline="0" dirty="0" smtClean="0"/>
              <a:t>Note the Group (top left of header). </a:t>
            </a:r>
            <a:r>
              <a:rPr lang="en-US" b="1" i="0" baseline="0" dirty="0" smtClean="0"/>
              <a:t>All</a:t>
            </a:r>
            <a:r>
              <a:rPr lang="en-US" b="0" i="0" baseline="0" dirty="0" smtClean="0"/>
              <a:t> Morphbank users have their own Group. (It’s a Morphbank object). </a:t>
            </a:r>
            <a:r>
              <a:rPr lang="en-US" b="1" i="0" baseline="0" dirty="0" smtClean="0"/>
              <a:t>All </a:t>
            </a:r>
            <a:r>
              <a:rPr lang="en-US" b="0" i="0" baseline="0" dirty="0" smtClean="0"/>
              <a:t>SCAMIT members</a:t>
            </a:r>
          </a:p>
          <a:p>
            <a:r>
              <a:rPr lang="en-US" b="0" i="0" baseline="0" dirty="0" smtClean="0"/>
              <a:t>are part of the Morphbank SCAMIT group. So, all SCAMIT members belong to at least 2 Morphbank groups. The </a:t>
            </a:r>
            <a:r>
              <a:rPr lang="en-US" b="1" i="1" baseline="0" dirty="0" smtClean="0"/>
              <a:t>default</a:t>
            </a:r>
            <a:r>
              <a:rPr lang="en-US" b="0" i="0" baseline="0" dirty="0" smtClean="0"/>
              <a:t> group</a:t>
            </a:r>
          </a:p>
          <a:p>
            <a:r>
              <a:rPr lang="en-US" b="0" i="0" baseline="0" dirty="0" smtClean="0"/>
              <a:t>displays in the top left of the header menu. You can click there, to change to the other group. You may also </a:t>
            </a:r>
            <a:r>
              <a:rPr lang="en-US" b="0" i="1" baseline="0" dirty="0" smtClean="0"/>
              <a:t>change your default group.</a:t>
            </a:r>
            <a:endParaRPr lang="en-US" b="0" i="0" baseline="0" dirty="0" smtClean="0"/>
          </a:p>
          <a:p>
            <a:r>
              <a:rPr lang="en-US" b="0" i="0" baseline="0" dirty="0" smtClean="0"/>
              <a:t>For choosing a different default group: path is: </a:t>
            </a:r>
            <a:r>
              <a:rPr lang="en-US" b="0" i="1" baseline="0" dirty="0" smtClean="0"/>
              <a:t>tools &gt; account settings</a:t>
            </a:r>
            <a:r>
              <a:rPr lang="en-US" b="0" i="0" baseline="0" dirty="0" smtClean="0"/>
              <a:t>.</a:t>
            </a:r>
            <a:endParaRPr lang="en-US" i="0"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7</a:t>
            </a:fld>
            <a:endParaRPr lang="en-US"/>
          </a:p>
        </p:txBody>
      </p:sp>
    </p:spTree>
    <p:extLst>
      <p:ext uri="{BB962C8B-B14F-4D97-AF65-F5344CB8AC3E}">
        <p14:creationId xmlns="" xmlns:p14="http://schemas.microsoft.com/office/powerpoint/2010/main" val="364380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8</a:t>
            </a:fld>
            <a:endParaRPr lang="en-US"/>
          </a:p>
        </p:txBody>
      </p:sp>
    </p:spTree>
    <p:extLst>
      <p:ext uri="{BB962C8B-B14F-4D97-AF65-F5344CB8AC3E}">
        <p14:creationId xmlns="" xmlns:p14="http://schemas.microsoft.com/office/powerpoint/2010/main" val="19264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Arial" pitchFamily="34" charset="0"/>
              <a:buNone/>
            </a:pPr>
            <a:r>
              <a:rPr lang="en-US" dirty="0" smtClean="0"/>
              <a:t>Image record: data stored in the Image table in the Morphbank database includes: original file name of image, photographer, copyright holder information, Encyclopedia of Life flag, magnification, Morphbank userid of the contributor of the image and its metadata). Note that an image</a:t>
            </a:r>
            <a:r>
              <a:rPr lang="en-US" baseline="0" dirty="0" smtClean="0"/>
              <a:t> can now be uploaded with no other metadata. This is a new feature to allow as much flexibility to the user as possible.</a:t>
            </a:r>
            <a:endParaRPr lang="en-US" dirty="0" smtClean="0"/>
          </a:p>
        </p:txBody>
      </p:sp>
      <p:sp>
        <p:nvSpPr>
          <p:cNvPr id="4" name="Slide Number Placeholder 3"/>
          <p:cNvSpPr>
            <a:spLocks noGrp="1"/>
          </p:cNvSpPr>
          <p:nvPr>
            <p:ph type="sldNum" sz="quarter" idx="10"/>
          </p:nvPr>
        </p:nvSpPr>
        <p:spPr/>
        <p:txBody>
          <a:bodyPr/>
          <a:lstStyle/>
          <a:p>
            <a:fld id="{A26A1CD5-F97D-47AE-9145-E28EE6DC1306}" type="slidenum">
              <a:rPr lang="en-US" smtClean="0"/>
              <a:pPr/>
              <a:t>9</a:t>
            </a:fld>
            <a:endParaRPr lang="en-US"/>
          </a:p>
        </p:txBody>
      </p:sp>
    </p:spTree>
    <p:extLst>
      <p:ext uri="{BB962C8B-B14F-4D97-AF65-F5344CB8AC3E}">
        <p14:creationId xmlns="" xmlns:p14="http://schemas.microsoft.com/office/powerpoint/2010/main" val="280058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View record: data stored in the View table in the Morphbank database includes specific, detailed information about what is seen in an image like view angle, specimen part, imaging technique, sex, form, developmental stage and imaging preparation technique. In the</a:t>
            </a:r>
            <a:r>
              <a:rPr lang="en-US" baseline="0" dirty="0" smtClean="0"/>
              <a:t> above form, options can be added to any drop-down as needed, simply by clicking on the Add link.</a:t>
            </a:r>
            <a:endParaRPr lang="en-US" dirty="0" smtClean="0"/>
          </a:p>
          <a:p>
            <a:endParaRPr lang="en-US" dirty="0"/>
          </a:p>
        </p:txBody>
      </p:sp>
      <p:sp>
        <p:nvSpPr>
          <p:cNvPr id="4" name="Slide Number Placeholder 3"/>
          <p:cNvSpPr>
            <a:spLocks noGrp="1"/>
          </p:cNvSpPr>
          <p:nvPr>
            <p:ph type="sldNum" sz="quarter" idx="10"/>
          </p:nvPr>
        </p:nvSpPr>
        <p:spPr/>
        <p:txBody>
          <a:bodyPr/>
          <a:lstStyle/>
          <a:p>
            <a:fld id="{A26A1CD5-F97D-47AE-9145-E28EE6DC1306}" type="slidenum">
              <a:rPr lang="en-US" smtClean="0"/>
              <a:pPr/>
              <a:t>10</a:t>
            </a:fld>
            <a:endParaRPr lang="en-US"/>
          </a:p>
        </p:txBody>
      </p:sp>
    </p:spTree>
    <p:extLst>
      <p:ext uri="{BB962C8B-B14F-4D97-AF65-F5344CB8AC3E}">
        <p14:creationId xmlns="" xmlns:p14="http://schemas.microsoft.com/office/powerpoint/2010/main" val="135900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180DBC-4B6B-46D5-8381-B0BD3A952195}"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80DBC-4B6B-46D5-8381-B0BD3A952195}"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80DBC-4B6B-46D5-8381-B0BD3A952195}"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80DBC-4B6B-46D5-8381-B0BD3A952195}"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180DBC-4B6B-46D5-8381-B0BD3A952195}"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180DBC-4B6B-46D5-8381-B0BD3A952195}" type="datetimeFigureOut">
              <a:rPr lang="en-US" smtClean="0"/>
              <a:pPr/>
              <a:t>8/8/2011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180DBC-4B6B-46D5-8381-B0BD3A952195}" type="datetimeFigureOut">
              <a:rPr lang="en-US" smtClean="0"/>
              <a:pPr/>
              <a:t>8/8/2011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80DBC-4B6B-46D5-8381-B0BD3A952195}" type="datetimeFigureOut">
              <a:rPr lang="en-US" smtClean="0"/>
              <a:pPr/>
              <a:t>8/8/2011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80DBC-4B6B-46D5-8381-B0BD3A952195}" type="datetimeFigureOut">
              <a:rPr lang="en-US" smtClean="0"/>
              <a:pPr/>
              <a:t>8/8/2011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80DBC-4B6B-46D5-8381-B0BD3A952195}" type="datetimeFigureOut">
              <a:rPr lang="en-US" smtClean="0"/>
              <a:pPr/>
              <a:t>8/8/2011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80DBC-4B6B-46D5-8381-B0BD3A952195}" type="datetimeFigureOut">
              <a:rPr lang="en-US" smtClean="0"/>
              <a:pPr/>
              <a:t>8/8/2011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F029F-C734-47D4-94FF-1E960B8493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80DBC-4B6B-46D5-8381-B0BD3A952195}" type="datetimeFigureOut">
              <a:rPr lang="en-US" smtClean="0"/>
              <a:pPr/>
              <a:t>8/8/2011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F029F-C734-47D4-94FF-1E960B8493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morphbank.ne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orphbank.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morphbank.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morphbank.net:8080/mbd/validateXls.j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ala.org.au/about/program-of-projects/morphbank/"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mailto:mbadmin@scs.fsu.ed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lmnh.ufl.edu/idigb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idigbio.wordpress.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morphbank.nrm.se/" TargetMode="External"/><Relationship Id="rId2" Type="http://schemas.openxmlformats.org/officeDocument/2006/relationships/hyperlink" Target="http://morphbank.ala.org.au/"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morphbank.digitarium.f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orphbank.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morphbank.net/Help/nameMat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mailto:mbadmin@scs.fsu.edu" TargetMode="External"/><Relationship Id="rId4" Type="http://schemas.openxmlformats.org/officeDocument/2006/relationships/hyperlink" Target="http://www.morphbank.net/About/Manu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3500" y="282574"/>
            <a:ext cx="9080500" cy="6302415"/>
          </a:xfrm>
          <a:prstGeom prst="rect">
            <a:avLst/>
          </a:prstGeom>
          <a:noFill/>
          <a:ln w="9525">
            <a:noFill/>
            <a:miter lim="800000"/>
            <a:headEnd/>
            <a:tailEnd/>
          </a:ln>
        </p:spPr>
      </p:pic>
      <p:sp>
        <p:nvSpPr>
          <p:cNvPr id="11" name="Title 1"/>
          <p:cNvSpPr>
            <a:spLocks noGrp="1"/>
          </p:cNvSpPr>
          <p:nvPr>
            <p:ph type="ctrTitle"/>
          </p:nvPr>
        </p:nvSpPr>
        <p:spPr>
          <a:xfrm>
            <a:off x="838200" y="1257300"/>
            <a:ext cx="7543800" cy="2286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softEdge rad="127000"/>
          </a:effectLst>
        </p:spPr>
        <p:txBody>
          <a:bodyPr lIns="274320" tIns="91440" bIns="274320">
            <a:normAutofit fontScale="90000"/>
          </a:bodyPr>
          <a:lstStyle/>
          <a:p>
            <a:r>
              <a:rPr lang="en-US" sz="4000" dirty="0" smtClean="0">
                <a:latin typeface="Imprint MT Shadow" pitchFamily="82" charset="0"/>
              </a:rPr>
              <a:t>SCAMIT-Morphbank Workshop </a:t>
            </a:r>
            <a:r>
              <a:rPr lang="en-US" dirty="0" smtClean="0"/>
              <a:t/>
            </a:r>
            <a:br>
              <a:rPr lang="en-US" dirty="0" smtClean="0"/>
            </a:br>
            <a:r>
              <a:rPr lang="en-US" sz="3600" dirty="0" smtClean="0"/>
              <a:t>Custom Workbook Submission</a:t>
            </a:r>
            <a:r>
              <a:rPr lang="en-US" sz="4000" dirty="0" smtClean="0"/>
              <a:t/>
            </a:r>
            <a:br>
              <a:rPr lang="en-US" sz="4000" dirty="0" smtClean="0"/>
            </a:br>
            <a:r>
              <a:rPr lang="en-US" sz="2000" dirty="0" smtClean="0"/>
              <a:t>Monday 8 August 2011 SCCWRP, Costa Mesa, CA</a:t>
            </a:r>
          </a:p>
        </p:txBody>
      </p:sp>
    </p:spTree>
    <p:extLst>
      <p:ext uri="{BB962C8B-B14F-4D97-AF65-F5344CB8AC3E}">
        <p14:creationId xmlns="" xmlns:p14="http://schemas.microsoft.com/office/powerpoint/2010/main" val="32115543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1000" y="1066800"/>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0720" y="274638"/>
            <a:ext cx="8229600" cy="1143000"/>
          </a:xfrm>
        </p:spPr>
        <p:txBody>
          <a:bodyPr/>
          <a:lstStyle/>
          <a:p>
            <a:pPr algn="l"/>
            <a:r>
              <a:rPr lang="en-US" dirty="0" smtClean="0">
                <a:latin typeface="Bookman Old Style" pitchFamily="18" charset="0"/>
              </a:rPr>
              <a:t>Add View</a:t>
            </a:r>
            <a:endParaRPr lang="en-US" dirty="0">
              <a:latin typeface="Bookman Old Style" pitchFamily="18" charset="0"/>
            </a:endParaRPr>
          </a:p>
        </p:txBody>
      </p:sp>
      <p:sp>
        <p:nvSpPr>
          <p:cNvPr id="6" name="Content Placeholder 2"/>
          <p:cNvSpPr txBox="1">
            <a:spLocks/>
          </p:cNvSpPr>
          <p:nvPr/>
        </p:nvSpPr>
        <p:spPr>
          <a:xfrm>
            <a:off x="457200" y="1410522"/>
            <a:ext cx="5181600" cy="3564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buFont typeface="Wingdings" pitchFamily="2" charset="2"/>
              <a:buChar char="q"/>
            </a:pPr>
            <a:r>
              <a:rPr lang="en-US" sz="1800" dirty="0" smtClean="0"/>
              <a:t>Path: </a:t>
            </a:r>
            <a:r>
              <a:rPr lang="en-US" sz="1800" i="1" dirty="0" smtClean="0"/>
              <a:t>log in </a:t>
            </a:r>
            <a:r>
              <a:rPr lang="en-US" sz="1800" dirty="0" smtClean="0"/>
              <a:t>&gt; </a:t>
            </a:r>
            <a:r>
              <a:rPr lang="en-US" sz="1800" i="1" dirty="0" smtClean="0"/>
              <a:t>header menu</a:t>
            </a:r>
            <a:r>
              <a:rPr lang="en-US" sz="1800" dirty="0" smtClean="0"/>
              <a:t> &gt; </a:t>
            </a:r>
            <a:r>
              <a:rPr lang="en-US" sz="1800" i="1" dirty="0" smtClean="0"/>
              <a:t>tools</a:t>
            </a:r>
            <a:r>
              <a:rPr lang="en-US" sz="1800" dirty="0" smtClean="0"/>
              <a:t> &gt; </a:t>
            </a:r>
            <a:r>
              <a:rPr lang="en-US" sz="1800" i="1" dirty="0" smtClean="0"/>
              <a:t>submit</a:t>
            </a:r>
            <a:r>
              <a:rPr lang="en-US" sz="1800" dirty="0" smtClean="0"/>
              <a:t> &gt; </a:t>
            </a:r>
            <a:r>
              <a:rPr lang="en-US" sz="1800" i="1" dirty="0" smtClean="0"/>
              <a:t>view</a:t>
            </a:r>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981200"/>
            <a:ext cx="7570787" cy="417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0" name="Picture 2" descr="C:\Users\Deb\Desktop\582443.jpg"/>
          <p:cNvPicPr>
            <a:picLocks noChangeAspect="1" noChangeArrowheads="1"/>
          </p:cNvPicPr>
          <p:nvPr/>
        </p:nvPicPr>
        <p:blipFill>
          <a:blip r:embed="rId4" cstate="print"/>
          <a:srcRect/>
          <a:stretch>
            <a:fillRect/>
          </a:stretch>
        </p:blipFill>
        <p:spPr bwMode="auto">
          <a:xfrm>
            <a:off x="6290133" y="207074"/>
            <a:ext cx="2536621" cy="1621726"/>
          </a:xfrm>
          <a:prstGeom prst="rect">
            <a:avLst/>
          </a:prstGeom>
          <a:noFill/>
        </p:spPr>
      </p:pic>
      <p:sp>
        <p:nvSpPr>
          <p:cNvPr id="3" name="Content Placeholder 2"/>
          <p:cNvSpPr>
            <a:spLocks noGrp="1"/>
          </p:cNvSpPr>
          <p:nvPr>
            <p:ph idx="1"/>
          </p:nvPr>
        </p:nvSpPr>
        <p:spPr>
          <a:xfrm>
            <a:off x="6553200" y="5105401"/>
            <a:ext cx="2286000" cy="609600"/>
          </a:xfrm>
          <a:solidFill>
            <a:schemeClr val="bg1">
              <a:lumMod val="85000"/>
            </a:schemeClr>
          </a:solidFill>
          <a:ln w="28575">
            <a:solidFill>
              <a:schemeClr val="bg1">
                <a:lumMod val="75000"/>
              </a:schemeClr>
            </a:solidFill>
          </a:ln>
          <a:effectLst>
            <a:outerShdw blurRad="50800" dist="38100" dir="2700000" algn="tl" rotWithShape="0">
              <a:prstClr val="black">
                <a:alpha val="40000"/>
              </a:prstClr>
            </a:outerShdw>
          </a:effectLst>
        </p:spPr>
        <p:txBody>
          <a:bodyPr>
            <a:normAutofit fontScale="62500" lnSpcReduction="20000"/>
          </a:bodyPr>
          <a:lstStyle/>
          <a:p>
            <a:pPr marL="342900" lvl="1" indent="-342900">
              <a:buFont typeface="Arial" pitchFamily="34" charset="0"/>
              <a:buChar char="•"/>
            </a:pPr>
            <a:r>
              <a:rPr lang="en-US" dirty="0" smtClean="0"/>
              <a:t>one required field</a:t>
            </a:r>
          </a:p>
          <a:p>
            <a:pPr marL="342900" lvl="1" indent="-342900">
              <a:buFont typeface="Arial" pitchFamily="34" charset="0"/>
              <a:buChar char="•"/>
            </a:pPr>
            <a:r>
              <a:rPr lang="en-US" dirty="0" smtClean="0"/>
              <a:t>add choices</a:t>
            </a:r>
            <a:endParaRPr lang="en-US" dirty="0"/>
          </a:p>
        </p:txBody>
      </p:sp>
    </p:spTree>
    <p:extLst>
      <p:ext uri="{BB962C8B-B14F-4D97-AF65-F5344CB8AC3E}">
        <p14:creationId xmlns="" xmlns:p14="http://schemas.microsoft.com/office/powerpoint/2010/main" val="1587149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81000" y="10668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83192" y="274638"/>
            <a:ext cx="8229600" cy="1143000"/>
          </a:xfrm>
        </p:spPr>
        <p:txBody>
          <a:bodyPr/>
          <a:lstStyle/>
          <a:p>
            <a:pPr algn="l"/>
            <a:r>
              <a:rPr lang="en-US" dirty="0" smtClean="0">
                <a:latin typeface="Bookman Old Style" pitchFamily="18" charset="0"/>
              </a:rPr>
              <a:t>Add Specimen</a:t>
            </a:r>
            <a:endParaRPr lang="en-US" dirty="0">
              <a:latin typeface="Bookman Old Style" pitchFamily="18" charset="0"/>
            </a:endParaRPr>
          </a:p>
        </p:txBody>
      </p:sp>
      <p:sp>
        <p:nvSpPr>
          <p:cNvPr id="4" name="Content Placeholder 2"/>
          <p:cNvSpPr txBox="1">
            <a:spLocks/>
          </p:cNvSpPr>
          <p:nvPr/>
        </p:nvSpPr>
        <p:spPr>
          <a:xfrm>
            <a:off x="304798" y="1295400"/>
            <a:ext cx="5334001" cy="43262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buFont typeface="Wingdings" pitchFamily="2" charset="2"/>
              <a:buChar char="q"/>
            </a:pPr>
            <a:r>
              <a:rPr lang="en-US" sz="1800" dirty="0" smtClean="0"/>
              <a:t>Path: </a:t>
            </a:r>
            <a:r>
              <a:rPr lang="en-US" sz="1800" i="1" dirty="0" smtClean="0"/>
              <a:t>log in </a:t>
            </a:r>
            <a:r>
              <a:rPr lang="en-US" sz="1800" dirty="0" smtClean="0"/>
              <a:t>&gt; </a:t>
            </a:r>
            <a:r>
              <a:rPr lang="en-US" sz="1800" i="1" dirty="0" smtClean="0"/>
              <a:t>header menu</a:t>
            </a:r>
            <a:r>
              <a:rPr lang="en-US" sz="1800" dirty="0" smtClean="0"/>
              <a:t> &gt; </a:t>
            </a:r>
            <a:r>
              <a:rPr lang="en-US" sz="1800" i="1" dirty="0" smtClean="0"/>
              <a:t>tools</a:t>
            </a:r>
            <a:r>
              <a:rPr lang="en-US" sz="1800" dirty="0" smtClean="0"/>
              <a:t> &gt; </a:t>
            </a:r>
            <a:r>
              <a:rPr lang="en-US" sz="1800" i="1" dirty="0" smtClean="0"/>
              <a:t>submit</a:t>
            </a:r>
            <a:r>
              <a:rPr lang="en-US" sz="1800" dirty="0" smtClean="0"/>
              <a:t> &gt; </a:t>
            </a:r>
            <a:r>
              <a:rPr lang="en-US" sz="1800" i="1" dirty="0" smtClean="0"/>
              <a:t>specimen</a:t>
            </a:r>
          </a:p>
        </p:txBody>
      </p:sp>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799" y="1766942"/>
            <a:ext cx="4800601" cy="41328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62046" y="3833365"/>
            <a:ext cx="4800601" cy="26810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descr="C:\Users\Deb\Desktop\579157.jpg"/>
          <p:cNvPicPr>
            <a:picLocks noChangeAspect="1" noChangeArrowheads="1"/>
          </p:cNvPicPr>
          <p:nvPr/>
        </p:nvPicPr>
        <p:blipFill>
          <a:blip r:embed="rId5" cstate="print"/>
          <a:srcRect/>
          <a:stretch>
            <a:fillRect/>
          </a:stretch>
        </p:blipFill>
        <p:spPr bwMode="auto">
          <a:xfrm rot="5400000">
            <a:off x="7096390" y="-212990"/>
            <a:ext cx="1461558" cy="2192338"/>
          </a:xfrm>
          <a:prstGeom prst="rect">
            <a:avLst/>
          </a:prstGeom>
          <a:noFill/>
        </p:spPr>
      </p:pic>
      <p:sp>
        <p:nvSpPr>
          <p:cNvPr id="3" name="Content Placeholder 2"/>
          <p:cNvSpPr>
            <a:spLocks noGrp="1"/>
          </p:cNvSpPr>
          <p:nvPr>
            <p:ph idx="1"/>
          </p:nvPr>
        </p:nvSpPr>
        <p:spPr>
          <a:xfrm>
            <a:off x="4800600" y="2286000"/>
            <a:ext cx="3035300" cy="812800"/>
          </a:xfrm>
          <a:solidFill>
            <a:schemeClr val="bg1">
              <a:lumMod val="85000"/>
            </a:schemeClr>
          </a:solidFill>
          <a:ln w="28575">
            <a:solidFill>
              <a:schemeClr val="bg1">
                <a:lumMod val="75000"/>
              </a:schemeClr>
            </a:solidFill>
          </a:ln>
          <a:effectLst>
            <a:outerShdw blurRad="50800" dist="38100" dir="2700000" algn="tl" rotWithShape="0">
              <a:prstClr val="black">
                <a:alpha val="40000"/>
              </a:prstClr>
            </a:outerShdw>
          </a:effectLst>
        </p:spPr>
        <p:txBody>
          <a:bodyPr>
            <a:normAutofit fontScale="70000" lnSpcReduction="20000"/>
          </a:bodyPr>
          <a:lstStyle/>
          <a:p>
            <a:r>
              <a:rPr lang="en-US" dirty="0" smtClean="0"/>
              <a:t>three required fields</a:t>
            </a:r>
          </a:p>
          <a:p>
            <a:r>
              <a:rPr lang="en-US" dirty="0" smtClean="0"/>
              <a:t>locality not required</a:t>
            </a:r>
          </a:p>
          <a:p>
            <a:endParaRPr lang="en-US" dirty="0"/>
          </a:p>
        </p:txBody>
      </p:sp>
    </p:spTree>
    <p:extLst>
      <p:ext uri="{BB962C8B-B14F-4D97-AF65-F5344CB8AC3E}">
        <p14:creationId xmlns="" xmlns:p14="http://schemas.microsoft.com/office/powerpoint/2010/main" val="63524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81000" y="1129352"/>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4800" y="304800"/>
            <a:ext cx="8229600" cy="1143000"/>
          </a:xfrm>
        </p:spPr>
        <p:txBody>
          <a:bodyPr/>
          <a:lstStyle/>
          <a:p>
            <a:pPr algn="l"/>
            <a:r>
              <a:rPr lang="en-US" dirty="0" smtClean="0">
                <a:latin typeface="Bookman Old Style" pitchFamily="18" charset="0"/>
              </a:rPr>
              <a:t>Add Locality</a:t>
            </a:r>
            <a:endParaRPr lang="en-US" dirty="0">
              <a:latin typeface="Bookman Old Style" pitchFamily="18" charset="0"/>
            </a:endParaRPr>
          </a:p>
        </p:txBody>
      </p:sp>
      <p:sp>
        <p:nvSpPr>
          <p:cNvPr id="4" name="Content Placeholder 2"/>
          <p:cNvSpPr txBox="1">
            <a:spLocks/>
          </p:cNvSpPr>
          <p:nvPr/>
        </p:nvSpPr>
        <p:spPr>
          <a:xfrm>
            <a:off x="304800" y="1219200"/>
            <a:ext cx="5562600" cy="3564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buFont typeface="Wingdings" pitchFamily="2" charset="2"/>
              <a:buChar char="q"/>
            </a:pPr>
            <a:r>
              <a:rPr lang="en-US" sz="1800" dirty="0" smtClean="0"/>
              <a:t>Path: </a:t>
            </a:r>
            <a:r>
              <a:rPr lang="en-US" sz="1800" i="1" dirty="0" smtClean="0"/>
              <a:t>log in </a:t>
            </a:r>
            <a:r>
              <a:rPr lang="en-US" sz="1800" dirty="0" smtClean="0"/>
              <a:t>&gt; </a:t>
            </a:r>
            <a:r>
              <a:rPr lang="en-US" sz="1800" i="1" dirty="0" smtClean="0"/>
              <a:t>header menu</a:t>
            </a:r>
            <a:r>
              <a:rPr lang="en-US" sz="1800" dirty="0" smtClean="0"/>
              <a:t> &gt; </a:t>
            </a:r>
            <a:r>
              <a:rPr lang="en-US" sz="1800" i="1" dirty="0" smtClean="0"/>
              <a:t>tools</a:t>
            </a:r>
            <a:r>
              <a:rPr lang="en-US" sz="1800" dirty="0" smtClean="0"/>
              <a:t> &gt; </a:t>
            </a:r>
            <a:r>
              <a:rPr lang="en-US" sz="1800" i="1" dirty="0" smtClean="0"/>
              <a:t>submit</a:t>
            </a:r>
            <a:r>
              <a:rPr lang="en-US" sz="1800" dirty="0" smtClean="0"/>
              <a:t> &gt; </a:t>
            </a:r>
            <a:r>
              <a:rPr lang="en-US" sz="1800" i="1" dirty="0" smtClean="0"/>
              <a:t>locality</a:t>
            </a:r>
          </a:p>
        </p:txBody>
      </p:sp>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1600200"/>
            <a:ext cx="5257800" cy="4925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9" name="Picture 3" descr="C:\Users\Deb\Desktop\514397.jpg"/>
          <p:cNvPicPr>
            <a:picLocks noChangeAspect="1" noChangeArrowheads="1"/>
          </p:cNvPicPr>
          <p:nvPr/>
        </p:nvPicPr>
        <p:blipFill>
          <a:blip r:embed="rId4" cstate="print"/>
          <a:srcRect/>
          <a:stretch>
            <a:fillRect/>
          </a:stretch>
        </p:blipFill>
        <p:spPr bwMode="auto">
          <a:xfrm>
            <a:off x="6795448" y="138752"/>
            <a:ext cx="2153557" cy="1884363"/>
          </a:xfrm>
          <a:prstGeom prst="rect">
            <a:avLst/>
          </a:prstGeom>
          <a:noFill/>
        </p:spPr>
      </p:pic>
      <p:sp>
        <p:nvSpPr>
          <p:cNvPr id="3" name="Content Placeholder 2"/>
          <p:cNvSpPr>
            <a:spLocks noGrp="1"/>
          </p:cNvSpPr>
          <p:nvPr>
            <p:ph idx="1"/>
          </p:nvPr>
        </p:nvSpPr>
        <p:spPr>
          <a:xfrm>
            <a:off x="4648200" y="5486400"/>
            <a:ext cx="2590800" cy="381000"/>
          </a:xfrm>
          <a:solidFill>
            <a:schemeClr val="bg1">
              <a:lumMod val="85000"/>
            </a:schemeClr>
          </a:solidFill>
          <a:ln w="28575">
            <a:solidFill>
              <a:schemeClr val="bg1">
                <a:lumMod val="75000"/>
              </a:schemeClr>
            </a:solidFill>
          </a:ln>
          <a:effectLst>
            <a:outerShdw blurRad="50800" dist="38100" dir="2700000" algn="tl" rotWithShape="0">
              <a:prstClr val="black">
                <a:alpha val="40000"/>
              </a:prstClr>
            </a:outerShdw>
          </a:effectLst>
        </p:spPr>
        <p:txBody>
          <a:bodyPr>
            <a:normAutofit fontScale="77500" lnSpcReduction="20000"/>
          </a:bodyPr>
          <a:lstStyle/>
          <a:p>
            <a:pPr marL="342900" lvl="1" indent="-342900">
              <a:buFont typeface="Arial" pitchFamily="34" charset="0"/>
              <a:buChar char="•"/>
            </a:pPr>
            <a:r>
              <a:rPr lang="en-US" dirty="0" smtClean="0"/>
              <a:t>no required fields</a:t>
            </a:r>
          </a:p>
          <a:p>
            <a:endParaRPr lang="en-US" dirty="0"/>
          </a:p>
        </p:txBody>
      </p:sp>
    </p:spTree>
    <p:extLst>
      <p:ext uri="{BB962C8B-B14F-4D97-AF65-F5344CB8AC3E}">
        <p14:creationId xmlns="" xmlns:p14="http://schemas.microsoft.com/office/powerpoint/2010/main" val="3368531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1143000"/>
          </a:xfrm>
        </p:spPr>
        <p:txBody>
          <a:bodyPr>
            <a:normAutofit fontScale="90000"/>
          </a:bodyPr>
          <a:lstStyle/>
          <a:p>
            <a:r>
              <a:rPr lang="en-US" dirty="0" smtClean="0">
                <a:latin typeface="Bookman Old Style" pitchFamily="18" charset="0"/>
              </a:rPr>
              <a:t>Work Flow - www.morphbank.net</a:t>
            </a:r>
            <a:endParaRPr lang="en-US" dirty="0">
              <a:latin typeface="Bookman Old Style" pitchFamily="18" charset="0"/>
            </a:endParaRPr>
          </a:p>
        </p:txBody>
      </p:sp>
      <p:sp>
        <p:nvSpPr>
          <p:cNvPr id="3" name="Content Placeholder 2"/>
          <p:cNvSpPr>
            <a:spLocks noGrp="1"/>
          </p:cNvSpPr>
          <p:nvPr>
            <p:ph idx="1"/>
          </p:nvPr>
        </p:nvSpPr>
        <p:spPr/>
        <p:txBody>
          <a:bodyPr/>
          <a:lstStyle/>
          <a:p>
            <a:r>
              <a:rPr lang="en-US" dirty="0" smtClean="0"/>
              <a:t>Two options via the web</a:t>
            </a:r>
          </a:p>
          <a:p>
            <a:pPr lvl="1"/>
            <a:r>
              <a:rPr lang="en-US" dirty="0" smtClean="0"/>
              <a:t>Upload related objects first, image records last</a:t>
            </a:r>
          </a:p>
          <a:p>
            <a:pPr lvl="2"/>
            <a:r>
              <a:rPr lang="en-US" dirty="0" smtClean="0"/>
              <a:t>locality</a:t>
            </a:r>
          </a:p>
          <a:p>
            <a:pPr lvl="2"/>
            <a:r>
              <a:rPr lang="en-US" dirty="0" smtClean="0"/>
              <a:t>view</a:t>
            </a:r>
          </a:p>
          <a:p>
            <a:pPr lvl="2"/>
            <a:r>
              <a:rPr lang="en-US" dirty="0" smtClean="0"/>
              <a:t>specimen</a:t>
            </a:r>
          </a:p>
          <a:p>
            <a:pPr lvl="2"/>
            <a:r>
              <a:rPr lang="en-US" dirty="0" smtClean="0"/>
              <a:t>image</a:t>
            </a:r>
            <a:endParaRPr lang="en-US" dirty="0"/>
          </a:p>
          <a:p>
            <a:pPr lvl="1"/>
            <a:r>
              <a:rPr lang="en-US" dirty="0" smtClean="0"/>
              <a:t>Upload all records at one time through the </a:t>
            </a:r>
          </a:p>
          <a:p>
            <a:pPr lvl="2"/>
            <a:r>
              <a:rPr lang="en-US" dirty="0" smtClean="0"/>
              <a:t>Add Image form</a:t>
            </a:r>
          </a:p>
          <a:p>
            <a:pPr lvl="3"/>
            <a:r>
              <a:rPr lang="en-US" dirty="0" smtClean="0"/>
              <a:t>use the select check                 to Add Specimen (Locality) and View records from inside the Add Image form.</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410200"/>
            <a:ext cx="828675" cy="28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381000" y="1066800"/>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22721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05104" y="775648"/>
            <a:ext cx="758952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 y="152400"/>
            <a:ext cx="8229600" cy="838200"/>
          </a:xfrm>
        </p:spPr>
        <p:txBody>
          <a:bodyPr>
            <a:normAutofit fontScale="90000"/>
          </a:bodyPr>
          <a:lstStyle/>
          <a:p>
            <a:pPr algn="l"/>
            <a:r>
              <a:rPr lang="en-US" dirty="0" smtClean="0">
                <a:latin typeface="Bookman Old Style" pitchFamily="18" charset="0"/>
              </a:rPr>
              <a:t>Finding Objects in Morphbank</a:t>
            </a:r>
            <a:endParaRPr lang="en-US" dirty="0">
              <a:latin typeface="Bookman Old Style" pitchFamily="18" charset="0"/>
            </a:endParaRP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9700" y="889000"/>
            <a:ext cx="8866378" cy="51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724400" y="5334000"/>
            <a:ext cx="3962400" cy="1257300"/>
          </a:xfrm>
          <a:solidFill>
            <a:schemeClr val="bg1">
              <a:lumMod val="95000"/>
            </a:schemeClr>
          </a:solidFill>
          <a:ln w="25400">
            <a:solidFill>
              <a:schemeClr val="bg1">
                <a:lumMod val="65000"/>
              </a:schemeClr>
            </a:solidFill>
            <a:round/>
          </a:ln>
          <a:effectLst>
            <a:outerShdw blurRad="50800" dist="38100" dir="2700000" algn="tl" rotWithShape="0">
              <a:schemeClr val="tx1">
                <a:lumMod val="85000"/>
                <a:lumOff val="15000"/>
                <a:alpha val="40000"/>
              </a:schemeClr>
            </a:outerShdw>
          </a:effectLst>
        </p:spPr>
        <p:txBody>
          <a:bodyPr anchor="b" anchorCtr="0">
            <a:normAutofit fontScale="47500" lnSpcReduction="20000"/>
          </a:bodyPr>
          <a:lstStyle/>
          <a:p>
            <a:r>
              <a:rPr lang="en-US" b="1" dirty="0" smtClean="0"/>
              <a:t>Use My Manager</a:t>
            </a:r>
          </a:p>
          <a:p>
            <a:r>
              <a:rPr lang="en-US" b="1" dirty="0" smtClean="0"/>
              <a:t>Search by keyword</a:t>
            </a:r>
          </a:p>
          <a:p>
            <a:r>
              <a:rPr lang="en-US" b="1" dirty="0" smtClean="0"/>
              <a:t>Limit search to objects contributed or …</a:t>
            </a:r>
          </a:p>
          <a:p>
            <a:r>
              <a:rPr lang="en-US" b="1" dirty="0" smtClean="0"/>
              <a:t>Click i to open the </a:t>
            </a:r>
            <a:r>
              <a:rPr lang="en-US" b="1" i="1" dirty="0" smtClean="0"/>
              <a:t>single show</a:t>
            </a:r>
            <a:r>
              <a:rPr lang="en-US" b="1" dirty="0" smtClean="0"/>
              <a:t> (metadata)</a:t>
            </a:r>
          </a:p>
          <a:p>
            <a:r>
              <a:rPr lang="en-US" b="1" dirty="0" smtClean="0"/>
              <a:t>Click Edit icon to open Edit form</a:t>
            </a:r>
            <a:r>
              <a:rPr lang="en-US" dirty="0" smtClean="0"/>
              <a:t>.</a:t>
            </a:r>
            <a:endParaRPr lang="en-US" dirty="0"/>
          </a:p>
        </p:txBody>
      </p:sp>
    </p:spTree>
    <p:extLst>
      <p:ext uri="{BB962C8B-B14F-4D97-AF65-F5344CB8AC3E}">
        <p14:creationId xmlns="" xmlns:p14="http://schemas.microsoft.com/office/powerpoint/2010/main" val="6729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18160" y="838200"/>
            <a:ext cx="649224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7239000" cy="914400"/>
          </a:xfrm>
        </p:spPr>
        <p:txBody>
          <a:bodyPr>
            <a:normAutofit fontScale="90000"/>
          </a:bodyPr>
          <a:lstStyle/>
          <a:p>
            <a:pPr algn="l"/>
            <a:r>
              <a:rPr lang="en-US" dirty="0" smtClean="0">
                <a:latin typeface="Bookman Old Style" pitchFamily="18" charset="0"/>
              </a:rPr>
              <a:t>Your Morphbank Account</a:t>
            </a:r>
            <a:endParaRPr lang="en-US" dirty="0">
              <a:latin typeface="Bookman Old Style" pitchFamily="18" charset="0"/>
            </a:endParaRPr>
          </a:p>
        </p:txBody>
      </p:sp>
      <p:pic>
        <p:nvPicPr>
          <p:cNvPr id="8194" name="Picture 2" descr="C:\Users\dpaul\AppData\Local\Temp\SNAGHTML142065c.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990600"/>
            <a:ext cx="5489492" cy="550545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Content Placeholder 2"/>
          <p:cNvSpPr>
            <a:spLocks noGrp="1"/>
          </p:cNvSpPr>
          <p:nvPr>
            <p:ph idx="1"/>
          </p:nvPr>
        </p:nvSpPr>
        <p:spPr>
          <a:xfrm>
            <a:off x="3505200" y="2895600"/>
            <a:ext cx="4038600" cy="457199"/>
          </a:xfrm>
          <a:solidFill>
            <a:schemeClr val="bg1">
              <a:lumMod val="95000"/>
            </a:schemeClr>
          </a:solidFill>
          <a:ln w="19050">
            <a:solidFill>
              <a:schemeClr val="bg1">
                <a:lumMod val="85000"/>
              </a:schemeClr>
            </a:solidFill>
          </a:ln>
          <a:effectLst>
            <a:outerShdw blurRad="50800" dist="38100" dir="2700000" algn="tl" rotWithShape="0">
              <a:prstClr val="black">
                <a:alpha val="40000"/>
              </a:prstClr>
            </a:outerShdw>
          </a:effectLst>
        </p:spPr>
        <p:txBody>
          <a:bodyPr>
            <a:normAutofit fontScale="40000" lnSpcReduction="20000"/>
          </a:bodyPr>
          <a:lstStyle/>
          <a:p>
            <a:r>
              <a:rPr lang="en-US" dirty="0" smtClean="0"/>
              <a:t>Need to update your account information?</a:t>
            </a:r>
          </a:p>
          <a:p>
            <a:pPr>
              <a:buFont typeface="Wingdings" pitchFamily="2" charset="2"/>
              <a:buChar char="q"/>
            </a:pPr>
            <a:r>
              <a:rPr lang="en-US" dirty="0" smtClean="0"/>
              <a:t>Path: login &gt; </a:t>
            </a:r>
            <a:r>
              <a:rPr lang="en-US" i="1" dirty="0" smtClean="0"/>
              <a:t>header menu &gt; tools &gt; account settings</a:t>
            </a:r>
            <a:endParaRPr lang="en-US" dirty="0"/>
          </a:p>
        </p:txBody>
      </p:sp>
    </p:spTree>
    <p:extLst>
      <p:ext uri="{BB962C8B-B14F-4D97-AF65-F5344CB8AC3E}">
        <p14:creationId xmlns="" xmlns:p14="http://schemas.microsoft.com/office/powerpoint/2010/main" val="3350579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1000" y="838200"/>
            <a:ext cx="676656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4800" y="190500"/>
            <a:ext cx="7391400" cy="838200"/>
          </a:xfrm>
        </p:spPr>
        <p:txBody>
          <a:bodyPr>
            <a:normAutofit fontScale="90000"/>
          </a:bodyPr>
          <a:lstStyle/>
          <a:p>
            <a:pPr algn="l"/>
            <a:r>
              <a:rPr lang="en-US" dirty="0" smtClean="0">
                <a:latin typeface="Bookman Old Style" pitchFamily="18" charset="0"/>
              </a:rPr>
              <a:t>SCAMIT Morphbank Group</a:t>
            </a:r>
            <a:endParaRPr lang="en-US" dirty="0">
              <a:latin typeface="Bookman Old Style" pitchFamily="18" charset="0"/>
            </a:endParaRPr>
          </a:p>
        </p:txBody>
      </p:sp>
      <p:sp>
        <p:nvSpPr>
          <p:cNvPr id="6" name="Content Placeholder 2"/>
          <p:cNvSpPr>
            <a:spLocks noGrp="1"/>
          </p:cNvSpPr>
          <p:nvPr>
            <p:ph idx="1"/>
          </p:nvPr>
        </p:nvSpPr>
        <p:spPr>
          <a:xfrm>
            <a:off x="533400" y="977900"/>
            <a:ext cx="7620000" cy="914400"/>
          </a:xfrm>
          <a:solidFill>
            <a:schemeClr val="bg1">
              <a:lumMod val="95000"/>
            </a:schemeClr>
          </a:solidFill>
          <a:ln w="19050">
            <a:solidFill>
              <a:schemeClr val="bg1">
                <a:lumMod val="85000"/>
              </a:schemeClr>
            </a:solidFill>
          </a:ln>
        </p:spPr>
        <p:txBody>
          <a:bodyPr>
            <a:normAutofit fontScale="55000" lnSpcReduction="20000"/>
          </a:bodyPr>
          <a:lstStyle/>
          <a:p>
            <a:r>
              <a:rPr lang="en-US" dirty="0" smtClean="0"/>
              <a:t>Need to add someone to the SCAMIT group in Morphbank?</a:t>
            </a:r>
          </a:p>
          <a:p>
            <a:r>
              <a:rPr lang="en-US" dirty="0" smtClean="0"/>
              <a:t>Only the Morphbank Group Coordinator can do this (currently, Larry Lovell).</a:t>
            </a:r>
          </a:p>
          <a:p>
            <a:pPr>
              <a:buFont typeface="Wingdings" pitchFamily="2" charset="2"/>
              <a:buChar char="q"/>
            </a:pPr>
            <a:r>
              <a:rPr lang="en-US" dirty="0" smtClean="0"/>
              <a:t>Path: login &gt; </a:t>
            </a:r>
            <a:r>
              <a:rPr lang="en-US" i="1" dirty="0" smtClean="0"/>
              <a:t>header menu &gt; tools &gt; group settings</a:t>
            </a:r>
            <a:endParaRPr lang="en-US" dirty="0"/>
          </a:p>
        </p:txBody>
      </p:sp>
      <p:pic>
        <p:nvPicPr>
          <p:cNvPr id="9221" name="Picture 5" descr="C:\Users\dpaul\AppData\Local\Temp\SNAGHTML14c376b.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981200"/>
            <a:ext cx="6400800" cy="939290"/>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2959100"/>
            <a:ext cx="5732533" cy="344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834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99" y="173038"/>
            <a:ext cx="5943601" cy="487362"/>
          </a:xfrm>
        </p:spPr>
        <p:txBody>
          <a:bodyPr>
            <a:noAutofit/>
          </a:bodyPr>
          <a:lstStyle/>
          <a:p>
            <a:pPr algn="l"/>
            <a:r>
              <a:rPr lang="en-US" sz="3600" dirty="0" smtClean="0">
                <a:latin typeface="Bookman Old Style" pitchFamily="18" charset="0"/>
              </a:rPr>
              <a:t>Create a Collection object </a:t>
            </a:r>
            <a:endParaRPr lang="en-US" sz="3600" dirty="0">
              <a:latin typeface="Bookman Old Style" pitchFamily="18" charset="0"/>
            </a:endParaRPr>
          </a:p>
        </p:txBody>
      </p:sp>
      <p:sp>
        <p:nvSpPr>
          <p:cNvPr id="4" name="Content Placeholder 2"/>
          <p:cNvSpPr txBox="1">
            <a:spLocks/>
          </p:cNvSpPr>
          <p:nvPr/>
        </p:nvSpPr>
        <p:spPr>
          <a:xfrm>
            <a:off x="457200" y="685800"/>
            <a:ext cx="6400800" cy="13716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q"/>
            </a:pPr>
            <a:r>
              <a:rPr lang="en-US" dirty="0" smtClean="0"/>
              <a:t>Path – </a:t>
            </a:r>
            <a:r>
              <a:rPr lang="en-US" i="1" dirty="0" smtClean="0"/>
              <a:t>log in </a:t>
            </a:r>
            <a:r>
              <a:rPr lang="en-US" dirty="0" smtClean="0"/>
              <a:t>&gt; </a:t>
            </a:r>
            <a:r>
              <a:rPr lang="en-US" i="1" dirty="0" smtClean="0"/>
              <a:t>group</a:t>
            </a:r>
            <a:r>
              <a:rPr lang="en-US" dirty="0" smtClean="0"/>
              <a:t>=SCAMIT &gt; </a:t>
            </a:r>
            <a:r>
              <a:rPr lang="en-US" i="1" dirty="0" smtClean="0"/>
              <a:t>tools &gt; my manager &gt; images</a:t>
            </a:r>
            <a:endParaRPr lang="en-US" dirty="0" smtClean="0"/>
          </a:p>
          <a:p>
            <a:pPr lvl="1"/>
            <a:r>
              <a:rPr lang="en-US" dirty="0" smtClean="0"/>
              <a:t>Limit Search &gt; check </a:t>
            </a:r>
            <a:r>
              <a:rPr lang="en-US" b="1" dirty="0" smtClean="0"/>
              <a:t>current group</a:t>
            </a:r>
            <a:r>
              <a:rPr lang="en-US" dirty="0" smtClean="0"/>
              <a:t> &gt; only SCAMIT images show</a:t>
            </a:r>
          </a:p>
          <a:p>
            <a:pPr lvl="1"/>
            <a:r>
              <a:rPr lang="en-US" b="1" dirty="0" smtClean="0"/>
              <a:t>check box</a:t>
            </a:r>
            <a:r>
              <a:rPr lang="en-US" dirty="0" smtClean="0"/>
              <a:t> for any image to be in a collection</a:t>
            </a:r>
          </a:p>
          <a:p>
            <a:pPr lvl="1"/>
            <a:r>
              <a:rPr lang="en-US" b="1" dirty="0" smtClean="0"/>
              <a:t>Select Mass Operation</a:t>
            </a:r>
            <a:r>
              <a:rPr lang="en-US" dirty="0" smtClean="0"/>
              <a:t> &gt; Submit &gt; name the Collection &gt; click OK</a:t>
            </a:r>
            <a:endParaRPr lang="en-US" b="1" dirty="0" smtClean="0"/>
          </a:p>
        </p:txBody>
      </p:sp>
      <p:pic>
        <p:nvPicPr>
          <p:cNvPr id="1026" name="Picture 2" descr="C:\Users\dpaul\AppData\Local\Temp\SNAGHTML43879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689240"/>
            <a:ext cx="8150343" cy="510526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dpaul\AppData\Local\Temp\SNAGHTML48a8be.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86400" y="4305299"/>
            <a:ext cx="2362200" cy="14478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Straight Connector 5"/>
          <p:cNvCxnSpPr/>
          <p:nvPr/>
        </p:nvCxnSpPr>
        <p:spPr>
          <a:xfrm>
            <a:off x="304800" y="609600"/>
            <a:ext cx="5760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4885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checkerboard(across)">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heckerboard(across)">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checkerboard(across)">
                                      <p:cBhvr>
                                        <p:cTn id="24" dur="500"/>
                                        <p:tgtEl>
                                          <p:spTgt spid="4">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C:\Users\Deb\Desktop\514626.jpg"/>
          <p:cNvPicPr>
            <a:picLocks noChangeAspect="1" noChangeArrowheads="1"/>
          </p:cNvPicPr>
          <p:nvPr/>
        </p:nvPicPr>
        <p:blipFill>
          <a:blip r:embed="rId3" cstate="print"/>
          <a:srcRect/>
          <a:stretch>
            <a:fillRect/>
          </a:stretch>
        </p:blipFill>
        <p:spPr bwMode="auto">
          <a:xfrm>
            <a:off x="416063" y="1066799"/>
            <a:ext cx="8337387" cy="5562601"/>
          </a:xfrm>
          <a:prstGeom prst="rect">
            <a:avLst/>
          </a:prstGeom>
          <a:noFill/>
          <a:effectLst>
            <a:outerShdw blurRad="50800" dist="38100" dir="2700000" algn="tl" rotWithShape="0">
              <a:prstClr val="black">
                <a:alpha val="40000"/>
              </a:prstClr>
            </a:outerShdw>
          </a:effectLst>
        </p:spPr>
      </p:pic>
      <p:sp>
        <p:nvSpPr>
          <p:cNvPr id="2" name="Title 1"/>
          <p:cNvSpPr>
            <a:spLocks noGrp="1"/>
          </p:cNvSpPr>
          <p:nvPr>
            <p:ph type="title"/>
          </p:nvPr>
        </p:nvSpPr>
        <p:spPr>
          <a:xfrm>
            <a:off x="334105" y="0"/>
            <a:ext cx="8229600" cy="1219200"/>
          </a:xfrm>
        </p:spPr>
        <p:txBody>
          <a:bodyPr/>
          <a:lstStyle/>
          <a:p>
            <a:pPr algn="l"/>
            <a:r>
              <a:rPr lang="en-US" dirty="0" smtClean="0">
                <a:solidFill>
                  <a:schemeClr val="tx2">
                    <a:lumMod val="75000"/>
                  </a:schemeClr>
                </a:solidFill>
                <a:latin typeface="Bookman Old Style" pitchFamily="18" charset="0"/>
                <a:hlinkClick r:id="rId4"/>
              </a:rPr>
              <a:t>www.morphbank.net</a:t>
            </a:r>
            <a:endParaRPr lang="en-US" dirty="0">
              <a:solidFill>
                <a:schemeClr val="tx2">
                  <a:lumMod val="75000"/>
                </a:schemeClr>
              </a:solidFill>
              <a:latin typeface="Bookman Old Style"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14400"/>
          </a:xfrm>
        </p:spPr>
        <p:txBody>
          <a:bodyPr>
            <a:noAutofit/>
          </a:bodyPr>
          <a:lstStyle/>
          <a:p>
            <a:pPr algn="l"/>
            <a:r>
              <a:rPr lang="en-US" sz="3600" dirty="0" smtClean="0">
                <a:latin typeface="Bookman Old Style" pitchFamily="18" charset="0"/>
              </a:rPr>
              <a:t>SCAMIT Custom Workbook: Workflow</a:t>
            </a:r>
            <a:endParaRPr lang="en-US" sz="3600" dirty="0">
              <a:latin typeface="Bookman Old Style" pitchFamily="18" charset="0"/>
            </a:endParaRPr>
          </a:p>
        </p:txBody>
      </p:sp>
      <p:sp>
        <p:nvSpPr>
          <p:cNvPr id="3" name="Content Placeholder 2"/>
          <p:cNvSpPr>
            <a:spLocks noGrp="1"/>
          </p:cNvSpPr>
          <p:nvPr>
            <p:ph idx="1"/>
          </p:nvPr>
        </p:nvSpPr>
        <p:spPr>
          <a:xfrm>
            <a:off x="304800" y="914400"/>
            <a:ext cx="8610600" cy="5562600"/>
          </a:xfrm>
        </p:spPr>
        <p:txBody>
          <a:bodyPr>
            <a:normAutofit fontScale="55000" lnSpcReduction="20000"/>
          </a:bodyPr>
          <a:lstStyle/>
          <a:p>
            <a:r>
              <a:rPr lang="en-US" dirty="0" smtClean="0"/>
              <a:t>Gather &amp; organize data</a:t>
            </a:r>
          </a:p>
          <a:p>
            <a:pPr lvl="1"/>
            <a:r>
              <a:rPr lang="en-US" dirty="0" smtClean="0"/>
              <a:t>image &amp; specimen unique ids (</a:t>
            </a:r>
            <a:r>
              <a:rPr lang="en-US" dirty="0" err="1" smtClean="0"/>
              <a:t>uid</a:t>
            </a:r>
            <a:r>
              <a:rPr lang="en-US" dirty="0" smtClean="0"/>
              <a:t>)</a:t>
            </a:r>
          </a:p>
          <a:p>
            <a:pPr lvl="1"/>
            <a:r>
              <a:rPr lang="en-US" dirty="0" smtClean="0"/>
              <a:t>image file names</a:t>
            </a:r>
          </a:p>
          <a:p>
            <a:pPr lvl="1"/>
            <a:r>
              <a:rPr lang="en-US" dirty="0" smtClean="0"/>
              <a:t>exemplar images</a:t>
            </a:r>
          </a:p>
          <a:p>
            <a:pPr lvl="1"/>
            <a:r>
              <a:rPr lang="en-US" dirty="0" smtClean="0"/>
              <a:t>locality data</a:t>
            </a:r>
          </a:p>
          <a:p>
            <a:pPr lvl="1"/>
            <a:r>
              <a:rPr lang="en-US" dirty="0" smtClean="0"/>
              <a:t>taxon names</a:t>
            </a:r>
          </a:p>
          <a:p>
            <a:pPr lvl="1"/>
            <a:endParaRPr lang="en-US" dirty="0" smtClean="0"/>
          </a:p>
          <a:p>
            <a:r>
              <a:rPr lang="en-US" dirty="0" smtClean="0"/>
              <a:t>SCAMIT </a:t>
            </a:r>
            <a:r>
              <a:rPr lang="en-US" i="1" dirty="0" smtClean="0"/>
              <a:t>unique identifiers</a:t>
            </a:r>
            <a:r>
              <a:rPr lang="en-US" dirty="0" smtClean="0"/>
              <a:t> for Specimens:</a:t>
            </a:r>
          </a:p>
          <a:p>
            <a:pPr lvl="1"/>
            <a:r>
              <a:rPr lang="en-US" b="1" dirty="0" smtClean="0"/>
              <a:t>SCAMIT </a:t>
            </a:r>
            <a:r>
              <a:rPr lang="en-US" b="1" dirty="0"/>
              <a:t>+ Affliation</a:t>
            </a:r>
            <a:r>
              <a:rPr lang="en-US" dirty="0"/>
              <a:t> + Lab identifier + Taxonomist Initials + SCAMIT speciesID + SpecimenCode</a:t>
            </a:r>
            <a:r>
              <a:rPr lang="en-US" dirty="0" smtClean="0"/>
              <a:t>##</a:t>
            </a:r>
          </a:p>
          <a:p>
            <a:pPr lvl="1"/>
            <a:r>
              <a:rPr lang="en-US" dirty="0"/>
              <a:t>SCAMITCSD:OCS_KLB_0263_S01</a:t>
            </a:r>
            <a:endParaRPr lang="en-US" dirty="0" smtClean="0"/>
          </a:p>
          <a:p>
            <a:r>
              <a:rPr lang="en-US" dirty="0" smtClean="0"/>
              <a:t>SCAMIT </a:t>
            </a:r>
            <a:r>
              <a:rPr lang="en-US" i="1" dirty="0" smtClean="0"/>
              <a:t>unique identifiers</a:t>
            </a:r>
            <a:r>
              <a:rPr lang="en-US" dirty="0" smtClean="0"/>
              <a:t> for Images:</a:t>
            </a:r>
          </a:p>
          <a:p>
            <a:pPr lvl="1"/>
            <a:r>
              <a:rPr lang="en-US" sz="2400" b="1" dirty="0" smtClean="0"/>
              <a:t>SCAMIT </a:t>
            </a:r>
            <a:r>
              <a:rPr lang="en-US" sz="2400" b="1" dirty="0"/>
              <a:t>+ Affliation</a:t>
            </a:r>
            <a:r>
              <a:rPr lang="en-US" sz="2400" dirty="0"/>
              <a:t> + Lab identifier + Taxonomist Initials + SCAMIT speciesID + SpecimenCode## + ImageCode</a:t>
            </a:r>
            <a:r>
              <a:rPr lang="en-US" sz="2400" dirty="0" smtClean="0"/>
              <a:t>##</a:t>
            </a:r>
          </a:p>
          <a:p>
            <a:pPr lvl="1"/>
            <a:r>
              <a:rPr lang="en-US" dirty="0"/>
              <a:t>SCAMITCSD: </a:t>
            </a:r>
            <a:r>
              <a:rPr lang="en-US" dirty="0" smtClean="0"/>
              <a:t>OCS_KLB_0263_S01_01</a:t>
            </a:r>
          </a:p>
          <a:p>
            <a:pPr lvl="1"/>
            <a:endParaRPr lang="en-US" dirty="0" smtClean="0"/>
          </a:p>
          <a:p>
            <a:r>
              <a:rPr lang="en-US" b="1" dirty="0" smtClean="0"/>
              <a:t>ContributorInfo</a:t>
            </a:r>
            <a:r>
              <a:rPr lang="en-US" dirty="0" smtClean="0"/>
              <a:t> sheet</a:t>
            </a:r>
          </a:p>
          <a:p>
            <a:r>
              <a:rPr lang="en-US" dirty="0" smtClean="0"/>
              <a:t>Check the </a:t>
            </a:r>
            <a:r>
              <a:rPr lang="en-US" b="1" dirty="0" smtClean="0"/>
              <a:t>DropDowns</a:t>
            </a:r>
            <a:r>
              <a:rPr lang="en-US" dirty="0" smtClean="0"/>
              <a:t> sheet: Add terms as needed </a:t>
            </a:r>
          </a:p>
          <a:p>
            <a:r>
              <a:rPr lang="en-US" b="1" dirty="0" smtClean="0"/>
              <a:t>Data</a:t>
            </a:r>
            <a:r>
              <a:rPr lang="en-US" dirty="0" smtClean="0"/>
              <a:t> sheet</a:t>
            </a:r>
          </a:p>
          <a:p>
            <a:endParaRPr lang="en-US" dirty="0" smtClean="0"/>
          </a:p>
          <a:p>
            <a:r>
              <a:rPr lang="en-US" dirty="0" smtClean="0"/>
              <a:t>User-enabled automated verification</a:t>
            </a:r>
          </a:p>
          <a:p>
            <a:r>
              <a:rPr lang="en-US" dirty="0" smtClean="0"/>
              <a:t>Send data to Morphbank</a:t>
            </a:r>
          </a:p>
          <a:p>
            <a:r>
              <a:rPr lang="en-US" dirty="0" smtClean="0"/>
              <a:t>Send images to Morphbank: FTP or DVD/CD</a:t>
            </a:r>
          </a:p>
          <a:p>
            <a:pPr lvl="1"/>
            <a:r>
              <a:rPr lang="en-US" dirty="0" smtClean="0"/>
              <a:t>always keep originals somewhere</a:t>
            </a:r>
          </a:p>
        </p:txBody>
      </p:sp>
      <p:pic>
        <p:nvPicPr>
          <p:cNvPr id="5122" name="Picture 2" descr="C:\Users\Deb\Desktop\480559.jpg"/>
          <p:cNvPicPr>
            <a:picLocks noChangeAspect="1" noChangeArrowheads="1"/>
          </p:cNvPicPr>
          <p:nvPr/>
        </p:nvPicPr>
        <p:blipFill>
          <a:blip r:embed="rId2" cstate="print"/>
          <a:srcRect/>
          <a:stretch>
            <a:fillRect/>
          </a:stretch>
        </p:blipFill>
        <p:spPr bwMode="auto">
          <a:xfrm>
            <a:off x="6823365" y="3879275"/>
            <a:ext cx="2043518" cy="2722563"/>
          </a:xfrm>
          <a:prstGeom prst="rect">
            <a:avLst/>
          </a:prstGeom>
          <a:noFill/>
        </p:spPr>
      </p:pic>
      <p:cxnSp>
        <p:nvCxnSpPr>
          <p:cNvPr id="5" name="Straight Connector 4"/>
          <p:cNvCxnSpPr/>
          <p:nvPr/>
        </p:nvCxnSpPr>
        <p:spPr>
          <a:xfrm>
            <a:off x="367145" y="796635"/>
            <a:ext cx="838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56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81000" y="7239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339" name="Content Placeholder 2"/>
          <p:cNvSpPr>
            <a:spLocks noGrp="1"/>
          </p:cNvSpPr>
          <p:nvPr>
            <p:ph idx="1"/>
          </p:nvPr>
        </p:nvSpPr>
        <p:spPr>
          <a:xfrm>
            <a:off x="134560" y="1041400"/>
            <a:ext cx="8283726" cy="5638801"/>
          </a:xfrm>
        </p:spPr>
        <p:txBody>
          <a:bodyPr>
            <a:normAutofit fontScale="77500" lnSpcReduction="20000"/>
          </a:bodyPr>
          <a:lstStyle/>
          <a:p>
            <a:pPr>
              <a:defRPr/>
            </a:pPr>
            <a:r>
              <a:rPr lang="en-US" dirty="0" smtClean="0"/>
              <a:t>Morphbank News &amp; New Features</a:t>
            </a:r>
          </a:p>
          <a:p>
            <a:pPr>
              <a:defRPr/>
            </a:pPr>
            <a:r>
              <a:rPr lang="en-US" dirty="0" smtClean="0"/>
              <a:t>Morphbank Objects</a:t>
            </a:r>
          </a:p>
          <a:p>
            <a:pPr lvl="1">
              <a:defRPr/>
            </a:pPr>
            <a:r>
              <a:rPr lang="en-US" dirty="0" smtClean="0"/>
              <a:t>image, specimen, view, locality</a:t>
            </a:r>
          </a:p>
          <a:p>
            <a:pPr lvl="1">
              <a:defRPr/>
            </a:pPr>
            <a:r>
              <a:rPr lang="en-US" dirty="0" smtClean="0"/>
              <a:t>identification (morphbank identifier and uids)</a:t>
            </a:r>
          </a:p>
          <a:p>
            <a:pPr>
              <a:defRPr/>
            </a:pPr>
            <a:r>
              <a:rPr lang="en-US" dirty="0" smtClean="0"/>
              <a:t>Best Practices</a:t>
            </a:r>
          </a:p>
          <a:p>
            <a:pPr lvl="1">
              <a:defRPr/>
            </a:pPr>
            <a:r>
              <a:rPr lang="en-US" dirty="0" smtClean="0"/>
              <a:t>Metadata Organization and Management</a:t>
            </a:r>
          </a:p>
          <a:p>
            <a:pPr>
              <a:defRPr/>
            </a:pPr>
            <a:r>
              <a:rPr lang="en-US" dirty="0" smtClean="0"/>
              <a:t>Adding Objects at </a:t>
            </a:r>
            <a:r>
              <a:rPr lang="en-US" dirty="0" smtClean="0">
                <a:hlinkClick r:id="rId3"/>
              </a:rPr>
              <a:t>http://www.morphbank.net</a:t>
            </a:r>
            <a:endParaRPr lang="en-US" dirty="0" smtClean="0"/>
          </a:p>
          <a:p>
            <a:pPr lvl="1">
              <a:defRPr/>
            </a:pPr>
            <a:r>
              <a:rPr lang="en-US" dirty="0" smtClean="0"/>
              <a:t>web-interface workflow options</a:t>
            </a:r>
          </a:p>
          <a:p>
            <a:pPr>
              <a:defRPr/>
            </a:pPr>
            <a:r>
              <a:rPr lang="en-US" dirty="0" smtClean="0"/>
              <a:t>Finding Objects in Morphbank</a:t>
            </a:r>
          </a:p>
          <a:p>
            <a:pPr>
              <a:buNone/>
              <a:defRPr/>
            </a:pPr>
            <a:endParaRPr lang="en-US" i="1" dirty="0" smtClean="0"/>
          </a:p>
          <a:p>
            <a:pPr>
              <a:defRPr/>
            </a:pPr>
            <a:r>
              <a:rPr lang="en-US" dirty="0" smtClean="0"/>
              <a:t>SCAMIT – Morphbank workbook</a:t>
            </a:r>
          </a:p>
          <a:p>
            <a:pPr lvl="1">
              <a:defRPr/>
            </a:pPr>
            <a:r>
              <a:rPr lang="en-US" dirty="0" smtClean="0"/>
              <a:t>workflow discussion</a:t>
            </a:r>
          </a:p>
          <a:p>
            <a:pPr lvl="1">
              <a:defRPr/>
            </a:pPr>
            <a:r>
              <a:rPr lang="en-US" dirty="0" smtClean="0"/>
              <a:t>populating the workbook</a:t>
            </a:r>
          </a:p>
          <a:p>
            <a:pPr>
              <a:defRPr/>
            </a:pPr>
            <a:r>
              <a:rPr lang="en-US" dirty="0" smtClean="0"/>
              <a:t>SCAMIT workbook validation &amp; upload</a:t>
            </a:r>
          </a:p>
          <a:p>
            <a:pPr>
              <a:defRPr/>
            </a:pPr>
            <a:r>
              <a:rPr lang="en-US" dirty="0" smtClean="0"/>
              <a:t>Images by FTP, DVD / CD</a:t>
            </a:r>
          </a:p>
        </p:txBody>
      </p:sp>
      <p:sp>
        <p:nvSpPr>
          <p:cNvPr id="5" name="Title 1"/>
          <p:cNvSpPr txBox="1">
            <a:spLocks/>
          </p:cNvSpPr>
          <p:nvPr/>
        </p:nvSpPr>
        <p:spPr>
          <a:xfrm>
            <a:off x="228600" y="241300"/>
            <a:ext cx="2514600" cy="639762"/>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Bookman Old Style" pitchFamily="18" charset="0"/>
                <a:ea typeface="+mj-ea"/>
                <a:cs typeface="+mj-cs"/>
              </a:rPr>
              <a:t>Topics</a:t>
            </a:r>
            <a:endParaRPr kumimoji="0" lang="en-US" sz="4400" b="0" i="0" u="none" strike="noStrike" kern="1200" cap="none" spc="0" normalizeH="0" baseline="0" noProof="0" dirty="0">
              <a:ln>
                <a:noFill/>
              </a:ln>
              <a:solidFill>
                <a:schemeClr val="tx1"/>
              </a:solidFill>
              <a:effectLst/>
              <a:uLnTx/>
              <a:uFillTx/>
              <a:latin typeface="Bookman Old Style" pitchFamily="18" charset="0"/>
              <a:ea typeface="+mj-ea"/>
              <a:cs typeface="+mj-cs"/>
            </a:endParaRPr>
          </a:p>
        </p:txBody>
      </p:sp>
      <p:pic>
        <p:nvPicPr>
          <p:cNvPr id="11267" name="Picture 3" descr="C:\Users\Deb\Desktop\474086.jpg"/>
          <p:cNvPicPr>
            <a:picLocks noChangeAspect="1" noChangeArrowheads="1"/>
          </p:cNvPicPr>
          <p:nvPr/>
        </p:nvPicPr>
        <p:blipFill>
          <a:blip r:embed="rId4" cstate="print"/>
          <a:srcRect/>
          <a:stretch>
            <a:fillRect/>
          </a:stretch>
        </p:blipFill>
        <p:spPr bwMode="auto">
          <a:xfrm>
            <a:off x="6159432" y="138752"/>
            <a:ext cx="2812456" cy="1905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24" y="274638"/>
            <a:ext cx="8229600" cy="1143000"/>
          </a:xfrm>
        </p:spPr>
        <p:txBody>
          <a:bodyPr>
            <a:normAutofit fontScale="90000"/>
          </a:bodyPr>
          <a:lstStyle/>
          <a:p>
            <a:pPr algn="l"/>
            <a:r>
              <a:rPr lang="en-US" dirty="0" smtClean="0">
                <a:latin typeface="Bookman Old Style" pitchFamily="18" charset="0"/>
              </a:rPr>
              <a:t>SCAMIT Custom Workbook: ContributorInfo Sheet</a:t>
            </a:r>
            <a:endParaRPr lang="en-US" dirty="0">
              <a:latin typeface="Bookman Old Style"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371007" y="1905000"/>
            <a:ext cx="8282065" cy="3886200"/>
          </a:xfrm>
          <a:prstGeom prst="rect">
            <a:avLst/>
          </a:prstGeom>
          <a:noFill/>
          <a:ln w="9525">
            <a:noFill/>
            <a:miter lim="800000"/>
            <a:headEnd/>
            <a:tailEnd/>
          </a:ln>
        </p:spPr>
      </p:pic>
      <p:cxnSp>
        <p:nvCxnSpPr>
          <p:cNvPr id="4" name="Straight Connector 3"/>
          <p:cNvCxnSpPr/>
          <p:nvPr/>
        </p:nvCxnSpPr>
        <p:spPr>
          <a:xfrm>
            <a:off x="381000" y="1371600"/>
            <a:ext cx="5486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5609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81000" y="1371600"/>
            <a:ext cx="449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93424" y="274638"/>
            <a:ext cx="8229600" cy="1143000"/>
          </a:xfrm>
        </p:spPr>
        <p:txBody>
          <a:bodyPr>
            <a:normAutofit fontScale="90000"/>
          </a:bodyPr>
          <a:lstStyle/>
          <a:p>
            <a:pPr algn="l"/>
            <a:r>
              <a:rPr lang="en-US" dirty="0" smtClean="0">
                <a:latin typeface="Bookman Old Style" pitchFamily="18" charset="0"/>
              </a:rPr>
              <a:t>SCAMIT Custom Workbook: DropDowns Sheet</a:t>
            </a:r>
            <a:endParaRPr lang="en-US" dirty="0">
              <a:latin typeface="Bookman Old Style" pitchFamily="18" charset="0"/>
            </a:endParaRPr>
          </a:p>
        </p:txBody>
      </p:sp>
      <p:sp>
        <p:nvSpPr>
          <p:cNvPr id="7" name="Content Placeholder 2"/>
          <p:cNvSpPr>
            <a:spLocks noGrp="1"/>
          </p:cNvSpPr>
          <p:nvPr>
            <p:ph idx="1"/>
          </p:nvPr>
        </p:nvSpPr>
        <p:spPr>
          <a:xfrm>
            <a:off x="457200" y="1600200"/>
            <a:ext cx="6324600" cy="1295400"/>
          </a:xfrm>
        </p:spPr>
        <p:txBody>
          <a:bodyPr>
            <a:normAutofit fontScale="62500" lnSpcReduction="20000"/>
          </a:bodyPr>
          <a:lstStyle/>
          <a:p>
            <a:r>
              <a:rPr lang="en-US" dirty="0" smtClean="0"/>
              <a:t>Values for Basis of Record, Type Status and Object Type</a:t>
            </a:r>
          </a:p>
          <a:p>
            <a:pPr lvl="1"/>
            <a:r>
              <a:rPr lang="en-US" dirty="0" smtClean="0"/>
              <a:t>may not be modified (Columns B, H and P).</a:t>
            </a:r>
          </a:p>
          <a:p>
            <a:r>
              <a:rPr lang="en-US" dirty="0" smtClean="0"/>
              <a:t>Add values to other drop-down columns</a:t>
            </a:r>
          </a:p>
          <a:p>
            <a:pPr lvl="1"/>
            <a:r>
              <a:rPr lang="en-US" dirty="0" smtClean="0"/>
              <a:t>use Excel features: </a:t>
            </a:r>
            <a:r>
              <a:rPr lang="en-US" b="1" dirty="0" smtClean="0"/>
              <a:t>Data Validation</a:t>
            </a:r>
            <a:r>
              <a:rPr lang="en-US" dirty="0" smtClean="0"/>
              <a:t> and </a:t>
            </a:r>
            <a:r>
              <a:rPr lang="en-US" b="1" dirty="0" smtClean="0"/>
              <a:t>Name Manager</a:t>
            </a:r>
            <a:endParaRPr lang="en-US" dirty="0" smtClean="0"/>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04800" y="3276600"/>
            <a:ext cx="8610600" cy="2803779"/>
          </a:xfrm>
          <a:prstGeom prst="rect">
            <a:avLst/>
          </a:prstGeom>
          <a:noFill/>
          <a:ln w="9525">
            <a:noFill/>
            <a:miter lim="800000"/>
            <a:headEnd/>
            <a:tailEnd/>
          </a:ln>
        </p:spPr>
      </p:pic>
    </p:spTree>
    <p:extLst>
      <p:ext uri="{BB962C8B-B14F-4D97-AF65-F5344CB8AC3E}">
        <p14:creationId xmlns="" xmlns:p14="http://schemas.microsoft.com/office/powerpoint/2010/main" val="2155609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94648" y="1248768"/>
            <a:ext cx="813816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4800" y="216726"/>
            <a:ext cx="6477000" cy="1096962"/>
          </a:xfrm>
        </p:spPr>
        <p:txBody>
          <a:bodyPr>
            <a:noAutofit/>
          </a:bodyPr>
          <a:lstStyle/>
          <a:p>
            <a:pPr algn="l"/>
            <a:r>
              <a:rPr lang="en-US" sz="3600" dirty="0" smtClean="0">
                <a:latin typeface="Bookman Old Style" pitchFamily="18" charset="0"/>
              </a:rPr>
              <a:t>SCAMIT Custom Workbook:</a:t>
            </a:r>
            <a:br>
              <a:rPr lang="en-US" sz="3600" dirty="0" smtClean="0">
                <a:latin typeface="Bookman Old Style" pitchFamily="18" charset="0"/>
              </a:rPr>
            </a:br>
            <a:r>
              <a:rPr lang="en-US" sz="3600" dirty="0" smtClean="0">
                <a:latin typeface="Bookman Old Style" pitchFamily="18" charset="0"/>
              </a:rPr>
              <a:t>Editing drop-down lists</a:t>
            </a:r>
            <a:endParaRPr lang="en-US" sz="3600" dirty="0">
              <a:latin typeface="Bookman Old Style" pitchFamily="18" charset="0"/>
            </a:endParaRPr>
          </a:p>
        </p:txBody>
      </p:sp>
      <p:sp>
        <p:nvSpPr>
          <p:cNvPr id="7" name="Content Placeholder 2"/>
          <p:cNvSpPr>
            <a:spLocks noGrp="1"/>
          </p:cNvSpPr>
          <p:nvPr>
            <p:ph idx="1"/>
          </p:nvPr>
        </p:nvSpPr>
        <p:spPr>
          <a:xfrm>
            <a:off x="381000" y="1447800"/>
            <a:ext cx="8229600" cy="1295400"/>
          </a:xfrm>
        </p:spPr>
        <p:txBody>
          <a:bodyPr>
            <a:normAutofit fontScale="55000" lnSpcReduction="20000"/>
          </a:bodyPr>
          <a:lstStyle/>
          <a:p>
            <a:r>
              <a:rPr lang="en-US" dirty="0" smtClean="0"/>
              <a:t>use Excel: </a:t>
            </a:r>
            <a:r>
              <a:rPr lang="en-US" b="1" dirty="0" smtClean="0"/>
              <a:t>Data Validation</a:t>
            </a:r>
            <a:r>
              <a:rPr lang="en-US" dirty="0" smtClean="0"/>
              <a:t> and </a:t>
            </a:r>
            <a:r>
              <a:rPr lang="en-US" b="1" dirty="0" smtClean="0"/>
              <a:t>Name Manager</a:t>
            </a:r>
            <a:endParaRPr lang="en-US" dirty="0" smtClean="0"/>
          </a:p>
          <a:p>
            <a:r>
              <a:rPr lang="en-US" dirty="0" smtClean="0"/>
              <a:t>Example: 10 </a:t>
            </a:r>
            <a:r>
              <a:rPr lang="en-US" i="1" dirty="0" smtClean="0"/>
              <a:t>more</a:t>
            </a:r>
            <a:r>
              <a:rPr lang="en-US" dirty="0" smtClean="0"/>
              <a:t> View Angle values needed</a:t>
            </a:r>
          </a:p>
          <a:p>
            <a:pPr lvl="1"/>
            <a:r>
              <a:rPr lang="en-US" dirty="0" smtClean="0"/>
              <a:t>First: reveal the Source for the </a:t>
            </a:r>
            <a:r>
              <a:rPr lang="en-US" b="1" dirty="0" smtClean="0"/>
              <a:t>Data Validation </a:t>
            </a:r>
            <a:r>
              <a:rPr lang="en-US" dirty="0" smtClean="0"/>
              <a:t>(aka where is the drop-down defined).</a:t>
            </a:r>
          </a:p>
          <a:p>
            <a:pPr lvl="1"/>
            <a:r>
              <a:rPr lang="en-US" dirty="0" smtClean="0"/>
              <a:t>Source: = View_Angle</a:t>
            </a:r>
          </a:p>
        </p:txBody>
      </p:sp>
      <p:pic>
        <p:nvPicPr>
          <p:cNvPr id="3074" name="Picture 2"/>
          <p:cNvPicPr>
            <a:picLocks noChangeAspect="1" noChangeArrowheads="1"/>
          </p:cNvPicPr>
          <p:nvPr/>
        </p:nvPicPr>
        <p:blipFill>
          <a:blip r:embed="rId3" cstate="print"/>
          <a:srcRect/>
          <a:stretch>
            <a:fillRect/>
          </a:stretch>
        </p:blipFill>
        <p:spPr bwMode="auto">
          <a:xfrm>
            <a:off x="304800" y="2438400"/>
            <a:ext cx="1185954" cy="2209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371600" y="2895600"/>
            <a:ext cx="5105400" cy="2913688"/>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638800" y="3886200"/>
            <a:ext cx="3174294" cy="2514600"/>
          </a:xfrm>
          <a:prstGeom prst="rect">
            <a:avLst/>
          </a:prstGeom>
          <a:noFill/>
          <a:ln w="9525">
            <a:noFill/>
            <a:miter lim="800000"/>
            <a:headEnd/>
            <a:tailEnd/>
          </a:ln>
        </p:spPr>
      </p:pic>
      <p:pic>
        <p:nvPicPr>
          <p:cNvPr id="12290" name="Picture 2" descr="C:\Users\Deb\Desktop\514372.jpg"/>
          <p:cNvPicPr>
            <a:picLocks noChangeAspect="1" noChangeArrowheads="1"/>
          </p:cNvPicPr>
          <p:nvPr/>
        </p:nvPicPr>
        <p:blipFill>
          <a:blip r:embed="rId6" cstate="print"/>
          <a:srcRect/>
          <a:stretch>
            <a:fillRect/>
          </a:stretch>
        </p:blipFill>
        <p:spPr bwMode="auto">
          <a:xfrm>
            <a:off x="7315200" y="152400"/>
            <a:ext cx="1622552" cy="1650440"/>
          </a:xfrm>
          <a:prstGeom prst="rect">
            <a:avLst/>
          </a:prstGeom>
          <a:noFill/>
        </p:spPr>
      </p:pic>
    </p:spTree>
    <p:extLst>
      <p:ext uri="{BB962C8B-B14F-4D97-AF65-F5344CB8AC3E}">
        <p14:creationId xmlns="" xmlns:p14="http://schemas.microsoft.com/office/powerpoint/2010/main" val="21556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81000" y="1016000"/>
            <a:ext cx="420624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9400" y="152400"/>
            <a:ext cx="5334000" cy="990600"/>
          </a:xfrm>
        </p:spPr>
        <p:txBody>
          <a:bodyPr>
            <a:normAutofit fontScale="90000"/>
          </a:bodyPr>
          <a:lstStyle/>
          <a:p>
            <a:pPr algn="l"/>
            <a:r>
              <a:rPr lang="en-US" sz="3200" dirty="0" smtClean="0">
                <a:latin typeface="Bookman Old Style" pitchFamily="18" charset="0"/>
              </a:rPr>
              <a:t>SCAMIT Custom Workbook:</a:t>
            </a:r>
            <a:br>
              <a:rPr lang="en-US" sz="3200" dirty="0" smtClean="0">
                <a:latin typeface="Bookman Old Style" pitchFamily="18" charset="0"/>
              </a:rPr>
            </a:br>
            <a:r>
              <a:rPr lang="en-US" sz="3200" dirty="0" smtClean="0">
                <a:latin typeface="Bookman Old Style" pitchFamily="18" charset="0"/>
              </a:rPr>
              <a:t>Editing drop-down lists</a:t>
            </a:r>
            <a:endParaRPr lang="en-US" sz="3200" dirty="0">
              <a:latin typeface="Bookman Old Style" pitchFamily="18" charset="0"/>
            </a:endParaRPr>
          </a:p>
        </p:txBody>
      </p:sp>
      <p:sp>
        <p:nvSpPr>
          <p:cNvPr id="7" name="Content Placeholder 2"/>
          <p:cNvSpPr>
            <a:spLocks noGrp="1"/>
          </p:cNvSpPr>
          <p:nvPr>
            <p:ph idx="1"/>
          </p:nvPr>
        </p:nvSpPr>
        <p:spPr>
          <a:xfrm>
            <a:off x="4191000" y="1219200"/>
            <a:ext cx="4724400" cy="3276600"/>
          </a:xfrm>
        </p:spPr>
        <p:txBody>
          <a:bodyPr>
            <a:normAutofit fontScale="55000" lnSpcReduction="20000"/>
          </a:bodyPr>
          <a:lstStyle/>
          <a:p>
            <a:r>
              <a:rPr lang="en-US" dirty="0" smtClean="0"/>
              <a:t>Add values to drop downs</a:t>
            </a:r>
          </a:p>
          <a:p>
            <a:pPr lvl="1"/>
            <a:r>
              <a:rPr lang="en-US" b="1" dirty="0" smtClean="0"/>
              <a:t>Data Validation</a:t>
            </a:r>
            <a:r>
              <a:rPr lang="en-US" dirty="0" smtClean="0"/>
              <a:t> to </a:t>
            </a:r>
            <a:r>
              <a:rPr lang="en-US" b="1" dirty="0" smtClean="0"/>
              <a:t>Name Manager</a:t>
            </a:r>
            <a:endParaRPr lang="en-US" dirty="0" smtClean="0"/>
          </a:p>
          <a:p>
            <a:r>
              <a:rPr lang="en-US" dirty="0" smtClean="0"/>
              <a:t>Example: 10 </a:t>
            </a:r>
            <a:r>
              <a:rPr lang="en-US" i="1" dirty="0" smtClean="0"/>
              <a:t>more</a:t>
            </a:r>
            <a:r>
              <a:rPr lang="en-US" dirty="0" smtClean="0"/>
              <a:t> View Angle values needed</a:t>
            </a:r>
          </a:p>
          <a:p>
            <a:pPr lvl="1"/>
            <a:r>
              <a:rPr lang="en-US" dirty="0" smtClean="0"/>
              <a:t>Source for Data Validation = </a:t>
            </a:r>
            <a:r>
              <a:rPr lang="en-US" b="1" dirty="0" smtClean="0"/>
              <a:t>View_Angle</a:t>
            </a:r>
          </a:p>
          <a:p>
            <a:pPr lvl="1"/>
            <a:r>
              <a:rPr lang="en-US" dirty="0" smtClean="0"/>
              <a:t>Next, Excel tab Formulas  (Defined Names Panel) &gt; click </a:t>
            </a:r>
            <a:r>
              <a:rPr lang="en-US" b="1" dirty="0" smtClean="0"/>
              <a:t>Name Manager</a:t>
            </a:r>
            <a:r>
              <a:rPr lang="en-US" dirty="0" smtClean="0"/>
              <a:t> &gt; look for </a:t>
            </a:r>
            <a:r>
              <a:rPr lang="en-US" b="1" dirty="0" smtClean="0"/>
              <a:t>View_Angle</a:t>
            </a:r>
          </a:p>
          <a:p>
            <a:pPr lvl="1"/>
            <a:r>
              <a:rPr lang="en-US" dirty="0" smtClean="0"/>
              <a:t>change the </a:t>
            </a:r>
            <a:r>
              <a:rPr lang="en-US" b="1" dirty="0" smtClean="0"/>
              <a:t>Refers to </a:t>
            </a:r>
            <a:r>
              <a:rPr lang="en-US" dirty="0" smtClean="0"/>
              <a:t>from =DropDowns!$L$2:$L$12 to =DropDowns!$L$2:$L$</a:t>
            </a:r>
            <a:r>
              <a:rPr lang="en-US" b="1" dirty="0" smtClean="0"/>
              <a:t>22</a:t>
            </a:r>
          </a:p>
          <a:p>
            <a:pPr lvl="1"/>
            <a:r>
              <a:rPr lang="en-US" dirty="0" smtClean="0"/>
              <a:t>click Close button</a:t>
            </a:r>
          </a:p>
          <a:p>
            <a:pPr lvl="2"/>
            <a:r>
              <a:rPr lang="en-US" dirty="0" smtClean="0"/>
              <a:t>10 more cells now in this drop-down.</a:t>
            </a:r>
          </a:p>
          <a:p>
            <a:pPr lvl="1"/>
            <a:r>
              <a:rPr lang="en-US" dirty="0" smtClean="0"/>
              <a:t>Type desired values in the cells on the DropDowns sheet. They now appear in the View Angle column drop-down on the Data sheet.</a:t>
            </a:r>
          </a:p>
        </p:txBody>
      </p:sp>
      <p:pic>
        <p:nvPicPr>
          <p:cNvPr id="3074" name="Picture 2"/>
          <p:cNvPicPr>
            <a:picLocks noChangeAspect="1" noChangeArrowheads="1"/>
          </p:cNvPicPr>
          <p:nvPr/>
        </p:nvPicPr>
        <p:blipFill>
          <a:blip r:embed="rId3" cstate="print"/>
          <a:srcRect/>
          <a:stretch>
            <a:fillRect/>
          </a:stretch>
        </p:blipFill>
        <p:spPr bwMode="auto">
          <a:xfrm>
            <a:off x="4800600" y="4419600"/>
            <a:ext cx="1185954" cy="22098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52400" y="1219200"/>
            <a:ext cx="4038600" cy="2813778"/>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990600" y="2362200"/>
            <a:ext cx="3438525" cy="2743200"/>
          </a:xfrm>
          <a:prstGeom prst="rect">
            <a:avLst/>
          </a:prstGeom>
          <a:noFill/>
          <a:ln w="9525">
            <a:no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6248400" y="4876800"/>
            <a:ext cx="2009775" cy="1638300"/>
          </a:xfrm>
          <a:prstGeom prst="rect">
            <a:avLst/>
          </a:prstGeom>
          <a:noFill/>
          <a:ln w="9525">
            <a:noFill/>
            <a:miter lim="800000"/>
            <a:headEnd/>
            <a:tailEnd/>
          </a:ln>
        </p:spPr>
      </p:pic>
    </p:spTree>
    <p:extLst>
      <p:ext uri="{BB962C8B-B14F-4D97-AF65-F5344CB8AC3E}">
        <p14:creationId xmlns="" xmlns:p14="http://schemas.microsoft.com/office/powerpoint/2010/main" val="21556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6" y="274638"/>
            <a:ext cx="8229600" cy="1143000"/>
          </a:xfrm>
        </p:spPr>
        <p:txBody>
          <a:bodyPr>
            <a:normAutofit fontScale="90000"/>
          </a:bodyPr>
          <a:lstStyle/>
          <a:p>
            <a:pPr algn="l"/>
            <a:r>
              <a:rPr lang="en-US" dirty="0" smtClean="0">
                <a:latin typeface="Bookman Old Style" pitchFamily="18" charset="0"/>
              </a:rPr>
              <a:t>SCAMIT Custom Workbook: </a:t>
            </a:r>
            <a:br>
              <a:rPr lang="en-US" dirty="0" smtClean="0">
                <a:latin typeface="Bookman Old Style" pitchFamily="18" charset="0"/>
              </a:rPr>
            </a:br>
            <a:r>
              <a:rPr lang="en-US" dirty="0" smtClean="0">
                <a:latin typeface="Bookman Old Style" pitchFamily="18" charset="0"/>
              </a:rPr>
              <a:t>Data Sheet</a:t>
            </a:r>
            <a:endParaRPr lang="en-US" dirty="0">
              <a:latin typeface="Bookman Old Style" pitchFamily="18" charset="0"/>
            </a:endParaRPr>
          </a:p>
        </p:txBody>
      </p:sp>
      <p:sp>
        <p:nvSpPr>
          <p:cNvPr id="5" name="Content Placeholder 2"/>
          <p:cNvSpPr>
            <a:spLocks noGrp="1"/>
          </p:cNvSpPr>
          <p:nvPr>
            <p:ph idx="1"/>
          </p:nvPr>
        </p:nvSpPr>
        <p:spPr>
          <a:xfrm>
            <a:off x="609600" y="3810000"/>
            <a:ext cx="7467600" cy="2362200"/>
          </a:xfrm>
        </p:spPr>
        <p:txBody>
          <a:bodyPr>
            <a:normAutofit fontScale="70000" lnSpcReduction="20000"/>
          </a:bodyPr>
          <a:lstStyle/>
          <a:p>
            <a:r>
              <a:rPr lang="en-US" dirty="0" smtClean="0"/>
              <a:t>Populate the workbook sections and fields desired</a:t>
            </a:r>
          </a:p>
          <a:p>
            <a:pPr lvl="1"/>
            <a:r>
              <a:rPr lang="en-US" dirty="0" smtClean="0"/>
              <a:t>at least two possible work flow suggestions</a:t>
            </a:r>
          </a:p>
          <a:p>
            <a:pPr lvl="2"/>
            <a:r>
              <a:rPr lang="en-US" dirty="0" smtClean="0"/>
              <a:t>left-to-right if 1:1 image to specimen</a:t>
            </a:r>
          </a:p>
          <a:p>
            <a:pPr lvl="2"/>
            <a:r>
              <a:rPr lang="en-US" dirty="0" smtClean="0"/>
              <a:t>all image data, then other sections if many images : 1 specimen</a:t>
            </a:r>
          </a:p>
          <a:p>
            <a:r>
              <a:rPr lang="en-US" dirty="0" smtClean="0"/>
              <a:t>Note </a:t>
            </a:r>
            <a:r>
              <a:rPr lang="en-US" b="1" dirty="0" smtClean="0"/>
              <a:t>help</a:t>
            </a:r>
            <a:r>
              <a:rPr lang="en-US" dirty="0" smtClean="0"/>
              <a:t> is available</a:t>
            </a:r>
          </a:p>
          <a:p>
            <a:pPr lvl="1"/>
            <a:r>
              <a:rPr lang="en-US" dirty="0" smtClean="0"/>
              <a:t>click on column header for any column</a:t>
            </a:r>
          </a:p>
          <a:p>
            <a:pPr lvl="1"/>
            <a:r>
              <a:rPr lang="en-US" dirty="0" smtClean="0"/>
              <a:t>see the </a:t>
            </a:r>
            <a:r>
              <a:rPr lang="en-US" b="1" dirty="0" smtClean="0"/>
              <a:t>Field Help</a:t>
            </a:r>
            <a:r>
              <a:rPr lang="en-US" dirty="0" smtClean="0"/>
              <a:t> sheet</a:t>
            </a:r>
          </a:p>
        </p:txBody>
      </p:sp>
      <p:pic>
        <p:nvPicPr>
          <p:cNvPr id="5122" name="Picture 2"/>
          <p:cNvPicPr>
            <a:picLocks noChangeAspect="1" noChangeArrowheads="1"/>
          </p:cNvPicPr>
          <p:nvPr/>
        </p:nvPicPr>
        <p:blipFill>
          <a:blip r:embed="rId3" cstate="print"/>
          <a:srcRect/>
          <a:stretch>
            <a:fillRect/>
          </a:stretch>
        </p:blipFill>
        <p:spPr bwMode="auto">
          <a:xfrm>
            <a:off x="533400" y="1524000"/>
            <a:ext cx="7942263" cy="2133600"/>
          </a:xfrm>
          <a:prstGeom prst="rect">
            <a:avLst/>
          </a:prstGeom>
          <a:noFill/>
          <a:ln w="9525">
            <a:noFill/>
            <a:miter lim="800000"/>
            <a:headEnd/>
            <a:tailEnd/>
          </a:ln>
        </p:spPr>
      </p:pic>
      <p:cxnSp>
        <p:nvCxnSpPr>
          <p:cNvPr id="6" name="Straight Connector 5"/>
          <p:cNvCxnSpPr/>
          <p:nvPr/>
        </p:nvCxnSpPr>
        <p:spPr>
          <a:xfrm>
            <a:off x="381000" y="1371600"/>
            <a:ext cx="2743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5609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81000" y="1080448"/>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dpaul\AppData\Local\Temp\SNAGHTML11ea2c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5067" y="1133762"/>
            <a:ext cx="8936303" cy="201557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281836" y="274638"/>
            <a:ext cx="7239000" cy="715962"/>
          </a:xfrm>
        </p:spPr>
        <p:txBody>
          <a:bodyPr>
            <a:noAutofit/>
          </a:bodyPr>
          <a:lstStyle/>
          <a:p>
            <a:pPr algn="l"/>
            <a:r>
              <a:rPr lang="en-US" sz="3600" dirty="0" smtClean="0">
                <a:latin typeface="Bookman Old Style" pitchFamily="18" charset="0"/>
              </a:rPr>
              <a:t>SCAMIT Custom Workbook: </a:t>
            </a:r>
            <a:br>
              <a:rPr lang="en-US" sz="3600" dirty="0" smtClean="0">
                <a:latin typeface="Bookman Old Style" pitchFamily="18" charset="0"/>
              </a:rPr>
            </a:br>
            <a:r>
              <a:rPr lang="en-US" sz="3600" dirty="0" smtClean="0">
                <a:latin typeface="Bookman Old Style" pitchFamily="18" charset="0"/>
              </a:rPr>
              <a:t>Data Sheet – Image data</a:t>
            </a:r>
            <a:endParaRPr lang="en-US" sz="3600" dirty="0">
              <a:latin typeface="Bookman Old Style" pitchFamily="18" charset="0"/>
            </a:endParaRPr>
          </a:p>
        </p:txBody>
      </p:sp>
      <p:sp>
        <p:nvSpPr>
          <p:cNvPr id="5" name="Content Placeholder 2"/>
          <p:cNvSpPr>
            <a:spLocks noGrp="1"/>
          </p:cNvSpPr>
          <p:nvPr>
            <p:ph idx="1"/>
          </p:nvPr>
        </p:nvSpPr>
        <p:spPr>
          <a:xfrm>
            <a:off x="350107" y="3249460"/>
            <a:ext cx="8077200" cy="3352800"/>
          </a:xfrm>
        </p:spPr>
        <p:txBody>
          <a:bodyPr>
            <a:normAutofit fontScale="55000" lnSpcReduction="20000"/>
          </a:bodyPr>
          <a:lstStyle/>
          <a:p>
            <a:r>
              <a:rPr lang="en-US" dirty="0" smtClean="0"/>
              <a:t>Required fields have a </a:t>
            </a:r>
            <a:r>
              <a:rPr lang="en-US" i="1" dirty="0" smtClean="0"/>
              <a:t>dotted-fill pattern</a:t>
            </a:r>
            <a:r>
              <a:rPr lang="en-US" dirty="0" smtClean="0"/>
              <a:t> in the </a:t>
            </a:r>
            <a:r>
              <a:rPr lang="en-US" i="1" dirty="0" smtClean="0"/>
              <a:t>column header</a:t>
            </a:r>
            <a:r>
              <a:rPr lang="en-US" dirty="0" smtClean="0"/>
              <a:t>.</a:t>
            </a:r>
          </a:p>
          <a:p>
            <a:r>
              <a:rPr lang="en-US" dirty="0" smtClean="0"/>
              <a:t>Note </a:t>
            </a:r>
            <a:r>
              <a:rPr lang="en-US" b="1" dirty="0" smtClean="0"/>
              <a:t>help</a:t>
            </a:r>
            <a:r>
              <a:rPr lang="en-US" dirty="0" smtClean="0"/>
              <a:t> is available from any column header or see the </a:t>
            </a:r>
            <a:r>
              <a:rPr lang="en-US" b="1" dirty="0" smtClean="0"/>
              <a:t>Field Help</a:t>
            </a:r>
            <a:r>
              <a:rPr lang="en-US" dirty="0" smtClean="0"/>
              <a:t> sheet</a:t>
            </a:r>
          </a:p>
          <a:p>
            <a:r>
              <a:rPr lang="en-US" dirty="0" smtClean="0"/>
              <a:t>columns:</a:t>
            </a:r>
          </a:p>
          <a:p>
            <a:pPr lvl="1">
              <a:buFont typeface="Courier New" pitchFamily="49" charset="0"/>
              <a:buChar char="o"/>
            </a:pPr>
            <a:r>
              <a:rPr lang="en-US" b="1" dirty="0" smtClean="0"/>
              <a:t>Image External id</a:t>
            </a:r>
            <a:r>
              <a:rPr lang="en-US" dirty="0" smtClean="0"/>
              <a:t>: SCAMIT external id for image</a:t>
            </a:r>
            <a:endParaRPr lang="en-US" dirty="0"/>
          </a:p>
          <a:p>
            <a:pPr lvl="1">
              <a:buFont typeface="Courier New" pitchFamily="49" charset="0"/>
              <a:buChar char="o"/>
            </a:pPr>
            <a:r>
              <a:rPr lang="en-US" b="1" dirty="0" smtClean="0"/>
              <a:t>Image External id Prefix</a:t>
            </a:r>
            <a:r>
              <a:rPr lang="en-US" dirty="0" smtClean="0"/>
              <a:t>: </a:t>
            </a:r>
            <a:r>
              <a:rPr lang="en-US" i="1" dirty="0" smtClean="0"/>
              <a:t>choose from drop-down</a:t>
            </a:r>
            <a:endParaRPr lang="en-US" dirty="0" smtClean="0"/>
          </a:p>
          <a:p>
            <a:pPr lvl="1">
              <a:buFont typeface="Courier New" pitchFamily="49" charset="0"/>
              <a:buChar char="o"/>
            </a:pPr>
            <a:r>
              <a:rPr lang="en-US" b="1" dirty="0" smtClean="0"/>
              <a:t>Original File Name</a:t>
            </a:r>
            <a:r>
              <a:rPr lang="en-US" dirty="0" smtClean="0"/>
              <a:t>: the </a:t>
            </a:r>
            <a:r>
              <a:rPr lang="en-US" b="1" dirty="0" smtClean="0"/>
              <a:t>exact</a:t>
            </a:r>
            <a:r>
              <a:rPr lang="en-US" dirty="0" smtClean="0"/>
              <a:t> name of the image, including the image type (.jpg, .tif, etc.) (case matters)</a:t>
            </a:r>
          </a:p>
          <a:p>
            <a:pPr lvl="1">
              <a:buFont typeface="Courier New" pitchFamily="49" charset="0"/>
              <a:buChar char="o"/>
            </a:pPr>
            <a:r>
              <a:rPr lang="en-US" b="1" dirty="0" smtClean="0"/>
              <a:t>Creative Commons</a:t>
            </a:r>
            <a:r>
              <a:rPr lang="en-US" dirty="0" smtClean="0"/>
              <a:t>: auto fills from choice on ContributorInfo sheet</a:t>
            </a:r>
          </a:p>
          <a:p>
            <a:pPr lvl="1">
              <a:buFont typeface="Courier New" pitchFamily="49" charset="0"/>
              <a:buChar char="o"/>
            </a:pPr>
            <a:r>
              <a:rPr lang="en-US" b="1" dirty="0" smtClean="0"/>
              <a:t>Copyright</a:t>
            </a:r>
            <a:r>
              <a:rPr lang="en-US" dirty="0" smtClean="0"/>
              <a:t>: (text) Expected values are the person/s (and perhaps year) to be attributed if someone uses the image</a:t>
            </a:r>
          </a:p>
          <a:p>
            <a:pPr lvl="1">
              <a:buFont typeface="Courier New" pitchFamily="49" charset="0"/>
              <a:buChar char="o"/>
            </a:pPr>
            <a:r>
              <a:rPr lang="en-US" b="1" dirty="0" smtClean="0"/>
              <a:t>Image Description</a:t>
            </a:r>
            <a:r>
              <a:rPr lang="en-US" dirty="0" smtClean="0"/>
              <a:t>: SCAMIT contributors can use this to enter a description of what is seen in the image.</a:t>
            </a:r>
          </a:p>
          <a:p>
            <a:pPr lvl="1">
              <a:buFont typeface="Courier New" pitchFamily="49" charset="0"/>
              <a:buChar char="o"/>
            </a:pPr>
            <a:r>
              <a:rPr lang="en-US" b="1" dirty="0" smtClean="0"/>
              <a:t>Encyclopedia of Life </a:t>
            </a:r>
            <a:r>
              <a:rPr lang="en-US" dirty="0" smtClean="0"/>
              <a:t>(EoL): enter </a:t>
            </a:r>
            <a:r>
              <a:rPr lang="en-US" b="1" dirty="0" smtClean="0"/>
              <a:t>yes</a:t>
            </a:r>
            <a:r>
              <a:rPr lang="en-US" dirty="0" smtClean="0"/>
              <a:t> if image goes to EoL. Otherwise, leave empty</a:t>
            </a:r>
          </a:p>
          <a:p>
            <a:pPr lvl="2"/>
            <a:r>
              <a:rPr lang="en-US" sz="2700" dirty="0" err="1" smtClean="0"/>
              <a:t>EoL</a:t>
            </a:r>
            <a:r>
              <a:rPr lang="en-US" sz="2700" dirty="0" smtClean="0"/>
              <a:t> prefers </a:t>
            </a:r>
            <a:r>
              <a:rPr lang="en-US" sz="2700" b="1" dirty="0" smtClean="0"/>
              <a:t>exemplar images.</a:t>
            </a:r>
          </a:p>
        </p:txBody>
      </p:sp>
    </p:spTree>
    <p:extLst>
      <p:ext uri="{BB962C8B-B14F-4D97-AF65-F5344CB8AC3E}">
        <p14:creationId xmlns="" xmlns:p14="http://schemas.microsoft.com/office/powerpoint/2010/main" val="2583063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2326710"/>
            <a:ext cx="8686800" cy="4267200"/>
          </a:xfrm>
        </p:spPr>
        <p:txBody>
          <a:bodyPr>
            <a:normAutofit fontScale="40000" lnSpcReduction="20000"/>
          </a:bodyPr>
          <a:lstStyle/>
          <a:p>
            <a:pPr>
              <a:buFont typeface="Courier New" pitchFamily="49" charset="0"/>
              <a:buChar char="o"/>
            </a:pPr>
            <a:r>
              <a:rPr lang="en-US" b="1" dirty="0" smtClean="0"/>
              <a:t>Specimen External id</a:t>
            </a:r>
            <a:r>
              <a:rPr lang="en-US" dirty="0" smtClean="0"/>
              <a:t>: SCAMIT external id for specimen</a:t>
            </a:r>
          </a:p>
          <a:p>
            <a:pPr>
              <a:buFont typeface="Courier New" pitchFamily="49" charset="0"/>
              <a:buChar char="o"/>
            </a:pPr>
            <a:r>
              <a:rPr lang="en-US" b="1" dirty="0" smtClean="0"/>
              <a:t>Specimen External id Prefix</a:t>
            </a:r>
            <a:r>
              <a:rPr lang="en-US" dirty="0" smtClean="0"/>
              <a:t>: </a:t>
            </a:r>
            <a:r>
              <a:rPr lang="en-US" i="1" dirty="0" smtClean="0"/>
              <a:t>choose from drop-down</a:t>
            </a:r>
          </a:p>
          <a:p>
            <a:pPr>
              <a:buFont typeface="Courier New" pitchFamily="49" charset="0"/>
              <a:buChar char="o"/>
            </a:pPr>
            <a:r>
              <a:rPr lang="en-US" b="1" dirty="0" smtClean="0"/>
              <a:t>Determination Name Source</a:t>
            </a:r>
            <a:r>
              <a:rPr lang="en-US" dirty="0" smtClean="0"/>
              <a:t>: enter </a:t>
            </a:r>
            <a:r>
              <a:rPr lang="en-US" b="1" dirty="0" smtClean="0"/>
              <a:t>SCAMIT</a:t>
            </a:r>
            <a:r>
              <a:rPr lang="en-US" dirty="0" smtClean="0"/>
              <a:t> if name is in Ed 5 list</a:t>
            </a:r>
          </a:p>
          <a:p>
            <a:pPr>
              <a:buFont typeface="Courier New" pitchFamily="49" charset="0"/>
              <a:buChar char="o"/>
            </a:pPr>
            <a:r>
              <a:rPr lang="en-US" b="1" dirty="0" smtClean="0"/>
              <a:t>Determination Scientific Name</a:t>
            </a:r>
            <a:r>
              <a:rPr lang="en-US" dirty="0" smtClean="0"/>
              <a:t>: must match name on the Ed 5 list exactly</a:t>
            </a:r>
          </a:p>
          <a:p>
            <a:pPr>
              <a:buFont typeface="Courier New" pitchFamily="49" charset="0"/>
              <a:buChar char="o"/>
            </a:pPr>
            <a:r>
              <a:rPr lang="en-US" b="1" dirty="0" smtClean="0"/>
              <a:t>Determination TSN</a:t>
            </a:r>
            <a:r>
              <a:rPr lang="en-US" dirty="0" smtClean="0"/>
              <a:t>: find this on the Ed 5 list (Morphbank tsn or mtsn), use </a:t>
            </a:r>
            <a:r>
              <a:rPr lang="en-US" dirty="0" smtClean="0">
                <a:hlinkClick r:id="rId3"/>
              </a:rPr>
              <a:t>www.morphbank.net</a:t>
            </a:r>
            <a:r>
              <a:rPr lang="en-US" dirty="0" smtClean="0"/>
              <a:t>, if needed</a:t>
            </a:r>
          </a:p>
          <a:p>
            <a:pPr>
              <a:buFont typeface="Courier New" pitchFamily="49" charset="0"/>
              <a:buChar char="o"/>
            </a:pPr>
            <a:r>
              <a:rPr lang="en-US" b="1" dirty="0" smtClean="0"/>
              <a:t>Determined By</a:t>
            </a:r>
            <a:r>
              <a:rPr lang="en-US" dirty="0" smtClean="0"/>
              <a:t>: name of person/s credited with identifying the specimen; separate names with commas</a:t>
            </a:r>
          </a:p>
          <a:p>
            <a:pPr>
              <a:buFont typeface="Courier New" pitchFamily="49" charset="0"/>
              <a:buChar char="o"/>
            </a:pPr>
            <a:r>
              <a:rPr lang="en-US" b="1" dirty="0" smtClean="0"/>
              <a:t>Date Determined</a:t>
            </a:r>
            <a:r>
              <a:rPr lang="en-US" dirty="0" smtClean="0"/>
              <a:t>: date specimen identified in yyyy-mm-dd format</a:t>
            </a:r>
          </a:p>
          <a:p>
            <a:pPr>
              <a:buFont typeface="Courier New" pitchFamily="49" charset="0"/>
              <a:buChar char="o"/>
            </a:pPr>
            <a:r>
              <a:rPr lang="en-US" b="1" dirty="0" smtClean="0"/>
              <a:t>Comment by Determiner</a:t>
            </a:r>
            <a:r>
              <a:rPr lang="en-US" dirty="0" smtClean="0"/>
              <a:t>: any remarks made by the person identifying the specimen</a:t>
            </a:r>
          </a:p>
          <a:p>
            <a:pPr>
              <a:buFont typeface="Courier New" pitchFamily="49" charset="0"/>
              <a:buChar char="o"/>
            </a:pPr>
            <a:r>
              <a:rPr lang="en-US" b="1" dirty="0" smtClean="0"/>
              <a:t>Basis of Record</a:t>
            </a:r>
            <a:r>
              <a:rPr lang="en-US" dirty="0" smtClean="0"/>
              <a:t>: A </a:t>
            </a:r>
            <a:r>
              <a:rPr lang="en-US" dirty="0"/>
              <a:t>descriptive term indicating </a:t>
            </a:r>
            <a:r>
              <a:rPr lang="en-US" dirty="0" smtClean="0"/>
              <a:t>if </a:t>
            </a:r>
            <a:r>
              <a:rPr lang="en-US" dirty="0"/>
              <a:t>the record represents an object </a:t>
            </a:r>
            <a:r>
              <a:rPr lang="en-US" dirty="0" smtClean="0"/>
              <a:t>(in a collection) or observation</a:t>
            </a:r>
            <a:r>
              <a:rPr lang="en-US" dirty="0"/>
              <a:t>.</a:t>
            </a:r>
            <a:endParaRPr lang="en-US" dirty="0" smtClean="0"/>
          </a:p>
          <a:p>
            <a:pPr>
              <a:buFont typeface="Courier New" pitchFamily="49" charset="0"/>
              <a:buChar char="o"/>
            </a:pPr>
            <a:r>
              <a:rPr lang="en-US" b="1" dirty="0" smtClean="0"/>
              <a:t>Sex</a:t>
            </a:r>
            <a:r>
              <a:rPr lang="en-US" dirty="0" smtClean="0"/>
              <a:t>: choose from drop-down </a:t>
            </a:r>
          </a:p>
          <a:p>
            <a:pPr>
              <a:buFont typeface="Courier New" pitchFamily="49" charset="0"/>
              <a:buChar char="o"/>
            </a:pPr>
            <a:r>
              <a:rPr lang="en-US" b="1" dirty="0" smtClean="0"/>
              <a:t>Form</a:t>
            </a:r>
            <a:r>
              <a:rPr lang="en-US" dirty="0"/>
              <a:t>: choose from </a:t>
            </a:r>
            <a:r>
              <a:rPr lang="en-US" dirty="0" smtClean="0"/>
              <a:t>drop-down</a:t>
            </a:r>
            <a:endParaRPr lang="en-US" dirty="0"/>
          </a:p>
          <a:p>
            <a:pPr>
              <a:buFont typeface="Courier New" pitchFamily="49" charset="0"/>
              <a:buChar char="o"/>
            </a:pPr>
            <a:r>
              <a:rPr lang="en-US" b="1" dirty="0" smtClean="0"/>
              <a:t>Developmental Stage</a:t>
            </a:r>
            <a:r>
              <a:rPr lang="en-US" dirty="0"/>
              <a:t>: choose from </a:t>
            </a:r>
            <a:r>
              <a:rPr lang="en-US" dirty="0" smtClean="0"/>
              <a:t>drop-down</a:t>
            </a:r>
            <a:endParaRPr lang="en-US" dirty="0"/>
          </a:p>
          <a:p>
            <a:pPr>
              <a:buFont typeface="Courier New" pitchFamily="49" charset="0"/>
              <a:buChar char="o"/>
            </a:pPr>
            <a:r>
              <a:rPr lang="en-US" b="1" dirty="0" smtClean="0"/>
              <a:t>Preparation Type</a:t>
            </a:r>
            <a:r>
              <a:rPr lang="en-US" dirty="0"/>
              <a:t>: </a:t>
            </a:r>
            <a:r>
              <a:rPr lang="en-US" dirty="0" smtClean="0"/>
              <a:t>if something was done to preserve the specimen in a collection, enter preparation information here</a:t>
            </a:r>
            <a:endParaRPr lang="en-US" dirty="0"/>
          </a:p>
          <a:p>
            <a:pPr>
              <a:buFont typeface="Courier New" pitchFamily="49" charset="0"/>
              <a:buChar char="o"/>
            </a:pPr>
            <a:r>
              <a:rPr lang="en-US" b="1" dirty="0" smtClean="0"/>
              <a:t>Type Status</a:t>
            </a:r>
            <a:r>
              <a:rPr lang="en-US" dirty="0"/>
              <a:t>: choose from </a:t>
            </a:r>
            <a:r>
              <a:rPr lang="en-US" dirty="0" smtClean="0"/>
              <a:t>drop-down</a:t>
            </a:r>
            <a:endParaRPr lang="en-US" dirty="0"/>
          </a:p>
          <a:p>
            <a:pPr>
              <a:buFont typeface="Courier New" pitchFamily="49" charset="0"/>
              <a:buChar char="o"/>
            </a:pPr>
            <a:r>
              <a:rPr lang="en-US" b="1" dirty="0" smtClean="0"/>
              <a:t>Institution Code</a:t>
            </a:r>
            <a:r>
              <a:rPr lang="en-US" dirty="0" smtClean="0"/>
              <a:t>: if there is a standard acronym or full name – for the place storing the specimen, enter it here</a:t>
            </a:r>
            <a:endParaRPr lang="en-US" dirty="0"/>
          </a:p>
          <a:p>
            <a:pPr>
              <a:buFont typeface="Courier New" pitchFamily="49" charset="0"/>
              <a:buChar char="o"/>
            </a:pPr>
            <a:r>
              <a:rPr lang="en-US" b="1" dirty="0" smtClean="0"/>
              <a:t>Collection Code</a:t>
            </a:r>
            <a:r>
              <a:rPr lang="en-US" dirty="0" smtClean="0"/>
              <a:t>: museums often resolve their various collections with collection codes like: fossil, or seed, for example.</a:t>
            </a:r>
            <a:endParaRPr lang="en-US" dirty="0"/>
          </a:p>
          <a:p>
            <a:pPr>
              <a:buFont typeface="Courier New" pitchFamily="49" charset="0"/>
              <a:buChar char="o"/>
            </a:pPr>
            <a:r>
              <a:rPr lang="en-US" b="1" dirty="0" smtClean="0"/>
              <a:t>Catalog Number</a:t>
            </a:r>
            <a:r>
              <a:rPr lang="en-US" dirty="0" smtClean="0"/>
              <a:t>: a barcode or accession id for the specimen in a given collection, if it exists</a:t>
            </a:r>
            <a:endParaRPr lang="en-US" dirty="0"/>
          </a:p>
          <a:p>
            <a:pPr>
              <a:buFont typeface="Courier New" pitchFamily="49" charset="0"/>
              <a:buChar char="o"/>
            </a:pPr>
            <a:r>
              <a:rPr lang="en-US" b="1" dirty="0" smtClean="0"/>
              <a:t>Collector Name: </a:t>
            </a:r>
            <a:r>
              <a:rPr lang="en-US" dirty="0" smtClean="0"/>
              <a:t>name of the person/s responsible for collecting the specimen</a:t>
            </a:r>
            <a:endParaRPr lang="en-US" dirty="0"/>
          </a:p>
          <a:p>
            <a:pPr>
              <a:buFont typeface="Courier New" pitchFamily="49" charset="0"/>
              <a:buChar char="o"/>
            </a:pPr>
            <a:r>
              <a:rPr lang="en-US" b="1" dirty="0" smtClean="0"/>
              <a:t>Earliest Date Collected</a:t>
            </a:r>
            <a:r>
              <a:rPr lang="en-US" dirty="0" smtClean="0"/>
              <a:t>: date </a:t>
            </a:r>
            <a:r>
              <a:rPr lang="en-US" dirty="0"/>
              <a:t>specimen </a:t>
            </a:r>
            <a:r>
              <a:rPr lang="en-US" dirty="0" smtClean="0"/>
              <a:t>collected </a:t>
            </a:r>
            <a:r>
              <a:rPr lang="en-US" dirty="0"/>
              <a:t>in yyyy-mm-dd </a:t>
            </a:r>
            <a:r>
              <a:rPr lang="en-US" dirty="0" smtClean="0"/>
              <a:t>format</a:t>
            </a:r>
          </a:p>
          <a:p>
            <a:pPr>
              <a:buFont typeface="Courier New" pitchFamily="49" charset="0"/>
              <a:buChar char="o"/>
            </a:pPr>
            <a:r>
              <a:rPr lang="en-US" b="1" dirty="0" smtClean="0"/>
              <a:t>Latest Date Collected</a:t>
            </a:r>
            <a:r>
              <a:rPr lang="en-US" dirty="0" smtClean="0"/>
              <a:t>: end date </a:t>
            </a:r>
            <a:r>
              <a:rPr lang="en-US" dirty="0"/>
              <a:t>specimen collected in yyyy-mm-dd </a:t>
            </a:r>
            <a:r>
              <a:rPr lang="en-US" dirty="0" smtClean="0"/>
              <a:t>format if collected over a range of days</a:t>
            </a:r>
          </a:p>
        </p:txBody>
      </p:sp>
      <p:pic>
        <p:nvPicPr>
          <p:cNvPr id="3090" name="Picture 18" descr="C:\Users\dpaul\AppData\Local\Temp\SNAGHTML189766e.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43422" y="457200"/>
            <a:ext cx="8295562" cy="1066800"/>
          </a:xfrm>
          <a:prstGeom prst="rect">
            <a:avLst/>
          </a:prstGeom>
          <a:noFill/>
          <a:extLst>
            <a:ext uri="{909E8E84-426E-40DD-AFC4-6F175D3DCCD1}">
              <a14:hiddenFill xmlns="" xmlns:a14="http://schemas.microsoft.com/office/drawing/2010/main">
                <a:solidFill>
                  <a:srgbClr val="FFFFFF"/>
                </a:solidFill>
              </a14:hiddenFill>
            </a:ext>
          </a:extLst>
        </p:spPr>
      </p:pic>
      <p:pic>
        <p:nvPicPr>
          <p:cNvPr id="3094" name="Picture 22" descr="C:\Users\dpaul\AppData\Local\Temp\SNAGHTML18c5c5a.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324497" y="1219200"/>
            <a:ext cx="7781925" cy="1016415"/>
          </a:xfrm>
          <a:prstGeom prst="rect">
            <a:avLst/>
          </a:prstGeom>
          <a:noFill/>
          <a:extLst>
            <a:ext uri="{909E8E84-426E-40DD-AFC4-6F175D3DCCD1}">
              <a14:hiddenFill xmlns="" xmlns:a14="http://schemas.microsoft.com/office/drawing/2010/main">
                <a:solidFill>
                  <a:srgbClr val="FFFFFF"/>
                </a:solidFill>
              </a14:hiddenFill>
            </a:ext>
          </a:extLst>
        </p:spPr>
      </p:pic>
      <p:pic>
        <p:nvPicPr>
          <p:cNvPr id="3084" name="Picture 12" descr="C:\Users\dpaul\AppData\Local\Temp\SNAGHTML185bbf6.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677422" y="1985511"/>
            <a:ext cx="3286125" cy="106248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254696" y="38622"/>
            <a:ext cx="8839200" cy="533400"/>
          </a:xfrm>
        </p:spPr>
        <p:txBody>
          <a:bodyPr>
            <a:noAutofit/>
          </a:bodyPr>
          <a:lstStyle/>
          <a:p>
            <a:pPr algn="l"/>
            <a:r>
              <a:rPr lang="en-US" sz="2400" dirty="0" smtClean="0">
                <a:latin typeface="Bookman Old Style" pitchFamily="18" charset="0"/>
              </a:rPr>
              <a:t>SCAMIT Custom Workbook: Data Sheet – Specimen data</a:t>
            </a:r>
            <a:endParaRPr lang="en-US" sz="2400" dirty="0">
              <a:latin typeface="Bookman Old Style" pitchFamily="18" charset="0"/>
            </a:endParaRPr>
          </a:p>
        </p:txBody>
      </p:sp>
    </p:spTree>
    <p:extLst>
      <p:ext uri="{BB962C8B-B14F-4D97-AF65-F5344CB8AC3E}">
        <p14:creationId xmlns="" xmlns:p14="http://schemas.microsoft.com/office/powerpoint/2010/main" val="2416788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74638"/>
            <a:ext cx="8229600" cy="1143000"/>
          </a:xfrm>
        </p:spPr>
        <p:txBody>
          <a:bodyPr>
            <a:normAutofit fontScale="90000"/>
          </a:bodyPr>
          <a:lstStyle/>
          <a:p>
            <a:pPr algn="l"/>
            <a:r>
              <a:rPr lang="en-US" dirty="0" smtClean="0">
                <a:latin typeface="Bookman Old Style" pitchFamily="18" charset="0"/>
              </a:rPr>
              <a:t>SCAMIT Custom Workbook: </a:t>
            </a:r>
            <a:br>
              <a:rPr lang="en-US" dirty="0" smtClean="0">
                <a:latin typeface="Bookman Old Style" pitchFamily="18" charset="0"/>
              </a:rPr>
            </a:br>
            <a:r>
              <a:rPr lang="en-US" dirty="0" smtClean="0">
                <a:latin typeface="Bookman Old Style" pitchFamily="18" charset="0"/>
              </a:rPr>
              <a:t>Data Sheet – View data</a:t>
            </a:r>
            <a:endParaRPr lang="en-US" dirty="0">
              <a:latin typeface="Bookman Old Style" pitchFamily="18" charset="0"/>
            </a:endParaRPr>
          </a:p>
        </p:txBody>
      </p:sp>
      <p:sp>
        <p:nvSpPr>
          <p:cNvPr id="5" name="Content Placeholder 2"/>
          <p:cNvSpPr>
            <a:spLocks noGrp="1"/>
          </p:cNvSpPr>
          <p:nvPr>
            <p:ph idx="1"/>
          </p:nvPr>
        </p:nvSpPr>
        <p:spPr>
          <a:xfrm>
            <a:off x="228600" y="3124200"/>
            <a:ext cx="7409767" cy="3352799"/>
          </a:xfrm>
        </p:spPr>
        <p:txBody>
          <a:bodyPr>
            <a:normAutofit fontScale="70000" lnSpcReduction="20000"/>
          </a:bodyPr>
          <a:lstStyle/>
          <a:p>
            <a:r>
              <a:rPr lang="en-US" dirty="0" smtClean="0"/>
              <a:t>columns:</a:t>
            </a:r>
          </a:p>
          <a:p>
            <a:pPr lvl="1">
              <a:buFont typeface="Courier New" pitchFamily="49" charset="0"/>
              <a:buChar char="o"/>
            </a:pPr>
            <a:r>
              <a:rPr lang="en-US" b="1" dirty="0" smtClean="0"/>
              <a:t>Imaging Technique</a:t>
            </a:r>
            <a:r>
              <a:rPr lang="en-US" dirty="0" smtClean="0"/>
              <a:t>: </a:t>
            </a:r>
            <a:r>
              <a:rPr lang="en-US" i="1" dirty="0" smtClean="0"/>
              <a:t>choose from drop-down</a:t>
            </a:r>
            <a:endParaRPr lang="en-US" dirty="0"/>
          </a:p>
          <a:p>
            <a:pPr lvl="1">
              <a:buFont typeface="Courier New" pitchFamily="49" charset="0"/>
              <a:buChar char="o"/>
            </a:pPr>
            <a:r>
              <a:rPr lang="en-US" b="1" dirty="0" smtClean="0"/>
              <a:t>Imaging Preparation Technique</a:t>
            </a:r>
            <a:r>
              <a:rPr lang="en-US" dirty="0" smtClean="0"/>
              <a:t>: </a:t>
            </a:r>
            <a:r>
              <a:rPr lang="en-US" i="1" dirty="0" smtClean="0"/>
              <a:t>choose from drop-down</a:t>
            </a:r>
            <a:endParaRPr lang="en-US" dirty="0" smtClean="0"/>
          </a:p>
          <a:p>
            <a:pPr lvl="1">
              <a:buFont typeface="Courier New" pitchFamily="49" charset="0"/>
              <a:buChar char="o"/>
            </a:pPr>
            <a:r>
              <a:rPr lang="en-US" b="1" dirty="0" smtClean="0"/>
              <a:t>Specimen Part</a:t>
            </a:r>
            <a:r>
              <a:rPr lang="en-US" dirty="0" smtClean="0"/>
              <a:t>: </a:t>
            </a:r>
            <a:r>
              <a:rPr lang="en-US" i="1" dirty="0" smtClean="0"/>
              <a:t>choose from drop-down</a:t>
            </a:r>
            <a:endParaRPr lang="en-US" dirty="0" smtClean="0"/>
          </a:p>
          <a:p>
            <a:pPr lvl="1">
              <a:buFont typeface="Courier New" pitchFamily="49" charset="0"/>
              <a:buChar char="o"/>
            </a:pPr>
            <a:r>
              <a:rPr lang="en-US" b="1" dirty="0" smtClean="0"/>
              <a:t>View Angle</a:t>
            </a:r>
            <a:r>
              <a:rPr lang="en-US" dirty="0" smtClean="0"/>
              <a:t>: </a:t>
            </a:r>
            <a:r>
              <a:rPr lang="en-US" i="1" dirty="0" smtClean="0"/>
              <a:t>choose from drop-down</a:t>
            </a:r>
            <a:endParaRPr lang="en-US" dirty="0" smtClean="0"/>
          </a:p>
          <a:p>
            <a:pPr lvl="1">
              <a:buFont typeface="Courier New" pitchFamily="49" charset="0"/>
              <a:buChar char="o"/>
            </a:pPr>
            <a:r>
              <a:rPr lang="en-US" b="1" dirty="0" smtClean="0"/>
              <a:t>View Sex</a:t>
            </a:r>
            <a:r>
              <a:rPr lang="en-US" dirty="0" smtClean="0"/>
              <a:t>: </a:t>
            </a:r>
            <a:r>
              <a:rPr lang="en-US" i="1" dirty="0" smtClean="0"/>
              <a:t>choose from drop-down</a:t>
            </a:r>
            <a:endParaRPr lang="en-US" dirty="0" smtClean="0"/>
          </a:p>
          <a:p>
            <a:pPr lvl="1">
              <a:buFont typeface="Courier New" pitchFamily="49" charset="0"/>
              <a:buChar char="o"/>
            </a:pPr>
            <a:r>
              <a:rPr lang="en-US" b="1" dirty="0" smtClean="0"/>
              <a:t>View Form</a:t>
            </a:r>
            <a:r>
              <a:rPr lang="en-US" dirty="0" smtClean="0"/>
              <a:t>: </a:t>
            </a:r>
            <a:r>
              <a:rPr lang="en-US" i="1" dirty="0" smtClean="0"/>
              <a:t>choose from drop-down</a:t>
            </a:r>
            <a:endParaRPr lang="en-US" dirty="0" smtClean="0"/>
          </a:p>
          <a:p>
            <a:pPr lvl="1">
              <a:buFont typeface="Courier New" pitchFamily="49" charset="0"/>
              <a:buChar char="o"/>
            </a:pPr>
            <a:r>
              <a:rPr lang="en-US" b="1" dirty="0" smtClean="0"/>
              <a:t>View Developmental Stage: </a:t>
            </a:r>
            <a:r>
              <a:rPr lang="en-US" i="1" dirty="0" smtClean="0"/>
              <a:t>choose from drop-down</a:t>
            </a:r>
            <a:endParaRPr lang="en-US" dirty="0" smtClean="0"/>
          </a:p>
          <a:p>
            <a:pPr lvl="1">
              <a:buFont typeface="Courier New" pitchFamily="49" charset="0"/>
              <a:buChar char="o"/>
            </a:pPr>
            <a:r>
              <a:rPr lang="en-US" b="1" dirty="0" smtClean="0"/>
              <a:t>View Applicable to Taxon:</a:t>
            </a:r>
            <a:r>
              <a:rPr lang="en-US" dirty="0" smtClean="0"/>
              <a:t> enter highest </a:t>
            </a:r>
            <a:r>
              <a:rPr lang="en-US" dirty="0" err="1" smtClean="0"/>
              <a:t>taxon</a:t>
            </a:r>
            <a:r>
              <a:rPr lang="en-US" dirty="0" smtClean="0"/>
              <a:t> for which the view is appropriate</a:t>
            </a:r>
            <a:endParaRPr lang="en-US" b="1" dirty="0" smtClean="0"/>
          </a:p>
          <a:p>
            <a:pPr lvl="1">
              <a:buFont typeface="Courier New" pitchFamily="49" charset="0"/>
              <a:buChar char="o"/>
            </a:pPr>
            <a:r>
              <a:rPr lang="en-US" b="1" dirty="0" smtClean="0"/>
              <a:t>View Description:</a:t>
            </a:r>
            <a:r>
              <a:rPr lang="en-US" dirty="0" smtClean="0"/>
              <a:t> free text</a:t>
            </a:r>
            <a:endParaRPr lang="en-US" b="1" dirty="0" smtClean="0"/>
          </a:p>
        </p:txBody>
      </p:sp>
      <p:pic>
        <p:nvPicPr>
          <p:cNvPr id="1026" name="Picture 2"/>
          <p:cNvPicPr>
            <a:picLocks noChangeAspect="1" noChangeArrowheads="1"/>
          </p:cNvPicPr>
          <p:nvPr/>
        </p:nvPicPr>
        <p:blipFill>
          <a:blip r:embed="rId3" cstate="print"/>
          <a:srcRect/>
          <a:stretch>
            <a:fillRect/>
          </a:stretch>
        </p:blipFill>
        <p:spPr bwMode="auto">
          <a:xfrm>
            <a:off x="381000" y="1460499"/>
            <a:ext cx="5029200" cy="1166411"/>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048000" y="2146300"/>
            <a:ext cx="5705475" cy="1179394"/>
          </a:xfrm>
          <a:prstGeom prst="rect">
            <a:avLst/>
          </a:prstGeom>
          <a:noFill/>
          <a:ln w="9525">
            <a:noFill/>
            <a:miter lim="800000"/>
            <a:headEnd/>
            <a:tailEnd/>
          </a:ln>
        </p:spPr>
      </p:pic>
      <p:cxnSp>
        <p:nvCxnSpPr>
          <p:cNvPr id="6" name="Straight Connector 5"/>
          <p:cNvCxnSpPr/>
          <p:nvPr/>
        </p:nvCxnSpPr>
        <p:spPr>
          <a:xfrm>
            <a:off x="381000" y="1371600"/>
            <a:ext cx="5715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83063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81000" y="1371600"/>
            <a:ext cx="66294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9400" y="274638"/>
            <a:ext cx="8229600" cy="1143000"/>
          </a:xfrm>
        </p:spPr>
        <p:txBody>
          <a:bodyPr>
            <a:normAutofit fontScale="90000"/>
          </a:bodyPr>
          <a:lstStyle/>
          <a:p>
            <a:pPr algn="l"/>
            <a:r>
              <a:rPr lang="en-US" dirty="0" smtClean="0">
                <a:latin typeface="Bookman Old Style" pitchFamily="18" charset="0"/>
              </a:rPr>
              <a:t>SCAMIT Custom Workbook: </a:t>
            </a:r>
            <a:br>
              <a:rPr lang="en-US" dirty="0" smtClean="0">
                <a:latin typeface="Bookman Old Style" pitchFamily="18" charset="0"/>
              </a:rPr>
            </a:br>
            <a:r>
              <a:rPr lang="en-US" dirty="0" smtClean="0">
                <a:latin typeface="Bookman Old Style" pitchFamily="18" charset="0"/>
              </a:rPr>
              <a:t>Data Sheet – Locality data</a:t>
            </a:r>
            <a:endParaRPr lang="en-US" dirty="0">
              <a:latin typeface="Bookman Old Style" pitchFamily="18" charset="0"/>
            </a:endParaRPr>
          </a:p>
        </p:txBody>
      </p:sp>
      <p:sp>
        <p:nvSpPr>
          <p:cNvPr id="5" name="Content Placeholder 2"/>
          <p:cNvSpPr>
            <a:spLocks noGrp="1"/>
          </p:cNvSpPr>
          <p:nvPr>
            <p:ph idx="1"/>
          </p:nvPr>
        </p:nvSpPr>
        <p:spPr>
          <a:xfrm>
            <a:off x="228600" y="2895600"/>
            <a:ext cx="7409767" cy="3581399"/>
          </a:xfrm>
        </p:spPr>
        <p:txBody>
          <a:bodyPr>
            <a:normAutofit fontScale="55000" lnSpcReduction="20000"/>
          </a:bodyPr>
          <a:lstStyle/>
          <a:p>
            <a:r>
              <a:rPr lang="en-US" dirty="0" smtClean="0"/>
              <a:t>columns:</a:t>
            </a:r>
          </a:p>
          <a:p>
            <a:pPr lvl="1">
              <a:buFont typeface="Courier New" pitchFamily="49" charset="0"/>
              <a:buChar char="o"/>
            </a:pPr>
            <a:r>
              <a:rPr lang="en-US" b="1" dirty="0" smtClean="0"/>
              <a:t>Continent</a:t>
            </a:r>
            <a:r>
              <a:rPr lang="en-US" dirty="0" smtClean="0"/>
              <a:t>: </a:t>
            </a:r>
            <a:r>
              <a:rPr lang="en-US" i="1" dirty="0" smtClean="0"/>
              <a:t>choose from drop-down</a:t>
            </a:r>
            <a:r>
              <a:rPr lang="en-US" dirty="0" smtClean="0"/>
              <a:t> or enter </a:t>
            </a:r>
            <a:r>
              <a:rPr lang="en-US" b="1" dirty="0" smtClean="0"/>
              <a:t>North America</a:t>
            </a:r>
            <a:endParaRPr lang="en-US" dirty="0" smtClean="0"/>
          </a:p>
          <a:p>
            <a:pPr lvl="2">
              <a:buFont typeface="Courier New" pitchFamily="49" charset="0"/>
              <a:buChar char="o"/>
            </a:pPr>
            <a:r>
              <a:rPr lang="en-US" dirty="0" smtClean="0"/>
              <a:t>discuss if this </a:t>
            </a:r>
            <a:r>
              <a:rPr lang="en-US" dirty="0" smtClean="0"/>
              <a:t>drop-down needs adding</a:t>
            </a:r>
            <a:endParaRPr lang="en-US" dirty="0"/>
          </a:p>
          <a:p>
            <a:pPr lvl="1">
              <a:buFont typeface="Courier New" pitchFamily="49" charset="0"/>
              <a:buChar char="o"/>
            </a:pPr>
            <a:r>
              <a:rPr lang="en-US" b="1" dirty="0" smtClean="0"/>
              <a:t>Water Body</a:t>
            </a:r>
            <a:r>
              <a:rPr lang="en-US" dirty="0" smtClean="0"/>
              <a:t>: enter name of the body of water from which the specimen was collected, imaged or observed</a:t>
            </a:r>
          </a:p>
          <a:p>
            <a:pPr lvl="1">
              <a:buFont typeface="Courier New" pitchFamily="49" charset="0"/>
              <a:buChar char="o"/>
            </a:pPr>
            <a:r>
              <a:rPr lang="en-US" b="1" dirty="0" smtClean="0"/>
              <a:t>Country</a:t>
            </a:r>
            <a:r>
              <a:rPr lang="en-US" dirty="0" smtClean="0"/>
              <a:t>: enter the country</a:t>
            </a:r>
          </a:p>
          <a:p>
            <a:pPr lvl="1">
              <a:buFont typeface="Courier New" pitchFamily="49" charset="0"/>
              <a:buChar char="o"/>
            </a:pPr>
            <a:r>
              <a:rPr lang="en-US" b="1" dirty="0" smtClean="0"/>
              <a:t>State or Province</a:t>
            </a:r>
            <a:r>
              <a:rPr lang="en-US" dirty="0" smtClean="0"/>
              <a:t>: enter state or province</a:t>
            </a:r>
          </a:p>
          <a:p>
            <a:pPr lvl="1">
              <a:buFont typeface="Courier New" pitchFamily="49" charset="0"/>
              <a:buChar char="o"/>
            </a:pPr>
            <a:r>
              <a:rPr lang="en-US" b="1" dirty="0" smtClean="0"/>
              <a:t>County</a:t>
            </a:r>
            <a:r>
              <a:rPr lang="en-US" dirty="0" smtClean="0"/>
              <a:t>: enter county (or township, for example)</a:t>
            </a:r>
          </a:p>
          <a:p>
            <a:pPr lvl="1">
              <a:buFont typeface="Courier New" pitchFamily="49" charset="0"/>
              <a:buChar char="o"/>
            </a:pPr>
            <a:r>
              <a:rPr lang="en-US" b="1" dirty="0" smtClean="0"/>
              <a:t>Locality</a:t>
            </a:r>
            <a:r>
              <a:rPr lang="en-US" dirty="0" smtClean="0"/>
              <a:t>: free text – note how SCAMIT is using this field (see Field Help and Sample Data).</a:t>
            </a:r>
          </a:p>
          <a:p>
            <a:pPr lvl="1">
              <a:buFont typeface="Courier New" pitchFamily="49" charset="0"/>
              <a:buChar char="o"/>
            </a:pPr>
            <a:r>
              <a:rPr lang="en-US" b="1" dirty="0" smtClean="0"/>
              <a:t>Latitude: </a:t>
            </a:r>
            <a:r>
              <a:rPr lang="en-US" dirty="0" smtClean="0"/>
              <a:t>in degrees decimalized</a:t>
            </a:r>
          </a:p>
          <a:p>
            <a:pPr lvl="1">
              <a:buFont typeface="Courier New" pitchFamily="49" charset="0"/>
              <a:buChar char="o"/>
            </a:pPr>
            <a:r>
              <a:rPr lang="en-US" b="1" dirty="0" smtClean="0"/>
              <a:t>Longitude: </a:t>
            </a:r>
            <a:r>
              <a:rPr lang="en-US" dirty="0" smtClean="0"/>
              <a:t>in degrees decimalized</a:t>
            </a:r>
          </a:p>
          <a:p>
            <a:pPr lvl="1">
              <a:buFont typeface="Courier New" pitchFamily="49" charset="0"/>
              <a:buChar char="o"/>
            </a:pPr>
            <a:r>
              <a:rPr lang="en-US" b="1" dirty="0" smtClean="0"/>
              <a:t>Minimum Depth: </a:t>
            </a:r>
            <a:r>
              <a:rPr lang="en-US" dirty="0" smtClean="0"/>
              <a:t>enter value in meters</a:t>
            </a:r>
          </a:p>
          <a:p>
            <a:pPr lvl="1">
              <a:buFont typeface="Courier New" pitchFamily="49" charset="0"/>
              <a:buChar char="o"/>
            </a:pPr>
            <a:r>
              <a:rPr lang="en-US" b="1" dirty="0" smtClean="0"/>
              <a:t>Maximum Depth:</a:t>
            </a:r>
            <a:r>
              <a:rPr lang="en-US" dirty="0" smtClean="0"/>
              <a:t> enter value in meters</a:t>
            </a:r>
            <a:endParaRPr lang="en-US" b="1" dirty="0" smtClean="0"/>
          </a:p>
          <a:p>
            <a:pPr lvl="1">
              <a:buFont typeface="Courier New" pitchFamily="49" charset="0"/>
              <a:buChar char="o"/>
            </a:pPr>
            <a:r>
              <a:rPr lang="en-US" b="1" dirty="0" smtClean="0"/>
              <a:t>Locality Description:</a:t>
            </a:r>
            <a:r>
              <a:rPr lang="en-US" dirty="0" smtClean="0"/>
              <a:t> free text</a:t>
            </a:r>
            <a:endParaRPr lang="en-US" b="1" dirty="0" smtClean="0"/>
          </a:p>
        </p:txBody>
      </p:sp>
      <p:pic>
        <p:nvPicPr>
          <p:cNvPr id="2050" name="Picture 2"/>
          <p:cNvPicPr>
            <a:picLocks noChangeAspect="1" noChangeArrowheads="1"/>
          </p:cNvPicPr>
          <p:nvPr/>
        </p:nvPicPr>
        <p:blipFill>
          <a:blip r:embed="rId3" cstate="print"/>
          <a:srcRect/>
          <a:stretch>
            <a:fillRect/>
          </a:stretch>
        </p:blipFill>
        <p:spPr bwMode="auto">
          <a:xfrm>
            <a:off x="152400" y="1524000"/>
            <a:ext cx="8839200" cy="1273305"/>
          </a:xfrm>
          <a:prstGeom prst="rect">
            <a:avLst/>
          </a:prstGeom>
          <a:noFill/>
          <a:ln w="9525">
            <a:noFill/>
            <a:miter lim="800000"/>
            <a:headEnd/>
            <a:tailEnd/>
          </a:ln>
        </p:spPr>
      </p:pic>
    </p:spTree>
    <p:extLst>
      <p:ext uri="{BB962C8B-B14F-4D97-AF65-F5344CB8AC3E}">
        <p14:creationId xmlns="" xmlns:p14="http://schemas.microsoft.com/office/powerpoint/2010/main" val="2583063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74638"/>
            <a:ext cx="8229600" cy="1143000"/>
          </a:xfrm>
        </p:spPr>
        <p:txBody>
          <a:bodyPr/>
          <a:lstStyle/>
          <a:p>
            <a:pPr algn="l"/>
            <a:r>
              <a:rPr lang="en-US" dirty="0" smtClean="0">
                <a:latin typeface="Bookman Old Style" pitchFamily="18" charset="0"/>
              </a:rPr>
              <a:t>Custom Workbook Validation</a:t>
            </a:r>
            <a:endParaRPr lang="en-US" dirty="0">
              <a:latin typeface="Bookman Old Style" pitchFamily="18" charset="0"/>
            </a:endParaRPr>
          </a:p>
        </p:txBody>
      </p:sp>
      <p:sp>
        <p:nvSpPr>
          <p:cNvPr id="3" name="Content Placeholder 2"/>
          <p:cNvSpPr>
            <a:spLocks noGrp="1"/>
          </p:cNvSpPr>
          <p:nvPr>
            <p:ph idx="1"/>
          </p:nvPr>
        </p:nvSpPr>
        <p:spPr>
          <a:xfrm>
            <a:off x="457200" y="1600201"/>
            <a:ext cx="8077200" cy="3429000"/>
          </a:xfrm>
        </p:spPr>
        <p:txBody>
          <a:bodyPr>
            <a:normAutofit fontScale="92500" lnSpcReduction="10000"/>
          </a:bodyPr>
          <a:lstStyle/>
          <a:p>
            <a:r>
              <a:rPr lang="en-US" dirty="0" smtClean="0"/>
              <a:t>Validate the custom workbook</a:t>
            </a:r>
          </a:p>
          <a:p>
            <a:r>
              <a:rPr lang="en-US" sz="2600" dirty="0">
                <a:hlinkClick r:id="rId2"/>
              </a:rPr>
              <a:t>http://www.morphbank.net:8080/mbd/validateXls.jsp</a:t>
            </a:r>
            <a:endParaRPr lang="en-US" sz="2600" dirty="0"/>
          </a:p>
          <a:p>
            <a:pPr lvl="1"/>
            <a:r>
              <a:rPr lang="en-US" dirty="0" smtClean="0"/>
              <a:t>auto validation checks</a:t>
            </a:r>
          </a:p>
          <a:p>
            <a:pPr lvl="2"/>
            <a:r>
              <a:rPr lang="en-US" dirty="0" smtClean="0"/>
              <a:t>Image External id</a:t>
            </a:r>
          </a:p>
          <a:p>
            <a:pPr lvl="2"/>
            <a:r>
              <a:rPr lang="en-US" dirty="0" smtClean="0"/>
              <a:t>Determination</a:t>
            </a:r>
          </a:p>
          <a:p>
            <a:pPr lvl="2"/>
            <a:r>
              <a:rPr lang="en-US" dirty="0" smtClean="0"/>
              <a:t>Determination TSN</a:t>
            </a:r>
          </a:p>
          <a:p>
            <a:pPr lvl="2"/>
            <a:r>
              <a:rPr lang="en-US" dirty="0" smtClean="0"/>
              <a:t>Contributor &amp; Submitter Information</a:t>
            </a:r>
          </a:p>
          <a:p>
            <a:pPr lvl="2"/>
            <a:r>
              <a:rPr lang="en-US" dirty="0" smtClean="0"/>
              <a:t>Date to Publish</a:t>
            </a:r>
          </a:p>
          <a:p>
            <a:pPr lvl="2"/>
            <a:endParaRPr lang="en-US" dirty="0"/>
          </a:p>
        </p:txBody>
      </p:sp>
      <p:cxnSp>
        <p:nvCxnSpPr>
          <p:cNvPr id="4" name="Straight Connector 3"/>
          <p:cNvCxnSpPr/>
          <p:nvPr/>
        </p:nvCxnSpPr>
        <p:spPr>
          <a:xfrm>
            <a:off x="419100" y="1066800"/>
            <a:ext cx="8046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35533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81000" y="889000"/>
            <a:ext cx="52120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457200" y="1054100"/>
            <a:ext cx="8229600" cy="4310743"/>
          </a:xfrm>
          <a:prstGeom prst="rect">
            <a:avLst/>
          </a:prstGeom>
          <a:noFill/>
          <a:ln w="9525">
            <a:noFill/>
            <a:miter lim="800000"/>
            <a:headEnd/>
            <a:tailEnd/>
          </a:ln>
        </p:spPr>
      </p:pic>
      <p:sp>
        <p:nvSpPr>
          <p:cNvPr id="2" name="Title 1"/>
          <p:cNvSpPr>
            <a:spLocks noGrp="1"/>
          </p:cNvSpPr>
          <p:nvPr>
            <p:ph type="title"/>
          </p:nvPr>
        </p:nvSpPr>
        <p:spPr>
          <a:xfrm>
            <a:off x="292100" y="274638"/>
            <a:ext cx="5334000" cy="792162"/>
          </a:xfrm>
        </p:spPr>
        <p:txBody>
          <a:bodyPr/>
          <a:lstStyle/>
          <a:p>
            <a:pPr algn="l"/>
            <a:r>
              <a:rPr lang="en-US" dirty="0" smtClean="0">
                <a:latin typeface="Bookman Old Style" pitchFamily="18" charset="0"/>
              </a:rPr>
              <a:t>Morphbank News I</a:t>
            </a:r>
            <a:endParaRPr lang="en-US" dirty="0">
              <a:latin typeface="Bookman Old Style" pitchFamily="18" charset="0"/>
            </a:endParaRPr>
          </a:p>
        </p:txBody>
      </p:sp>
      <p:sp>
        <p:nvSpPr>
          <p:cNvPr id="3" name="Content Placeholder 2"/>
          <p:cNvSpPr>
            <a:spLocks noGrp="1"/>
          </p:cNvSpPr>
          <p:nvPr>
            <p:ph idx="1"/>
          </p:nvPr>
        </p:nvSpPr>
        <p:spPr>
          <a:xfrm>
            <a:off x="368300" y="5435600"/>
            <a:ext cx="8166100" cy="914400"/>
          </a:xfrm>
        </p:spPr>
        <p:txBody>
          <a:bodyPr>
            <a:normAutofit fontScale="70000" lnSpcReduction="20000"/>
          </a:bodyPr>
          <a:lstStyle/>
          <a:p>
            <a:r>
              <a:rPr lang="en-US" dirty="0" smtClean="0">
                <a:hlinkClick r:id="rId4"/>
              </a:rPr>
              <a:t>Atlas of Living Australia (ALA) </a:t>
            </a:r>
            <a:r>
              <a:rPr lang="en-US" dirty="0" smtClean="0"/>
              <a:t>– building a customized version of Morphbank to support an online atlas for all known species in Australia.</a:t>
            </a:r>
          </a:p>
        </p:txBody>
      </p:sp>
    </p:spTree>
    <p:extLst>
      <p:ext uri="{BB962C8B-B14F-4D97-AF65-F5344CB8AC3E}">
        <p14:creationId xmlns="" xmlns:p14="http://schemas.microsoft.com/office/powerpoint/2010/main" val="4230940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19100" y="1066800"/>
            <a:ext cx="713232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0200" y="274638"/>
            <a:ext cx="8229600" cy="1143000"/>
          </a:xfrm>
        </p:spPr>
        <p:txBody>
          <a:bodyPr/>
          <a:lstStyle/>
          <a:p>
            <a:pPr algn="l"/>
            <a:r>
              <a:rPr lang="en-US" dirty="0" smtClean="0">
                <a:latin typeface="Bookman Old Style" pitchFamily="18" charset="0"/>
              </a:rPr>
              <a:t>Custom Workbook Upload</a:t>
            </a:r>
            <a:endParaRPr lang="en-US" dirty="0">
              <a:latin typeface="Bookman Old Style"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t>Workbooks validated</a:t>
            </a:r>
          </a:p>
          <a:p>
            <a:r>
              <a:rPr lang="en-US" dirty="0" smtClean="0"/>
              <a:t>Send to Morphbank for upload</a:t>
            </a:r>
          </a:p>
          <a:p>
            <a:pPr lvl="1"/>
            <a:r>
              <a:rPr lang="en-US" dirty="0" smtClean="0"/>
              <a:t>to FTP site</a:t>
            </a:r>
          </a:p>
          <a:p>
            <a:pPr lvl="1"/>
            <a:r>
              <a:rPr lang="en-US" dirty="0" smtClean="0"/>
              <a:t>or </a:t>
            </a:r>
            <a:r>
              <a:rPr lang="en-US" dirty="0" smtClean="0">
                <a:hlinkClick r:id="rId2"/>
              </a:rPr>
              <a:t>mbadmin@scs.fsu.edu</a:t>
            </a:r>
            <a:endParaRPr lang="en-US" dirty="0" smtClean="0"/>
          </a:p>
          <a:p>
            <a:pPr lvl="1"/>
            <a:r>
              <a:rPr lang="en-US" dirty="0" smtClean="0"/>
              <a:t>or DVD / CD</a:t>
            </a:r>
          </a:p>
          <a:p>
            <a:r>
              <a:rPr lang="en-US" dirty="0" smtClean="0"/>
              <a:t>Send images to Morphbank</a:t>
            </a:r>
          </a:p>
          <a:p>
            <a:pPr lvl="1"/>
            <a:r>
              <a:rPr lang="en-US" dirty="0" smtClean="0"/>
              <a:t>FTP</a:t>
            </a:r>
          </a:p>
          <a:p>
            <a:pPr lvl="1"/>
            <a:r>
              <a:rPr lang="en-US" dirty="0" smtClean="0"/>
              <a:t>DVD / CD</a:t>
            </a:r>
          </a:p>
          <a:p>
            <a:r>
              <a:rPr lang="en-US" dirty="0" smtClean="0"/>
              <a:t>Anticipate seeing data / images in Morphbank 24 hours after upload.</a:t>
            </a:r>
          </a:p>
          <a:p>
            <a:pPr lvl="1"/>
            <a:r>
              <a:rPr lang="en-US" dirty="0" smtClean="0"/>
              <a:t>overnight processing of keywords and images.</a:t>
            </a:r>
          </a:p>
          <a:p>
            <a:r>
              <a:rPr lang="en-US" dirty="0" smtClean="0"/>
              <a:t>Request reports for ids, or</a:t>
            </a:r>
          </a:p>
          <a:p>
            <a:r>
              <a:rPr lang="en-US" dirty="0" smtClean="0"/>
              <a:t>Use services.morphbank.net for retrieving ids</a:t>
            </a:r>
            <a:endParaRPr lang="en-US" dirty="0"/>
          </a:p>
        </p:txBody>
      </p:sp>
    </p:spTree>
    <p:extLst>
      <p:ext uri="{BB962C8B-B14F-4D97-AF65-F5344CB8AC3E}">
        <p14:creationId xmlns="" xmlns:p14="http://schemas.microsoft.com/office/powerpoint/2010/main" val="2253100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19100" y="558800"/>
            <a:ext cx="804672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90500" y="0"/>
            <a:ext cx="8801100" cy="762000"/>
          </a:xfrm>
        </p:spPr>
        <p:txBody>
          <a:bodyPr>
            <a:normAutofit/>
          </a:bodyPr>
          <a:lstStyle/>
          <a:p>
            <a:pPr algn="l"/>
            <a:r>
              <a:rPr lang="en-US" sz="3600" dirty="0" smtClean="0">
                <a:latin typeface="Imprint MT Shadow" pitchFamily="82" charset="0"/>
              </a:rPr>
              <a:t>Thanks from the Morphbank Team ~ 2011</a:t>
            </a:r>
            <a:endParaRPr lang="en-US" sz="3600" dirty="0">
              <a:latin typeface="Imprint MT Shadow" pitchFamily="82" charset="0"/>
            </a:endParaRPr>
          </a:p>
        </p:txBody>
      </p:sp>
      <p:sp>
        <p:nvSpPr>
          <p:cNvPr id="3" name="Content Placeholder 2"/>
          <p:cNvSpPr>
            <a:spLocks noGrp="1"/>
          </p:cNvSpPr>
          <p:nvPr>
            <p:ph idx="1"/>
          </p:nvPr>
        </p:nvSpPr>
        <p:spPr>
          <a:xfrm>
            <a:off x="6096000" y="914400"/>
            <a:ext cx="3048000" cy="5410200"/>
          </a:xfrm>
        </p:spPr>
        <p:txBody>
          <a:bodyPr>
            <a:normAutofit fontScale="55000" lnSpcReduction="20000"/>
          </a:bodyPr>
          <a:lstStyle/>
          <a:p>
            <a:r>
              <a:rPr lang="en-US" dirty="0" smtClean="0"/>
              <a:t>Steven Winner</a:t>
            </a:r>
          </a:p>
          <a:p>
            <a:r>
              <a:rPr lang="en-US" dirty="0" err="1" smtClean="0"/>
              <a:t>Katja</a:t>
            </a:r>
            <a:r>
              <a:rPr lang="en-US" dirty="0" smtClean="0"/>
              <a:t> </a:t>
            </a:r>
            <a:r>
              <a:rPr lang="en-US" dirty="0" err="1" smtClean="0"/>
              <a:t>Seltmann</a:t>
            </a:r>
            <a:endParaRPr lang="en-US" dirty="0" smtClean="0"/>
          </a:p>
          <a:p>
            <a:r>
              <a:rPr lang="en-US" b="1" dirty="0" smtClean="0"/>
              <a:t>Fred </a:t>
            </a:r>
            <a:r>
              <a:rPr lang="en-US" b="1" dirty="0" err="1" smtClean="0"/>
              <a:t>Ronquist</a:t>
            </a:r>
            <a:endParaRPr lang="en-US" b="1" dirty="0" smtClean="0"/>
          </a:p>
          <a:p>
            <a:r>
              <a:rPr lang="en-US" b="1" dirty="0" smtClean="0"/>
              <a:t>Greg </a:t>
            </a:r>
            <a:r>
              <a:rPr lang="en-US" b="1" dirty="0" err="1" smtClean="0"/>
              <a:t>Riccardi</a:t>
            </a:r>
            <a:endParaRPr lang="en-US" b="1" dirty="0" smtClean="0"/>
          </a:p>
          <a:p>
            <a:r>
              <a:rPr lang="en-US" dirty="0" smtClean="0"/>
              <a:t>Albert </a:t>
            </a:r>
            <a:r>
              <a:rPr lang="en-US" dirty="0" err="1" smtClean="0"/>
              <a:t>Prieto</a:t>
            </a:r>
            <a:r>
              <a:rPr lang="en-US" dirty="0" smtClean="0"/>
              <a:t>-Marquez</a:t>
            </a:r>
          </a:p>
          <a:p>
            <a:r>
              <a:rPr lang="en-US" b="1" dirty="0" smtClean="0"/>
              <a:t>Debbie Paul</a:t>
            </a:r>
          </a:p>
          <a:p>
            <a:r>
              <a:rPr lang="en-US" b="1" dirty="0" smtClean="0"/>
              <a:t>Austin Mast</a:t>
            </a:r>
          </a:p>
          <a:p>
            <a:r>
              <a:rPr lang="en-US" dirty="0" smtClean="0"/>
              <a:t>Corinne Jorgensen</a:t>
            </a:r>
          </a:p>
          <a:p>
            <a:r>
              <a:rPr lang="en-US" dirty="0" smtClean="0"/>
              <a:t>Michael Jennings</a:t>
            </a:r>
          </a:p>
          <a:p>
            <a:r>
              <a:rPr lang="en-US" dirty="0" err="1" smtClean="0"/>
              <a:t>Neelima</a:t>
            </a:r>
            <a:r>
              <a:rPr lang="en-US" dirty="0" smtClean="0"/>
              <a:t> </a:t>
            </a:r>
            <a:r>
              <a:rPr lang="en-US" dirty="0" err="1" smtClean="0"/>
              <a:t>Jammigumpula</a:t>
            </a:r>
            <a:endParaRPr lang="en-US" dirty="0" smtClean="0"/>
          </a:p>
          <a:p>
            <a:r>
              <a:rPr lang="en-US" dirty="0" smtClean="0"/>
              <a:t>Karolina </a:t>
            </a:r>
            <a:r>
              <a:rPr lang="en-US" dirty="0" err="1" smtClean="0"/>
              <a:t>Jakimoska</a:t>
            </a:r>
            <a:endParaRPr lang="en-US" dirty="0" smtClean="0"/>
          </a:p>
          <a:p>
            <a:r>
              <a:rPr lang="en-US" dirty="0" smtClean="0"/>
              <a:t>David </a:t>
            </a:r>
            <a:r>
              <a:rPr lang="en-US" dirty="0" err="1" smtClean="0"/>
              <a:t>Gaitros</a:t>
            </a:r>
            <a:endParaRPr lang="en-US" dirty="0" smtClean="0"/>
          </a:p>
          <a:p>
            <a:r>
              <a:rPr lang="en-US" dirty="0" smtClean="0"/>
              <a:t>Cynthia </a:t>
            </a:r>
            <a:r>
              <a:rPr lang="en-US" dirty="0" err="1" smtClean="0"/>
              <a:t>Gaitros</a:t>
            </a:r>
            <a:endParaRPr lang="en-US" dirty="0" smtClean="0"/>
          </a:p>
          <a:p>
            <a:r>
              <a:rPr lang="en-US" dirty="0" smtClean="0"/>
              <a:t>Greg Erickson</a:t>
            </a:r>
          </a:p>
          <a:p>
            <a:r>
              <a:rPr lang="en-US" dirty="0" smtClean="0"/>
              <a:t>Andrew Deans</a:t>
            </a:r>
          </a:p>
          <a:p>
            <a:r>
              <a:rPr lang="en-US" dirty="0" smtClean="0"/>
              <a:t>Christopher </a:t>
            </a:r>
            <a:r>
              <a:rPr lang="en-US" dirty="0" err="1" smtClean="0"/>
              <a:t>Cprek</a:t>
            </a:r>
            <a:endParaRPr lang="en-US" dirty="0" smtClean="0"/>
          </a:p>
          <a:p>
            <a:r>
              <a:rPr lang="en-US" dirty="0" err="1" smtClean="0"/>
              <a:t>Wilfredo</a:t>
            </a:r>
            <a:r>
              <a:rPr lang="en-US" dirty="0" smtClean="0"/>
              <a:t> Blanco</a:t>
            </a:r>
          </a:p>
          <a:p>
            <a:r>
              <a:rPr lang="en-US" b="1" dirty="0" smtClean="0"/>
              <a:t>Robert Bruhn</a:t>
            </a:r>
          </a:p>
          <a:p>
            <a:r>
              <a:rPr lang="en-US" b="1" dirty="0" smtClean="0"/>
              <a:t>Guillaume Jimenez</a:t>
            </a:r>
          </a:p>
        </p:txBody>
      </p:sp>
      <p:pic>
        <p:nvPicPr>
          <p:cNvPr id="10246" name="Picture 6"/>
          <p:cNvPicPr>
            <a:picLocks noChangeAspect="1" noChangeArrowheads="1"/>
          </p:cNvPicPr>
          <p:nvPr/>
        </p:nvPicPr>
        <p:blipFill>
          <a:blip r:embed="rId3" cstate="print"/>
          <a:srcRect/>
          <a:stretch>
            <a:fillRect/>
          </a:stretch>
        </p:blipFill>
        <p:spPr bwMode="auto">
          <a:xfrm>
            <a:off x="295275" y="819150"/>
            <a:ext cx="5648325" cy="558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04800" y="838200"/>
            <a:ext cx="530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90500" y="139874"/>
            <a:ext cx="5791200" cy="914400"/>
          </a:xfrm>
        </p:spPr>
        <p:txBody>
          <a:bodyPr/>
          <a:lstStyle/>
          <a:p>
            <a:pPr algn="l"/>
            <a:r>
              <a:rPr lang="en-US" dirty="0" smtClean="0">
                <a:latin typeface="Bookman Old Style" pitchFamily="18" charset="0"/>
              </a:rPr>
              <a:t>Morphbank News II</a:t>
            </a:r>
            <a:endParaRPr lang="en-US" dirty="0">
              <a:latin typeface="Bookman Old Style" pitchFamily="18" charset="0"/>
            </a:endParaRPr>
          </a:p>
        </p:txBody>
      </p:sp>
      <p:sp>
        <p:nvSpPr>
          <p:cNvPr id="3" name="Content Placeholder 2"/>
          <p:cNvSpPr>
            <a:spLocks noGrp="1"/>
          </p:cNvSpPr>
          <p:nvPr>
            <p:ph idx="1"/>
          </p:nvPr>
        </p:nvSpPr>
        <p:spPr>
          <a:xfrm>
            <a:off x="304800" y="4216053"/>
            <a:ext cx="8458200" cy="685800"/>
          </a:xfrm>
        </p:spPr>
        <p:txBody>
          <a:bodyPr>
            <a:normAutofit fontScale="70000" lnSpcReduction="20000"/>
          </a:bodyPr>
          <a:lstStyle/>
          <a:p>
            <a:r>
              <a:rPr lang="en-US" dirty="0" err="1" smtClean="0"/>
              <a:t>iDigBio</a:t>
            </a:r>
            <a:r>
              <a:rPr lang="en-US" dirty="0" smtClean="0"/>
              <a:t> - the HUB for Advancing Digitization of Biological Collections</a:t>
            </a:r>
          </a:p>
          <a:p>
            <a:pPr lvl="1"/>
            <a:r>
              <a:rPr lang="en-US" dirty="0" smtClean="0">
                <a:hlinkClick r:id="rId3"/>
              </a:rPr>
              <a:t>http://www.flmnh.ufl.edu/idigbio</a:t>
            </a:r>
            <a:r>
              <a:rPr lang="en-US" dirty="0" smtClean="0"/>
              <a:t> &amp; </a:t>
            </a:r>
            <a:r>
              <a:rPr lang="en-US" dirty="0" smtClean="0">
                <a:hlinkClick r:id="rId4"/>
              </a:rPr>
              <a:t>http://idigbio.wordpress.com/</a:t>
            </a:r>
            <a:endParaRPr lang="en-US" dirty="0" smtClean="0"/>
          </a:p>
        </p:txBody>
      </p:sp>
      <p:pic>
        <p:nvPicPr>
          <p:cNvPr id="2051" name="Picture 3"/>
          <p:cNvPicPr>
            <a:picLocks noChangeAspect="1" noChangeArrowheads="1"/>
          </p:cNvPicPr>
          <p:nvPr/>
        </p:nvPicPr>
        <p:blipFill>
          <a:blip r:embed="rId5" cstate="print"/>
          <a:srcRect/>
          <a:stretch>
            <a:fillRect/>
          </a:stretch>
        </p:blipFill>
        <p:spPr bwMode="auto">
          <a:xfrm>
            <a:off x="304800" y="939800"/>
            <a:ext cx="8428037" cy="3314700"/>
          </a:xfrm>
          <a:prstGeom prst="rect">
            <a:avLst/>
          </a:prstGeom>
          <a:noFill/>
          <a:ln w="9525">
            <a:noFill/>
            <a:miter lim="800000"/>
            <a:headEnd/>
            <a:tailEnd/>
          </a:ln>
        </p:spPr>
      </p:pic>
      <p:sp>
        <p:nvSpPr>
          <p:cNvPr id="7" name="Content Placeholder 2"/>
          <p:cNvSpPr txBox="1">
            <a:spLocks/>
          </p:cNvSpPr>
          <p:nvPr/>
        </p:nvSpPr>
        <p:spPr>
          <a:xfrm>
            <a:off x="304800" y="4991100"/>
            <a:ext cx="8534400" cy="18287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Thematic Collection Networks (TCNs) at:  </a:t>
            </a:r>
          </a:p>
          <a:p>
            <a:pPr marL="97155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Illinois Natural History Survey at University of Illinois Champaign-Urbana,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InvertNet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7155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University of Wisconsin at Madison: North American Lichens and Bryophytes</a:t>
            </a:r>
          </a:p>
          <a:p>
            <a:pPr marL="97155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American Museum of Natural History: Collaborative Research: Plants, Herbivores, and Parasitoids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230940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1000" y="810904"/>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28600"/>
            <a:ext cx="7239000" cy="792162"/>
          </a:xfrm>
        </p:spPr>
        <p:txBody>
          <a:bodyPr>
            <a:normAutofit/>
          </a:bodyPr>
          <a:lstStyle/>
          <a:p>
            <a:pPr algn="l"/>
            <a:r>
              <a:rPr lang="en-US" sz="3600" dirty="0" smtClean="0">
                <a:latin typeface="Bookman Old Style" pitchFamily="18" charset="0"/>
              </a:rPr>
              <a:t>Morphbank v3 New Features</a:t>
            </a:r>
            <a:endParaRPr lang="en-US" sz="3600" dirty="0">
              <a:latin typeface="Bookman Old Style"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t>Three mirrored sites</a:t>
            </a:r>
          </a:p>
          <a:p>
            <a:pPr lvl="1"/>
            <a:r>
              <a:rPr lang="en-US" dirty="0" smtClean="0">
                <a:hlinkClick r:id="rId2"/>
              </a:rPr>
              <a:t>ALA</a:t>
            </a:r>
            <a:r>
              <a:rPr lang="en-US" dirty="0" smtClean="0"/>
              <a:t> http://morphbank.ala.org.au</a:t>
            </a:r>
          </a:p>
          <a:p>
            <a:pPr lvl="1"/>
            <a:r>
              <a:rPr lang="en-US" dirty="0" smtClean="0">
                <a:hlinkClick r:id="rId3"/>
              </a:rPr>
              <a:t>NRM</a:t>
            </a:r>
            <a:r>
              <a:rPr lang="en-US" dirty="0" smtClean="0"/>
              <a:t> http://morphbank.nrm.se/</a:t>
            </a:r>
          </a:p>
          <a:p>
            <a:pPr lvl="1"/>
            <a:r>
              <a:rPr lang="en-US" dirty="0" smtClean="0">
                <a:hlinkClick r:id="rId4"/>
              </a:rPr>
              <a:t>Finland</a:t>
            </a:r>
            <a:r>
              <a:rPr lang="en-US" dirty="0" smtClean="0"/>
              <a:t> http://morphbank.digitarium.fi</a:t>
            </a:r>
          </a:p>
          <a:p>
            <a:r>
              <a:rPr lang="en-US" dirty="0" smtClean="0"/>
              <a:t>Fewer required fields</a:t>
            </a:r>
          </a:p>
          <a:p>
            <a:r>
              <a:rPr lang="en-US" dirty="0" smtClean="0"/>
              <a:t>Fewer required objects</a:t>
            </a:r>
          </a:p>
          <a:p>
            <a:r>
              <a:rPr lang="en-US" dirty="0" smtClean="0"/>
              <a:t>Name Query improvements</a:t>
            </a:r>
          </a:p>
          <a:p>
            <a:r>
              <a:rPr lang="en-US" dirty="0" smtClean="0"/>
              <a:t>Coming soon:</a:t>
            </a:r>
          </a:p>
          <a:p>
            <a:pPr lvl="1"/>
            <a:r>
              <a:rPr lang="en-US" dirty="0" smtClean="0"/>
              <a:t>Workbook validation service</a:t>
            </a:r>
          </a:p>
          <a:p>
            <a:pPr lvl="1"/>
            <a:r>
              <a:rPr lang="en-US" dirty="0" smtClean="0"/>
              <a:t>User conversion of Workbook to XML format</a:t>
            </a:r>
            <a:endParaRPr lang="en-US" dirty="0"/>
          </a:p>
          <a:p>
            <a:pPr lvl="1"/>
            <a:r>
              <a:rPr lang="en-US" dirty="0" smtClean="0"/>
              <a:t>…open source…</a:t>
            </a:r>
          </a:p>
        </p:txBody>
      </p:sp>
      <p:pic>
        <p:nvPicPr>
          <p:cNvPr id="2052" name="Picture 4" descr="C:\Users\Deb\Desktop\514414.jpg"/>
          <p:cNvPicPr>
            <a:picLocks noChangeAspect="1" noChangeArrowheads="1"/>
          </p:cNvPicPr>
          <p:nvPr/>
        </p:nvPicPr>
        <p:blipFill>
          <a:blip r:embed="rId5" cstate="print"/>
          <a:srcRect/>
          <a:stretch>
            <a:fillRect/>
          </a:stretch>
        </p:blipFill>
        <p:spPr bwMode="auto">
          <a:xfrm rot="5400000">
            <a:off x="6617705" y="578623"/>
            <a:ext cx="2817768" cy="1879980"/>
          </a:xfrm>
          <a:prstGeom prst="rect">
            <a:avLst/>
          </a:prstGeom>
          <a:noFill/>
        </p:spPr>
      </p:pic>
    </p:spTree>
    <p:extLst>
      <p:ext uri="{BB962C8B-B14F-4D97-AF65-F5344CB8AC3E}">
        <p14:creationId xmlns="" xmlns:p14="http://schemas.microsoft.com/office/powerpoint/2010/main" val="441284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1000" y="10668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0208" y="255896"/>
            <a:ext cx="8229600" cy="1143000"/>
          </a:xfrm>
        </p:spPr>
        <p:txBody>
          <a:bodyPr/>
          <a:lstStyle/>
          <a:p>
            <a:pPr algn="l"/>
            <a:r>
              <a:rPr lang="en-US" dirty="0" smtClean="0">
                <a:latin typeface="Bookman Old Style" pitchFamily="18" charset="0"/>
              </a:rPr>
              <a:t>Morphbank Objects</a:t>
            </a:r>
            <a:endParaRPr lang="en-US" dirty="0">
              <a:latin typeface="Bookman Old Style" pitchFamily="18" charset="0"/>
            </a:endParaRPr>
          </a:p>
        </p:txBody>
      </p:sp>
      <p:sp>
        <p:nvSpPr>
          <p:cNvPr id="3" name="Content Placeholder 2"/>
          <p:cNvSpPr>
            <a:spLocks noGrp="1"/>
          </p:cNvSpPr>
          <p:nvPr>
            <p:ph idx="1"/>
          </p:nvPr>
        </p:nvSpPr>
        <p:spPr>
          <a:xfrm>
            <a:off x="438912" y="1837944"/>
            <a:ext cx="8229600" cy="4525963"/>
          </a:xfrm>
        </p:spPr>
        <p:txBody>
          <a:bodyPr>
            <a:normAutofit lnSpcReduction="10000"/>
          </a:bodyPr>
          <a:lstStyle/>
          <a:p>
            <a:r>
              <a:rPr lang="en-US" dirty="0" smtClean="0"/>
              <a:t>What’s an object? Think of each of them as a record with a Morphbank unique id. There are 4 main objects in Morphbank: </a:t>
            </a:r>
          </a:p>
          <a:p>
            <a:pPr lvl="1"/>
            <a:r>
              <a:rPr lang="en-US" dirty="0" smtClean="0"/>
              <a:t>Image</a:t>
            </a:r>
          </a:p>
          <a:p>
            <a:pPr lvl="1"/>
            <a:r>
              <a:rPr lang="en-US" dirty="0" smtClean="0"/>
              <a:t>View</a:t>
            </a:r>
          </a:p>
          <a:p>
            <a:pPr lvl="1"/>
            <a:r>
              <a:rPr lang="en-US" dirty="0" smtClean="0"/>
              <a:t>Specimen </a:t>
            </a:r>
          </a:p>
          <a:p>
            <a:pPr lvl="1"/>
            <a:r>
              <a:rPr lang="en-US" dirty="0" smtClean="0"/>
              <a:t>Locality</a:t>
            </a:r>
          </a:p>
          <a:p>
            <a:pPr lvl="1"/>
            <a:r>
              <a:rPr lang="en-US" dirty="0" smtClean="0"/>
              <a:t>Other objects: User, Group, TaxonConcept, Collection,…</a:t>
            </a:r>
            <a:endParaRPr lang="en-US" dirty="0"/>
          </a:p>
        </p:txBody>
      </p:sp>
      <p:pic>
        <p:nvPicPr>
          <p:cNvPr id="3076" name="Picture 4" descr="C:\Users\Deb\Desktop\582687.jpg"/>
          <p:cNvPicPr>
            <a:picLocks noChangeAspect="1" noChangeArrowheads="1"/>
          </p:cNvPicPr>
          <p:nvPr/>
        </p:nvPicPr>
        <p:blipFill>
          <a:blip r:embed="rId3" cstate="print"/>
          <a:srcRect/>
          <a:stretch>
            <a:fillRect/>
          </a:stretch>
        </p:blipFill>
        <p:spPr bwMode="auto">
          <a:xfrm>
            <a:off x="6477000" y="131063"/>
            <a:ext cx="2383138" cy="1571801"/>
          </a:xfrm>
          <a:prstGeom prst="rect">
            <a:avLst/>
          </a:prstGeom>
          <a:noFill/>
        </p:spPr>
      </p:pic>
    </p:spTree>
    <p:extLst>
      <p:ext uri="{BB962C8B-B14F-4D97-AF65-F5344CB8AC3E}">
        <p14:creationId xmlns="" xmlns:p14="http://schemas.microsoft.com/office/powerpoint/2010/main" val="1779873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81000" y="952500"/>
            <a:ext cx="740664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4800" y="152400"/>
            <a:ext cx="8229600" cy="1143000"/>
          </a:xfrm>
        </p:spPr>
        <p:txBody>
          <a:bodyPr/>
          <a:lstStyle/>
          <a:p>
            <a:pPr algn="l"/>
            <a:r>
              <a:rPr lang="en-US" dirty="0" smtClean="0">
                <a:latin typeface="Bookman Old Style" pitchFamily="18" charset="0"/>
              </a:rPr>
              <a:t>Add Objects to Morphbank</a:t>
            </a:r>
            <a:endParaRPr lang="en-US" dirty="0">
              <a:latin typeface="Bookman Old Style" pitchFamily="18" charset="0"/>
            </a:endParaRPr>
          </a:p>
        </p:txBody>
      </p:sp>
      <p:sp>
        <p:nvSpPr>
          <p:cNvPr id="3" name="Content Placeholder 2"/>
          <p:cNvSpPr>
            <a:spLocks noGrp="1"/>
          </p:cNvSpPr>
          <p:nvPr>
            <p:ph idx="1"/>
          </p:nvPr>
        </p:nvSpPr>
        <p:spPr>
          <a:xfrm>
            <a:off x="457199" y="1205630"/>
            <a:ext cx="4648201" cy="762000"/>
          </a:xfrm>
        </p:spPr>
        <p:txBody>
          <a:bodyPr>
            <a:normAutofit fontScale="47500" lnSpcReduction="20000"/>
          </a:bodyPr>
          <a:lstStyle/>
          <a:p>
            <a:pPr>
              <a:buFont typeface="Wingdings" pitchFamily="2" charset="2"/>
              <a:buChar char="q"/>
            </a:pPr>
            <a:r>
              <a:rPr lang="en-US" dirty="0" smtClean="0"/>
              <a:t>Path to upload objects</a:t>
            </a:r>
          </a:p>
          <a:p>
            <a:pPr>
              <a:buFont typeface="Wingdings" pitchFamily="2" charset="2"/>
              <a:buChar char="q"/>
            </a:pPr>
            <a:r>
              <a:rPr lang="en-US" i="1" dirty="0" smtClean="0"/>
              <a:t>log in </a:t>
            </a:r>
            <a:r>
              <a:rPr lang="en-US" dirty="0" smtClean="0"/>
              <a:t>[two places] &gt; note </a:t>
            </a:r>
            <a:r>
              <a:rPr lang="en-US" i="1" dirty="0" smtClean="0"/>
              <a:t>Group</a:t>
            </a:r>
            <a:r>
              <a:rPr lang="en-US" dirty="0" smtClean="0"/>
              <a:t> [left header menu]</a:t>
            </a:r>
          </a:p>
          <a:p>
            <a:pPr>
              <a:buFont typeface="Wingdings" pitchFamily="2" charset="2"/>
              <a:buChar char="q"/>
            </a:pPr>
            <a:r>
              <a:rPr lang="en-US" i="1" dirty="0" smtClean="0"/>
              <a:t>header menu &gt; tools &gt; submit &gt; object of choice</a:t>
            </a:r>
            <a:endParaRPr lang="en-US" i="1" dirty="0"/>
          </a:p>
        </p:txBody>
      </p:sp>
      <p:pic>
        <p:nvPicPr>
          <p:cNvPr id="5124" name="Picture 4" descr="C:\Users\dpaul\AppData\Local\Temp\SNAGHTML737782.PNG">
            <a:hlinkClick r:id="rId3"/>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2209800"/>
            <a:ext cx="5869198" cy="1344423"/>
          </a:xfrm>
          <a:prstGeom prst="rect">
            <a:avLst/>
          </a:prstGeom>
          <a:noFill/>
          <a:extLst>
            <a:ext uri="{909E8E84-426E-40DD-AFC4-6F175D3DCCD1}">
              <a14:hiddenFill xmlns="" xmlns:a14="http://schemas.microsoft.com/office/drawing/2010/main">
                <a:solidFill>
                  <a:srgbClr val="FFFFFF"/>
                </a:solidFill>
              </a14:hiddenFill>
            </a:ext>
          </a:extLst>
        </p:spPr>
      </p:pic>
      <p:pic>
        <p:nvPicPr>
          <p:cNvPr id="5128" name="Picture 8" descr="C:\Users\dpaul\AppData\Local\Temp\SNAGHTML7cbbe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5800" y="3276600"/>
            <a:ext cx="8172450" cy="2733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3137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81000" y="824552"/>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4800" y="0"/>
            <a:ext cx="4572000" cy="1143000"/>
          </a:xfrm>
        </p:spPr>
        <p:txBody>
          <a:bodyPr>
            <a:normAutofit/>
          </a:bodyPr>
          <a:lstStyle/>
          <a:p>
            <a:pPr algn="l"/>
            <a:r>
              <a:rPr lang="en-US" dirty="0" smtClean="0">
                <a:latin typeface="Bookman Old Style" pitchFamily="18" charset="0"/>
              </a:rPr>
              <a:t>Best Practices</a:t>
            </a:r>
            <a:endParaRPr lang="en-US" dirty="0">
              <a:latin typeface="Bookman Old Style" pitchFamily="18" charset="0"/>
            </a:endParaRPr>
          </a:p>
        </p:txBody>
      </p:sp>
      <p:sp>
        <p:nvSpPr>
          <p:cNvPr id="3" name="Content Placeholder 2"/>
          <p:cNvSpPr>
            <a:spLocks noGrp="1"/>
          </p:cNvSpPr>
          <p:nvPr>
            <p:ph idx="1"/>
          </p:nvPr>
        </p:nvSpPr>
        <p:spPr>
          <a:xfrm>
            <a:off x="381000" y="914400"/>
            <a:ext cx="4038600" cy="381000"/>
          </a:xfrm>
        </p:spPr>
        <p:txBody>
          <a:bodyPr>
            <a:normAutofit fontScale="70000" lnSpcReduction="20000"/>
          </a:bodyPr>
          <a:lstStyle/>
          <a:p>
            <a:pPr>
              <a:buFont typeface="Wingdings" pitchFamily="2" charset="2"/>
              <a:buChar char="Ø"/>
            </a:pPr>
            <a:r>
              <a:rPr lang="en-US" dirty="0" smtClean="0"/>
              <a:t>Save time, insure accuracy</a:t>
            </a:r>
            <a:endParaRPr lang="en-US" dirty="0"/>
          </a:p>
        </p:txBody>
      </p:sp>
      <p:sp>
        <p:nvSpPr>
          <p:cNvPr id="4" name="Content Placeholder 2"/>
          <p:cNvSpPr txBox="1">
            <a:spLocks/>
          </p:cNvSpPr>
          <p:nvPr/>
        </p:nvSpPr>
        <p:spPr>
          <a:xfrm>
            <a:off x="362792" y="1524000"/>
            <a:ext cx="6419007" cy="51054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Gather Data before upload</a:t>
            </a:r>
          </a:p>
          <a:p>
            <a:pPr lvl="1"/>
            <a:r>
              <a:rPr lang="en-US" dirty="0" smtClean="0"/>
              <a:t>Contributor, Submitter, Group name, date to publish</a:t>
            </a:r>
          </a:p>
          <a:p>
            <a:pPr lvl="1"/>
            <a:r>
              <a:rPr lang="en-US" dirty="0" smtClean="0"/>
              <a:t>Images and metadata including unique id (uid) information</a:t>
            </a:r>
          </a:p>
          <a:p>
            <a:pPr lvl="1"/>
            <a:r>
              <a:rPr lang="en-US" dirty="0" smtClean="0"/>
              <a:t>View metadata</a:t>
            </a:r>
          </a:p>
          <a:p>
            <a:pPr lvl="1"/>
            <a:r>
              <a:rPr lang="en-US" dirty="0" smtClean="0"/>
              <a:t>Specimen metadata including unique id (uid) information</a:t>
            </a:r>
          </a:p>
          <a:p>
            <a:pPr lvl="1"/>
            <a:r>
              <a:rPr lang="en-US" dirty="0" smtClean="0"/>
              <a:t>Locality metadata: see Bight Station list</a:t>
            </a:r>
          </a:p>
          <a:p>
            <a:r>
              <a:rPr lang="en-US" dirty="0" smtClean="0"/>
              <a:t>Avoid spaces in image file names</a:t>
            </a:r>
          </a:p>
          <a:p>
            <a:r>
              <a:rPr lang="en-US" dirty="0" smtClean="0"/>
              <a:t>Are the Unique Ids unique?</a:t>
            </a:r>
          </a:p>
          <a:p>
            <a:r>
              <a:rPr lang="en-US" dirty="0" smtClean="0"/>
              <a:t>Are Taxon Names needed for upload, in Morphbank?</a:t>
            </a:r>
          </a:p>
          <a:p>
            <a:pPr lvl="1">
              <a:buFont typeface="Wingdings" pitchFamily="2" charset="2"/>
              <a:buChar char="q"/>
            </a:pPr>
            <a:r>
              <a:rPr lang="en-US" dirty="0" smtClean="0"/>
              <a:t>Path</a:t>
            </a:r>
            <a:r>
              <a:rPr lang="en-US" i="1" dirty="0" smtClean="0"/>
              <a:t> – header menu &gt; help &gt; Name Query</a:t>
            </a:r>
            <a:r>
              <a:rPr lang="en-US" dirty="0" smtClean="0"/>
              <a:t>: </a:t>
            </a:r>
            <a:r>
              <a:rPr lang="en-US" dirty="0" smtClean="0">
                <a:hlinkClick r:id="rId3"/>
              </a:rPr>
              <a:t>http://www.morphbank.net/Help/nameMatch/</a:t>
            </a:r>
            <a:endParaRPr lang="en-US" dirty="0" smtClean="0"/>
          </a:p>
          <a:p>
            <a:pPr lvl="1">
              <a:buFont typeface="Wingdings" pitchFamily="2" charset="2"/>
              <a:buChar char="q"/>
            </a:pPr>
            <a:r>
              <a:rPr lang="en-US" dirty="0"/>
              <a:t>Path</a:t>
            </a:r>
            <a:r>
              <a:rPr lang="en-US" i="1" dirty="0"/>
              <a:t> – header </a:t>
            </a:r>
            <a:r>
              <a:rPr lang="en-US" i="1" dirty="0" smtClean="0"/>
              <a:t>menu &gt; tools &gt; my manager &gt; taxa</a:t>
            </a:r>
          </a:p>
          <a:p>
            <a:pPr lvl="1">
              <a:buFont typeface="Wingdings" pitchFamily="2" charset="2"/>
              <a:buChar char="q"/>
            </a:pPr>
            <a:r>
              <a:rPr lang="en-US" dirty="0"/>
              <a:t>Path</a:t>
            </a:r>
            <a:r>
              <a:rPr lang="en-US" i="1" dirty="0"/>
              <a:t> – header </a:t>
            </a:r>
            <a:r>
              <a:rPr lang="en-US" i="1" dirty="0" smtClean="0"/>
              <a:t>menu &gt; browse &gt; taxon search</a:t>
            </a:r>
          </a:p>
          <a:p>
            <a:pPr lvl="1">
              <a:buFont typeface="Wingdings" pitchFamily="2" charset="2"/>
              <a:buChar char="q"/>
            </a:pPr>
            <a:r>
              <a:rPr lang="en-US" dirty="0"/>
              <a:t>Path</a:t>
            </a:r>
            <a:r>
              <a:rPr lang="en-US" i="1" dirty="0"/>
              <a:t> – header </a:t>
            </a:r>
            <a:r>
              <a:rPr lang="en-US" i="1" dirty="0" smtClean="0"/>
              <a:t>menu &gt; tools &gt; submit &gt; taxon name</a:t>
            </a:r>
            <a:endParaRPr lang="en-US" dirty="0" smtClean="0"/>
          </a:p>
          <a:p>
            <a:r>
              <a:rPr lang="en-US" dirty="0" smtClean="0"/>
              <a:t>Upload </a:t>
            </a:r>
            <a:r>
              <a:rPr lang="en-US" b="1" dirty="0" smtClean="0"/>
              <a:t>exemplar</a:t>
            </a:r>
            <a:r>
              <a:rPr lang="en-US" dirty="0" smtClean="0"/>
              <a:t> images first if &gt; 1 image for a specimen</a:t>
            </a:r>
          </a:p>
          <a:p>
            <a:pPr lvl="1"/>
            <a:r>
              <a:rPr lang="en-US" dirty="0" smtClean="0"/>
              <a:t>Encyclopedia of Life</a:t>
            </a:r>
          </a:p>
          <a:p>
            <a:pPr lvl="1"/>
            <a:r>
              <a:rPr lang="en-US" dirty="0" smtClean="0"/>
              <a:t>BOLD</a:t>
            </a:r>
          </a:p>
          <a:p>
            <a:pPr lvl="1"/>
            <a:r>
              <a:rPr lang="en-US" dirty="0" smtClean="0"/>
              <a:t>Standard Image</a:t>
            </a:r>
          </a:p>
          <a:p>
            <a:r>
              <a:rPr lang="en-US" dirty="0" smtClean="0"/>
              <a:t>Where is Help?</a:t>
            </a:r>
          </a:p>
          <a:p>
            <a:pPr lvl="1"/>
            <a:r>
              <a:rPr lang="en-US" dirty="0" smtClean="0"/>
              <a:t>see: </a:t>
            </a:r>
            <a:r>
              <a:rPr lang="en-US" dirty="0" smtClean="0">
                <a:hlinkClick r:id="rId4"/>
              </a:rPr>
              <a:t>http://www.morphbank.net/About/Manual</a:t>
            </a:r>
            <a:endParaRPr lang="en-US" dirty="0" smtClean="0"/>
          </a:p>
          <a:p>
            <a:pPr lvl="1"/>
            <a:r>
              <a:rPr lang="en-US" dirty="0" smtClean="0"/>
              <a:t>email: </a:t>
            </a:r>
            <a:r>
              <a:rPr lang="en-US" dirty="0" smtClean="0">
                <a:hlinkClick r:id="rId5"/>
              </a:rPr>
              <a:t>mbadmin@scs.fsu.edu</a:t>
            </a:r>
            <a:endParaRPr lang="en-US" dirty="0" smtClean="0"/>
          </a:p>
        </p:txBody>
      </p:sp>
      <p:pic>
        <p:nvPicPr>
          <p:cNvPr id="4098" name="Picture 2" descr="C:\Users\Deb\Desktop\475180.jpg"/>
          <p:cNvPicPr>
            <a:picLocks noChangeAspect="1" noChangeArrowheads="1"/>
          </p:cNvPicPr>
          <p:nvPr/>
        </p:nvPicPr>
        <p:blipFill>
          <a:blip r:embed="rId6" cstate="print"/>
          <a:srcRect/>
          <a:stretch>
            <a:fillRect/>
          </a:stretch>
        </p:blipFill>
        <p:spPr bwMode="auto">
          <a:xfrm>
            <a:off x="6912864" y="140208"/>
            <a:ext cx="2032000" cy="2255838"/>
          </a:xfrm>
          <a:prstGeom prst="rect">
            <a:avLst/>
          </a:prstGeom>
          <a:noFill/>
        </p:spPr>
      </p:pic>
    </p:spTree>
    <p:extLst>
      <p:ext uri="{BB962C8B-B14F-4D97-AF65-F5344CB8AC3E}">
        <p14:creationId xmlns="" xmlns:p14="http://schemas.microsoft.com/office/powerpoint/2010/main" val="378100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381000" y="10668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7072" y="274638"/>
            <a:ext cx="8229600" cy="1143000"/>
          </a:xfrm>
        </p:spPr>
        <p:txBody>
          <a:bodyPr/>
          <a:lstStyle/>
          <a:p>
            <a:pPr algn="l"/>
            <a:r>
              <a:rPr lang="en-US" dirty="0" smtClean="0">
                <a:latin typeface="Bookman Old Style" pitchFamily="18" charset="0"/>
              </a:rPr>
              <a:t>Add Image</a:t>
            </a:r>
            <a:endParaRPr lang="en-US" dirty="0">
              <a:latin typeface="Bookman Old Style" pitchFamily="18" charset="0"/>
            </a:endParaRPr>
          </a:p>
        </p:txBody>
      </p:sp>
      <p:sp>
        <p:nvSpPr>
          <p:cNvPr id="5" name="Content Placeholder 2"/>
          <p:cNvSpPr txBox="1">
            <a:spLocks/>
          </p:cNvSpPr>
          <p:nvPr/>
        </p:nvSpPr>
        <p:spPr>
          <a:xfrm>
            <a:off x="381000" y="1371600"/>
            <a:ext cx="5181600" cy="35642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buFont typeface="Wingdings" pitchFamily="2" charset="2"/>
              <a:buChar char="q"/>
            </a:pPr>
            <a:r>
              <a:rPr lang="en-US" sz="1800" dirty="0" smtClean="0"/>
              <a:t>Path: </a:t>
            </a:r>
            <a:r>
              <a:rPr lang="en-US" sz="1800" i="1" dirty="0" smtClean="0"/>
              <a:t>log in </a:t>
            </a:r>
            <a:r>
              <a:rPr lang="en-US" sz="1800" dirty="0" smtClean="0"/>
              <a:t>&gt; </a:t>
            </a:r>
            <a:r>
              <a:rPr lang="en-US" sz="1800" i="1" dirty="0" smtClean="0"/>
              <a:t>header menu</a:t>
            </a:r>
            <a:r>
              <a:rPr lang="en-US" sz="1800" dirty="0" smtClean="0"/>
              <a:t> &gt; </a:t>
            </a:r>
            <a:r>
              <a:rPr lang="en-US" sz="1800" i="1" dirty="0" smtClean="0"/>
              <a:t>tools</a:t>
            </a:r>
            <a:r>
              <a:rPr lang="en-US" sz="1800" dirty="0" smtClean="0"/>
              <a:t> &gt; </a:t>
            </a:r>
            <a:r>
              <a:rPr lang="en-US" sz="1800" i="1" dirty="0" smtClean="0"/>
              <a:t>submit</a:t>
            </a:r>
            <a:r>
              <a:rPr lang="en-US" sz="1800" dirty="0" smtClean="0"/>
              <a:t> &gt; </a:t>
            </a:r>
            <a:r>
              <a:rPr lang="en-US" sz="1800" i="1" dirty="0" smtClean="0"/>
              <a:t>image</a:t>
            </a:r>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1905000"/>
            <a:ext cx="6684963" cy="423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6" name="Picture 2" descr="C:\Users\dpaul\AppData\Local\Temp\SNAGHTMLa15978.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0999" y="5105400"/>
            <a:ext cx="4954481" cy="1574232"/>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4" descr="C:\Users\dpaul\AppData\Local\Temp\SNAGHTMLae0cb0.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93699" y="5092701"/>
            <a:ext cx="3830155" cy="1600200"/>
          </a:xfrm>
          <a:prstGeom prst="rect">
            <a:avLst/>
          </a:prstGeom>
          <a:noFill/>
          <a:extLst>
            <a:ext uri="{909E8E84-426E-40DD-AFC4-6F175D3DCCD1}">
              <a14:hiddenFill xmlns="" xmlns:a14="http://schemas.microsoft.com/office/drawing/2010/main">
                <a:solidFill>
                  <a:srgbClr val="FFFFFF"/>
                </a:solidFill>
              </a14:hiddenFill>
            </a:ext>
          </a:extLst>
        </p:spPr>
      </p:pic>
      <p:pic>
        <p:nvPicPr>
          <p:cNvPr id="6147" name="Picture 3" descr="C:\Users\Deb\Desktop\515710.jpg"/>
          <p:cNvPicPr>
            <a:picLocks noChangeAspect="1" noChangeArrowheads="1"/>
          </p:cNvPicPr>
          <p:nvPr/>
        </p:nvPicPr>
        <p:blipFill>
          <a:blip r:embed="rId6" cstate="print"/>
          <a:srcRect t="6000" b="40800"/>
          <a:stretch>
            <a:fillRect/>
          </a:stretch>
        </p:blipFill>
        <p:spPr bwMode="auto">
          <a:xfrm>
            <a:off x="7110294" y="118513"/>
            <a:ext cx="1888567" cy="1507087"/>
          </a:xfrm>
          <a:prstGeom prst="rect">
            <a:avLst/>
          </a:prstGeom>
          <a:noFill/>
        </p:spPr>
      </p:pic>
      <p:sp>
        <p:nvSpPr>
          <p:cNvPr id="3" name="Content Placeholder 2"/>
          <p:cNvSpPr>
            <a:spLocks noGrp="1"/>
          </p:cNvSpPr>
          <p:nvPr>
            <p:ph idx="1"/>
          </p:nvPr>
        </p:nvSpPr>
        <p:spPr>
          <a:xfrm>
            <a:off x="6400800" y="4876800"/>
            <a:ext cx="2374393" cy="995082"/>
          </a:xfrm>
          <a:solidFill>
            <a:schemeClr val="bg1">
              <a:lumMod val="85000"/>
              <a:alpha val="96000"/>
            </a:schemeClr>
          </a:solidFill>
          <a:ln w="28575">
            <a:solidFill>
              <a:schemeClr val="bg1">
                <a:lumMod val="75000"/>
              </a:schemeClr>
            </a:solidFill>
          </a:ln>
          <a:effectLst>
            <a:outerShdw blurRad="50800" dist="38100" dir="2700000" algn="tl" rotWithShape="0">
              <a:prstClr val="black">
                <a:alpha val="40000"/>
              </a:prstClr>
            </a:outerShdw>
          </a:effectLst>
        </p:spPr>
        <p:txBody>
          <a:bodyPr>
            <a:normAutofit lnSpcReduction="10000"/>
          </a:bodyPr>
          <a:lstStyle/>
          <a:p>
            <a:pPr marL="342900" lvl="1" indent="-342900">
              <a:buFont typeface="Arial" pitchFamily="34" charset="0"/>
              <a:buChar char="•"/>
            </a:pPr>
            <a:r>
              <a:rPr lang="en-US" sz="1800" dirty="0" smtClean="0"/>
              <a:t>one required field</a:t>
            </a:r>
          </a:p>
          <a:p>
            <a:pPr marL="342900" lvl="1" indent="-342900">
              <a:buFont typeface="Arial" pitchFamily="34" charset="0"/>
              <a:buChar char="•"/>
            </a:pPr>
            <a:r>
              <a:rPr lang="en-US" sz="1800" dirty="0" smtClean="0"/>
              <a:t>add external links</a:t>
            </a:r>
          </a:p>
          <a:p>
            <a:pPr marL="342900" lvl="1" indent="-342900">
              <a:buFont typeface="Arial" pitchFamily="34" charset="0"/>
              <a:buChar char="•"/>
            </a:pPr>
            <a:r>
              <a:rPr lang="en-US" sz="1800" dirty="0" smtClean="0"/>
              <a:t>add external ids</a:t>
            </a:r>
            <a:endParaRPr lang="en-US" sz="1800" dirty="0"/>
          </a:p>
        </p:txBody>
      </p:sp>
    </p:spTree>
    <p:extLst>
      <p:ext uri="{BB962C8B-B14F-4D97-AF65-F5344CB8AC3E}">
        <p14:creationId xmlns="" xmlns:p14="http://schemas.microsoft.com/office/powerpoint/2010/main" val="40777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1480</TotalTime>
  <Words>3781</Words>
  <Application>Microsoft Office PowerPoint</Application>
  <PresentationFormat>On-screen Show (4:3)</PresentationFormat>
  <Paragraphs>365</Paragraphs>
  <Slides>31</Slides>
  <Notes>25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SCAMIT-Morphbank Workshop  Custom Workbook Submission Monday 8 August 2011 SCCWRP, Costa Mesa, CA</vt:lpstr>
      <vt:lpstr>Slide 2</vt:lpstr>
      <vt:lpstr>Morphbank News I</vt:lpstr>
      <vt:lpstr>Morphbank News II</vt:lpstr>
      <vt:lpstr>Morphbank v3 New Features</vt:lpstr>
      <vt:lpstr>Morphbank Objects</vt:lpstr>
      <vt:lpstr>Add Objects to Morphbank</vt:lpstr>
      <vt:lpstr>Best Practices</vt:lpstr>
      <vt:lpstr>Add Image</vt:lpstr>
      <vt:lpstr>Add View</vt:lpstr>
      <vt:lpstr>Add Specimen</vt:lpstr>
      <vt:lpstr>Add Locality</vt:lpstr>
      <vt:lpstr>Work Flow - www.morphbank.net</vt:lpstr>
      <vt:lpstr>Finding Objects in Morphbank</vt:lpstr>
      <vt:lpstr>Your Morphbank Account</vt:lpstr>
      <vt:lpstr>SCAMIT Morphbank Group</vt:lpstr>
      <vt:lpstr>Create a Collection object </vt:lpstr>
      <vt:lpstr>www.morphbank.net</vt:lpstr>
      <vt:lpstr>SCAMIT Custom Workbook: Workflow</vt:lpstr>
      <vt:lpstr>SCAMIT Custom Workbook: ContributorInfo Sheet</vt:lpstr>
      <vt:lpstr>SCAMIT Custom Workbook: DropDowns Sheet</vt:lpstr>
      <vt:lpstr>SCAMIT Custom Workbook: Editing drop-down lists</vt:lpstr>
      <vt:lpstr>SCAMIT Custom Workbook: Editing drop-down lists</vt:lpstr>
      <vt:lpstr>SCAMIT Custom Workbook:  Data Sheet</vt:lpstr>
      <vt:lpstr>SCAMIT Custom Workbook:  Data Sheet – Image data</vt:lpstr>
      <vt:lpstr>SCAMIT Custom Workbook: Data Sheet – Specimen data</vt:lpstr>
      <vt:lpstr>SCAMIT Custom Workbook:  Data Sheet – View data</vt:lpstr>
      <vt:lpstr>SCAMIT Custom Workbook:  Data Sheet – Locality data</vt:lpstr>
      <vt:lpstr>Custom Workbook Validation</vt:lpstr>
      <vt:lpstr>Custom Workbook Upload</vt:lpstr>
      <vt:lpstr>Thanks from the Morphbank Team ~ 2011</vt:lpstr>
    </vt:vector>
  </TitlesOfParts>
  <Company>Department of Scientific Computing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SCAMIT-Morphbank Workshop</dc:title>
  <dc:creator>dpaul</dc:creator>
  <cp:lastModifiedBy>Deb</cp:lastModifiedBy>
  <cp:revision>231</cp:revision>
  <dcterms:created xsi:type="dcterms:W3CDTF">2011-08-01T14:32:04Z</dcterms:created>
  <dcterms:modified xsi:type="dcterms:W3CDTF">2011-08-08T16:06:16Z</dcterms:modified>
</cp:coreProperties>
</file>