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2" autoAdjust="0"/>
    <p:restoredTop sz="95441" autoAdjust="0"/>
  </p:normalViewPr>
  <p:slideViewPr>
    <p:cSldViewPr snapToGrid="0">
      <p:cViewPr varScale="1">
        <p:scale>
          <a:sx n="87" d="100"/>
          <a:sy n="87" d="100"/>
        </p:scale>
        <p:origin x="78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E8CD2-A963-4625-ABEB-6A09E4190DE2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889AE-B65B-4D0B-B4ED-F581CC55E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857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889AE-B65B-4D0B-B4ED-F581CC55E874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264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298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96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311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343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053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415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660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64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12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970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644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7C19-915D-4D4F-B485-6E955EE56A73}" type="datetimeFigureOut">
              <a:rPr lang="en-ZA" smtClean="0"/>
              <a:t>2018/02/14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E578-39FB-4D74-B961-2A997E5A08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018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179715" y="1313024"/>
            <a:ext cx="11781440" cy="4764306"/>
            <a:chOff x="116270" y="1892315"/>
            <a:chExt cx="11781440" cy="476430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gray">
            <a:xfrm>
              <a:off x="116270" y="5961295"/>
              <a:ext cx="11737207" cy="695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gray">
            <a:xfrm>
              <a:off x="160501" y="4336939"/>
              <a:ext cx="11737207" cy="684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>
              <a:off x="160501" y="5083022"/>
              <a:ext cx="11737207" cy="684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>
              <a:off x="160502" y="3538920"/>
              <a:ext cx="11737208" cy="682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de-DE" sz="900" b="1" dirty="0" smtClean="0">
                  <a:solidFill>
                    <a:srgbClr val="303C49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160501" y="2727791"/>
              <a:ext cx="11737207" cy="684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gray">
            <a:xfrm>
              <a:off x="160501" y="1892315"/>
              <a:ext cx="11737207" cy="719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gray">
            <a:xfrm>
              <a:off x="232148" y="2024921"/>
              <a:ext cx="717688" cy="4154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de-DE" sz="900" b="1" dirty="0" smtClean="0"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de-DE" sz="900" b="1" dirty="0" smtClean="0">
                  <a:latin typeface="Arial" pitchFamily="34" charset="0"/>
                  <a:cs typeface="Arial" pitchFamily="34" charset="0"/>
                </a:rPr>
                <a:t>Sales person &amp;Customer </a:t>
              </a:r>
              <a:endParaRPr lang="de-DE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gray">
            <a:xfrm>
              <a:off x="238458" y="6187936"/>
              <a:ext cx="72000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de-DE" sz="900" b="1" dirty="0" smtClean="0">
                  <a:latin typeface="Arial" pitchFamily="34" charset="0"/>
                  <a:cs typeface="Arial" pitchFamily="34" charset="0"/>
                </a:rPr>
                <a:t>Finance &amp; Controlling</a:t>
              </a:r>
              <a:endParaRPr lang="de-DE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gray">
            <a:xfrm>
              <a:off x="238458" y="3800474"/>
              <a:ext cx="53892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de-DE" sz="900" b="1" dirty="0" smtClean="0">
                  <a:latin typeface="Arial" pitchFamily="34" charset="0"/>
                  <a:cs typeface="Arial" pitchFamily="34" charset="0"/>
                </a:rPr>
                <a:t>Head of Top Used</a:t>
              </a:r>
              <a:endParaRPr lang="de-DE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5"/>
            <p:cNvSpPr>
              <a:spLocks noChangeArrowheads="1"/>
            </p:cNvSpPr>
            <p:nvPr/>
          </p:nvSpPr>
          <p:spPr bwMode="gray">
            <a:xfrm>
              <a:off x="262508" y="2975866"/>
              <a:ext cx="69844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de-DE" sz="900" b="1" dirty="0" smtClean="0">
                  <a:latin typeface="Arial" pitchFamily="34" charset="0"/>
                  <a:cs typeface="Arial" pitchFamily="34" charset="0"/>
                </a:rPr>
                <a:t>Head of Truck Sales</a:t>
              </a:r>
              <a:endParaRPr lang="de-DE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5"/>
            <p:cNvSpPr>
              <a:spLocks noChangeArrowheads="1"/>
            </p:cNvSpPr>
            <p:nvPr/>
          </p:nvSpPr>
          <p:spPr bwMode="gray">
            <a:xfrm>
              <a:off x="252655" y="4643091"/>
              <a:ext cx="755592" cy="138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de-DE" sz="900" b="1" dirty="0" smtClean="0">
                  <a:latin typeface="Arial" pitchFamily="34" charset="0"/>
                  <a:cs typeface="Arial" pitchFamily="34" charset="0"/>
                </a:rPr>
                <a:t>OM- Deals </a:t>
              </a:r>
              <a:endParaRPr lang="de-DE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5"/>
            <p:cNvSpPr>
              <a:spLocks noChangeArrowheads="1"/>
            </p:cNvSpPr>
            <p:nvPr/>
          </p:nvSpPr>
          <p:spPr bwMode="gray">
            <a:xfrm>
              <a:off x="243956" y="5355254"/>
              <a:ext cx="75559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de-DE" sz="900" b="1" dirty="0" smtClean="0">
                  <a:latin typeface="Arial" pitchFamily="34" charset="0"/>
                  <a:cs typeface="Arial" pitchFamily="34" charset="0"/>
                </a:rPr>
                <a:t>OM- Invoicing </a:t>
              </a:r>
              <a:endParaRPr lang="de-DE" sz="9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Line 21"/>
          <p:cNvSpPr>
            <a:spLocks noChangeShapeType="1"/>
          </p:cNvSpPr>
          <p:nvPr/>
        </p:nvSpPr>
        <p:spPr bwMode="gray">
          <a:xfrm>
            <a:off x="1028123" y="1293841"/>
            <a:ext cx="24856" cy="4731717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 anchor="ctr"/>
          <a:lstStyle/>
          <a:p>
            <a:endParaRPr lang="en-GB"/>
          </a:p>
        </p:txBody>
      </p:sp>
      <p:grpSp>
        <p:nvGrpSpPr>
          <p:cNvPr id="99" name="Group 98"/>
          <p:cNvGrpSpPr/>
          <p:nvPr/>
        </p:nvGrpSpPr>
        <p:grpSpPr>
          <a:xfrm>
            <a:off x="1188460" y="1373235"/>
            <a:ext cx="1528091" cy="511791"/>
            <a:chOff x="1095863" y="1985193"/>
            <a:chExt cx="864394" cy="446219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gray">
            <a:xfrm>
              <a:off x="1095864" y="1985193"/>
              <a:ext cx="864393" cy="3392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Request Buy Back (BB) Via Sales Channel Head</a:t>
              </a: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/>
                <a:t>1</a:t>
              </a:r>
              <a:endParaRPr lang="en-US" altLang="en-US" sz="800" dirty="0"/>
            </a:p>
          </p:txBody>
        </p:sp>
      </p:grpSp>
      <p:sp>
        <p:nvSpPr>
          <p:cNvPr id="19" name="TextBox 13"/>
          <p:cNvSpPr txBox="1">
            <a:spLocks noChangeArrowheads="1"/>
          </p:cNvSpPr>
          <p:nvPr/>
        </p:nvSpPr>
        <p:spPr bwMode="gray">
          <a:xfrm>
            <a:off x="2150964" y="2820492"/>
            <a:ext cx="496105" cy="1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GB" altLang="en-US" sz="800" b="1" dirty="0" smtClean="0"/>
              <a:t>No</a:t>
            </a:r>
            <a:endParaRPr lang="en-GB" altLang="en-US" sz="800" b="1" dirty="0"/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gray">
          <a:xfrm>
            <a:off x="1176570" y="2119507"/>
            <a:ext cx="1470499" cy="684212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0" rIns="18000" bIns="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700" dirty="0" smtClean="0"/>
              <a:t>Is the request within std.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700" dirty="0" smtClean="0"/>
              <a:t> PEK matrix?</a:t>
            </a:r>
            <a:endParaRPr lang="en-US" altLang="en-US" sz="700" dirty="0"/>
          </a:p>
        </p:txBody>
      </p:sp>
      <p:sp>
        <p:nvSpPr>
          <p:cNvPr id="57" name="TextBox 166"/>
          <p:cNvSpPr txBox="1">
            <a:spLocks noChangeArrowheads="1"/>
          </p:cNvSpPr>
          <p:nvPr/>
        </p:nvSpPr>
        <p:spPr bwMode="gray">
          <a:xfrm>
            <a:off x="1801013" y="2233965"/>
            <a:ext cx="184150" cy="10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400"/>
              </a:spcBef>
            </a:pPr>
            <a:r>
              <a:rPr lang="en-ZA" altLang="en-US" sz="800" dirty="0" smtClean="0">
                <a:latin typeface="+mn-lt"/>
              </a:rPr>
              <a:t>2</a:t>
            </a:r>
            <a:endParaRPr lang="en-ZA" altLang="en-US" sz="800" dirty="0">
              <a:latin typeface="+mn-l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418682" y="1373235"/>
            <a:ext cx="1072753" cy="601444"/>
            <a:chOff x="1095863" y="1985193"/>
            <a:chExt cx="864394" cy="446219"/>
          </a:xfrm>
        </p:grpSpPr>
        <p:sp>
          <p:nvSpPr>
            <p:cNvPr id="126" name="Rectangle 28"/>
            <p:cNvSpPr>
              <a:spLocks noChangeArrowheads="1"/>
            </p:cNvSpPr>
            <p:nvPr/>
          </p:nvSpPr>
          <p:spPr bwMode="gray">
            <a:xfrm>
              <a:off x="1095864" y="1985193"/>
              <a:ext cx="864393" cy="3392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Prepare costing with Buy back and attach signed approval from Head of Truck Sales</a:t>
              </a:r>
            </a:p>
          </p:txBody>
        </p:sp>
        <p:sp>
          <p:nvSpPr>
            <p:cNvPr id="127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/>
                <a:t>4</a:t>
              </a:r>
              <a:endParaRPr lang="en-US" altLang="en-US" sz="800" dirty="0"/>
            </a:p>
          </p:txBody>
        </p:sp>
      </p:grpSp>
      <p:sp>
        <p:nvSpPr>
          <p:cNvPr id="151" name="AutoShape 24"/>
          <p:cNvSpPr>
            <a:spLocks noChangeArrowheads="1"/>
          </p:cNvSpPr>
          <p:nvPr/>
        </p:nvSpPr>
        <p:spPr bwMode="gray">
          <a:xfrm>
            <a:off x="5139734" y="1293841"/>
            <a:ext cx="908585" cy="684212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0" rIns="18000" bIns="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700" dirty="0" smtClean="0"/>
              <a:t>Deal Over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700" dirty="0" smtClean="0"/>
              <a:t>Salesmans limit ?</a:t>
            </a:r>
            <a:endParaRPr lang="en-US" altLang="en-US" sz="7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5057293" y="2275970"/>
            <a:ext cx="1072753" cy="498275"/>
            <a:chOff x="1095863" y="1985192"/>
            <a:chExt cx="864394" cy="446220"/>
          </a:xfrm>
        </p:grpSpPr>
        <p:sp>
          <p:nvSpPr>
            <p:cNvPr id="166" name="Rectangle 28"/>
            <p:cNvSpPr>
              <a:spLocks noChangeArrowheads="1"/>
            </p:cNvSpPr>
            <p:nvPr/>
          </p:nvSpPr>
          <p:spPr bwMode="gray">
            <a:xfrm>
              <a:off x="1095864" y="1985192"/>
              <a:ext cx="864393" cy="3392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Approve deal Over Salesmanager Limit</a:t>
              </a:r>
            </a:p>
          </p:txBody>
        </p:sp>
        <p:sp>
          <p:nvSpPr>
            <p:cNvPr id="167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/>
                <a:t>6</a:t>
              </a:r>
              <a:endParaRPr lang="en-US" altLang="en-US" sz="800" dirty="0"/>
            </a:p>
          </p:txBody>
        </p:sp>
      </p:grpSp>
      <p:sp>
        <p:nvSpPr>
          <p:cNvPr id="169" name="TextBox 13"/>
          <p:cNvSpPr txBox="1">
            <a:spLocks noChangeArrowheads="1"/>
          </p:cNvSpPr>
          <p:nvPr/>
        </p:nvSpPr>
        <p:spPr bwMode="gray">
          <a:xfrm>
            <a:off x="5225293" y="2125237"/>
            <a:ext cx="235798" cy="13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GB" altLang="en-US" sz="800" b="1" dirty="0" smtClean="0"/>
              <a:t>Yes</a:t>
            </a:r>
            <a:endParaRPr lang="en-GB" altLang="en-US" sz="800" b="1" dirty="0"/>
          </a:p>
        </p:txBody>
      </p:sp>
      <p:sp>
        <p:nvSpPr>
          <p:cNvPr id="171" name="TextBox 13"/>
          <p:cNvSpPr txBox="1">
            <a:spLocks noChangeArrowheads="1"/>
          </p:cNvSpPr>
          <p:nvPr/>
        </p:nvSpPr>
        <p:spPr bwMode="gray">
          <a:xfrm>
            <a:off x="6159261" y="1431969"/>
            <a:ext cx="235798" cy="1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GB" altLang="en-US" sz="800" b="1" dirty="0" smtClean="0"/>
              <a:t>No</a:t>
            </a:r>
            <a:endParaRPr lang="en-GB" altLang="en-US" sz="800" b="1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6110696" y="3840042"/>
            <a:ext cx="1072753" cy="498275"/>
            <a:chOff x="1095863" y="1985192"/>
            <a:chExt cx="864394" cy="446220"/>
          </a:xfrm>
        </p:grpSpPr>
        <p:sp>
          <p:nvSpPr>
            <p:cNvPr id="174" name="Rectangle 28"/>
            <p:cNvSpPr>
              <a:spLocks noChangeArrowheads="1"/>
            </p:cNvSpPr>
            <p:nvPr/>
          </p:nvSpPr>
          <p:spPr bwMode="gray">
            <a:xfrm>
              <a:off x="1095864" y="1985192"/>
              <a:ext cx="864393" cy="3392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Deals team confirms documents and costing and loads VSOA</a:t>
              </a:r>
            </a:p>
          </p:txBody>
        </p:sp>
        <p:sp>
          <p:nvSpPr>
            <p:cNvPr id="175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/>
                <a:t>7</a:t>
              </a:r>
              <a:endParaRPr lang="en-US" altLang="en-US" sz="8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013488" y="1372603"/>
            <a:ext cx="1072753" cy="672353"/>
            <a:chOff x="1095863" y="1985192"/>
            <a:chExt cx="864394" cy="446220"/>
          </a:xfrm>
        </p:grpSpPr>
        <p:sp>
          <p:nvSpPr>
            <p:cNvPr id="214" name="Rectangle 28"/>
            <p:cNvSpPr>
              <a:spLocks noChangeArrowheads="1"/>
            </p:cNvSpPr>
            <p:nvPr/>
          </p:nvSpPr>
          <p:spPr bwMode="gray">
            <a:xfrm>
              <a:off x="1095864" y="1985192"/>
              <a:ext cx="864393" cy="3392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Customer Signs OTP and salesman sends copy to OM for storage in deal file</a:t>
              </a:r>
            </a:p>
          </p:txBody>
        </p:sp>
        <p:sp>
          <p:nvSpPr>
            <p:cNvPr id="215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/>
                <a:t>8</a:t>
              </a:r>
              <a:endParaRPr lang="en-US" altLang="en-US" sz="800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280661" y="3840042"/>
            <a:ext cx="1072753" cy="498275"/>
            <a:chOff x="1095863" y="1985192"/>
            <a:chExt cx="864394" cy="446220"/>
          </a:xfrm>
        </p:grpSpPr>
        <p:sp>
          <p:nvSpPr>
            <p:cNvPr id="217" name="Rectangle 28"/>
            <p:cNvSpPr>
              <a:spLocks noChangeArrowheads="1"/>
            </p:cNvSpPr>
            <p:nvPr/>
          </p:nvSpPr>
          <p:spPr bwMode="gray">
            <a:xfrm>
              <a:off x="1095864" y="1985192"/>
              <a:ext cx="864393" cy="3392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Signed documents are stored in deal file</a:t>
              </a:r>
            </a:p>
          </p:txBody>
        </p:sp>
        <p:sp>
          <p:nvSpPr>
            <p:cNvPr id="218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/>
                <a:t>9</a:t>
              </a:r>
              <a:endParaRPr lang="en-US" altLang="en-US" sz="800" dirty="0"/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2977398" y="304999"/>
            <a:ext cx="62372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b="1" dirty="0" smtClean="0"/>
              <a:t>BUY BACK WORK FLOW (ORDER PLACEMENT and ACCEPTANCE)</a:t>
            </a:r>
            <a:endParaRPr lang="en-ZA" b="1" dirty="0"/>
          </a:p>
        </p:txBody>
      </p:sp>
      <p:cxnSp>
        <p:nvCxnSpPr>
          <p:cNvPr id="11" name="Straight Connector 10"/>
          <p:cNvCxnSpPr>
            <a:stCxn id="21" idx="3"/>
          </p:cNvCxnSpPr>
          <p:nvPr/>
        </p:nvCxnSpPr>
        <p:spPr>
          <a:xfrm>
            <a:off x="2647069" y="2461613"/>
            <a:ext cx="451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3"/>
          <p:cNvSpPr txBox="1">
            <a:spLocks noChangeArrowheads="1"/>
          </p:cNvSpPr>
          <p:nvPr/>
        </p:nvSpPr>
        <p:spPr bwMode="gray">
          <a:xfrm>
            <a:off x="2436260" y="2208297"/>
            <a:ext cx="686774" cy="17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GB" altLang="en-US" sz="800" b="1" dirty="0" smtClean="0"/>
              <a:t>Yes/Approve</a:t>
            </a:r>
            <a:endParaRPr lang="en-GB" altLang="en-US" sz="800" b="1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099041" y="1653379"/>
            <a:ext cx="0" cy="80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99041" y="1653379"/>
            <a:ext cx="319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0"/>
          </p:cNvCxnSpPr>
          <p:nvPr/>
        </p:nvCxnSpPr>
        <p:spPr>
          <a:xfrm>
            <a:off x="1911819" y="1897672"/>
            <a:ext cx="1" cy="221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</p:cNvCxnSpPr>
          <p:nvPr/>
        </p:nvCxnSpPr>
        <p:spPr>
          <a:xfrm flipH="1">
            <a:off x="1911819" y="2803719"/>
            <a:ext cx="1" cy="166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99041" y="2461613"/>
            <a:ext cx="0" cy="85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4" idx="3"/>
          </p:cNvCxnSpPr>
          <p:nvPr/>
        </p:nvCxnSpPr>
        <p:spPr>
          <a:xfrm>
            <a:off x="8086241" y="1628225"/>
            <a:ext cx="376115" cy="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2356" y="1653379"/>
            <a:ext cx="0" cy="241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462356" y="4063800"/>
            <a:ext cx="1818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51" idx="1"/>
          </p:cNvCxnSpPr>
          <p:nvPr/>
        </p:nvCxnSpPr>
        <p:spPr>
          <a:xfrm flipV="1">
            <a:off x="4491434" y="1635947"/>
            <a:ext cx="648300" cy="17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1" idx="2"/>
          </p:cNvCxnSpPr>
          <p:nvPr/>
        </p:nvCxnSpPr>
        <p:spPr>
          <a:xfrm flipH="1">
            <a:off x="5593669" y="1978053"/>
            <a:ext cx="358" cy="294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30045" y="2535074"/>
            <a:ext cx="500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51" idx="3"/>
          </p:cNvCxnSpPr>
          <p:nvPr/>
        </p:nvCxnSpPr>
        <p:spPr>
          <a:xfrm>
            <a:off x="6048319" y="1635947"/>
            <a:ext cx="598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630999" y="1653379"/>
            <a:ext cx="16073" cy="218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4" idx="3"/>
          </p:cNvCxnSpPr>
          <p:nvPr/>
        </p:nvCxnSpPr>
        <p:spPr>
          <a:xfrm flipV="1">
            <a:off x="7183449" y="4029481"/>
            <a:ext cx="3664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15" idx="2"/>
          </p:cNvCxnSpPr>
          <p:nvPr/>
        </p:nvCxnSpPr>
        <p:spPr>
          <a:xfrm flipV="1">
            <a:off x="7549864" y="2044956"/>
            <a:ext cx="0" cy="198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249892" y="34981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188460" y="2997780"/>
            <a:ext cx="1528091" cy="599785"/>
            <a:chOff x="1095863" y="1908473"/>
            <a:chExt cx="864394" cy="522939"/>
          </a:xfrm>
        </p:grpSpPr>
        <p:sp>
          <p:nvSpPr>
            <p:cNvPr id="124" name="Rectangle 28"/>
            <p:cNvSpPr>
              <a:spLocks noChangeArrowheads="1"/>
            </p:cNvSpPr>
            <p:nvPr/>
          </p:nvSpPr>
          <p:spPr bwMode="gray">
            <a:xfrm>
              <a:off x="1095864" y="1908473"/>
              <a:ext cx="864393" cy="416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Request Approval from Head of Top Used</a:t>
              </a:r>
            </a:p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If rejected, deal does not continue, customer is informed by salesman</a:t>
              </a:r>
            </a:p>
          </p:txBody>
        </p:sp>
        <p:sp>
          <p:nvSpPr>
            <p:cNvPr id="128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/>
                <a:t>3</a:t>
              </a:r>
              <a:endParaRPr lang="en-US" altLang="en-US" sz="800" dirty="0"/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V="1">
            <a:off x="2722267" y="3313462"/>
            <a:ext cx="38249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66"/>
          <p:cNvSpPr txBox="1">
            <a:spLocks noChangeArrowheads="1"/>
          </p:cNvSpPr>
          <p:nvPr/>
        </p:nvSpPr>
        <p:spPr bwMode="gray">
          <a:xfrm>
            <a:off x="5501594" y="1431969"/>
            <a:ext cx="184150" cy="10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400"/>
              </a:spcBef>
            </a:pPr>
            <a:r>
              <a:rPr lang="en-US" altLang="en-US" sz="800" dirty="0">
                <a:latin typeface="+mn-lt"/>
              </a:rPr>
              <a:t>5</a:t>
            </a:r>
            <a:endParaRPr lang="en-ZA" altLang="en-US" sz="800" dirty="0">
              <a:latin typeface="+mn-lt"/>
            </a:endParaRPr>
          </a:p>
        </p:txBody>
      </p:sp>
      <p:sp>
        <p:nvSpPr>
          <p:cNvPr id="132" name="TextBox 13"/>
          <p:cNvSpPr txBox="1">
            <a:spLocks noChangeArrowheads="1"/>
          </p:cNvSpPr>
          <p:nvPr/>
        </p:nvSpPr>
        <p:spPr bwMode="gray">
          <a:xfrm>
            <a:off x="2803515" y="3385072"/>
            <a:ext cx="686774" cy="17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GB" altLang="en-US" sz="800" b="1" dirty="0" smtClean="0"/>
              <a:t>Approve</a:t>
            </a:r>
            <a:endParaRPr lang="en-GB" altLang="en-US" sz="800" b="1" dirty="0"/>
          </a:p>
        </p:txBody>
      </p:sp>
      <p:pic>
        <p:nvPicPr>
          <p:cNvPr id="66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903524" y="304999"/>
            <a:ext cx="899778" cy="5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>
            <a:spLocks noChangeArrowheads="1"/>
          </p:cNvSpPr>
          <p:nvPr/>
        </p:nvSpPr>
        <p:spPr bwMode="gray">
          <a:xfrm>
            <a:off x="215716" y="3395586"/>
            <a:ext cx="11737208" cy="6826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900" b="1" dirty="0" smtClean="0">
                <a:solidFill>
                  <a:srgbClr val="303C49"/>
                </a:solidFill>
                <a:latin typeface="Arial" pitchFamily="34" charset="0"/>
                <a:cs typeface="Arial" pitchFamily="34" charset="0"/>
              </a:rPr>
              <a:t>      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gray">
          <a:xfrm>
            <a:off x="215716" y="5799324"/>
            <a:ext cx="11737207" cy="6953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gray">
          <a:xfrm>
            <a:off x="215716" y="4158508"/>
            <a:ext cx="11737207" cy="7332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215716" y="4976202"/>
            <a:ext cx="11737207" cy="7296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gray">
          <a:xfrm>
            <a:off x="215716" y="2614985"/>
            <a:ext cx="11737208" cy="6826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900" b="1" dirty="0" smtClean="0">
                <a:solidFill>
                  <a:srgbClr val="303C49"/>
                </a:solidFill>
                <a:latin typeface="Arial" pitchFamily="34" charset="0"/>
                <a:cs typeface="Arial" pitchFamily="34" charset="0"/>
              </a:rPr>
              <a:t>      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gray">
          <a:xfrm>
            <a:off x="218627" y="1739874"/>
            <a:ext cx="11737207" cy="7880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gray">
          <a:xfrm>
            <a:off x="236181" y="916694"/>
            <a:ext cx="11737207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290274" y="1062065"/>
            <a:ext cx="717688" cy="41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de-DE" sz="900" b="1" dirty="0" smtClean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900" b="1" dirty="0" smtClean="0">
                <a:latin typeface="Arial" pitchFamily="34" charset="0"/>
                <a:cs typeface="Arial" pitchFamily="34" charset="0"/>
              </a:rPr>
              <a:t>Sales person &amp; Customer </a:t>
            </a:r>
            <a:endParaRPr lang="de-DE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gray">
          <a:xfrm>
            <a:off x="278447" y="6008488"/>
            <a:ext cx="720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900" b="1" dirty="0" smtClean="0">
                <a:latin typeface="Arial" pitchFamily="34" charset="0"/>
                <a:cs typeface="Arial" pitchFamily="34" charset="0"/>
              </a:rPr>
              <a:t>Finance &amp; Controlling</a:t>
            </a:r>
            <a:endParaRPr lang="de-DE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299435" y="2840442"/>
            <a:ext cx="53892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900" b="1" dirty="0" smtClean="0">
                <a:latin typeface="Arial" pitchFamily="34" charset="0"/>
                <a:cs typeface="Arial" pitchFamily="34" charset="0"/>
              </a:rPr>
              <a:t>Head of Top Used</a:t>
            </a:r>
            <a:endParaRPr lang="de-DE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gray">
          <a:xfrm>
            <a:off x="320634" y="2091775"/>
            <a:ext cx="69844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900" b="1" dirty="0" smtClean="0">
                <a:latin typeface="Arial" pitchFamily="34" charset="0"/>
                <a:cs typeface="Arial" pitchFamily="34" charset="0"/>
              </a:rPr>
              <a:t>Head of Truck Sales</a:t>
            </a:r>
            <a:endParaRPr lang="de-DE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300036" y="3625785"/>
            <a:ext cx="755592" cy="13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900" b="1" dirty="0" smtClean="0">
                <a:latin typeface="Arial" pitchFamily="34" charset="0"/>
                <a:cs typeface="Arial" pitchFamily="34" charset="0"/>
              </a:rPr>
              <a:t>OM- Deals </a:t>
            </a:r>
            <a:endParaRPr lang="de-DE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gray">
          <a:xfrm>
            <a:off x="320634" y="4351274"/>
            <a:ext cx="75559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900" b="1" dirty="0" smtClean="0">
                <a:latin typeface="Arial" pitchFamily="34" charset="0"/>
                <a:cs typeface="Arial" pitchFamily="34" charset="0"/>
              </a:rPr>
              <a:t>OM- Invoicing </a:t>
            </a:r>
            <a:endParaRPr lang="de-DE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gray">
          <a:xfrm>
            <a:off x="1007279" y="916695"/>
            <a:ext cx="30289" cy="550385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 anchor="ctr"/>
          <a:lstStyle/>
          <a:p>
            <a:endParaRPr lang="en-GB"/>
          </a:p>
        </p:txBody>
      </p:sp>
      <p:grpSp>
        <p:nvGrpSpPr>
          <p:cNvPr id="31" name="Group 30"/>
          <p:cNvGrpSpPr/>
          <p:nvPr/>
        </p:nvGrpSpPr>
        <p:grpSpPr>
          <a:xfrm>
            <a:off x="1067648" y="1062065"/>
            <a:ext cx="1438379" cy="511791"/>
            <a:chOff x="1095863" y="1985193"/>
            <a:chExt cx="864394" cy="446219"/>
          </a:xfrm>
        </p:grpSpPr>
        <p:sp>
          <p:nvSpPr>
            <p:cNvPr id="32" name="Rectangle 28"/>
            <p:cNvSpPr>
              <a:spLocks noChangeArrowheads="1"/>
            </p:cNvSpPr>
            <p:nvPr/>
          </p:nvSpPr>
          <p:spPr bwMode="gray">
            <a:xfrm>
              <a:off x="1095864" y="1985193"/>
              <a:ext cx="864393" cy="3392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If there are changes in the deal then approval is required as per order stage 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10</a:t>
              </a:r>
              <a:endParaRPr lang="en-US" altLang="en-US" sz="800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651556" y="304999"/>
            <a:ext cx="48889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b="1" dirty="0" smtClean="0"/>
              <a:t>ARRIVAL OF TRUCKS READY FOR DELIVERY FLOW</a:t>
            </a:r>
            <a:endParaRPr lang="en-ZA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2903161" y="1062065"/>
            <a:ext cx="1072753" cy="511791"/>
            <a:chOff x="1095863" y="2020951"/>
            <a:chExt cx="864394" cy="410461"/>
          </a:xfrm>
        </p:grpSpPr>
        <p:sp>
          <p:nvSpPr>
            <p:cNvPr id="96" name="Rectangle 28"/>
            <p:cNvSpPr>
              <a:spLocks noChangeArrowheads="1"/>
            </p:cNvSpPr>
            <p:nvPr/>
          </p:nvSpPr>
          <p:spPr bwMode="gray">
            <a:xfrm>
              <a:off x="1095864" y="2020951"/>
              <a:ext cx="864393" cy="303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b="1" dirty="0" smtClean="0"/>
                <a:t>Repeat steps 2 to 8 </a:t>
              </a:r>
            </a:p>
          </p:txBody>
        </p:sp>
        <p:sp>
          <p:nvSpPr>
            <p:cNvPr id="97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11</a:t>
              </a:r>
              <a:endParaRPr lang="en-US" altLang="en-US" sz="8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50883" y="4158508"/>
            <a:ext cx="2108407" cy="1020576"/>
            <a:chOff x="1095863" y="1934481"/>
            <a:chExt cx="864393" cy="493043"/>
          </a:xfrm>
        </p:grpSpPr>
        <p:sp>
          <p:nvSpPr>
            <p:cNvPr id="102" name="Rectangle 28"/>
            <p:cNvSpPr>
              <a:spLocks noChangeArrowheads="1"/>
            </p:cNvSpPr>
            <p:nvPr/>
          </p:nvSpPr>
          <p:spPr bwMode="gray">
            <a:xfrm>
              <a:off x="1095863" y="1934481"/>
              <a:ext cx="864393" cy="3951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Invoice is prepared after all validations. If there is overallowance this is flagged else, 1 cent is entered to trigger finance to treat sale as leasse on Ebrace</a:t>
              </a:r>
            </a:p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Buy back contract/annexure is prepared for customer signature.  BB deal is capture on BB portfolio</a:t>
              </a:r>
            </a:p>
          </p:txBody>
        </p:sp>
        <p:sp>
          <p:nvSpPr>
            <p:cNvPr id="103" name="Rectangle 29"/>
            <p:cNvSpPr>
              <a:spLocks noChangeArrowheads="1"/>
            </p:cNvSpPr>
            <p:nvPr/>
          </p:nvSpPr>
          <p:spPr bwMode="gray">
            <a:xfrm>
              <a:off x="1095863" y="2340229"/>
              <a:ext cx="864393" cy="87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13</a:t>
              </a:r>
              <a:endParaRPr lang="en-US" altLang="en-US" sz="8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470148" y="911686"/>
            <a:ext cx="1463746" cy="770875"/>
            <a:chOff x="1095863" y="1985192"/>
            <a:chExt cx="864394" cy="446220"/>
          </a:xfrm>
        </p:grpSpPr>
        <p:sp>
          <p:nvSpPr>
            <p:cNvPr id="125" name="Rectangle 28"/>
            <p:cNvSpPr>
              <a:spLocks noChangeArrowheads="1"/>
            </p:cNvSpPr>
            <p:nvPr/>
          </p:nvSpPr>
          <p:spPr bwMode="gray">
            <a:xfrm>
              <a:off x="1095864" y="1985192"/>
              <a:ext cx="864393" cy="3392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Customer signs Buy Back contract/Annexure</a:t>
              </a:r>
            </a:p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Trucks are delivered to customer once release note is received from bank/cash paid</a:t>
              </a:r>
            </a:p>
          </p:txBody>
        </p:sp>
        <p:sp>
          <p:nvSpPr>
            <p:cNvPr id="126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14</a:t>
              </a:r>
              <a:endParaRPr lang="en-US" altLang="en-US" sz="8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473562" y="3411640"/>
            <a:ext cx="1480978" cy="634761"/>
            <a:chOff x="-305398" y="1960993"/>
            <a:chExt cx="864393" cy="509157"/>
          </a:xfrm>
        </p:grpSpPr>
        <p:sp>
          <p:nvSpPr>
            <p:cNvPr id="135" name="Rectangle 28"/>
            <p:cNvSpPr>
              <a:spLocks noChangeArrowheads="1"/>
            </p:cNvSpPr>
            <p:nvPr/>
          </p:nvSpPr>
          <p:spPr bwMode="gray">
            <a:xfrm>
              <a:off x="-305398" y="1960993"/>
              <a:ext cx="864393" cy="5091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Original docs are checked and filed </a:t>
              </a:r>
            </a:p>
          </p:txBody>
        </p:sp>
        <p:sp>
          <p:nvSpPr>
            <p:cNvPr id="136" name="Rectangle 29"/>
            <p:cNvSpPr>
              <a:spLocks noChangeArrowheads="1"/>
            </p:cNvSpPr>
            <p:nvPr/>
          </p:nvSpPr>
          <p:spPr bwMode="gray">
            <a:xfrm>
              <a:off x="-305398" y="2355886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16</a:t>
              </a:r>
              <a:endParaRPr lang="en-US" altLang="en-US" sz="800" dirty="0"/>
            </a:p>
          </p:txBody>
        </p:sp>
      </p:grpSp>
      <p:cxnSp>
        <p:nvCxnSpPr>
          <p:cNvPr id="4" name="Straight Arrow Connector 3"/>
          <p:cNvCxnSpPr>
            <a:stCxn id="32" idx="3"/>
          </p:cNvCxnSpPr>
          <p:nvPr/>
        </p:nvCxnSpPr>
        <p:spPr>
          <a:xfrm flipV="1">
            <a:off x="2506027" y="1256643"/>
            <a:ext cx="36705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278446" y="1077780"/>
            <a:ext cx="1072753" cy="498275"/>
            <a:chOff x="1095863" y="1985192"/>
            <a:chExt cx="864394" cy="446220"/>
          </a:xfrm>
        </p:grpSpPr>
        <p:sp>
          <p:nvSpPr>
            <p:cNvPr id="73" name="Rectangle 28"/>
            <p:cNvSpPr>
              <a:spLocks noChangeArrowheads="1"/>
            </p:cNvSpPr>
            <p:nvPr/>
          </p:nvSpPr>
          <p:spPr bwMode="gray">
            <a:xfrm>
              <a:off x="1095864" y="1985192"/>
              <a:ext cx="864393" cy="3392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Invoice request is sent to Order Management</a:t>
              </a: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12</a:t>
              </a:r>
              <a:endParaRPr lang="en-US" altLang="en-US" sz="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28407" y="1053317"/>
            <a:ext cx="374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Yes</a:t>
            </a:r>
            <a:endParaRPr lang="en-ZA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746668" y="1707784"/>
            <a:ext cx="374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No</a:t>
            </a:r>
            <a:endParaRPr lang="en-ZA" sz="900" b="1" dirty="0"/>
          </a:p>
        </p:txBody>
      </p:sp>
      <p:cxnSp>
        <p:nvCxnSpPr>
          <p:cNvPr id="13" name="Straight Arrow Connector 12"/>
          <p:cNvCxnSpPr>
            <a:stCxn id="96" idx="3"/>
          </p:cNvCxnSpPr>
          <p:nvPr/>
        </p:nvCxnSpPr>
        <p:spPr>
          <a:xfrm>
            <a:off x="3975914" y="1251302"/>
            <a:ext cx="291900" cy="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</p:cNvCxnSpPr>
          <p:nvPr/>
        </p:nvCxnSpPr>
        <p:spPr>
          <a:xfrm flipH="1">
            <a:off x="1786836" y="1573856"/>
            <a:ext cx="1" cy="496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86836" y="2070114"/>
            <a:ext cx="2330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121864" y="1267219"/>
            <a:ext cx="0" cy="802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59290" y="4498842"/>
            <a:ext cx="247001" cy="5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5995931" y="1199265"/>
            <a:ext cx="20720" cy="3296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995931" y="1199265"/>
            <a:ext cx="474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6" idx="2"/>
          </p:cNvCxnSpPr>
          <p:nvPr/>
        </p:nvCxnSpPr>
        <p:spPr>
          <a:xfrm flipH="1">
            <a:off x="7197759" y="1682561"/>
            <a:ext cx="4261" cy="136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6123040" y="5820030"/>
            <a:ext cx="2108409" cy="653914"/>
            <a:chOff x="1095863" y="2025080"/>
            <a:chExt cx="864394" cy="442576"/>
          </a:xfrm>
        </p:grpSpPr>
        <p:sp>
          <p:nvSpPr>
            <p:cNvPr id="129" name="Rectangle 28"/>
            <p:cNvSpPr>
              <a:spLocks noChangeArrowheads="1"/>
            </p:cNvSpPr>
            <p:nvPr/>
          </p:nvSpPr>
          <p:spPr bwMode="gray">
            <a:xfrm>
              <a:off x="1095864" y="2025080"/>
              <a:ext cx="864393" cy="3552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Final reconciliation is performed from Signed Buy Backs to Buy Back Portfolio for the month on a test sample (min 10%) if there are many deals  Differences are investigated and documented</a:t>
              </a:r>
            </a:p>
          </p:txBody>
        </p:sp>
        <p:sp>
          <p:nvSpPr>
            <p:cNvPr id="130" name="Rectangle 29"/>
            <p:cNvSpPr>
              <a:spLocks noChangeArrowheads="1"/>
            </p:cNvSpPr>
            <p:nvPr/>
          </p:nvSpPr>
          <p:spPr bwMode="gray">
            <a:xfrm>
              <a:off x="1095863" y="2380361"/>
              <a:ext cx="864393" cy="87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18</a:t>
              </a:r>
              <a:endParaRPr lang="en-US" altLang="en-US" sz="8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8646242" y="5833228"/>
            <a:ext cx="1317806" cy="634761"/>
            <a:chOff x="-305398" y="1960993"/>
            <a:chExt cx="864393" cy="509157"/>
          </a:xfrm>
        </p:grpSpPr>
        <p:sp>
          <p:nvSpPr>
            <p:cNvPr id="132" name="Rectangle 28"/>
            <p:cNvSpPr>
              <a:spLocks noChangeArrowheads="1"/>
            </p:cNvSpPr>
            <p:nvPr/>
          </p:nvSpPr>
          <p:spPr bwMode="gray">
            <a:xfrm>
              <a:off x="-305398" y="1960993"/>
              <a:ext cx="864393" cy="5091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Buy Back list is uploaded onto ESA on the last working day</a:t>
              </a:r>
            </a:p>
          </p:txBody>
        </p:sp>
        <p:sp>
          <p:nvSpPr>
            <p:cNvPr id="133" name="Rectangle 29"/>
            <p:cNvSpPr>
              <a:spLocks noChangeArrowheads="1"/>
            </p:cNvSpPr>
            <p:nvPr/>
          </p:nvSpPr>
          <p:spPr bwMode="gray">
            <a:xfrm>
              <a:off x="-305398" y="2355886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en-US" altLang="en-US" sz="800" dirty="0" smtClean="0"/>
                <a:t>19</a:t>
              </a:r>
              <a:endParaRPr lang="en-US" altLang="en-US" sz="800" dirty="0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>
            <a:off x="8245134" y="6139680"/>
            <a:ext cx="402394" cy="7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"/>
          <p:cNvSpPr>
            <a:spLocks noChangeArrowheads="1"/>
          </p:cNvSpPr>
          <p:nvPr/>
        </p:nvSpPr>
        <p:spPr bwMode="gray">
          <a:xfrm>
            <a:off x="285763" y="5129347"/>
            <a:ext cx="712684" cy="41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900" b="1" dirty="0" smtClean="0">
                <a:latin typeface="Arial" pitchFamily="34" charset="0"/>
                <a:cs typeface="Arial" pitchFamily="34" charset="0"/>
              </a:rPr>
              <a:t>Head of Order Management</a:t>
            </a:r>
            <a:endParaRPr lang="de-DE" sz="9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458105" y="5010191"/>
            <a:ext cx="1438275" cy="695672"/>
            <a:chOff x="-312909" y="1953353"/>
            <a:chExt cx="864393" cy="558014"/>
          </a:xfrm>
        </p:grpSpPr>
        <p:sp>
          <p:nvSpPr>
            <p:cNvPr id="63" name="Rectangle 28"/>
            <p:cNvSpPr>
              <a:spLocks noChangeArrowheads="1"/>
            </p:cNvSpPr>
            <p:nvPr/>
          </p:nvSpPr>
          <p:spPr bwMode="gray">
            <a:xfrm>
              <a:off x="-312909" y="1953353"/>
              <a:ext cx="864393" cy="558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t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Prior to month end finalization and upload complete review of contracts/ annexures for completeness and accuracy </a:t>
              </a:r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gray">
            <a:xfrm>
              <a:off x="-312909" y="2355886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17</a:t>
              </a:r>
              <a:endParaRPr lang="en-US" altLang="en-US" sz="800" dirty="0"/>
            </a:p>
          </p:txBody>
        </p:sp>
      </p:grpSp>
      <p:cxnSp>
        <p:nvCxnSpPr>
          <p:cNvPr id="69" name="Straight Arrow Connector 68"/>
          <p:cNvCxnSpPr>
            <a:stCxn id="74" idx="2"/>
          </p:cNvCxnSpPr>
          <p:nvPr/>
        </p:nvCxnSpPr>
        <p:spPr>
          <a:xfrm>
            <a:off x="4814822" y="1576055"/>
            <a:ext cx="0" cy="250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212267" y="4040991"/>
            <a:ext cx="441" cy="97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180596" y="5648488"/>
            <a:ext cx="441" cy="17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0394246" y="5029577"/>
            <a:ext cx="1411226" cy="634761"/>
            <a:chOff x="-305398" y="1960993"/>
            <a:chExt cx="864393" cy="509157"/>
          </a:xfrm>
          <a:solidFill>
            <a:srgbClr val="92D050"/>
          </a:solidFill>
        </p:grpSpPr>
        <p:sp>
          <p:nvSpPr>
            <p:cNvPr id="105" name="Rectangle 28"/>
            <p:cNvSpPr>
              <a:spLocks noChangeArrowheads="1"/>
            </p:cNvSpPr>
            <p:nvPr/>
          </p:nvSpPr>
          <p:spPr bwMode="gray">
            <a:xfrm>
              <a:off x="-305398" y="1960993"/>
              <a:ext cx="864393" cy="509157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Monthly review of prior months Buy Back Sales  and Carry over deals around 15th of foll. month</a:t>
              </a:r>
            </a:p>
          </p:txBody>
        </p:sp>
        <p:sp>
          <p:nvSpPr>
            <p:cNvPr id="106" name="Rectangle 29"/>
            <p:cNvSpPr>
              <a:spLocks noChangeArrowheads="1"/>
            </p:cNvSpPr>
            <p:nvPr/>
          </p:nvSpPr>
          <p:spPr bwMode="gray">
            <a:xfrm>
              <a:off x="-305398" y="2355886"/>
              <a:ext cx="864393" cy="114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en-US" altLang="en-US" sz="800" dirty="0" smtClean="0"/>
                <a:t>20</a:t>
              </a:r>
              <a:endParaRPr lang="en-US" altLang="en-US" sz="800" dirty="0"/>
            </a:p>
          </p:txBody>
        </p:sp>
      </p:grpSp>
      <p:cxnSp>
        <p:nvCxnSpPr>
          <p:cNvPr id="108" name="Straight Connector 107"/>
          <p:cNvCxnSpPr/>
          <p:nvPr/>
        </p:nvCxnSpPr>
        <p:spPr>
          <a:xfrm flipH="1" flipV="1">
            <a:off x="11036099" y="2370933"/>
            <a:ext cx="17050" cy="265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0811981" y="2067486"/>
            <a:ext cx="448235" cy="3048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20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811981" y="2775610"/>
            <a:ext cx="448235" cy="3048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20</a:t>
            </a:r>
            <a:endParaRPr lang="en-ZA" sz="8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 flipH="1" flipV="1">
            <a:off x="11044625" y="5664340"/>
            <a:ext cx="8524" cy="502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9977733" y="6150865"/>
            <a:ext cx="1066545" cy="6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10811981" y="6001827"/>
            <a:ext cx="448235" cy="3048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20</a:t>
            </a:r>
            <a:endParaRPr lang="en-ZA" sz="800" dirty="0">
              <a:solidFill>
                <a:schemeClr val="tx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6470148" y="1826811"/>
            <a:ext cx="1484394" cy="673993"/>
            <a:chOff x="1095863" y="1936726"/>
            <a:chExt cx="864394" cy="494686"/>
          </a:xfrm>
        </p:grpSpPr>
        <p:sp>
          <p:nvSpPr>
            <p:cNvPr id="139" name="Rectangle 28"/>
            <p:cNvSpPr>
              <a:spLocks noChangeArrowheads="1"/>
            </p:cNvSpPr>
            <p:nvPr/>
          </p:nvSpPr>
          <p:spPr bwMode="gray">
            <a:xfrm>
              <a:off x="1095864" y="1936726"/>
              <a:ext cx="864393" cy="3877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Sign Buy back contract, either Head of Truck Sales or Head of Order Management</a:t>
              </a:r>
            </a:p>
          </p:txBody>
        </p:sp>
        <p:sp>
          <p:nvSpPr>
            <p:cNvPr id="140" name="Rectangle 29"/>
            <p:cNvSpPr>
              <a:spLocks noChangeArrowheads="1"/>
            </p:cNvSpPr>
            <p:nvPr/>
          </p:nvSpPr>
          <p:spPr bwMode="gray">
            <a:xfrm>
              <a:off x="1095863" y="2317148"/>
              <a:ext cx="864393" cy="1142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de-DE" altLang="en-US" sz="800" dirty="0" smtClean="0"/>
                <a:t>15</a:t>
              </a:r>
              <a:endParaRPr lang="en-US" altLang="en-US" sz="800" dirty="0"/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 flipH="1">
            <a:off x="7212267" y="2527913"/>
            <a:ext cx="77" cy="83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fik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905694" y="241811"/>
            <a:ext cx="899778" cy="5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Management department  - Intro</a:t>
            </a:r>
          </a:p>
          <a:p>
            <a:r>
              <a:rPr lang="en-US" dirty="0" smtClean="0"/>
              <a:t>Types of Buy Backs/Trade Backs</a:t>
            </a:r>
          </a:p>
          <a:p>
            <a:r>
              <a:rPr lang="en-US" dirty="0" smtClean="0"/>
              <a:t>Legal and accounting implications</a:t>
            </a:r>
          </a:p>
          <a:p>
            <a:r>
              <a:rPr lang="en-US" dirty="0" smtClean="0"/>
              <a:t>History at MAN</a:t>
            </a:r>
          </a:p>
          <a:p>
            <a:r>
              <a:rPr lang="en-US" dirty="0" smtClean="0"/>
              <a:t>New flow</a:t>
            </a:r>
          </a:p>
          <a:p>
            <a:r>
              <a:rPr lang="en-US" dirty="0" smtClean="0"/>
              <a:t>Buy back quota 35-40%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99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403</Words>
  <Application>Microsoft Office PowerPoint</Application>
  <PresentationFormat>Widescreen</PresentationFormat>
  <Paragraphs>82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Mokgothadi</dc:creator>
  <cp:lastModifiedBy>Pravin Harinarayan</cp:lastModifiedBy>
  <cp:revision>56</cp:revision>
  <dcterms:created xsi:type="dcterms:W3CDTF">2017-08-21T15:47:53Z</dcterms:created>
  <dcterms:modified xsi:type="dcterms:W3CDTF">2018-02-14T07:39:03Z</dcterms:modified>
</cp:coreProperties>
</file>