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607" r:id="rId5"/>
    <p:sldId id="608" r:id="rId6"/>
    <p:sldId id="609" r:id="rId7"/>
    <p:sldId id="610" r:id="rId8"/>
  </p:sldIdLst>
  <p:sldSz cx="12195175" cy="6858000"/>
  <p:notesSz cx="7010400" cy="9296400"/>
  <p:custDataLst>
    <p:tags r:id="rId1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4">
          <p15:clr>
            <a:srgbClr val="A4A3A4"/>
          </p15:clr>
        </p15:guide>
        <p15:guide id="2" orient="horz" pos="981">
          <p15:clr>
            <a:srgbClr val="A4A3A4"/>
          </p15:clr>
        </p15:guide>
        <p15:guide id="3" pos="204">
          <p15:clr>
            <a:srgbClr val="A4A3A4"/>
          </p15:clr>
        </p15:guide>
        <p15:guide id="4" pos="5556">
          <p15:clr>
            <a:srgbClr val="A4A3A4"/>
          </p15:clr>
        </p15:guide>
        <p15:guide id="5" pos="2948">
          <p15:clr>
            <a:srgbClr val="A4A3A4"/>
          </p15:clr>
        </p15:guide>
        <p15:guide id="6" pos="2880">
          <p15:clr>
            <a:srgbClr val="A4A3A4"/>
          </p15:clr>
        </p15:guide>
        <p15:guide id="7" pos="2812">
          <p15:clr>
            <a:srgbClr val="A4A3A4"/>
          </p15:clr>
        </p15:guide>
        <p15:guide id="8" orient="horz" pos="4042">
          <p15:clr>
            <a:srgbClr val="A4A3A4"/>
          </p15:clr>
        </p15:guide>
        <p15:guide id="9" pos="280">
          <p15:clr>
            <a:srgbClr val="A4A3A4"/>
          </p15:clr>
        </p15:guide>
        <p15:guide id="10" pos="3909">
          <p15:clr>
            <a:srgbClr val="A4A3A4"/>
          </p15:clr>
        </p15:guide>
        <p15:guide id="11" pos="3841">
          <p15:clr>
            <a:srgbClr val="A4A3A4"/>
          </p15:clr>
        </p15:guide>
        <p15:guide id="12" pos="3773">
          <p15:clr>
            <a:srgbClr val="A4A3A4"/>
          </p15:clr>
        </p15:guide>
        <p15:guide id="13" pos="1959">
          <p15:clr>
            <a:srgbClr val="A4A3A4"/>
          </p15:clr>
        </p15:guide>
        <p15:guide id="14" pos="2095">
          <p15:clr>
            <a:srgbClr val="A4A3A4"/>
          </p15:clr>
        </p15:guide>
        <p15:guide id="15" pos="5723">
          <p15:clr>
            <a:srgbClr val="A4A3A4"/>
          </p15:clr>
        </p15:guide>
        <p15:guide id="16" pos="7402">
          <p15:clr>
            <a:srgbClr val="A4A3A4"/>
          </p15:clr>
        </p15:guide>
        <p15:guide id="17" pos="55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4219" userDrawn="1">
          <p15:clr>
            <a:srgbClr val="A4A3A4"/>
          </p15:clr>
        </p15:guide>
        <p15:guide id="3" pos="19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6816" autoAdjust="0"/>
  </p:normalViewPr>
  <p:slideViewPr>
    <p:cSldViewPr snapToGrid="0" snapToObjects="1" showGuides="1">
      <p:cViewPr varScale="1">
        <p:scale>
          <a:sx n="88" d="100"/>
          <a:sy n="88" d="100"/>
        </p:scale>
        <p:origin x="677" y="77"/>
      </p:cViewPr>
      <p:guideLst>
        <p:guide orient="horz" pos="4004"/>
        <p:guide orient="horz" pos="981"/>
        <p:guide pos="204"/>
        <p:guide pos="5556"/>
        <p:guide pos="2948"/>
        <p:guide pos="2880"/>
        <p:guide pos="2812"/>
        <p:guide orient="horz" pos="4042"/>
        <p:guide pos="280"/>
        <p:guide pos="3909"/>
        <p:guide pos="3841"/>
        <p:guide pos="3773"/>
        <p:guide pos="1959"/>
        <p:guide pos="2095"/>
        <p:guide pos="5723"/>
        <p:guide pos="7402"/>
        <p:guide pos="5587"/>
      </p:guideLst>
    </p:cSldViewPr>
  </p:slideViewPr>
  <p:outlineViewPr>
    <p:cViewPr>
      <p:scale>
        <a:sx n="33" d="100"/>
        <a:sy n="33" d="100"/>
      </p:scale>
      <p:origin x="0" y="8514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6" d="100"/>
          <a:sy n="76" d="100"/>
        </p:scale>
        <p:origin x="-4050" y="-102"/>
      </p:cViewPr>
      <p:guideLst>
        <p:guide orient="horz" pos="2928"/>
        <p:guide pos="4219"/>
        <p:guide pos="19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2"/>
          <p:cNvSpPr>
            <a:spLocks noGrp="1"/>
          </p:cNvSpPr>
          <p:nvPr>
            <p:ph type="dt" idx="1"/>
          </p:nvPr>
        </p:nvSpPr>
        <p:spPr>
          <a:xfrm>
            <a:off x="311960" y="8947823"/>
            <a:ext cx="6312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>
              <a:defRPr sz="800">
                <a:latin typeface="Arial" panose="020B0604020202020204" pitchFamily="34" charset="0"/>
              </a:defRPr>
            </a:lvl1pPr>
          </a:lstStyle>
          <a:p>
            <a:fld id="{4AB5667C-C972-4708-99DF-FD114A50B075}" type="datetimeFigureOut">
              <a:rPr lang="de-DE" smtClean="0"/>
              <a:pPr/>
              <a:t>14.03.2018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"/>
          </p:nvPr>
        </p:nvSpPr>
        <p:spPr>
          <a:xfrm>
            <a:off x="311960" y="9104364"/>
            <a:ext cx="631222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800">
                <a:latin typeface="Arial" panose="020B0604020202020204" pitchFamily="34" charset="0"/>
              </a:defRPr>
            </a:lvl1pPr>
          </a:lstStyle>
          <a:p>
            <a:r>
              <a:rPr lang="de-DE" dirty="0" smtClean="0"/>
              <a:t>Seite </a:t>
            </a:r>
            <a:fld id="{D17F8F6D-B690-4D04-894B-7B6DA8CD11CA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 bwMode="gray">
          <a:xfrm>
            <a:off x="1" y="8886070"/>
            <a:ext cx="7010400" cy="0"/>
          </a:xfrm>
          <a:prstGeom prst="line">
            <a:avLst/>
          </a:prstGeom>
          <a:ln w="9525">
            <a:solidFill>
              <a:srgbClr val="CAD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03" descr="Z:\Kunden\MAN\_Stammdaten\Logos\Logo_simple\Logo_MAN_simple_black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6252872" y="8971891"/>
            <a:ext cx="445270" cy="22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245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11960" y="8947823"/>
            <a:ext cx="6312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>
              <a:defRPr sz="800">
                <a:latin typeface="Arial" panose="020B0604020202020204" pitchFamily="34" charset="0"/>
              </a:defRPr>
            </a:lvl1pPr>
          </a:lstStyle>
          <a:p>
            <a:fld id="{4AB5667C-C972-4708-99DF-FD114A50B075}" type="datetimeFigureOut">
              <a:rPr lang="de-DE" smtClean="0"/>
              <a:pPr/>
              <a:t>14.03.2018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11960" y="9104364"/>
            <a:ext cx="631222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800">
                <a:latin typeface="Arial" panose="020B0604020202020204" pitchFamily="34" charset="0"/>
              </a:defRPr>
            </a:lvl1pPr>
          </a:lstStyle>
          <a:p>
            <a:r>
              <a:rPr lang="de-DE" dirty="0" smtClean="0"/>
              <a:t>Seite </a:t>
            </a:r>
            <a:fld id="{D17F8F6D-B690-4D04-894B-7B6DA8CD11CA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 bwMode="gray">
          <a:xfrm>
            <a:off x="1" y="8886070"/>
            <a:ext cx="7010400" cy="0"/>
          </a:xfrm>
          <a:prstGeom prst="line">
            <a:avLst/>
          </a:prstGeom>
          <a:ln w="9525">
            <a:solidFill>
              <a:srgbClr val="CAD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03" descr="Z:\Kunden\MAN\_Stammdaten\Logos\Logo_simple\Logo_MAN_simple_black_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252872" y="8971891"/>
            <a:ext cx="445270" cy="22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13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defRPr sz="1400" b="1" kern="1200">
        <a:solidFill>
          <a:schemeClr val="accent3"/>
        </a:solidFill>
        <a:latin typeface="+mj-lt"/>
        <a:ea typeface="+mn-ea"/>
        <a:cs typeface="+mn-cs"/>
      </a:defRPr>
    </a:lvl1pPr>
    <a:lvl2pPr marL="0" indent="0" algn="l" defTabSz="914400" rtl="0" eaLnBrk="1" latinLnBrk="0" hangingPunct="1">
      <a:spcBef>
        <a:spcPts val="800"/>
      </a:spcBef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80975" indent="-180975" algn="l" defTabSz="914400" rtl="0" eaLnBrk="1" latinLnBrk="0" hangingPunct="1">
      <a:spcBef>
        <a:spcPts val="600"/>
      </a:spcBef>
      <a:buClr>
        <a:schemeClr val="accent2"/>
      </a:buClr>
      <a:buFont typeface="Wingdings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360363" indent="-179388" algn="l" defTabSz="914400" rtl="0" eaLnBrk="1" latinLnBrk="0" hangingPunct="1">
      <a:spcBef>
        <a:spcPts val="300"/>
      </a:spcBef>
      <a:buClr>
        <a:schemeClr val="accent3"/>
      </a:buClr>
      <a:buFont typeface="Symbol" pitchFamily="18" charset="2"/>
      <a:buChar char="-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541338" indent="-180975" algn="l" defTabSz="914400" rtl="0" eaLnBrk="1" latinLnBrk="0" hangingPunct="1">
      <a:spcBef>
        <a:spcPts val="300"/>
      </a:spcBef>
      <a:buClr>
        <a:schemeClr val="accent3"/>
      </a:buClr>
      <a:buFont typeface="Symbol" pitchFamily="18" charset="2"/>
      <a:buChar char="-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200775" cy="34861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F8F6D-B690-4D04-894B-7B6DA8CD11C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90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200775" cy="34861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F8F6D-B690-4D04-894B-7B6DA8CD11CA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31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200775" cy="34861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F8F6D-B690-4D04-894B-7B6DA8CD11C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174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200775" cy="34861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F8F6D-B690-4D04-894B-7B6DA8CD11CA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316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521341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93" name="think-cell Slide" r:id="rId4" imgW="276" imgH="275" progId="TCLayout.ActiveDocument.1">
                  <p:embed/>
                </p:oleObj>
              </mc:Choice>
              <mc:Fallback>
                <p:oleObj name="think-cell Slide" r:id="rId4" imgW="276" imgH="27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uppieren 18"/>
          <p:cNvGrpSpPr/>
          <p:nvPr userDrawn="1"/>
        </p:nvGrpSpPr>
        <p:grpSpPr>
          <a:xfrm>
            <a:off x="-240767" y="-184891"/>
            <a:ext cx="12676709" cy="7214285"/>
            <a:chOff x="-240767" y="-184891"/>
            <a:chExt cx="12676709" cy="7214285"/>
          </a:xfrm>
        </p:grpSpPr>
        <p:cxnSp>
          <p:nvCxnSpPr>
            <p:cNvPr id="20" name="Gerade Verbindung 19"/>
            <p:cNvCxnSpPr/>
            <p:nvPr userDrawn="1"/>
          </p:nvCxnSpPr>
          <p:spPr bwMode="gray">
            <a:xfrm rot="16200000">
              <a:off x="-144742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 bwMode="gray">
            <a:xfrm rot="16200000">
              <a:off x="12339917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 bwMode="gray">
            <a:xfrm rot="16200000">
              <a:off x="-144742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 bwMode="gray">
            <a:xfrm rot="16200000">
              <a:off x="12339917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 bwMode="gray">
            <a:xfrm>
              <a:off x="444959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>
              <a:off x="11750215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 userDrawn="1"/>
          </p:nvCxnSpPr>
          <p:spPr bwMode="gray">
            <a:xfrm>
              <a:off x="444959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 userDrawn="1"/>
          </p:nvCxnSpPr>
          <p:spPr bwMode="gray">
            <a:xfrm>
              <a:off x="11750215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uppieren 42"/>
            <p:cNvGrpSpPr/>
            <p:nvPr userDrawn="1"/>
          </p:nvGrpSpPr>
          <p:grpSpPr>
            <a:xfrm>
              <a:off x="3109913" y="-184891"/>
              <a:ext cx="5975350" cy="144000"/>
              <a:chOff x="3109913" y="-184891"/>
              <a:chExt cx="5975350" cy="144000"/>
            </a:xfrm>
          </p:grpSpPr>
          <p:cxnSp>
            <p:nvCxnSpPr>
              <p:cNvPr id="52" name="Gerade Verbindung 51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52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53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55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56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uppieren 43"/>
            <p:cNvGrpSpPr/>
            <p:nvPr userDrawn="1"/>
          </p:nvGrpSpPr>
          <p:grpSpPr>
            <a:xfrm>
              <a:off x="3110569" y="6885394"/>
              <a:ext cx="5975350" cy="144000"/>
              <a:chOff x="3109913" y="-184891"/>
              <a:chExt cx="5975350" cy="144000"/>
            </a:xfrm>
          </p:grpSpPr>
          <p:cxnSp>
            <p:nvCxnSpPr>
              <p:cNvPr id="45" name="Gerade Verbindung 44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45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46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47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48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49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50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Bildplatzhalter 2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5175" cy="6858000"/>
          </a:xfrm>
          <a:solidFill>
            <a:schemeClr val="accent4"/>
          </a:solidFill>
        </p:spPr>
        <p:txBody>
          <a:bodyPr lIns="72000" tIns="72000">
            <a:noAutofit/>
          </a:bodyPr>
          <a:lstStyle>
            <a:lvl1pPr>
              <a:spcBef>
                <a:spcPts val="0"/>
              </a:spcBef>
              <a:defRPr b="0" baseline="0"/>
            </a:lvl1pPr>
          </a:lstStyle>
          <a:p>
            <a:r>
              <a:rPr lang="en-US" dirty="0" smtClean="0"/>
              <a:t>Image placeholder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44500" y="1400582"/>
            <a:ext cx="5545075" cy="1354217"/>
          </a:xfrm>
        </p:spPr>
        <p:txBody>
          <a:bodyPr anchor="t" anchorCtr="0"/>
          <a:lstStyle>
            <a:lvl1pPr>
              <a:spcBef>
                <a:spcPts val="0"/>
              </a:spcBef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Click to edit Master title style</a:t>
            </a:r>
            <a:endParaRPr lang="de-DE" dirty="0" smtClean="0"/>
          </a:p>
        </p:txBody>
      </p:sp>
      <p:sp>
        <p:nvSpPr>
          <p:cNvPr id="32" name="Rechteck 31"/>
          <p:cNvSpPr/>
          <p:nvPr userDrawn="1"/>
        </p:nvSpPr>
        <p:spPr>
          <a:xfrm>
            <a:off x="12435942" y="598437"/>
            <a:ext cx="2124228" cy="160429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180000" indent="-180000" algn="l">
              <a:spcBef>
                <a:spcPts val="8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1000" dirty="0" smtClean="0">
                <a:solidFill>
                  <a:schemeClr val="bg1"/>
                </a:solidFill>
              </a:rPr>
              <a:t>Please only select images where the text can stand on a quiet background with sufficient contrast.</a:t>
            </a:r>
          </a:p>
          <a:p>
            <a:pPr marL="180000" indent="-180000" algn="l">
              <a:spcBef>
                <a:spcPts val="8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1000" dirty="0" smtClean="0">
                <a:solidFill>
                  <a:schemeClr val="bg1"/>
                </a:solidFill>
              </a:rPr>
              <a:t>If the text on</a:t>
            </a:r>
            <a:r>
              <a:rPr lang="en-GB" sz="1000" baseline="0" dirty="0" smtClean="0">
                <a:solidFill>
                  <a:schemeClr val="bg1"/>
                </a:solidFill>
              </a:rPr>
              <a:t> the screen can</a:t>
            </a:r>
            <a:r>
              <a:rPr lang="en-GB" sz="1000" dirty="0" smtClean="0">
                <a:solidFill>
                  <a:schemeClr val="bg1"/>
                </a:solidFill>
              </a:rPr>
              <a:t>not be read easily, it can be moved within the grid.</a:t>
            </a:r>
            <a:endParaRPr lang="de-DE" sz="1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85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/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5175" cy="6561348"/>
          </a:xfrm>
          <a:solidFill>
            <a:schemeClr val="accent4"/>
          </a:solidFill>
        </p:spPr>
        <p:txBody>
          <a:bodyPr lIns="72000" t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/>
            </a:lvl1pPr>
          </a:lstStyle>
          <a:p>
            <a:r>
              <a:rPr lang="en-US" dirty="0" smtClean="0"/>
              <a:t>Image placeholder</a:t>
            </a:r>
          </a:p>
        </p:txBody>
      </p:sp>
      <p:sp>
        <p:nvSpPr>
          <p:cNvPr id="23" name="Textplatzhalter 11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-1" y="1559741"/>
            <a:ext cx="4772772" cy="576293"/>
          </a:xfrm>
          <a:solidFill>
            <a:schemeClr val="accent2"/>
          </a:solidFill>
        </p:spPr>
        <p:txBody>
          <a:bodyPr wrap="none" lIns="432000" tIns="72000" rIns="144000" bIns="72000" anchor="b" anchorCtr="0">
            <a:spAutoFit/>
          </a:bodyPr>
          <a:lstStyle>
            <a:lvl1pPr>
              <a:spcBef>
                <a:spcPts val="0"/>
              </a:spcBef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Click to edit Master title style</a:t>
            </a:r>
            <a:endParaRPr lang="de-DE" dirty="0"/>
          </a:p>
        </p:txBody>
      </p:sp>
      <p:sp>
        <p:nvSpPr>
          <p:cNvPr id="28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29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067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4 Image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1" y="0"/>
            <a:ext cx="8869362" cy="6561138"/>
          </a:xfrm>
          <a:solidFill>
            <a:schemeClr val="accent4"/>
          </a:solidFill>
        </p:spPr>
        <p:txBody>
          <a:bodyPr lIns="72000" t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/>
            </a:lvl1pPr>
          </a:lstStyle>
          <a:p>
            <a:r>
              <a:rPr lang="en-US" dirty="0" smtClean="0"/>
              <a:t>Image placeholder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9076182" y="3215298"/>
            <a:ext cx="2674493" cy="86177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edit Master title style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085264" y="4256819"/>
            <a:ext cx="2665412" cy="2026196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7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28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238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-12192" y="0"/>
            <a:ext cx="12207367" cy="6858000"/>
          </a:xfrm>
          <a:custGeom>
            <a:avLst/>
            <a:gdLst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  <a:gd name="connsiteX4" fmla="*/ 0 w 12195175"/>
              <a:gd name="connsiteY4" fmla="*/ 3165567 h 6858000"/>
              <a:gd name="connsiteX5" fmla="*/ 5989575 w 12195175"/>
              <a:gd name="connsiteY5" fmla="*/ 3165567 h 6858000"/>
              <a:gd name="connsiteX6" fmla="*/ 5989575 w 12195175"/>
              <a:gd name="connsiteY6" fmla="*/ 2157567 h 6858000"/>
              <a:gd name="connsiteX7" fmla="*/ 0 w 12195175"/>
              <a:gd name="connsiteY7" fmla="*/ 2157567 h 6858000"/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  <a:gd name="connsiteX4" fmla="*/ 0 w 12195175"/>
              <a:gd name="connsiteY4" fmla="*/ 2574255 h 6858000"/>
              <a:gd name="connsiteX5" fmla="*/ 5989575 w 12195175"/>
              <a:gd name="connsiteY5" fmla="*/ 3165567 h 6858000"/>
              <a:gd name="connsiteX6" fmla="*/ 5989575 w 12195175"/>
              <a:gd name="connsiteY6" fmla="*/ 2157567 h 6858000"/>
              <a:gd name="connsiteX7" fmla="*/ 0 w 12195175"/>
              <a:gd name="connsiteY7" fmla="*/ 2157567 h 6858000"/>
              <a:gd name="connsiteX8" fmla="*/ 0 w 12195175"/>
              <a:gd name="connsiteY8" fmla="*/ 0 h 6858000"/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  <a:gd name="connsiteX4" fmla="*/ 0 w 12195175"/>
              <a:gd name="connsiteY4" fmla="*/ 2574255 h 6858000"/>
              <a:gd name="connsiteX5" fmla="*/ 5995671 w 12195175"/>
              <a:gd name="connsiteY5" fmla="*/ 2574255 h 6858000"/>
              <a:gd name="connsiteX6" fmla="*/ 5989575 w 12195175"/>
              <a:gd name="connsiteY6" fmla="*/ 2157567 h 6858000"/>
              <a:gd name="connsiteX7" fmla="*/ 0 w 12195175"/>
              <a:gd name="connsiteY7" fmla="*/ 2157567 h 6858000"/>
              <a:gd name="connsiteX8" fmla="*/ 0 w 12195175"/>
              <a:gd name="connsiteY8" fmla="*/ 0 h 6858000"/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  <a:gd name="connsiteX4" fmla="*/ 6096 w 12195175"/>
              <a:gd name="connsiteY4" fmla="*/ 2568159 h 6858000"/>
              <a:gd name="connsiteX5" fmla="*/ 5995671 w 12195175"/>
              <a:gd name="connsiteY5" fmla="*/ 2574255 h 6858000"/>
              <a:gd name="connsiteX6" fmla="*/ 5989575 w 12195175"/>
              <a:gd name="connsiteY6" fmla="*/ 2157567 h 6858000"/>
              <a:gd name="connsiteX7" fmla="*/ 0 w 12195175"/>
              <a:gd name="connsiteY7" fmla="*/ 2157567 h 6858000"/>
              <a:gd name="connsiteX8" fmla="*/ 0 w 12195175"/>
              <a:gd name="connsiteY8" fmla="*/ 0 h 6858000"/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  <a:gd name="connsiteX4" fmla="*/ 6096 w 12195175"/>
              <a:gd name="connsiteY4" fmla="*/ 2568159 h 6858000"/>
              <a:gd name="connsiteX5" fmla="*/ 5995671 w 12195175"/>
              <a:gd name="connsiteY5" fmla="*/ 2574255 h 6858000"/>
              <a:gd name="connsiteX6" fmla="*/ 5995671 w 12195175"/>
              <a:gd name="connsiteY6" fmla="*/ 1566255 h 6858000"/>
              <a:gd name="connsiteX7" fmla="*/ 0 w 12195175"/>
              <a:gd name="connsiteY7" fmla="*/ 2157567 h 6858000"/>
              <a:gd name="connsiteX8" fmla="*/ 0 w 12195175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18288 w 12207367"/>
              <a:gd name="connsiteY4" fmla="*/ 2568159 h 6858000"/>
              <a:gd name="connsiteX5" fmla="*/ 6007863 w 12207367"/>
              <a:gd name="connsiteY5" fmla="*/ 2574255 h 6858000"/>
              <a:gd name="connsiteX6" fmla="*/ 6007863 w 12207367"/>
              <a:gd name="connsiteY6" fmla="*/ 1566255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12192 w 12207367"/>
              <a:gd name="connsiteY4" fmla="*/ 2568159 h 6858000"/>
              <a:gd name="connsiteX5" fmla="*/ 6007863 w 12207367"/>
              <a:gd name="connsiteY5" fmla="*/ 2574255 h 6858000"/>
              <a:gd name="connsiteX6" fmla="*/ 6007863 w 12207367"/>
              <a:gd name="connsiteY6" fmla="*/ 1566255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7112 w 12207367"/>
              <a:gd name="connsiteY4" fmla="*/ 2568159 h 6858000"/>
              <a:gd name="connsiteX5" fmla="*/ 6007863 w 12207367"/>
              <a:gd name="connsiteY5" fmla="*/ 2574255 h 6858000"/>
              <a:gd name="connsiteX6" fmla="*/ 6007863 w 12207367"/>
              <a:gd name="connsiteY6" fmla="*/ 1566255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7112 w 12207367"/>
              <a:gd name="connsiteY4" fmla="*/ 2565619 h 6858000"/>
              <a:gd name="connsiteX5" fmla="*/ 6007863 w 12207367"/>
              <a:gd name="connsiteY5" fmla="*/ 2574255 h 6858000"/>
              <a:gd name="connsiteX6" fmla="*/ 6007863 w 12207367"/>
              <a:gd name="connsiteY6" fmla="*/ 1566255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7112 w 12207367"/>
              <a:gd name="connsiteY4" fmla="*/ 2565619 h 6858000"/>
              <a:gd name="connsiteX5" fmla="*/ 6004053 w 12207367"/>
              <a:gd name="connsiteY5" fmla="*/ 2570445 h 6858000"/>
              <a:gd name="connsiteX6" fmla="*/ 6007863 w 12207367"/>
              <a:gd name="connsiteY6" fmla="*/ 1566255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7112 w 12207367"/>
              <a:gd name="connsiteY4" fmla="*/ 2565619 h 6858000"/>
              <a:gd name="connsiteX5" fmla="*/ 6004053 w 12207367"/>
              <a:gd name="connsiteY5" fmla="*/ 2570445 h 6858000"/>
              <a:gd name="connsiteX6" fmla="*/ 6002148 w 12207367"/>
              <a:gd name="connsiteY6" fmla="*/ 1560540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3302 w 12207367"/>
              <a:gd name="connsiteY4" fmla="*/ 2565619 h 6858000"/>
              <a:gd name="connsiteX5" fmla="*/ 6004053 w 12207367"/>
              <a:gd name="connsiteY5" fmla="*/ 2570445 h 6858000"/>
              <a:gd name="connsiteX6" fmla="*/ 6002148 w 12207367"/>
              <a:gd name="connsiteY6" fmla="*/ 1560540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9017 w 12207367"/>
              <a:gd name="connsiteY4" fmla="*/ 2565619 h 6858000"/>
              <a:gd name="connsiteX5" fmla="*/ 6004053 w 12207367"/>
              <a:gd name="connsiteY5" fmla="*/ 2570445 h 6858000"/>
              <a:gd name="connsiteX6" fmla="*/ 6002148 w 12207367"/>
              <a:gd name="connsiteY6" fmla="*/ 1560540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7112 w 12207367"/>
              <a:gd name="connsiteY4" fmla="*/ 2563714 h 6858000"/>
              <a:gd name="connsiteX5" fmla="*/ 6004053 w 12207367"/>
              <a:gd name="connsiteY5" fmla="*/ 2570445 h 6858000"/>
              <a:gd name="connsiteX6" fmla="*/ 6002148 w 12207367"/>
              <a:gd name="connsiteY6" fmla="*/ 1560540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7112 w 12207367"/>
              <a:gd name="connsiteY4" fmla="*/ 2563714 h 6858000"/>
              <a:gd name="connsiteX5" fmla="*/ 6004053 w 12207367"/>
              <a:gd name="connsiteY5" fmla="*/ 2562825 h 6858000"/>
              <a:gd name="connsiteX6" fmla="*/ 6002148 w 12207367"/>
              <a:gd name="connsiteY6" fmla="*/ 1560540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7367" h="6858000">
                <a:moveTo>
                  <a:pt x="12192" y="0"/>
                </a:moveTo>
                <a:lnTo>
                  <a:pt x="12207367" y="0"/>
                </a:lnTo>
                <a:lnTo>
                  <a:pt x="12207367" y="6858000"/>
                </a:lnTo>
                <a:lnTo>
                  <a:pt x="12192" y="6858000"/>
                </a:lnTo>
                <a:cubicBezTo>
                  <a:pt x="10499" y="5428053"/>
                  <a:pt x="8805" y="3993661"/>
                  <a:pt x="7112" y="2563714"/>
                </a:cubicBezTo>
                <a:lnTo>
                  <a:pt x="6004053" y="2562825"/>
                </a:lnTo>
                <a:lnTo>
                  <a:pt x="6002148" y="1560540"/>
                </a:lnTo>
                <a:lnTo>
                  <a:pt x="0" y="1560159"/>
                </a:lnTo>
                <a:lnTo>
                  <a:pt x="12192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vert="horz" wrap="square" lIns="72000" tIns="7200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de-DE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Image placeholder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504261" y="1558127"/>
            <a:ext cx="4485314" cy="1008000"/>
          </a:xfrm>
          <a:solidFill>
            <a:schemeClr val="bg2">
              <a:lumMod val="20000"/>
              <a:lumOff val="80000"/>
            </a:schemeClr>
          </a:solidFill>
        </p:spPr>
        <p:txBody>
          <a:bodyPr vert="horz" wrap="square" lIns="432000" tIns="72000" rIns="144000" bIns="72000" rtlCol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de-DE" sz="2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 smtClean="0"/>
              <a:t>Click to edit Master title style</a:t>
            </a:r>
            <a:endParaRPr lang="de-DE" noProof="0" dirty="0" smtClean="0"/>
          </a:p>
        </p:txBody>
      </p:sp>
      <p:sp>
        <p:nvSpPr>
          <p:cNvPr id="9" name="Rechteck 8"/>
          <p:cNvSpPr/>
          <p:nvPr userDrawn="1"/>
        </p:nvSpPr>
        <p:spPr bwMode="gray">
          <a:xfrm>
            <a:off x="1414261" y="1558127"/>
            <a:ext cx="90000" cy="1008000"/>
          </a:xfrm>
          <a:prstGeom prst="rect">
            <a:avLst/>
          </a:prstGeom>
          <a:solidFill>
            <a:srgbClr val="E400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noProof="0">
              <a:latin typeface="Arial" panose="020B0604020202020204" pitchFamily="34" charset="0"/>
            </a:endParaRPr>
          </a:p>
        </p:txBody>
      </p:sp>
      <p:sp>
        <p:nvSpPr>
          <p:cNvPr id="10" name="Rechteck 9"/>
          <p:cNvSpPr/>
          <p:nvPr userDrawn="1"/>
        </p:nvSpPr>
        <p:spPr bwMode="gray">
          <a:xfrm>
            <a:off x="0" y="1558127"/>
            <a:ext cx="1414261" cy="1008000"/>
          </a:xfrm>
          <a:prstGeom prst="rect">
            <a:avLst/>
          </a:prstGeom>
          <a:solidFill>
            <a:srgbClr val="303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>
              <a:latin typeface="Arial" panose="020B0604020202020204" pitchFamily="34" charset="0"/>
            </a:endParaRPr>
          </a:p>
        </p:txBody>
      </p:sp>
      <p:pic>
        <p:nvPicPr>
          <p:cNvPr id="11" name="Picture 3" descr="C:\screenmakers\_Jobs\MAN\_Stammdaten\Logos\Logo_negative\Logo_MAN_neg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239397" y="1798537"/>
            <a:ext cx="935466" cy="527180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39492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64047745"/>
              </p:ext>
            </p:extLst>
          </p:nvPr>
        </p:nvGraphicFramePr>
        <p:xfrm>
          <a:off x="2120" y="2118"/>
          <a:ext cx="211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2" name="think-cell Slide" r:id="rId4" imgW="287" imgH="287" progId="TCLayout.ActiveDocument.1">
                  <p:embed/>
                </p:oleObj>
              </mc:Choice>
              <mc:Fallback>
                <p:oleObj name="think-cell Slide" r:id="rId4" imgW="287" imgH="28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0" y="2118"/>
                        <a:ext cx="211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uppieren 26"/>
          <p:cNvGrpSpPr/>
          <p:nvPr userDrawn="1"/>
        </p:nvGrpSpPr>
        <p:grpSpPr>
          <a:xfrm>
            <a:off x="-240767" y="-184891"/>
            <a:ext cx="12676709" cy="7214285"/>
            <a:chOff x="-240767" y="-184891"/>
            <a:chExt cx="12676709" cy="7214285"/>
          </a:xfrm>
        </p:grpSpPr>
        <p:cxnSp>
          <p:nvCxnSpPr>
            <p:cNvPr id="28" name="Gerade Verbindung 27"/>
            <p:cNvCxnSpPr/>
            <p:nvPr userDrawn="1"/>
          </p:nvCxnSpPr>
          <p:spPr bwMode="gray">
            <a:xfrm rot="16200000">
              <a:off x="-144742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 bwMode="gray">
            <a:xfrm rot="16200000">
              <a:off x="12339917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 bwMode="gray">
            <a:xfrm rot="16200000">
              <a:off x="-144742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 userDrawn="1"/>
          </p:nvCxnSpPr>
          <p:spPr bwMode="gray">
            <a:xfrm rot="16200000">
              <a:off x="12339917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 userDrawn="1"/>
          </p:nvCxnSpPr>
          <p:spPr bwMode="gray">
            <a:xfrm>
              <a:off x="444959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 userDrawn="1"/>
          </p:nvCxnSpPr>
          <p:spPr bwMode="gray">
            <a:xfrm>
              <a:off x="11750215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 bwMode="gray">
            <a:xfrm>
              <a:off x="444959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 bwMode="gray">
            <a:xfrm>
              <a:off x="11750215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uppieren 50"/>
            <p:cNvGrpSpPr/>
            <p:nvPr userDrawn="1"/>
          </p:nvGrpSpPr>
          <p:grpSpPr>
            <a:xfrm>
              <a:off x="3109913" y="-184891"/>
              <a:ext cx="5975350" cy="144000"/>
              <a:chOff x="3109913" y="-184891"/>
              <a:chExt cx="5975350" cy="144000"/>
            </a:xfrm>
          </p:grpSpPr>
          <p:cxnSp>
            <p:nvCxnSpPr>
              <p:cNvPr id="60" name="Gerade Verbindung 59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62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64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65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uppieren 51"/>
            <p:cNvGrpSpPr/>
            <p:nvPr userDrawn="1"/>
          </p:nvGrpSpPr>
          <p:grpSpPr>
            <a:xfrm>
              <a:off x="3110569" y="6885394"/>
              <a:ext cx="5975350" cy="144000"/>
              <a:chOff x="3109913" y="-184891"/>
              <a:chExt cx="5975350" cy="144000"/>
            </a:xfrm>
          </p:grpSpPr>
          <p:cxnSp>
            <p:nvCxnSpPr>
              <p:cNvPr id="53" name="Gerade Verbindung 52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53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55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56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58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Gleichschenkliges Dreieck 12"/>
          <p:cNvSpPr/>
          <p:nvPr userDrawn="1"/>
        </p:nvSpPr>
        <p:spPr bwMode="gray">
          <a:xfrm rot="5400000">
            <a:off x="6952716" y="2773153"/>
            <a:ext cx="242564" cy="144038"/>
          </a:xfrm>
          <a:prstGeom prst="triangle">
            <a:avLst/>
          </a:prstGeom>
          <a:solidFill>
            <a:srgbClr val="E40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7442087" y="2608896"/>
            <a:ext cx="4308127" cy="98488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noProof="0" dirty="0" smtClean="0"/>
              <a:t>Placeholder Presentation Title</a:t>
            </a:r>
            <a:endParaRPr lang="en-US" noProof="0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442087" y="4965172"/>
            <a:ext cx="4308127" cy="246221"/>
          </a:xfrm>
        </p:spPr>
        <p:txBody>
          <a:bodyPr/>
          <a:lstStyle>
            <a:lvl1pPr>
              <a:spcBef>
                <a:spcPts val="0"/>
              </a:spcBef>
              <a:defRPr sz="1600" b="0" baseline="0">
                <a:latin typeface="+mn-lt"/>
              </a:defRPr>
            </a:lvl1pPr>
          </a:lstStyle>
          <a:p>
            <a:pPr lvl="0"/>
            <a:r>
              <a:rPr lang="en-US" noProof="0" dirty="0" smtClean="0"/>
              <a:t>Placeholder Subtitle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7442087" y="6206084"/>
            <a:ext cx="4308127" cy="18466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noProof="0" dirty="0" smtClean="0">
                <a:solidFill>
                  <a:srgbClr val="6E7E8D"/>
                </a:solidFill>
                <a:latin typeface="Arial" panose="020B0604020202020204" pitchFamily="34" charset="0"/>
              </a:rPr>
              <a:t>Placeholder Speaker  |  Place  |  Date</a:t>
            </a:r>
          </a:p>
        </p:txBody>
      </p:sp>
      <p:sp>
        <p:nvSpPr>
          <p:cNvPr id="29" name="Bildplatzhalter 2"/>
          <p:cNvSpPr>
            <a:spLocks noGrp="1"/>
          </p:cNvSpPr>
          <p:nvPr userDrawn="1">
            <p:ph type="pic" sz="quarter" idx="12" hasCustomPrompt="1"/>
          </p:nvPr>
        </p:nvSpPr>
        <p:spPr bwMode="gray">
          <a:xfrm>
            <a:off x="0" y="0"/>
            <a:ext cx="6919916" cy="6858000"/>
          </a:xfrm>
          <a:solidFill>
            <a:schemeClr val="accent4"/>
          </a:solidFill>
        </p:spPr>
        <p:txBody>
          <a:bodyPr lIns="72000" tIns="72000">
            <a:noAutofit/>
          </a:bodyPr>
          <a:lstStyle>
            <a:lvl1pPr>
              <a:spcBef>
                <a:spcPts val="0"/>
              </a:spcBef>
              <a:defRPr b="0"/>
            </a:lvl1pPr>
          </a:lstStyle>
          <a:p>
            <a:r>
              <a:rPr lang="en-US" dirty="0" smtClean="0"/>
              <a:t>Image placeholder</a:t>
            </a:r>
            <a:endParaRPr lang="en-US" dirty="0"/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863484" y="543274"/>
            <a:ext cx="899778" cy="511077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 bwMode="gray">
          <a:xfrm>
            <a:off x="6919916" y="0"/>
            <a:ext cx="90000" cy="6858000"/>
          </a:xfrm>
          <a:prstGeom prst="rect">
            <a:avLst/>
          </a:prstGeom>
          <a:solidFill>
            <a:srgbClr val="E400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01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192627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13" name="think-cell Slide" r:id="rId4" imgW="276" imgH="275" progId="TCLayout.ActiveDocument.1">
                  <p:embed/>
                </p:oleObj>
              </mc:Choice>
              <mc:Fallback>
                <p:oleObj name="think-cell Slide" r:id="rId4" imgW="276" imgH="27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uppieren 20"/>
          <p:cNvGrpSpPr/>
          <p:nvPr userDrawn="1"/>
        </p:nvGrpSpPr>
        <p:grpSpPr>
          <a:xfrm>
            <a:off x="-240767" y="-184891"/>
            <a:ext cx="12676709" cy="7214285"/>
            <a:chOff x="-240767" y="-184891"/>
            <a:chExt cx="12676709" cy="7214285"/>
          </a:xfrm>
        </p:grpSpPr>
        <p:cxnSp>
          <p:nvCxnSpPr>
            <p:cNvPr id="22" name="Gerade Verbindung 21"/>
            <p:cNvCxnSpPr/>
            <p:nvPr userDrawn="1"/>
          </p:nvCxnSpPr>
          <p:spPr bwMode="gray">
            <a:xfrm rot="16200000">
              <a:off x="-144742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 bwMode="gray">
            <a:xfrm rot="16200000">
              <a:off x="12339917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 bwMode="gray">
            <a:xfrm rot="16200000">
              <a:off x="-144742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 bwMode="gray">
            <a:xfrm rot="16200000">
              <a:off x="12339917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 bwMode="gray">
            <a:xfrm>
              <a:off x="444959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 bwMode="gray">
            <a:xfrm>
              <a:off x="11750215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 bwMode="gray">
            <a:xfrm>
              <a:off x="444959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 bwMode="gray">
            <a:xfrm>
              <a:off x="11750215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uppieren 29"/>
            <p:cNvGrpSpPr/>
            <p:nvPr userDrawn="1"/>
          </p:nvGrpSpPr>
          <p:grpSpPr>
            <a:xfrm>
              <a:off x="3109913" y="-184891"/>
              <a:ext cx="5975350" cy="144000"/>
              <a:chOff x="3109913" y="-184891"/>
              <a:chExt cx="5975350" cy="144000"/>
            </a:xfrm>
          </p:grpSpPr>
          <p:cxnSp>
            <p:nvCxnSpPr>
              <p:cNvPr id="39" name="Gerade Verbindung 38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39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40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41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42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43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44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uppieren 30"/>
            <p:cNvGrpSpPr/>
            <p:nvPr userDrawn="1"/>
          </p:nvGrpSpPr>
          <p:grpSpPr>
            <a:xfrm>
              <a:off x="3110569" y="6885394"/>
              <a:ext cx="5975350" cy="144000"/>
              <a:chOff x="3109913" y="-184891"/>
              <a:chExt cx="5975350" cy="144000"/>
            </a:xfrm>
          </p:grpSpPr>
          <p:cxnSp>
            <p:nvCxnSpPr>
              <p:cNvPr id="32" name="Gerade Verbindung 31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36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chteck 4"/>
          <p:cNvSpPr/>
          <p:nvPr userDrawn="1"/>
        </p:nvSpPr>
        <p:spPr bwMode="gray">
          <a:xfrm>
            <a:off x="2" y="-1"/>
            <a:ext cx="2496235" cy="6858001"/>
          </a:xfrm>
          <a:prstGeom prst="rect">
            <a:avLst/>
          </a:prstGeom>
          <a:solidFill>
            <a:srgbClr val="CAD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6" name="Titel 1"/>
          <p:cNvSpPr txBox="1">
            <a:spLocks/>
          </p:cNvSpPr>
          <p:nvPr userDrawn="1"/>
        </p:nvSpPr>
        <p:spPr bwMode="gray">
          <a:xfrm>
            <a:off x="191394" y="338495"/>
            <a:ext cx="1872696" cy="49244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3200" b="1" dirty="0" smtClean="0">
                <a:solidFill>
                  <a:srgbClr val="303C49"/>
                </a:solidFill>
                <a:latin typeface="Arial Narrow" panose="020B0606020202030204" pitchFamily="34" charset="0"/>
              </a:rPr>
              <a:t>Agenda</a:t>
            </a:r>
            <a:endParaRPr lang="de-DE" sz="3200" b="1" dirty="0">
              <a:solidFill>
                <a:srgbClr val="303C49"/>
              </a:solidFill>
              <a:latin typeface="Arial Narrow" panose="020B0606020202030204" pitchFamily="34" charset="0"/>
            </a:endParaRPr>
          </a:p>
        </p:txBody>
      </p:sp>
      <p:sp>
        <p:nvSpPr>
          <p:cNvPr id="46" name="Rechteck 45"/>
          <p:cNvSpPr/>
          <p:nvPr userDrawn="1"/>
        </p:nvSpPr>
        <p:spPr bwMode="gray">
          <a:xfrm>
            <a:off x="2496237" y="0"/>
            <a:ext cx="90000" cy="6858000"/>
          </a:xfrm>
          <a:prstGeom prst="rect">
            <a:avLst/>
          </a:prstGeom>
          <a:solidFill>
            <a:srgbClr val="E400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50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gray">
          <a:xfrm>
            <a:off x="2" y="-2"/>
            <a:ext cx="5332319" cy="6858003"/>
          </a:xfrm>
          <a:prstGeom prst="rect">
            <a:avLst/>
          </a:prstGeom>
          <a:solidFill>
            <a:srgbClr val="CAD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5761448" y="575201"/>
            <a:ext cx="5988767" cy="4924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noProof="0" dirty="0" smtClean="0"/>
              <a:t>Placeholder Chapter</a:t>
            </a:r>
            <a:endParaRPr lang="en-US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-497707" y="2478817"/>
            <a:ext cx="5970404" cy="5544626"/>
          </a:xfrm>
        </p:spPr>
        <p:txBody>
          <a:bodyPr lIns="0" tIns="1332000" anchor="b" anchorCtr="0">
            <a:noAutofit/>
          </a:bodyPr>
          <a:lstStyle>
            <a:lvl1pPr algn="r">
              <a:spcBef>
                <a:spcPts val="0"/>
              </a:spcBef>
              <a:defRPr sz="40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de-DE" dirty="0" smtClean="0"/>
              <a:t>1</a:t>
            </a:r>
          </a:p>
        </p:txBody>
      </p:sp>
      <p:grpSp>
        <p:nvGrpSpPr>
          <p:cNvPr id="22" name="Gruppieren 21"/>
          <p:cNvGrpSpPr/>
          <p:nvPr userDrawn="1"/>
        </p:nvGrpSpPr>
        <p:grpSpPr>
          <a:xfrm>
            <a:off x="-240767" y="-184891"/>
            <a:ext cx="12676709" cy="7214285"/>
            <a:chOff x="-240767" y="-184891"/>
            <a:chExt cx="12676709" cy="7214285"/>
          </a:xfrm>
        </p:grpSpPr>
        <p:cxnSp>
          <p:nvCxnSpPr>
            <p:cNvPr id="28" name="Gerade Verbindung 27"/>
            <p:cNvCxnSpPr/>
            <p:nvPr userDrawn="1"/>
          </p:nvCxnSpPr>
          <p:spPr bwMode="gray">
            <a:xfrm rot="16200000">
              <a:off x="-144742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 bwMode="gray">
            <a:xfrm rot="16200000">
              <a:off x="12339917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 bwMode="gray">
            <a:xfrm rot="16200000">
              <a:off x="-144742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 rot="16200000">
              <a:off x="12339917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 userDrawn="1"/>
          </p:nvCxnSpPr>
          <p:spPr bwMode="gray">
            <a:xfrm>
              <a:off x="444959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 userDrawn="1"/>
          </p:nvCxnSpPr>
          <p:spPr bwMode="gray">
            <a:xfrm>
              <a:off x="11750215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 userDrawn="1"/>
          </p:nvCxnSpPr>
          <p:spPr bwMode="gray">
            <a:xfrm>
              <a:off x="444959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 userDrawn="1"/>
          </p:nvCxnSpPr>
          <p:spPr bwMode="gray">
            <a:xfrm>
              <a:off x="11750215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uppieren 44"/>
            <p:cNvGrpSpPr/>
            <p:nvPr userDrawn="1"/>
          </p:nvGrpSpPr>
          <p:grpSpPr>
            <a:xfrm>
              <a:off x="3109913" y="-184891"/>
              <a:ext cx="5975350" cy="144000"/>
              <a:chOff x="3109913" y="-184891"/>
              <a:chExt cx="5975350" cy="144000"/>
            </a:xfrm>
          </p:grpSpPr>
          <p:cxnSp>
            <p:nvCxnSpPr>
              <p:cNvPr id="54" name="Gerade Verbindung 53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55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56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58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59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uppieren 45"/>
            <p:cNvGrpSpPr/>
            <p:nvPr userDrawn="1"/>
          </p:nvGrpSpPr>
          <p:grpSpPr>
            <a:xfrm>
              <a:off x="3110569" y="6885394"/>
              <a:ext cx="5975350" cy="144000"/>
              <a:chOff x="3109913" y="-184891"/>
              <a:chExt cx="5975350" cy="144000"/>
            </a:xfrm>
          </p:grpSpPr>
          <p:cxnSp>
            <p:nvCxnSpPr>
              <p:cNvPr id="47" name="Gerade Verbindung 46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47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48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49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50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51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52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echteck 32"/>
          <p:cNvSpPr/>
          <p:nvPr userDrawn="1"/>
        </p:nvSpPr>
        <p:spPr bwMode="gray">
          <a:xfrm>
            <a:off x="5287321" y="0"/>
            <a:ext cx="90000" cy="6858000"/>
          </a:xfrm>
          <a:prstGeom prst="rect">
            <a:avLst/>
          </a:prstGeom>
          <a:solidFill>
            <a:srgbClr val="E400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latin typeface="Arial" panose="020B0604020202020204" pitchFamily="34" charset="0"/>
            </a:endParaRPr>
          </a:p>
        </p:txBody>
      </p:sp>
      <p:sp>
        <p:nvSpPr>
          <p:cNvPr id="34" name="Gleichschenkliges Dreieck 33"/>
          <p:cNvSpPr/>
          <p:nvPr userDrawn="1"/>
        </p:nvSpPr>
        <p:spPr bwMode="gray">
          <a:xfrm rot="5400000">
            <a:off x="5307858" y="749402"/>
            <a:ext cx="242564" cy="144038"/>
          </a:xfrm>
          <a:prstGeom prst="triangle">
            <a:avLst/>
          </a:prstGeom>
          <a:solidFill>
            <a:srgbClr val="E40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68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193368"/>
              </p:ext>
            </p:extLst>
          </p:nvPr>
        </p:nvGraphicFramePr>
        <p:xfrm>
          <a:off x="2118" y="1589"/>
          <a:ext cx="211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31" name="think-cell Slide" r:id="rId4" imgW="276" imgH="275" progId="TCLayout.ActiveDocument.1">
                  <p:embed/>
                </p:oleObj>
              </mc:Choice>
              <mc:Fallback>
                <p:oleObj name="think-cell Slide" r:id="rId4" imgW="276" imgH="27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44500" y="828289"/>
            <a:ext cx="11304000" cy="430887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4500" y="1557338"/>
            <a:ext cx="11304000" cy="4859337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44500" y="207372"/>
            <a:ext cx="111600" cy="203421"/>
          </a:xfrm>
          <a:prstGeom prst="chevron">
            <a:avLst>
              <a:gd name="adj" fmla="val 79872"/>
            </a:avLst>
          </a:prstGeom>
          <a:solidFill>
            <a:schemeClr val="accent2"/>
          </a:solidFill>
        </p:spPr>
        <p:txBody>
          <a:bodyPr wrap="none" lIns="216000" anchor="ctr" anchorCtr="0">
            <a:no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310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/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44501" y="828289"/>
            <a:ext cx="11304000" cy="430887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4501" y="2044489"/>
            <a:ext cx="11304000" cy="4372186"/>
          </a:xfrm>
        </p:spPr>
        <p:txBody>
          <a:bodyPr/>
          <a:lstStyle>
            <a:lvl1pPr>
              <a:defRPr/>
            </a:lvl1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" y="1555225"/>
            <a:ext cx="3429717" cy="380480"/>
          </a:xfrm>
          <a:solidFill>
            <a:schemeClr val="accent2"/>
          </a:solidFill>
        </p:spPr>
        <p:txBody>
          <a:bodyPr wrap="none" lIns="432000" tIns="36000" rIns="108000" bIns="36000" anchor="t" anchorCtr="0">
            <a:spAutoFit/>
          </a:bodyPr>
          <a:lstStyle>
            <a:lvl1pPr>
              <a:spcBef>
                <a:spcPts val="0"/>
              </a:spcBef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44500" y="207372"/>
            <a:ext cx="111600" cy="203421"/>
          </a:xfrm>
          <a:prstGeom prst="chevron">
            <a:avLst>
              <a:gd name="adj" fmla="val 79872"/>
            </a:avLst>
          </a:prstGeom>
          <a:solidFill>
            <a:schemeClr val="accent2"/>
          </a:solidFill>
        </p:spPr>
        <p:txBody>
          <a:bodyPr wrap="none" lIns="216000" anchor="ctr" anchorCtr="0">
            <a:no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457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/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44500" y="828289"/>
            <a:ext cx="11304549" cy="430887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4500" y="2044489"/>
            <a:ext cx="5545138" cy="1718419"/>
          </a:xfrm>
        </p:spPr>
        <p:txBody>
          <a:bodyPr/>
          <a:lstStyle>
            <a:lvl1pPr>
              <a:defRPr/>
            </a:lvl1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" y="1555225"/>
            <a:ext cx="5989637" cy="380480"/>
          </a:xfrm>
          <a:solidFill>
            <a:schemeClr val="accent2"/>
          </a:solidFill>
        </p:spPr>
        <p:txBody>
          <a:bodyPr wrap="none" lIns="432000" tIns="36000" rIns="108000" bIns="36000" anchor="t" anchorCtr="0">
            <a:noAutofit/>
          </a:bodyPr>
          <a:lstStyle>
            <a:lvl1pPr>
              <a:spcBef>
                <a:spcPts val="0"/>
              </a:spcBef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205049" y="2044489"/>
            <a:ext cx="5544000" cy="1718419"/>
          </a:xfrm>
        </p:spPr>
        <p:txBody>
          <a:bodyPr lIns="108000"/>
          <a:lstStyle>
            <a:lvl1pPr>
              <a:defRPr/>
            </a:lvl1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05538" y="1555225"/>
            <a:ext cx="5989637" cy="380480"/>
          </a:xfrm>
          <a:solidFill>
            <a:schemeClr val="accent2"/>
          </a:solidFill>
        </p:spPr>
        <p:txBody>
          <a:bodyPr wrap="none" lIns="108000" tIns="36000" rIns="432000" bIns="36000" anchor="t" anchorCtr="0">
            <a:noAutofit/>
          </a:bodyPr>
          <a:lstStyle>
            <a:lvl1pPr>
              <a:spcBef>
                <a:spcPts val="0"/>
              </a:spcBef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21" hasCustomPrompt="1"/>
          </p:nvPr>
        </p:nvSpPr>
        <p:spPr>
          <a:xfrm>
            <a:off x="444500" y="3860799"/>
            <a:ext cx="5545138" cy="2555875"/>
          </a:xfrm>
          <a:solidFill>
            <a:schemeClr val="accent4"/>
          </a:solidFill>
        </p:spPr>
        <p:txBody>
          <a:bodyPr vert="horz" wrap="square" lIns="72000" tIns="72000" rIns="0" bIns="0" rtlCol="0">
            <a:noAutofit/>
          </a:bodyPr>
          <a:lstStyle>
            <a:lvl1pPr>
              <a:defRPr lang="de-DE" b="0"/>
            </a:lvl1pPr>
          </a:lstStyle>
          <a:p>
            <a:r>
              <a:rPr lang="en-US" dirty="0" smtClean="0"/>
              <a:t>Image placeholder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22" hasCustomPrompt="1"/>
          </p:nvPr>
        </p:nvSpPr>
        <p:spPr>
          <a:xfrm>
            <a:off x="6205538" y="3860799"/>
            <a:ext cx="5545138" cy="2555875"/>
          </a:xfrm>
          <a:solidFill>
            <a:schemeClr val="accent4"/>
          </a:solidFill>
        </p:spPr>
        <p:txBody>
          <a:bodyPr vert="horz" wrap="square" lIns="72000" tIns="7200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de-DE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Image placeholder</a:t>
            </a:r>
          </a:p>
        </p:txBody>
      </p:sp>
      <p:sp>
        <p:nvSpPr>
          <p:cNvPr id="21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22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44500" y="207372"/>
            <a:ext cx="111600" cy="203421"/>
          </a:xfrm>
          <a:prstGeom prst="chevron">
            <a:avLst>
              <a:gd name="adj" fmla="val 79872"/>
            </a:avLst>
          </a:prstGeom>
          <a:solidFill>
            <a:schemeClr val="accent2"/>
          </a:solidFill>
        </p:spPr>
        <p:txBody>
          <a:bodyPr wrap="none" lIns="216000" anchor="ctr" anchorCtr="0">
            <a:no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135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44959" y="828289"/>
            <a:ext cx="11304000" cy="430887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44500" y="207372"/>
            <a:ext cx="111600" cy="203421"/>
          </a:xfrm>
          <a:prstGeom prst="chevron">
            <a:avLst>
              <a:gd name="adj" fmla="val 79872"/>
            </a:avLst>
          </a:prstGeom>
          <a:solidFill>
            <a:schemeClr val="accent2"/>
          </a:solidFill>
        </p:spPr>
        <p:txBody>
          <a:bodyPr wrap="none" lIns="216000" anchor="ctr" anchorCtr="0">
            <a:noAutofit/>
          </a:bodyPr>
          <a:lstStyle>
            <a:lvl1pPr marL="0" indent="0">
              <a:buNone/>
              <a:defRPr sz="12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072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/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44500" y="828289"/>
            <a:ext cx="11304000" cy="430887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4500" y="1557336"/>
            <a:ext cx="5545138" cy="485933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05538" y="1557339"/>
            <a:ext cx="5989637" cy="4859336"/>
          </a:xfrm>
          <a:solidFill>
            <a:schemeClr val="accent4"/>
          </a:solidFill>
        </p:spPr>
        <p:txBody>
          <a:bodyPr lIns="72000" t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/>
            </a:lvl1pPr>
          </a:lstStyle>
          <a:p>
            <a:r>
              <a:rPr lang="en-US" dirty="0" smtClean="0"/>
              <a:t>Image placeholder</a:t>
            </a:r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44500" y="207372"/>
            <a:ext cx="111600" cy="203421"/>
          </a:xfrm>
          <a:prstGeom prst="chevron">
            <a:avLst>
              <a:gd name="adj" fmla="val 79872"/>
            </a:avLst>
          </a:prstGeom>
          <a:solidFill>
            <a:schemeClr val="accent2"/>
          </a:solidFill>
        </p:spPr>
        <p:txBody>
          <a:bodyPr wrap="none" lIns="216000" anchor="ctr" anchorCtr="0">
            <a:no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153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65827166"/>
              </p:ext>
            </p:extLst>
          </p:nvPr>
        </p:nvGraphicFramePr>
        <p:xfrm>
          <a:off x="2120" y="2118"/>
          <a:ext cx="211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" name="think-cell Slide" r:id="rId16" imgW="287" imgH="287" progId="TCLayout.ActiveDocument.1">
                  <p:embed/>
                </p:oleObj>
              </mc:Choice>
              <mc:Fallback>
                <p:oleObj name="think-cell Slide" r:id="rId16" imgW="287" imgH="28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20" y="2118"/>
                        <a:ext cx="211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Gerade Verbindung 38"/>
          <p:cNvCxnSpPr/>
          <p:nvPr/>
        </p:nvCxnSpPr>
        <p:spPr bwMode="gray">
          <a:xfrm rot="16200000">
            <a:off x="-144742" y="1460768"/>
            <a:ext cx="0" cy="1920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 bwMode="gray">
          <a:xfrm rot="16200000">
            <a:off x="12339917" y="1460768"/>
            <a:ext cx="0" cy="1920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 bwMode="gray">
          <a:xfrm rot="16200000">
            <a:off x="-144742" y="6321306"/>
            <a:ext cx="0" cy="1920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gray">
          <a:xfrm rot="16200000">
            <a:off x="12339917" y="6321307"/>
            <a:ext cx="0" cy="1920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 bwMode="gray">
          <a:xfrm>
            <a:off x="444959" y="-184891"/>
            <a:ext cx="0" cy="144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 bwMode="gray">
          <a:xfrm>
            <a:off x="11750215" y="-184891"/>
            <a:ext cx="0" cy="144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 bwMode="gray">
          <a:xfrm>
            <a:off x="444959" y="6885394"/>
            <a:ext cx="0" cy="144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 bwMode="gray">
          <a:xfrm>
            <a:off x="11750215" y="6885394"/>
            <a:ext cx="0" cy="144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/>
          <p:cNvGrpSpPr/>
          <p:nvPr/>
        </p:nvGrpSpPr>
        <p:grpSpPr>
          <a:xfrm>
            <a:off x="3109913" y="-184891"/>
            <a:ext cx="5975350" cy="144000"/>
            <a:chOff x="3109913" y="-184891"/>
            <a:chExt cx="5975350" cy="144000"/>
          </a:xfrm>
        </p:grpSpPr>
        <p:cxnSp>
          <p:nvCxnSpPr>
            <p:cNvPr id="56" name="Gerade Verbindung 55"/>
            <p:cNvCxnSpPr/>
            <p:nvPr userDrawn="1"/>
          </p:nvCxnSpPr>
          <p:spPr bwMode="gray">
            <a:xfrm>
              <a:off x="5989575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 userDrawn="1"/>
          </p:nvCxnSpPr>
          <p:spPr bwMode="gray">
            <a:xfrm>
              <a:off x="6097588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 userDrawn="1"/>
          </p:nvCxnSpPr>
          <p:spPr bwMode="gray">
            <a:xfrm>
              <a:off x="6205599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 userDrawn="1"/>
          </p:nvCxnSpPr>
          <p:spPr bwMode="gray">
            <a:xfrm>
              <a:off x="310991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 userDrawn="1"/>
          </p:nvCxnSpPr>
          <p:spPr bwMode="gray">
            <a:xfrm>
              <a:off x="332581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/>
            <p:nvPr userDrawn="1"/>
          </p:nvCxnSpPr>
          <p:spPr bwMode="gray">
            <a:xfrm>
              <a:off x="886936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 userDrawn="1"/>
          </p:nvCxnSpPr>
          <p:spPr bwMode="gray">
            <a:xfrm>
              <a:off x="908526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3110569" y="6885394"/>
            <a:ext cx="5975350" cy="144000"/>
            <a:chOff x="3109913" y="-184891"/>
            <a:chExt cx="5975350" cy="144000"/>
          </a:xfrm>
        </p:grpSpPr>
        <p:cxnSp>
          <p:nvCxnSpPr>
            <p:cNvPr id="49" name="Gerade Verbindung 48"/>
            <p:cNvCxnSpPr/>
            <p:nvPr userDrawn="1"/>
          </p:nvCxnSpPr>
          <p:spPr bwMode="gray">
            <a:xfrm>
              <a:off x="5989575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 bwMode="gray">
            <a:xfrm>
              <a:off x="6097588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 userDrawn="1"/>
          </p:nvCxnSpPr>
          <p:spPr bwMode="gray">
            <a:xfrm>
              <a:off x="6205599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 userDrawn="1"/>
          </p:nvCxnSpPr>
          <p:spPr bwMode="gray">
            <a:xfrm>
              <a:off x="310991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 userDrawn="1"/>
          </p:nvCxnSpPr>
          <p:spPr bwMode="gray">
            <a:xfrm>
              <a:off x="332581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 userDrawn="1"/>
          </p:nvCxnSpPr>
          <p:spPr bwMode="gray">
            <a:xfrm>
              <a:off x="886936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 userDrawn="1"/>
          </p:nvCxnSpPr>
          <p:spPr bwMode="gray">
            <a:xfrm>
              <a:off x="908526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Gerade Verbindung 88"/>
          <p:cNvCxnSpPr/>
          <p:nvPr/>
        </p:nvCxnSpPr>
        <p:spPr bwMode="gray">
          <a:xfrm>
            <a:off x="0" y="0"/>
            <a:ext cx="12193200" cy="0"/>
          </a:xfrm>
          <a:prstGeom prst="line">
            <a:avLst/>
          </a:prstGeom>
          <a:ln w="9525">
            <a:solidFill>
              <a:srgbClr val="CAD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44959" y="828289"/>
            <a:ext cx="11304000" cy="4308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44960" y="1557338"/>
            <a:ext cx="11304000" cy="48593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4" name="Picture 303" descr="Z:\Kunden\MAN\_Stammdaten\Logos\Logo_simple\Logo_MAN_simple_black_RGB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1447815" y="6602826"/>
            <a:ext cx="302400" cy="17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Gerade Verbindung 36"/>
          <p:cNvCxnSpPr/>
          <p:nvPr/>
        </p:nvCxnSpPr>
        <p:spPr bwMode="gray">
          <a:xfrm>
            <a:off x="987" y="6532964"/>
            <a:ext cx="12193200" cy="0"/>
          </a:xfrm>
          <a:prstGeom prst="line">
            <a:avLst/>
          </a:prstGeom>
          <a:ln w="9525">
            <a:solidFill>
              <a:srgbClr val="CAD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9996975" y="6670224"/>
            <a:ext cx="8137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lvl="0" algn="l"/>
            <a:r>
              <a:rPr lang="de-DE" sz="800" dirty="0" smtClean="0">
                <a:solidFill>
                  <a:schemeClr val="accent3"/>
                </a:solidFill>
                <a:latin typeface="Arial" panose="020B0604020202020204" pitchFamily="34" charset="0"/>
              </a:rPr>
              <a:t>&lt;</a:t>
            </a:r>
            <a:endParaRPr lang="de-DE" sz="800" dirty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9646340" y="6670224"/>
            <a:ext cx="87651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lvl="0" algn="r"/>
            <a:r>
              <a:rPr lang="de-DE" sz="800" dirty="0" smtClean="0">
                <a:solidFill>
                  <a:schemeClr val="accent3"/>
                </a:solidFill>
                <a:latin typeface="Arial" panose="020B0604020202020204" pitchFamily="34" charset="0"/>
              </a:rPr>
              <a:t>&gt;</a:t>
            </a:r>
            <a:endParaRPr lang="de-DE" sz="800" dirty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sp>
        <p:nvSpPr>
          <p:cNvPr id="38" name="Textfeld 12"/>
          <p:cNvSpPr txBox="1"/>
          <p:nvPr userDrawn="1"/>
        </p:nvSpPr>
        <p:spPr bwMode="gray">
          <a:xfrm>
            <a:off x="10341331" y="6581899"/>
            <a:ext cx="1152428" cy="2658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algn="ctr">
              <a:spcBef>
                <a:spcPts val="400"/>
              </a:spcBef>
              <a:spcAft>
                <a:spcPct val="0"/>
              </a:spcAft>
            </a:pPr>
            <a:r>
              <a:rPr lang="de-DE" sz="2000" dirty="0" smtClean="0">
                <a:solidFill>
                  <a:schemeClr val="accent4"/>
                </a:solidFill>
                <a:latin typeface="Arial"/>
                <a:sym typeface="Wingdings"/>
              </a:rPr>
              <a:t></a:t>
            </a:r>
            <a:r>
              <a:rPr lang="de-DE" sz="2000" dirty="0" smtClean="0">
                <a:solidFill>
                  <a:schemeClr val="accent6"/>
                </a:solidFill>
                <a:latin typeface="Arial"/>
                <a:sym typeface="Wingdings"/>
              </a:rPr>
              <a:t></a:t>
            </a:r>
            <a:r>
              <a:rPr lang="de-DE" sz="2000" dirty="0" smtClean="0">
                <a:solidFill>
                  <a:schemeClr val="accent4"/>
                </a:solidFill>
                <a:latin typeface="Arial"/>
                <a:sym typeface="Wingdings"/>
              </a:rPr>
              <a:t></a:t>
            </a:r>
            <a:endParaRPr lang="de-DE" sz="2000" dirty="0" smtClean="0">
              <a:solidFill>
                <a:schemeClr val="accent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597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59" r:id="rId3"/>
    <p:sldLayoutId id="2147483660" r:id="rId4"/>
    <p:sldLayoutId id="2147483650" r:id="rId5"/>
    <p:sldLayoutId id="2147483662" r:id="rId6"/>
    <p:sldLayoutId id="2147483666" r:id="rId7"/>
    <p:sldLayoutId id="2147483656" r:id="rId8"/>
    <p:sldLayoutId id="2147483664" r:id="rId9"/>
    <p:sldLayoutId id="2147483663" r:id="rId10"/>
    <p:sldLayoutId id="2147483667" r:id="rId11"/>
    <p:sldLayoutId id="2147483668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Font typeface="Arial" panose="020B0604020202020204" pitchFamily="34" charset="0"/>
        <a:buNone/>
        <a:defRPr sz="1800" b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4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4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ts val="1000"/>
        </a:spcBef>
        <a:buClr>
          <a:schemeClr val="accent3"/>
        </a:buClr>
        <a:buFont typeface="Symbol" panose="05050102010706020507" pitchFamily="18" charset="2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81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281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pos="2948" userDrawn="1">
          <p15:clr>
            <a:srgbClr val="F26B43"/>
          </p15:clr>
        </p15:guide>
        <p15:guide id="6" pos="5556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tags" Target="../tags/tag11.xml"/><Relationship Id="rId11" Type="http://schemas.openxmlformats.org/officeDocument/2006/relationships/image" Target="../media/image1.emf"/><Relationship Id="rId5" Type="http://schemas.openxmlformats.org/officeDocument/2006/relationships/tags" Target="../tags/tag10.xml"/><Relationship Id="rId10" Type="http://schemas.openxmlformats.org/officeDocument/2006/relationships/oleObject" Target="../embeddings/oleObject6.bin"/><Relationship Id="rId4" Type="http://schemas.openxmlformats.org/officeDocument/2006/relationships/tags" Target="../tags/tag9.xml"/><Relationship Id="rId9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.emf"/><Relationship Id="rId2" Type="http://schemas.openxmlformats.org/officeDocument/2006/relationships/tags" Target="../tags/tag1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44500" y="889844"/>
            <a:ext cx="11304000" cy="369332"/>
          </a:xfrm>
        </p:spPr>
        <p:txBody>
          <a:bodyPr/>
          <a:lstStyle/>
          <a:p>
            <a:r>
              <a:rPr lang="en-US" altLang="en-US" sz="2400" spc="-165" dirty="0" smtClean="0"/>
              <a:t>DEMO / </a:t>
            </a:r>
            <a:r>
              <a:rPr lang="en-US" altLang="en-US" sz="2400" spc="-165" dirty="0"/>
              <a:t>Courtesy vehicle: Budget Control  Process</a:t>
            </a:r>
            <a:endParaRPr lang="en-US" sz="2400" spc="-165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EFC974-4530-414C-ABF0-6A8CF7ECF32B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ZA" dirty="0">
                <a:solidFill>
                  <a:srgbClr val="6D7D8D"/>
                </a:solidFill>
                <a:cs typeface="Arial"/>
              </a:rPr>
              <a:t>Pro</a:t>
            </a:r>
            <a:r>
              <a:rPr lang="en-ZA" spc="-15" dirty="0">
                <a:solidFill>
                  <a:srgbClr val="6D7D8D"/>
                </a:solidFill>
                <a:cs typeface="Arial"/>
              </a:rPr>
              <a:t>c</a:t>
            </a:r>
            <a:r>
              <a:rPr lang="en-ZA" dirty="0">
                <a:solidFill>
                  <a:srgbClr val="6D7D8D"/>
                </a:solidFill>
                <a:cs typeface="Arial"/>
              </a:rPr>
              <a:t>ess Cockpit</a:t>
            </a:r>
            <a:endParaRPr lang="en-ZA" dirty="0">
              <a:cs typeface="Arial"/>
            </a:endParaRPr>
          </a:p>
        </p:txBody>
      </p:sp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8914924"/>
              </p:ext>
            </p:extLst>
          </p:nvPr>
        </p:nvGraphicFramePr>
        <p:xfrm>
          <a:off x="2120" y="2118"/>
          <a:ext cx="211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64" name="think-cell Slide" r:id="rId10" imgW="287" imgH="287" progId="TCLayout.ActiveDocument.1">
                  <p:embed/>
                </p:oleObj>
              </mc:Choice>
              <mc:Fallback>
                <p:oleObj name="think-cell Slide" r:id="rId10" imgW="287" imgH="28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20" y="2118"/>
                        <a:ext cx="211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bject 5"/>
          <p:cNvSpPr/>
          <p:nvPr/>
        </p:nvSpPr>
        <p:spPr>
          <a:xfrm>
            <a:off x="4244239" y="5656216"/>
            <a:ext cx="3600000" cy="720090"/>
          </a:xfrm>
          <a:custGeom>
            <a:avLst/>
            <a:gdLst/>
            <a:ahLst/>
            <a:cxnLst/>
            <a:rect l="l" t="t" r="r" b="b"/>
            <a:pathLst>
              <a:path w="2854960" h="720089">
                <a:moveTo>
                  <a:pt x="0" y="720001"/>
                </a:moveTo>
                <a:lnTo>
                  <a:pt x="2854705" y="720001"/>
                </a:lnTo>
                <a:lnTo>
                  <a:pt x="2854705" y="0"/>
                </a:lnTo>
                <a:lnTo>
                  <a:pt x="0" y="0"/>
                </a:lnTo>
                <a:lnTo>
                  <a:pt x="0" y="720001"/>
                </a:lnTo>
                <a:close/>
              </a:path>
            </a:pathLst>
          </a:custGeom>
          <a:solidFill>
            <a:srgbClr val="6D7D8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6"/>
          <p:cNvSpPr/>
          <p:nvPr/>
        </p:nvSpPr>
        <p:spPr>
          <a:xfrm>
            <a:off x="480072" y="1771078"/>
            <a:ext cx="2626132" cy="614680"/>
          </a:xfrm>
          <a:custGeom>
            <a:avLst/>
            <a:gdLst/>
            <a:ahLst/>
            <a:cxnLst/>
            <a:rect l="l" t="t" r="r" b="b"/>
            <a:pathLst>
              <a:path w="1857375" h="614680">
                <a:moveTo>
                  <a:pt x="0" y="614108"/>
                </a:moveTo>
                <a:lnTo>
                  <a:pt x="1857375" y="614108"/>
                </a:lnTo>
                <a:lnTo>
                  <a:pt x="1857375" y="0"/>
                </a:lnTo>
                <a:lnTo>
                  <a:pt x="0" y="0"/>
                </a:lnTo>
                <a:lnTo>
                  <a:pt x="0" y="614108"/>
                </a:lnTo>
                <a:close/>
              </a:path>
            </a:pathLst>
          </a:custGeom>
          <a:solidFill>
            <a:srgbClr val="6D7D8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7"/>
          <p:cNvSpPr txBox="1"/>
          <p:nvPr/>
        </p:nvSpPr>
        <p:spPr>
          <a:xfrm>
            <a:off x="1226164" y="1997208"/>
            <a:ext cx="1213968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defRPr/>
            </a:pPr>
            <a:r>
              <a:rPr lang="de-DE" sz="900" dirty="0">
                <a:solidFill>
                  <a:schemeClr val="bg1"/>
                </a:solidFill>
              </a:rPr>
              <a:t>Head of Truck Sales</a:t>
            </a:r>
          </a:p>
        </p:txBody>
      </p:sp>
      <p:sp>
        <p:nvSpPr>
          <p:cNvPr id="13" name="object 8"/>
          <p:cNvSpPr/>
          <p:nvPr/>
        </p:nvSpPr>
        <p:spPr>
          <a:xfrm>
            <a:off x="9089136" y="1771078"/>
            <a:ext cx="2551176" cy="614680"/>
          </a:xfrm>
          <a:custGeom>
            <a:avLst/>
            <a:gdLst/>
            <a:ahLst/>
            <a:cxnLst/>
            <a:rect l="l" t="t" r="r" b="b"/>
            <a:pathLst>
              <a:path w="2332990" h="614680">
                <a:moveTo>
                  <a:pt x="0" y="614108"/>
                </a:moveTo>
                <a:lnTo>
                  <a:pt x="2332736" y="614108"/>
                </a:lnTo>
                <a:lnTo>
                  <a:pt x="2332736" y="0"/>
                </a:lnTo>
                <a:lnTo>
                  <a:pt x="0" y="0"/>
                </a:lnTo>
                <a:lnTo>
                  <a:pt x="0" y="614108"/>
                </a:lnTo>
                <a:close/>
              </a:path>
            </a:pathLst>
          </a:custGeom>
          <a:solidFill>
            <a:srgbClr val="6D7D8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9"/>
          <p:cNvSpPr txBox="1"/>
          <p:nvPr/>
        </p:nvSpPr>
        <p:spPr>
          <a:xfrm>
            <a:off x="9174996" y="1858907"/>
            <a:ext cx="237945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defRPr/>
            </a:pPr>
            <a:r>
              <a:rPr lang="de-DE" sz="900" dirty="0">
                <a:solidFill>
                  <a:schemeClr val="bg1"/>
                </a:solidFill>
              </a:rPr>
              <a:t>Truck and Bus sales, Order </a:t>
            </a:r>
            <a:r>
              <a:rPr lang="de-DE" sz="900" dirty="0" smtClean="0">
                <a:solidFill>
                  <a:schemeClr val="bg1"/>
                </a:solidFill>
              </a:rPr>
              <a:t>Management, Controlling,</a:t>
            </a: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16" name="object 10"/>
          <p:cNvSpPr/>
          <p:nvPr/>
        </p:nvSpPr>
        <p:spPr>
          <a:xfrm>
            <a:off x="3283750" y="1771078"/>
            <a:ext cx="5601295" cy="614680"/>
          </a:xfrm>
          <a:custGeom>
            <a:avLst/>
            <a:gdLst/>
            <a:ahLst/>
            <a:cxnLst/>
            <a:rect l="l" t="t" r="r" b="b"/>
            <a:pathLst>
              <a:path w="3981450" h="614680">
                <a:moveTo>
                  <a:pt x="0" y="614108"/>
                </a:moveTo>
                <a:lnTo>
                  <a:pt x="3981450" y="614108"/>
                </a:lnTo>
                <a:lnTo>
                  <a:pt x="3981450" y="0"/>
                </a:lnTo>
                <a:lnTo>
                  <a:pt x="0" y="0"/>
                </a:lnTo>
                <a:lnTo>
                  <a:pt x="0" y="614108"/>
                </a:lnTo>
                <a:close/>
              </a:path>
            </a:pathLst>
          </a:custGeom>
          <a:solidFill>
            <a:srgbClr val="6D7D8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1"/>
          <p:cNvSpPr txBox="1"/>
          <p:nvPr/>
        </p:nvSpPr>
        <p:spPr>
          <a:xfrm>
            <a:off x="3359964" y="1992119"/>
            <a:ext cx="5473071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defRPr/>
            </a:pPr>
            <a:r>
              <a:rPr lang="de-DE" sz="900" dirty="0">
                <a:solidFill>
                  <a:schemeClr val="bg1"/>
                </a:solidFill>
              </a:rPr>
              <a:t>To have a </a:t>
            </a:r>
            <a:r>
              <a:rPr lang="de-DE" sz="900" dirty="0" smtClean="0">
                <a:solidFill>
                  <a:schemeClr val="bg1"/>
                </a:solidFill>
              </a:rPr>
              <a:t>budget </a:t>
            </a:r>
            <a:r>
              <a:rPr lang="de-DE" sz="900" dirty="0">
                <a:solidFill>
                  <a:schemeClr val="bg1"/>
                </a:solidFill>
              </a:rPr>
              <a:t>and the control of </a:t>
            </a:r>
            <a:r>
              <a:rPr lang="de-DE" sz="900" dirty="0" smtClean="0">
                <a:solidFill>
                  <a:schemeClr val="bg1"/>
                </a:solidFill>
              </a:rPr>
              <a:t>DEMO / </a:t>
            </a:r>
            <a:r>
              <a:rPr lang="de-DE" sz="900" dirty="0">
                <a:solidFill>
                  <a:schemeClr val="bg1"/>
                </a:solidFill>
              </a:rPr>
              <a:t>Courtesy unit expenses</a:t>
            </a:r>
          </a:p>
          <a:p>
            <a:pPr marL="12700" algn="ctr"/>
            <a:endParaRPr lang="de-DE" sz="900" dirty="0">
              <a:solidFill>
                <a:schemeClr val="bg1"/>
              </a:solidFill>
            </a:endParaRPr>
          </a:p>
          <a:p>
            <a:pPr marL="12700" algn="ctr"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</p:txBody>
      </p:sp>
      <p:sp>
        <p:nvSpPr>
          <p:cNvPr id="18" name="object 12"/>
          <p:cNvSpPr txBox="1"/>
          <p:nvPr/>
        </p:nvSpPr>
        <p:spPr>
          <a:xfrm>
            <a:off x="516737" y="2498562"/>
            <a:ext cx="110617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Pre</a:t>
            </a:r>
            <a:r>
              <a:rPr sz="900" b="1" spc="-10" dirty="0">
                <a:solidFill>
                  <a:srgbClr val="2F3B48"/>
                </a:solidFill>
                <a:latin typeface="Arial"/>
                <a:cs typeface="Arial"/>
              </a:rPr>
              <a:t>v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ious</a:t>
            </a:r>
            <a:r>
              <a:rPr sz="900" b="1" spc="-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processes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9" name="object 13"/>
          <p:cNvSpPr txBox="1"/>
          <p:nvPr/>
        </p:nvSpPr>
        <p:spPr>
          <a:xfrm>
            <a:off x="516737" y="2696682"/>
            <a:ext cx="255543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 indent="-114300">
              <a:spcBef>
                <a:spcPct val="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de-DE" altLang="en-US" sz="800" dirty="0" smtClean="0"/>
              <a:t> </a:t>
            </a:r>
            <a:r>
              <a:rPr lang="de-DE" sz="900" dirty="0"/>
              <a:t>Satisfy demand from the market via the Sales </a:t>
            </a:r>
            <a:r>
              <a:rPr lang="de-DE" sz="900" dirty="0" smtClean="0"/>
              <a:t>organisation</a:t>
            </a:r>
            <a:endParaRPr lang="de-DE" sz="900" dirty="0"/>
          </a:p>
        </p:txBody>
      </p:sp>
      <p:sp>
        <p:nvSpPr>
          <p:cNvPr id="20" name="object 14"/>
          <p:cNvSpPr txBox="1"/>
          <p:nvPr/>
        </p:nvSpPr>
        <p:spPr>
          <a:xfrm>
            <a:off x="8598535" y="2506563"/>
            <a:ext cx="127825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ZA" sz="900" b="1" dirty="0" smtClean="0">
                <a:solidFill>
                  <a:srgbClr val="2F3B48"/>
                </a:solidFill>
                <a:latin typeface="Arial"/>
                <a:cs typeface="Arial"/>
              </a:rPr>
              <a:t>Following</a:t>
            </a:r>
            <a:r>
              <a:rPr sz="900" b="1" spc="-20" dirty="0" smtClean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processes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2" name="object 16"/>
          <p:cNvSpPr txBox="1"/>
          <p:nvPr/>
        </p:nvSpPr>
        <p:spPr>
          <a:xfrm>
            <a:off x="518565" y="3353272"/>
            <a:ext cx="2629167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5" dirty="0">
                <a:solidFill>
                  <a:srgbClr val="2F3B48"/>
                </a:solidFill>
                <a:latin typeface="Arial"/>
                <a:cs typeface="Arial"/>
              </a:rPr>
              <a:t>M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ain</a:t>
            </a:r>
            <a:r>
              <a:rPr sz="900" b="1" spc="-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 smtClean="0">
                <a:solidFill>
                  <a:srgbClr val="2F3B48"/>
                </a:solidFill>
                <a:latin typeface="Arial"/>
                <a:cs typeface="Arial"/>
              </a:rPr>
              <a:t>input</a:t>
            </a:r>
            <a:r>
              <a:rPr lang="en-ZA" sz="900" b="1" dirty="0" smtClean="0">
                <a:solidFill>
                  <a:srgbClr val="2F3B48"/>
                </a:solidFill>
                <a:latin typeface="Arial"/>
                <a:cs typeface="Arial"/>
              </a:rPr>
              <a:t> / Customer needs &amp; Expectations 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4" name="object 18"/>
          <p:cNvSpPr txBox="1"/>
          <p:nvPr/>
        </p:nvSpPr>
        <p:spPr>
          <a:xfrm>
            <a:off x="9318498" y="3353272"/>
            <a:ext cx="67437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5" dirty="0">
                <a:solidFill>
                  <a:srgbClr val="2F3B48"/>
                </a:solidFill>
                <a:latin typeface="Arial"/>
                <a:cs typeface="Arial"/>
              </a:rPr>
              <a:t>M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ain</a:t>
            </a:r>
            <a:r>
              <a:rPr sz="900" b="1" spc="-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output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6" name="object 20"/>
          <p:cNvSpPr txBox="1"/>
          <p:nvPr/>
        </p:nvSpPr>
        <p:spPr>
          <a:xfrm>
            <a:off x="6175629" y="3353272"/>
            <a:ext cx="9785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Interested</a:t>
            </a:r>
            <a:r>
              <a:rPr sz="900" b="1" spc="-2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parties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8" name="object 22"/>
          <p:cNvSpPr txBox="1"/>
          <p:nvPr/>
        </p:nvSpPr>
        <p:spPr>
          <a:xfrm>
            <a:off x="3394329" y="3353272"/>
            <a:ext cx="9779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Process</a:t>
            </a:r>
            <a:r>
              <a:rPr sz="900" b="1" spc="-2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contents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9" name="object 23"/>
          <p:cNvSpPr txBox="1"/>
          <p:nvPr/>
        </p:nvSpPr>
        <p:spPr>
          <a:xfrm>
            <a:off x="6204966" y="3551392"/>
            <a:ext cx="2107184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25" dirty="0">
                <a:solidFill>
                  <a:srgbClr val="E30045"/>
                </a:solidFill>
                <a:latin typeface="Wingdings"/>
                <a:cs typeface="Wingdings"/>
              </a:rPr>
              <a:t></a:t>
            </a:r>
            <a:r>
              <a:rPr sz="500" spc="25" dirty="0">
                <a:solidFill>
                  <a:srgbClr val="E30045"/>
                </a:solidFill>
                <a:latin typeface="Times New Roman"/>
                <a:cs typeface="Times New Roman"/>
              </a:rPr>
              <a:t>  </a:t>
            </a:r>
            <a:r>
              <a:rPr sz="500" spc="25" dirty="0" smtClean="0">
                <a:solidFill>
                  <a:srgbClr val="E30045"/>
                </a:solidFill>
                <a:latin typeface="Times New Roman"/>
                <a:cs typeface="Times New Roman"/>
              </a:rPr>
              <a:t> </a:t>
            </a:r>
            <a:r>
              <a:rPr sz="500" spc="-5" dirty="0" smtClean="0">
                <a:solidFill>
                  <a:srgbClr val="E30045"/>
                </a:solidFill>
                <a:latin typeface="Times New Roman"/>
                <a:cs typeface="Times New Roman"/>
              </a:rPr>
              <a:t> </a:t>
            </a:r>
            <a:r>
              <a:rPr lang="en-ZA" sz="900" spc="-5" dirty="0" smtClean="0">
                <a:cs typeface="Times New Roman"/>
              </a:rPr>
              <a:t>Controlling</a:t>
            </a:r>
            <a:endParaRPr sz="9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00" spc="25" dirty="0" smtClean="0">
                <a:solidFill>
                  <a:srgbClr val="E30045"/>
                </a:solidFill>
                <a:latin typeface="Wingdings"/>
                <a:cs typeface="Wingdings"/>
              </a:rPr>
              <a:t></a:t>
            </a:r>
            <a:r>
              <a:rPr sz="500" spc="25" dirty="0" smtClean="0">
                <a:solidFill>
                  <a:srgbClr val="E30045"/>
                </a:solidFill>
                <a:latin typeface="Times New Roman"/>
                <a:cs typeface="Times New Roman"/>
              </a:rPr>
              <a:t>   </a:t>
            </a:r>
            <a:r>
              <a:rPr sz="500" spc="-5" dirty="0" smtClean="0">
                <a:solidFill>
                  <a:srgbClr val="E30045"/>
                </a:solidFill>
                <a:latin typeface="Times New Roman"/>
                <a:cs typeface="Times New Roman"/>
              </a:rPr>
              <a:t> </a:t>
            </a:r>
            <a:r>
              <a:rPr lang="en-ZA" sz="900" spc="-5" dirty="0" smtClean="0">
                <a:cs typeface="Times New Roman"/>
              </a:rPr>
              <a:t>Order management</a:t>
            </a:r>
            <a:endParaRPr sz="9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00" spc="25" dirty="0" smtClean="0">
                <a:solidFill>
                  <a:srgbClr val="E30045"/>
                </a:solidFill>
                <a:latin typeface="Wingdings"/>
                <a:cs typeface="Wingdings"/>
              </a:rPr>
              <a:t></a:t>
            </a:r>
            <a:r>
              <a:rPr sz="500" spc="25" dirty="0" smtClean="0">
                <a:solidFill>
                  <a:srgbClr val="E30045"/>
                </a:solidFill>
                <a:latin typeface="Times New Roman"/>
                <a:cs typeface="Times New Roman"/>
              </a:rPr>
              <a:t>   </a:t>
            </a:r>
            <a:r>
              <a:rPr sz="500" spc="-5" dirty="0" smtClean="0">
                <a:solidFill>
                  <a:srgbClr val="E30045"/>
                </a:solidFill>
                <a:latin typeface="Times New Roman"/>
                <a:cs typeface="Times New Roman"/>
              </a:rPr>
              <a:t> </a:t>
            </a:r>
            <a:r>
              <a:rPr lang="en-ZA" sz="900" spc="-5" dirty="0" smtClean="0">
                <a:cs typeface="Times New Roman"/>
              </a:rPr>
              <a:t>Truck &amp; Bus Sales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0" name="object 24"/>
          <p:cNvSpPr txBox="1"/>
          <p:nvPr/>
        </p:nvSpPr>
        <p:spPr>
          <a:xfrm>
            <a:off x="1323238" y="1625691"/>
            <a:ext cx="84074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Process</a:t>
            </a:r>
            <a:r>
              <a:rPr sz="900" b="1" spc="-2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o</a:t>
            </a:r>
            <a:r>
              <a:rPr sz="900" b="1" spc="20" dirty="0">
                <a:solidFill>
                  <a:srgbClr val="2F3B48"/>
                </a:solidFill>
                <a:latin typeface="Arial"/>
                <a:cs typeface="Arial"/>
              </a:rPr>
              <a:t>w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ner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1" name="object 25"/>
          <p:cNvSpPr txBox="1"/>
          <p:nvPr/>
        </p:nvSpPr>
        <p:spPr>
          <a:xfrm>
            <a:off x="5633466" y="1611975"/>
            <a:ext cx="99695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Process</a:t>
            </a:r>
            <a:r>
              <a:rPr sz="900" b="1" spc="-2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objecti</a:t>
            </a:r>
            <a:r>
              <a:rPr sz="900" b="1" spc="-10" dirty="0">
                <a:solidFill>
                  <a:srgbClr val="2F3B48"/>
                </a:solidFill>
                <a:latin typeface="Arial"/>
                <a:cs typeface="Arial"/>
              </a:rPr>
              <a:t>v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e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2" name="object 26"/>
          <p:cNvSpPr txBox="1"/>
          <p:nvPr/>
        </p:nvSpPr>
        <p:spPr>
          <a:xfrm>
            <a:off x="9678162" y="1625691"/>
            <a:ext cx="138049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Participant</a:t>
            </a:r>
            <a:r>
              <a:rPr sz="900" b="1" spc="5" dirty="0">
                <a:solidFill>
                  <a:srgbClr val="2F3B48"/>
                </a:solidFill>
                <a:latin typeface="Arial"/>
                <a:cs typeface="Arial"/>
              </a:rPr>
              <a:t>s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,</a:t>
            </a:r>
            <a:r>
              <a:rPr sz="900" b="1" spc="-2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co</a:t>
            </a:r>
            <a:r>
              <a:rPr sz="900" b="1" spc="5" dirty="0">
                <a:solidFill>
                  <a:srgbClr val="2F3B48"/>
                </a:solidFill>
                <a:latin typeface="Arial"/>
                <a:cs typeface="Arial"/>
              </a:rPr>
              <a:t>m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mitt</a:t>
            </a:r>
            <a:r>
              <a:rPr sz="900" b="1" spc="5" dirty="0">
                <a:solidFill>
                  <a:srgbClr val="2F3B48"/>
                </a:solidFill>
                <a:latin typeface="Arial"/>
                <a:cs typeface="Arial"/>
              </a:rPr>
              <a:t>e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es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3" name="object 27"/>
          <p:cNvSpPr/>
          <p:nvPr/>
        </p:nvSpPr>
        <p:spPr>
          <a:xfrm>
            <a:off x="475461" y="2654300"/>
            <a:ext cx="2952000" cy="0"/>
          </a:xfrm>
          <a:custGeom>
            <a:avLst/>
            <a:gdLst/>
            <a:ahLst/>
            <a:cxnLst/>
            <a:rect l="l" t="t" r="r" b="b"/>
            <a:pathLst>
              <a:path w="2376805">
                <a:moveTo>
                  <a:pt x="0" y="0"/>
                </a:moveTo>
                <a:lnTo>
                  <a:pt x="2376449" y="0"/>
                </a:lnTo>
              </a:path>
            </a:pathLst>
          </a:custGeom>
          <a:ln w="6350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28"/>
          <p:cNvSpPr/>
          <p:nvPr/>
        </p:nvSpPr>
        <p:spPr>
          <a:xfrm>
            <a:off x="405485" y="4766564"/>
            <a:ext cx="11340000" cy="0"/>
          </a:xfrm>
          <a:custGeom>
            <a:avLst/>
            <a:gdLst/>
            <a:ahLst/>
            <a:cxnLst/>
            <a:rect l="l" t="t" r="r" b="b"/>
            <a:pathLst>
              <a:path w="8515350">
                <a:moveTo>
                  <a:pt x="0" y="0"/>
                </a:moveTo>
                <a:lnTo>
                  <a:pt x="8515248" y="0"/>
                </a:lnTo>
              </a:path>
            </a:pathLst>
          </a:custGeom>
          <a:ln w="6350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29"/>
          <p:cNvSpPr/>
          <p:nvPr/>
        </p:nvSpPr>
        <p:spPr>
          <a:xfrm>
            <a:off x="3936746" y="2646679"/>
            <a:ext cx="4173982" cy="566420"/>
          </a:xfrm>
          <a:custGeom>
            <a:avLst/>
            <a:gdLst/>
            <a:ahLst/>
            <a:cxnLst/>
            <a:rect l="l" t="t" r="r" b="b"/>
            <a:pathLst>
              <a:path w="2806700" h="566419">
                <a:moveTo>
                  <a:pt x="2630804" y="0"/>
                </a:moveTo>
                <a:lnTo>
                  <a:pt x="0" y="0"/>
                </a:lnTo>
                <a:lnTo>
                  <a:pt x="176022" y="283210"/>
                </a:lnTo>
                <a:lnTo>
                  <a:pt x="0" y="566420"/>
                </a:lnTo>
                <a:lnTo>
                  <a:pt x="2630804" y="566420"/>
                </a:lnTo>
                <a:lnTo>
                  <a:pt x="2806700" y="283210"/>
                </a:lnTo>
                <a:lnTo>
                  <a:pt x="263080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0"/>
          <p:cNvSpPr txBox="1"/>
          <p:nvPr/>
        </p:nvSpPr>
        <p:spPr>
          <a:xfrm>
            <a:off x="4874272" y="2750240"/>
            <a:ext cx="2515337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defRPr/>
            </a:pPr>
            <a:r>
              <a:rPr lang="de-DE" sz="1100" b="1" dirty="0" smtClean="0">
                <a:solidFill>
                  <a:schemeClr val="tx1">
                    <a:lumMod val="75000"/>
                  </a:schemeClr>
                </a:solidFill>
              </a:rPr>
              <a:t>DEMO / </a:t>
            </a:r>
            <a:r>
              <a:rPr lang="de-DE" sz="1100" b="1" dirty="0">
                <a:solidFill>
                  <a:schemeClr val="tx1">
                    <a:lumMod val="75000"/>
                  </a:schemeClr>
                </a:solidFill>
              </a:rPr>
              <a:t>Courtesy vehicle: </a:t>
            </a:r>
          </a:p>
          <a:p>
            <a:pPr algn="ctr">
              <a:defRPr/>
            </a:pPr>
            <a:r>
              <a:rPr lang="de-DE" sz="1100" b="1" dirty="0">
                <a:solidFill>
                  <a:schemeClr val="tx1">
                    <a:lumMod val="75000"/>
                  </a:schemeClr>
                </a:solidFill>
              </a:rPr>
              <a:t>Budget Control Process</a:t>
            </a:r>
          </a:p>
        </p:txBody>
      </p:sp>
      <p:sp>
        <p:nvSpPr>
          <p:cNvPr id="38" name="object 32"/>
          <p:cNvSpPr/>
          <p:nvPr/>
        </p:nvSpPr>
        <p:spPr>
          <a:xfrm>
            <a:off x="477264" y="3527042"/>
            <a:ext cx="2628939" cy="45719"/>
          </a:xfrm>
          <a:custGeom>
            <a:avLst/>
            <a:gdLst/>
            <a:ahLst/>
            <a:cxnLst/>
            <a:rect l="l" t="t" r="r" b="b"/>
            <a:pathLst>
              <a:path w="1840230">
                <a:moveTo>
                  <a:pt x="0" y="0"/>
                </a:moveTo>
                <a:lnTo>
                  <a:pt x="1839976" y="0"/>
                </a:lnTo>
              </a:path>
            </a:pathLst>
          </a:custGeom>
          <a:ln w="6350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34"/>
          <p:cNvSpPr/>
          <p:nvPr/>
        </p:nvSpPr>
        <p:spPr>
          <a:xfrm flipV="1">
            <a:off x="3352799" y="3477600"/>
            <a:ext cx="2637282" cy="53302"/>
          </a:xfrm>
          <a:custGeom>
            <a:avLst/>
            <a:gdLst/>
            <a:ahLst/>
            <a:cxnLst/>
            <a:rect l="l" t="t" r="r" b="b"/>
            <a:pathLst>
              <a:path w="1835150">
                <a:moveTo>
                  <a:pt x="0" y="0"/>
                </a:moveTo>
                <a:lnTo>
                  <a:pt x="1835149" y="0"/>
                </a:lnTo>
              </a:path>
            </a:pathLst>
          </a:custGeom>
          <a:ln w="6350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35"/>
          <p:cNvSpPr/>
          <p:nvPr/>
        </p:nvSpPr>
        <p:spPr>
          <a:xfrm flipV="1">
            <a:off x="6162801" y="3463035"/>
            <a:ext cx="2689734" cy="68440"/>
          </a:xfrm>
          <a:custGeom>
            <a:avLst/>
            <a:gdLst/>
            <a:ahLst/>
            <a:cxnLst/>
            <a:rect l="l" t="t" r="r" b="b"/>
            <a:pathLst>
              <a:path w="1863725">
                <a:moveTo>
                  <a:pt x="0" y="0"/>
                </a:moveTo>
                <a:lnTo>
                  <a:pt x="1863725" y="0"/>
                </a:lnTo>
              </a:path>
            </a:pathLst>
          </a:custGeom>
          <a:ln w="3175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39"/>
          <p:cNvSpPr/>
          <p:nvPr/>
        </p:nvSpPr>
        <p:spPr>
          <a:xfrm>
            <a:off x="424510" y="1556511"/>
            <a:ext cx="11323990" cy="4825365"/>
          </a:xfrm>
          <a:custGeom>
            <a:avLst/>
            <a:gdLst/>
            <a:ahLst/>
            <a:cxnLst/>
            <a:rect l="l" t="t" r="r" b="b"/>
            <a:pathLst>
              <a:path w="8496300" h="4825365">
                <a:moveTo>
                  <a:pt x="0" y="4825238"/>
                </a:moveTo>
                <a:lnTo>
                  <a:pt x="8496173" y="4825238"/>
                </a:lnTo>
                <a:lnTo>
                  <a:pt x="8496173" y="0"/>
                </a:lnTo>
                <a:lnTo>
                  <a:pt x="0" y="0"/>
                </a:lnTo>
                <a:lnTo>
                  <a:pt x="0" y="4825238"/>
                </a:lnTo>
                <a:close/>
              </a:path>
            </a:pathLst>
          </a:custGeom>
          <a:ln w="9525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0"/>
          <p:cNvSpPr/>
          <p:nvPr/>
        </p:nvSpPr>
        <p:spPr>
          <a:xfrm>
            <a:off x="4228973" y="4890414"/>
            <a:ext cx="3600000" cy="720090"/>
          </a:xfrm>
          <a:custGeom>
            <a:avLst/>
            <a:gdLst/>
            <a:ahLst/>
            <a:cxnLst/>
            <a:rect l="l" t="t" r="r" b="b"/>
            <a:pathLst>
              <a:path w="2854960" h="720089">
                <a:moveTo>
                  <a:pt x="0" y="720001"/>
                </a:moveTo>
                <a:lnTo>
                  <a:pt x="2854705" y="720001"/>
                </a:lnTo>
                <a:lnTo>
                  <a:pt x="2854705" y="0"/>
                </a:lnTo>
                <a:lnTo>
                  <a:pt x="0" y="0"/>
                </a:lnTo>
                <a:lnTo>
                  <a:pt x="0" y="720001"/>
                </a:lnTo>
                <a:close/>
              </a:path>
            </a:pathLst>
          </a:custGeom>
          <a:solidFill>
            <a:srgbClr val="6D7D8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1"/>
          <p:cNvSpPr txBox="1"/>
          <p:nvPr/>
        </p:nvSpPr>
        <p:spPr>
          <a:xfrm>
            <a:off x="4270628" y="4945851"/>
            <a:ext cx="1362838" cy="5437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Standards/tools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500" spc="25" dirty="0">
                <a:solidFill>
                  <a:srgbClr val="FFFFFF"/>
                </a:solidFill>
                <a:latin typeface="Wingdings"/>
                <a:cs typeface="Wingdings"/>
              </a:rPr>
              <a:t></a:t>
            </a:r>
            <a:r>
              <a:rPr sz="500" spc="25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ZA" sz="5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lang="en-US" sz="900" dirty="0" smtClean="0">
                <a:solidFill>
                  <a:srgbClr val="FFFFFF"/>
                </a:solidFill>
                <a:latin typeface="Arial"/>
                <a:cs typeface="Arial"/>
              </a:rPr>
              <a:t>EMBRACE</a:t>
            </a:r>
          </a:p>
          <a:p>
            <a:pPr marL="184150" indent="-171450">
              <a:lnSpc>
                <a:spcPct val="100000"/>
              </a:lnSpc>
              <a:spcBef>
                <a:spcPts val="525"/>
              </a:spcBef>
              <a:buFont typeface="Wingdings" panose="05000000000000000000" pitchFamily="2" charset="2"/>
              <a:buChar char="§"/>
            </a:pPr>
            <a:r>
              <a:rPr lang="en-US" sz="900" dirty="0" smtClean="0">
                <a:solidFill>
                  <a:srgbClr val="FFFFFF"/>
                </a:solidFill>
                <a:latin typeface="Arial"/>
                <a:cs typeface="Arial"/>
              </a:rPr>
              <a:t>Management Reports</a:t>
            </a:r>
          </a:p>
        </p:txBody>
      </p:sp>
      <p:sp>
        <p:nvSpPr>
          <p:cNvPr id="48" name="object 42"/>
          <p:cNvSpPr/>
          <p:nvPr/>
        </p:nvSpPr>
        <p:spPr>
          <a:xfrm>
            <a:off x="477938" y="4890477"/>
            <a:ext cx="3600000" cy="1490980"/>
          </a:xfrm>
          <a:custGeom>
            <a:avLst/>
            <a:gdLst/>
            <a:ahLst/>
            <a:cxnLst/>
            <a:rect l="l" t="t" r="r" b="b"/>
            <a:pathLst>
              <a:path w="2628265" h="1490979">
                <a:moveTo>
                  <a:pt x="0" y="1490853"/>
                </a:moveTo>
                <a:lnTo>
                  <a:pt x="2628011" y="1490853"/>
                </a:lnTo>
                <a:lnTo>
                  <a:pt x="2628011" y="0"/>
                </a:lnTo>
                <a:lnTo>
                  <a:pt x="0" y="0"/>
                </a:lnTo>
                <a:lnTo>
                  <a:pt x="0" y="1490853"/>
                </a:lnTo>
                <a:close/>
              </a:path>
            </a:pathLst>
          </a:custGeom>
          <a:solidFill>
            <a:srgbClr val="6D7D8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3"/>
          <p:cNvSpPr txBox="1"/>
          <p:nvPr/>
        </p:nvSpPr>
        <p:spPr>
          <a:xfrm>
            <a:off x="4266692" y="5698073"/>
            <a:ext cx="1366774" cy="32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Capacity</a:t>
            </a:r>
            <a:r>
              <a:rPr sz="9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tied</a:t>
            </a:r>
            <a:r>
              <a:rPr sz="9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dirty="0" smtClean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lang="en-ZA" sz="900" b="1" dirty="0" smtClean="0">
                <a:solidFill>
                  <a:srgbClr val="FFFFFF"/>
                </a:solidFill>
                <a:latin typeface="Arial"/>
                <a:cs typeface="Arial"/>
              </a:rPr>
              <a:t> in FTE</a:t>
            </a:r>
            <a:endParaRPr sz="900" dirty="0">
              <a:latin typeface="Arial"/>
              <a:cs typeface="Arial"/>
            </a:endParaRPr>
          </a:p>
          <a:p>
            <a:pPr marL="32384">
              <a:lnSpc>
                <a:spcPct val="100000"/>
              </a:lnSpc>
              <a:spcBef>
                <a:spcPts val="360"/>
              </a:spcBef>
            </a:pPr>
            <a:r>
              <a:rPr sz="550" spc="-10" dirty="0">
                <a:solidFill>
                  <a:srgbClr val="FFFFFF"/>
                </a:solidFill>
                <a:latin typeface="Wingdings"/>
                <a:cs typeface="Wingdings"/>
              </a:rPr>
              <a:t></a:t>
            </a:r>
            <a:r>
              <a:rPr sz="550" spc="-10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lang="en-US" sz="900" spc="-55" dirty="0" smtClean="0">
                <a:solidFill>
                  <a:srgbClr val="FFFFFF"/>
                </a:solidFill>
                <a:cs typeface="Times New Roman"/>
              </a:rPr>
              <a:t>0.2 FTE</a:t>
            </a:r>
            <a:endParaRPr sz="900" dirty="0">
              <a:cs typeface="Arial"/>
            </a:endParaRPr>
          </a:p>
        </p:txBody>
      </p:sp>
      <p:sp>
        <p:nvSpPr>
          <p:cNvPr id="50" name="object 44"/>
          <p:cNvSpPr txBox="1"/>
          <p:nvPr/>
        </p:nvSpPr>
        <p:spPr>
          <a:xfrm>
            <a:off x="494182" y="4937343"/>
            <a:ext cx="2955646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R/C   </a:t>
            </a:r>
            <a:r>
              <a:rPr sz="9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ZA" sz="900" b="1" spc="-80" dirty="0" smtClean="0">
                <a:solidFill>
                  <a:srgbClr val="FFFFFF"/>
                </a:solidFill>
                <a:latin typeface="Arial"/>
                <a:cs typeface="Arial"/>
              </a:rPr>
              <a:t>     </a:t>
            </a:r>
            <a:r>
              <a:rPr sz="900" b="1" spc="5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00" b="1" dirty="0" smtClean="0">
                <a:solidFill>
                  <a:srgbClr val="FFFFFF"/>
                </a:solidFill>
                <a:latin typeface="Arial"/>
                <a:cs typeface="Arial"/>
              </a:rPr>
              <a:t>ain</a:t>
            </a:r>
            <a:r>
              <a:rPr sz="900" b="1" spc="-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risks/opportunities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326390" algn="l"/>
              </a:tabLst>
            </a:pPr>
            <a:r>
              <a:rPr lang="en-ZA" sz="900" dirty="0" smtClean="0">
                <a:solidFill>
                  <a:srgbClr val="FFFFFF"/>
                </a:solidFill>
                <a:latin typeface="Arial"/>
                <a:cs typeface="Arial"/>
              </a:rPr>
              <a:t>R1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ZA" sz="900" dirty="0" smtClean="0">
                <a:solidFill>
                  <a:srgbClr val="FFFFFF"/>
                </a:solidFill>
                <a:latin typeface="Arial"/>
                <a:cs typeface="Arial"/>
              </a:rPr>
              <a:t>     Uncontrolled expenditure</a:t>
            </a:r>
            <a:endParaRPr sz="9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  <a:tabLst>
                <a:tab pos="326390" algn="l"/>
              </a:tabLst>
            </a:pPr>
            <a:r>
              <a:rPr lang="en-ZA" sz="900" dirty="0" smtClean="0">
                <a:solidFill>
                  <a:srgbClr val="FFFFFF"/>
                </a:solidFill>
                <a:latin typeface="Arial"/>
                <a:cs typeface="Arial"/>
              </a:rPr>
              <a:t>C1</a:t>
            </a:r>
            <a:r>
              <a:rPr sz="900" dirty="0" smtClean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ZA" sz="900" dirty="0" smtClean="0">
                <a:solidFill>
                  <a:srgbClr val="FFFFFF"/>
                </a:solidFill>
                <a:latin typeface="Arial"/>
                <a:cs typeface="Arial"/>
              </a:rPr>
              <a:t>     Reduce costs </a:t>
            </a:r>
            <a:endParaRPr sz="9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326390" algn="l"/>
              </a:tabLst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51" name="object 45"/>
          <p:cNvSpPr txBox="1"/>
          <p:nvPr/>
        </p:nvSpPr>
        <p:spPr>
          <a:xfrm>
            <a:off x="3532124" y="4937343"/>
            <a:ext cx="545814" cy="569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188" indent="-103188">
              <a:lnSpc>
                <a:spcPct val="100000"/>
              </a:lnSpc>
            </a:pP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ZA" sz="900" dirty="0" smtClean="0">
                <a:solidFill>
                  <a:srgbClr val="FFFFFF"/>
                </a:solidFill>
                <a:latin typeface="Arial"/>
                <a:cs typeface="Arial"/>
              </a:rPr>
              <a:t>High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ZA" sz="900" dirty="0" smtClean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52" name="object 46"/>
          <p:cNvSpPr txBox="1"/>
          <p:nvPr/>
        </p:nvSpPr>
        <p:spPr>
          <a:xfrm>
            <a:off x="8057515" y="5176230"/>
            <a:ext cx="254635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-10" dirty="0">
                <a:solidFill>
                  <a:srgbClr val="FFFFFF"/>
                </a:solidFill>
                <a:latin typeface="Wingdings"/>
                <a:cs typeface="Wingdings"/>
              </a:rPr>
              <a:t></a:t>
            </a:r>
            <a:r>
              <a:rPr sz="550" spc="-10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sz="55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00" spc="25" dirty="0">
                <a:solidFill>
                  <a:srgbClr val="FFFFFF"/>
                </a:solidFill>
                <a:latin typeface="Wingdings"/>
                <a:cs typeface="Wingdings"/>
              </a:rPr>
              <a:t></a:t>
            </a:r>
            <a:r>
              <a:rPr sz="500" spc="25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50" spc="-10" dirty="0">
                <a:solidFill>
                  <a:srgbClr val="FFFFFF"/>
                </a:solidFill>
                <a:latin typeface="Wingdings"/>
                <a:cs typeface="Wingdings"/>
              </a:rPr>
              <a:t></a:t>
            </a:r>
            <a:r>
              <a:rPr sz="550" spc="-10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sz="55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53" name="object 32"/>
          <p:cNvSpPr/>
          <p:nvPr/>
        </p:nvSpPr>
        <p:spPr>
          <a:xfrm>
            <a:off x="8578849" y="2653200"/>
            <a:ext cx="3024000" cy="0"/>
          </a:xfrm>
          <a:custGeom>
            <a:avLst/>
            <a:gdLst/>
            <a:ahLst/>
            <a:cxnLst/>
            <a:rect l="l" t="t" r="r" b="b"/>
            <a:pathLst>
              <a:path w="1840230">
                <a:moveTo>
                  <a:pt x="0" y="0"/>
                </a:moveTo>
                <a:lnTo>
                  <a:pt x="1839976" y="0"/>
                </a:lnTo>
              </a:path>
            </a:pathLst>
          </a:custGeom>
          <a:ln w="6350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32"/>
          <p:cNvSpPr/>
          <p:nvPr/>
        </p:nvSpPr>
        <p:spPr>
          <a:xfrm flipV="1">
            <a:off x="9089136" y="3484800"/>
            <a:ext cx="2516089" cy="45719"/>
          </a:xfrm>
          <a:custGeom>
            <a:avLst/>
            <a:gdLst/>
            <a:ahLst/>
            <a:cxnLst/>
            <a:rect l="l" t="t" r="r" b="b"/>
            <a:pathLst>
              <a:path w="1840230">
                <a:moveTo>
                  <a:pt x="0" y="0"/>
                </a:moveTo>
                <a:lnTo>
                  <a:pt x="1839976" y="0"/>
                </a:lnTo>
              </a:path>
            </a:pathLst>
          </a:custGeom>
          <a:ln w="6350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48"/>
          <p:cNvSpPr txBox="1"/>
          <p:nvPr/>
        </p:nvSpPr>
        <p:spPr>
          <a:xfrm>
            <a:off x="510120" y="6639678"/>
            <a:ext cx="6444862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700" spc="-5" dirty="0">
                <a:solidFill>
                  <a:srgbClr val="6D7D8D"/>
                </a:solidFill>
                <a:cs typeface="Arial"/>
              </a:rPr>
              <a:t>MAN Automotive (South Africa) Proprietary Limited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Truck Sales – Order Management 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 Wayne Powdrell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</a:t>
            </a:r>
            <a:r>
              <a:rPr lang="en-US" sz="700" spc="-5" dirty="0" smtClean="0">
                <a:solidFill>
                  <a:srgbClr val="6D7D8D"/>
                </a:solidFill>
                <a:cs typeface="Arial"/>
              </a:rPr>
              <a:t>25/10/2017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ZA" sz="700" spc="-5" dirty="0" smtClean="0">
                <a:solidFill>
                  <a:srgbClr val="6D7D8D"/>
                </a:solidFill>
                <a:latin typeface="Arial"/>
                <a:cs typeface="Arial"/>
              </a:rPr>
              <a:t>PD_MTB-RSA-NSC_20_02_04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Version  </a:t>
            </a:r>
            <a:r>
              <a:rPr lang="en-US" sz="700" spc="-5" dirty="0">
                <a:solidFill>
                  <a:srgbClr val="6D7D8D"/>
                </a:solidFill>
                <a:latin typeface="Arial"/>
                <a:cs typeface="Arial"/>
              </a:rPr>
              <a:t>2</a:t>
            </a:r>
            <a:endParaRPr sz="700" spc="-5" dirty="0">
              <a:solidFill>
                <a:srgbClr val="6D7D8D"/>
              </a:solidFill>
              <a:latin typeface="Arial"/>
              <a:cs typeface="Arial"/>
            </a:endParaRPr>
          </a:p>
        </p:txBody>
      </p:sp>
      <p:sp>
        <p:nvSpPr>
          <p:cNvPr id="56" name="Rectangle 34"/>
          <p:cNvSpPr>
            <a:spLocks noChangeArrowheads="1"/>
          </p:cNvSpPr>
          <p:nvPr/>
        </p:nvSpPr>
        <p:spPr bwMode="gray">
          <a:xfrm>
            <a:off x="7975965" y="4894776"/>
            <a:ext cx="3657471" cy="720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buFont typeface="Wingdings" pitchFamily="2" charset="2"/>
              <a:buNone/>
            </a:pPr>
            <a:endParaRPr lang="de-DE">
              <a:solidFill>
                <a:srgbClr val="303C49"/>
              </a:solidFill>
              <a:cs typeface="Arial" pitchFamily="34" charset="0"/>
            </a:endParaRPr>
          </a:p>
        </p:txBody>
      </p:sp>
      <p:sp>
        <p:nvSpPr>
          <p:cNvPr id="57" name="Rectangle 34"/>
          <p:cNvSpPr>
            <a:spLocks noChangeArrowheads="1"/>
          </p:cNvSpPr>
          <p:nvPr/>
        </p:nvSpPr>
        <p:spPr bwMode="gray">
          <a:xfrm>
            <a:off x="7975966" y="5656216"/>
            <a:ext cx="3657470" cy="69000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buFont typeface="Wingdings" pitchFamily="2" charset="2"/>
              <a:buNone/>
            </a:pPr>
            <a:endParaRPr lang="de-DE">
              <a:solidFill>
                <a:srgbClr val="303C49"/>
              </a:solidFill>
              <a:cs typeface="Arial" pitchFamily="34" charset="0"/>
            </a:endParaRPr>
          </a:p>
        </p:txBody>
      </p:sp>
      <p:sp>
        <p:nvSpPr>
          <p:cNvPr id="58" name="Rectangle 35"/>
          <p:cNvSpPr>
            <a:spLocks noChangeArrowheads="1"/>
          </p:cNvSpPr>
          <p:nvPr/>
        </p:nvSpPr>
        <p:spPr bwMode="gray">
          <a:xfrm>
            <a:off x="8048393" y="5718452"/>
            <a:ext cx="1891406" cy="110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Key Performance Indicator (KPI)</a:t>
            </a:r>
          </a:p>
        </p:txBody>
      </p:sp>
      <p:sp>
        <p:nvSpPr>
          <p:cNvPr id="64" name="Rectangle 125"/>
          <p:cNvSpPr>
            <a:spLocks noChangeArrowheads="1"/>
          </p:cNvSpPr>
          <p:nvPr/>
        </p:nvSpPr>
        <p:spPr bwMode="gray">
          <a:xfrm>
            <a:off x="7931432" y="5177685"/>
            <a:ext cx="1197371" cy="206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en-US" sz="900" dirty="0">
                <a:solidFill>
                  <a:schemeClr val="bg1"/>
                </a:solidFill>
              </a:rPr>
              <a:t> Insurance cover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en-US" sz="900" dirty="0" smtClean="0">
                <a:solidFill>
                  <a:schemeClr val="bg1"/>
                </a:solidFill>
              </a:rPr>
              <a:t> Monthly </a:t>
            </a:r>
            <a:r>
              <a:rPr lang="de-DE" altLang="en-US" sz="900" dirty="0">
                <a:solidFill>
                  <a:schemeClr val="bg1"/>
                </a:solidFill>
              </a:rPr>
              <a:t>finance costs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en-US" sz="900" dirty="0">
                <a:solidFill>
                  <a:schemeClr val="bg1"/>
                </a:solidFill>
              </a:rPr>
              <a:t> Maintanance of units</a:t>
            </a:r>
          </a:p>
        </p:txBody>
      </p:sp>
      <p:sp>
        <p:nvSpPr>
          <p:cNvPr id="67" name="Rectangle 35"/>
          <p:cNvSpPr>
            <a:spLocks noChangeArrowheads="1"/>
          </p:cNvSpPr>
          <p:nvPr/>
        </p:nvSpPr>
        <p:spPr bwMode="gray">
          <a:xfrm>
            <a:off x="8027176" y="4957013"/>
            <a:ext cx="1603375" cy="110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Main expense driver</a:t>
            </a:r>
          </a:p>
        </p:txBody>
      </p:sp>
      <p:sp>
        <p:nvSpPr>
          <p:cNvPr id="68" name="Text Box 2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8496781" y="2630203"/>
            <a:ext cx="3215752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36000" rIns="18000" bIns="36000"/>
          <a:lstStyle>
            <a:lvl1pPr marL="114300" indent="-114300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de-DE" altLang="en-US" sz="900" dirty="0"/>
              <a:t>Demo/Courtesy unit allocation process</a:t>
            </a:r>
          </a:p>
        </p:txBody>
      </p:sp>
      <p:sp>
        <p:nvSpPr>
          <p:cNvPr id="69" name="Text Box 2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449018" y="3526623"/>
            <a:ext cx="1839913" cy="619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36000" rIns="18000" bIns="36000"/>
          <a:lstStyle>
            <a:lvl1pPr marL="114300" indent="-114300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de-DE" altLang="en-US" sz="900" dirty="0"/>
              <a:t>Volume and Costs </a:t>
            </a:r>
          </a:p>
          <a:p>
            <a:pPr>
              <a:spcBef>
                <a:spcPct val="0"/>
              </a:spcBef>
              <a:buClr>
                <a:schemeClr val="accent2"/>
              </a:buClr>
              <a:buSzPct val="60000"/>
            </a:pPr>
            <a:endParaRPr lang="de-DE" altLang="en-US" sz="900" dirty="0"/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SzPct val="60000"/>
              <a:buFontTx/>
              <a:buNone/>
            </a:pPr>
            <a:endParaRPr lang="de-DE" altLang="en-US" sz="900" dirty="0"/>
          </a:p>
        </p:txBody>
      </p:sp>
      <p:sp>
        <p:nvSpPr>
          <p:cNvPr id="70" name="Text Box 4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3354004" y="3539839"/>
            <a:ext cx="2582781" cy="75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36000" rIns="18000" bIns="36000"/>
          <a:lstStyle>
            <a:lvl1pPr marL="114300" indent="-114300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de-DE" altLang="en-US" sz="900" dirty="0"/>
              <a:t>Establish DEMO/Courtesy vehicle volume (geographically)</a:t>
            </a:r>
          </a:p>
          <a:p>
            <a:pPr>
              <a:spcBef>
                <a:spcPct val="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de-DE" altLang="en-US" sz="900" dirty="0"/>
              <a:t>Determine annual costs</a:t>
            </a:r>
          </a:p>
          <a:p>
            <a:pPr>
              <a:spcBef>
                <a:spcPct val="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de-DE" altLang="en-US" sz="900" dirty="0"/>
              <a:t>Calculate monthly depreciation + costs</a:t>
            </a:r>
          </a:p>
          <a:p>
            <a:pPr>
              <a:spcBef>
                <a:spcPct val="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de-DE" altLang="en-US" sz="900" dirty="0"/>
              <a:t>Monitor/ Control against budget</a:t>
            </a:r>
          </a:p>
          <a:p>
            <a:pPr marL="0" indent="0">
              <a:spcBef>
                <a:spcPct val="0"/>
              </a:spcBef>
              <a:buClr>
                <a:schemeClr val="accent2"/>
              </a:buClr>
              <a:buSzPct val="60000"/>
            </a:pPr>
            <a:endParaRPr lang="de-DE" altLang="en-US" sz="900" dirty="0"/>
          </a:p>
        </p:txBody>
      </p:sp>
      <p:sp>
        <p:nvSpPr>
          <p:cNvPr id="71" name="Text Box 3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9037166" y="3500860"/>
            <a:ext cx="2558603" cy="8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36000" rIns="18000" bIns="36000"/>
          <a:lstStyle>
            <a:lvl1pPr marL="114300" indent="-114300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de-DE" altLang="en-US" sz="900" dirty="0" smtClean="0"/>
              <a:t>Control </a:t>
            </a:r>
            <a:r>
              <a:rPr lang="de-DE" altLang="en-US" sz="900" dirty="0"/>
              <a:t>of demo/courtesy unit costs</a:t>
            </a:r>
          </a:p>
          <a:p>
            <a:pPr>
              <a:spcBef>
                <a:spcPct val="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de-DE" altLang="en-US" sz="900" dirty="0"/>
              <a:t>Allocation of costs (i.e sales </a:t>
            </a:r>
            <a:r>
              <a:rPr lang="de-DE" altLang="en-US" sz="900" dirty="0" smtClean="0"/>
              <a:t>goodwill, Customer, Warranty &amp; Maintenance contract)</a:t>
            </a:r>
            <a:endParaRPr lang="de-DE" altLang="en-US" sz="900" dirty="0"/>
          </a:p>
          <a:p>
            <a:pPr>
              <a:spcBef>
                <a:spcPct val="0"/>
              </a:spcBef>
              <a:buClr>
                <a:schemeClr val="accent2"/>
              </a:buClr>
              <a:buSzPct val="60000"/>
            </a:pPr>
            <a:endParaRPr lang="de-DE" altLang="en-US" sz="900" dirty="0"/>
          </a:p>
        </p:txBody>
      </p:sp>
      <p:sp>
        <p:nvSpPr>
          <p:cNvPr id="73" name="Rectangle 35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8048393" y="5854383"/>
            <a:ext cx="3564000" cy="24929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77800" indent="-177800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9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900" dirty="0">
                <a:solidFill>
                  <a:schemeClr val="bg1"/>
                </a:solidFill>
                <a:latin typeface="Arial" charset="0"/>
                <a:cs typeface="Arial" charset="0"/>
              </a:rPr>
              <a:t>Monthly control actual costs against budget</a:t>
            </a:r>
          </a:p>
          <a:p>
            <a:pPr marL="85725" indent="-85725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endParaRPr lang="en-US" sz="9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92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44500" y="889844"/>
            <a:ext cx="11304000" cy="369332"/>
          </a:xfrm>
        </p:spPr>
        <p:txBody>
          <a:bodyPr/>
          <a:lstStyle/>
          <a:p>
            <a:r>
              <a:rPr lang="en-US" altLang="en-US" sz="2400" spc="-165" dirty="0" smtClean="0"/>
              <a:t>DEMO / </a:t>
            </a:r>
            <a:r>
              <a:rPr lang="en-US" altLang="en-US" sz="2400" spc="-165" dirty="0"/>
              <a:t>Courtesy vehicle: Budget Control  Process</a:t>
            </a:r>
            <a:endParaRPr lang="en-US" sz="2400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EFC974-4530-414C-ABF0-6A8CF7ECF32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ZA" dirty="0" smtClean="0">
                <a:solidFill>
                  <a:srgbClr val="6D7D8D"/>
                </a:solidFill>
                <a:cs typeface="Arial"/>
              </a:rPr>
              <a:t>Pro</a:t>
            </a:r>
            <a:r>
              <a:rPr lang="en-ZA" spc="-15" dirty="0" smtClean="0">
                <a:solidFill>
                  <a:srgbClr val="6D7D8D"/>
                </a:solidFill>
                <a:cs typeface="Arial"/>
              </a:rPr>
              <a:t>c</a:t>
            </a:r>
            <a:r>
              <a:rPr lang="en-ZA" dirty="0" smtClean="0">
                <a:solidFill>
                  <a:srgbClr val="6D7D8D"/>
                </a:solidFill>
                <a:cs typeface="Arial"/>
              </a:rPr>
              <a:t>ess Flow (Swimlane)</a:t>
            </a:r>
            <a:endParaRPr lang="en-ZA" dirty="0">
              <a:cs typeface="Arial"/>
            </a:endParaRPr>
          </a:p>
        </p:txBody>
      </p:sp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8914924"/>
              </p:ext>
            </p:extLst>
          </p:nvPr>
        </p:nvGraphicFramePr>
        <p:xfrm>
          <a:off x="2120" y="2118"/>
          <a:ext cx="211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11" name="think-cell Slide" r:id="rId5" imgW="287" imgH="287" progId="TCLayout.ActiveDocument.1">
                  <p:embed/>
                </p:oleObj>
              </mc:Choice>
              <mc:Fallback>
                <p:oleObj name="think-cell Slide" r:id="rId5" imgW="287" imgH="28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18"/>
                        <a:ext cx="211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Rectangle 16"/>
          <p:cNvSpPr>
            <a:spLocks noChangeArrowheads="1"/>
          </p:cNvSpPr>
          <p:nvPr/>
        </p:nvSpPr>
        <p:spPr bwMode="gray">
          <a:xfrm>
            <a:off x="425672" y="3482980"/>
            <a:ext cx="11322828" cy="79216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810" algn="ctr">
            <a:solidFill>
              <a:srgbClr val="AFAFAF"/>
            </a:solidFill>
            <a:miter lim="800000"/>
            <a:headEnd/>
            <a:tailEnd/>
          </a:ln>
        </p:spPr>
        <p:txBody>
          <a:bodyPr wrap="none" lIns="36000" tIns="36000" rIns="36000" bIns="360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303C49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78" name="Gruppieren 67"/>
          <p:cNvGrpSpPr>
            <a:grpSpLocks/>
          </p:cNvGrpSpPr>
          <p:nvPr/>
        </p:nvGrpSpPr>
        <p:grpSpPr bwMode="auto">
          <a:xfrm>
            <a:off x="425672" y="1611829"/>
            <a:ext cx="11322828" cy="4716000"/>
            <a:chOff x="14396" y="324958"/>
            <a:chExt cx="9006684" cy="4716159"/>
          </a:xfrm>
        </p:grpSpPr>
        <p:grpSp>
          <p:nvGrpSpPr>
            <p:cNvPr id="79" name="Gruppieren 68"/>
            <p:cNvGrpSpPr>
              <a:grpSpLocks/>
            </p:cNvGrpSpPr>
            <p:nvPr/>
          </p:nvGrpSpPr>
          <p:grpSpPr bwMode="auto">
            <a:xfrm>
              <a:off x="14396" y="324958"/>
              <a:ext cx="9006684" cy="792188"/>
              <a:chOff x="14396" y="324958"/>
              <a:chExt cx="9006684" cy="792188"/>
            </a:xfrm>
          </p:grpSpPr>
          <p:sp>
            <p:nvSpPr>
              <p:cNvPr id="85" name="Rectangle 4"/>
              <p:cNvSpPr>
                <a:spLocks noChangeArrowheads="1"/>
              </p:cNvSpPr>
              <p:nvPr/>
            </p:nvSpPr>
            <p:spPr bwMode="gray">
              <a:xfrm>
                <a:off x="14396" y="324958"/>
                <a:ext cx="9006684" cy="792188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3810" algn="ctr">
                <a:solidFill>
                  <a:srgbClr val="AFAFAF"/>
                </a:solidFill>
                <a:miter lim="800000"/>
                <a:headEnd/>
                <a:tailEnd/>
              </a:ln>
            </p:spPr>
            <p:txBody>
              <a:bodyPr wrap="none" lIns="36000" tIns="36000" rIns="36000" bIns="36000" anchor="b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303C49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86" name="Rectangle 5"/>
              <p:cNvSpPr>
                <a:spLocks noChangeArrowheads="1"/>
              </p:cNvSpPr>
              <p:nvPr/>
            </p:nvSpPr>
            <p:spPr bwMode="gray">
              <a:xfrm>
                <a:off x="62116" y="643614"/>
                <a:ext cx="601356" cy="92336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  <a:extLst/>
            </p:spPr>
            <p:txBody>
              <a:bodyPr lIns="0" tIns="0" rIns="0" bIns="0" anchor="b">
                <a:spAutoFit/>
              </a:bodyPr>
              <a:lstStyle/>
              <a:p>
                <a:pPr>
                  <a:defRPr/>
                </a:pPr>
                <a:r>
                  <a:rPr lang="de-DE" sz="600" b="1" dirty="0"/>
                  <a:t>Head Of Truck Sales</a:t>
                </a:r>
              </a:p>
            </p:txBody>
          </p:sp>
        </p:grpSp>
        <p:sp>
          <p:nvSpPr>
            <p:cNvPr id="80" name="Rectangle 11"/>
            <p:cNvSpPr>
              <a:spLocks noChangeArrowheads="1"/>
            </p:cNvSpPr>
            <p:nvPr/>
          </p:nvSpPr>
          <p:spPr bwMode="gray">
            <a:xfrm>
              <a:off x="119635" y="2618439"/>
              <a:ext cx="525906" cy="18467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  <a:extLst/>
          </p:spPr>
          <p:txBody>
            <a:bodyPr wrap="square" lIns="0" tIns="0" rIns="0" bIns="0" anchor="b">
              <a:spAutoFit/>
            </a:bodyPr>
            <a:lstStyle/>
            <a:p>
              <a:pPr>
                <a:defRPr/>
              </a:pPr>
              <a:r>
                <a:rPr lang="en-GB" sz="600" b="1" dirty="0" smtClean="0"/>
                <a:t>Order </a:t>
              </a:r>
              <a:r>
                <a:rPr lang="en-GB" sz="600" b="1" dirty="0"/>
                <a:t>Management</a:t>
              </a:r>
            </a:p>
          </p:txBody>
        </p:sp>
        <p:grpSp>
          <p:nvGrpSpPr>
            <p:cNvPr id="81" name="Gruppieren 71"/>
            <p:cNvGrpSpPr>
              <a:grpSpLocks/>
            </p:cNvGrpSpPr>
            <p:nvPr/>
          </p:nvGrpSpPr>
          <p:grpSpPr bwMode="auto">
            <a:xfrm>
              <a:off x="14396" y="4345171"/>
              <a:ext cx="9006684" cy="695348"/>
              <a:chOff x="14396" y="4345171"/>
              <a:chExt cx="9006684" cy="695348"/>
            </a:xfrm>
          </p:grpSpPr>
          <p:sp>
            <p:nvSpPr>
              <p:cNvPr id="83" name="Rectangle 13"/>
              <p:cNvSpPr>
                <a:spLocks noChangeArrowheads="1"/>
              </p:cNvSpPr>
              <p:nvPr/>
            </p:nvSpPr>
            <p:spPr bwMode="gray">
              <a:xfrm>
                <a:off x="14396" y="4345171"/>
                <a:ext cx="9006684" cy="695348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3810" algn="ctr">
                <a:solidFill>
                  <a:srgbClr val="AFAFAF"/>
                </a:solidFill>
                <a:miter lim="800000"/>
                <a:headEnd/>
                <a:tailEnd/>
              </a:ln>
            </p:spPr>
            <p:txBody>
              <a:bodyPr wrap="none" lIns="36000" tIns="36000" rIns="36000" bIns="36000" anchor="b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303C49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84" name="Rectangle 14"/>
              <p:cNvSpPr>
                <a:spLocks noChangeArrowheads="1"/>
              </p:cNvSpPr>
              <p:nvPr/>
            </p:nvSpPr>
            <p:spPr bwMode="gray">
              <a:xfrm>
                <a:off x="118144" y="4667014"/>
                <a:ext cx="539703" cy="92336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  <a:extLst/>
            </p:spPr>
            <p:txBody>
              <a:bodyPr lIns="0" tIns="0" rIns="0" bIns="0" anchor="b">
                <a:spAutoFit/>
              </a:bodyPr>
              <a:lstStyle/>
              <a:p>
                <a:pPr>
                  <a:defRPr/>
                </a:pPr>
                <a:r>
                  <a:rPr lang="de-DE" sz="600" b="1" dirty="0" smtClean="0"/>
                  <a:t>Controlling</a:t>
                </a:r>
                <a:endParaRPr lang="de-DE" sz="600" b="1" dirty="0"/>
              </a:p>
            </p:txBody>
          </p:sp>
        </p:grpSp>
        <p:sp>
          <p:nvSpPr>
            <p:cNvPr id="82" name="Line 21"/>
            <p:cNvSpPr>
              <a:spLocks noChangeShapeType="1"/>
            </p:cNvSpPr>
            <p:nvPr/>
          </p:nvSpPr>
          <p:spPr bwMode="gray">
            <a:xfrm>
              <a:off x="667104" y="324958"/>
              <a:ext cx="0" cy="4716159"/>
            </a:xfrm>
            <a:prstGeom prst="line">
              <a:avLst/>
            </a:prstGeom>
            <a:noFill/>
            <a:ln w="3810">
              <a:solidFill>
                <a:srgbClr val="AFAFA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36000" rIns="36000" bIns="36000" anchor="b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05" name="TextBox 61"/>
          <p:cNvSpPr txBox="1">
            <a:spLocks noChangeArrowheads="1"/>
          </p:cNvSpPr>
          <p:nvPr/>
        </p:nvSpPr>
        <p:spPr bwMode="gray">
          <a:xfrm>
            <a:off x="3934578" y="3927991"/>
            <a:ext cx="2159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endParaRPr lang="en-GB" altLang="en-US" sz="600" dirty="0" smtClean="0">
              <a:solidFill>
                <a:srgbClr val="303C49"/>
              </a:solidFill>
              <a:cs typeface="Arial" panose="020B0604020202020204" pitchFamily="34" charset="0"/>
            </a:endParaRPr>
          </a:p>
          <a:p>
            <a:pPr fontAlgn="base">
              <a:spcAft>
                <a:spcPct val="0"/>
              </a:spcAft>
              <a:buFontTx/>
              <a:buNone/>
            </a:pPr>
            <a:r>
              <a:rPr lang="en-GB" altLang="en-US" sz="600" dirty="0" smtClean="0">
                <a:solidFill>
                  <a:srgbClr val="303C49"/>
                </a:solidFill>
                <a:cs typeface="Arial" panose="020B0604020202020204" pitchFamily="34" charset="0"/>
              </a:rPr>
              <a:t>   </a:t>
            </a:r>
          </a:p>
        </p:txBody>
      </p:sp>
      <p:grpSp>
        <p:nvGrpSpPr>
          <p:cNvPr id="112" name="Gruppieren 88"/>
          <p:cNvGrpSpPr>
            <a:grpSpLocks/>
          </p:cNvGrpSpPr>
          <p:nvPr/>
        </p:nvGrpSpPr>
        <p:grpSpPr bwMode="auto">
          <a:xfrm>
            <a:off x="1306495" y="1703389"/>
            <a:ext cx="965944" cy="647700"/>
            <a:chOff x="1907902" y="1644130"/>
            <a:chExt cx="1054100" cy="628154"/>
          </a:xfrm>
        </p:grpSpPr>
        <p:sp>
          <p:nvSpPr>
            <p:cNvPr id="113" name="Rectangle 28"/>
            <p:cNvSpPr>
              <a:spLocks noChangeArrowheads="1"/>
            </p:cNvSpPr>
            <p:nvPr/>
          </p:nvSpPr>
          <p:spPr bwMode="gray">
            <a:xfrm>
              <a:off x="1907902" y="1644130"/>
              <a:ext cx="1054100" cy="479681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600" dirty="0"/>
                <a:t>Establish DEMO/ Courtesy Vehicle volume requirement</a:t>
              </a:r>
            </a:p>
          </p:txBody>
        </p:sp>
        <p:sp>
          <p:nvSpPr>
            <p:cNvPr id="114" name="Rectangle 29"/>
            <p:cNvSpPr>
              <a:spLocks noChangeArrowheads="1"/>
            </p:cNvSpPr>
            <p:nvPr/>
          </p:nvSpPr>
          <p:spPr bwMode="gray">
            <a:xfrm>
              <a:off x="1907902" y="2125239"/>
              <a:ext cx="528614" cy="14704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de-DE" alt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srgbClr val="303C4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tangle 30"/>
            <p:cNvSpPr>
              <a:spLocks noChangeArrowheads="1"/>
            </p:cNvSpPr>
            <p:nvPr/>
          </p:nvSpPr>
          <p:spPr bwMode="gray">
            <a:xfrm>
              <a:off x="2436516" y="2125239"/>
              <a:ext cx="525486" cy="14704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3" name="Gruppieren 88"/>
          <p:cNvGrpSpPr>
            <a:grpSpLocks/>
          </p:cNvGrpSpPr>
          <p:nvPr/>
        </p:nvGrpSpPr>
        <p:grpSpPr bwMode="auto">
          <a:xfrm>
            <a:off x="3647415" y="3563918"/>
            <a:ext cx="965944" cy="647700"/>
            <a:chOff x="1907902" y="1644130"/>
            <a:chExt cx="1054100" cy="628154"/>
          </a:xfrm>
        </p:grpSpPr>
        <p:sp>
          <p:nvSpPr>
            <p:cNvPr id="174" name="Rectangle 28"/>
            <p:cNvSpPr>
              <a:spLocks noChangeArrowheads="1"/>
            </p:cNvSpPr>
            <p:nvPr/>
          </p:nvSpPr>
          <p:spPr bwMode="gray">
            <a:xfrm>
              <a:off x="1907902" y="1644130"/>
              <a:ext cx="1054100" cy="479681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600" dirty="0"/>
                <a:t>Determine annual costs in total</a:t>
              </a:r>
            </a:p>
          </p:txBody>
        </p:sp>
        <p:sp>
          <p:nvSpPr>
            <p:cNvPr id="175" name="Rectangle 29"/>
            <p:cNvSpPr>
              <a:spLocks noChangeArrowheads="1"/>
            </p:cNvSpPr>
            <p:nvPr/>
          </p:nvSpPr>
          <p:spPr bwMode="gray">
            <a:xfrm>
              <a:off x="1907902" y="2125239"/>
              <a:ext cx="528614" cy="14704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de-DE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03C4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Rectangle 30"/>
            <p:cNvSpPr>
              <a:spLocks noChangeArrowheads="1"/>
            </p:cNvSpPr>
            <p:nvPr/>
          </p:nvSpPr>
          <p:spPr bwMode="gray">
            <a:xfrm>
              <a:off x="2436516" y="2125239"/>
              <a:ext cx="525486" cy="14704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1" name="Elbow Connector 30"/>
          <p:cNvCxnSpPr>
            <a:stCxn id="113" idx="3"/>
            <a:endCxn id="174" idx="1"/>
          </p:cNvCxnSpPr>
          <p:nvPr/>
        </p:nvCxnSpPr>
        <p:spPr>
          <a:xfrm>
            <a:off x="2272439" y="1950693"/>
            <a:ext cx="1374976" cy="1860529"/>
          </a:xfrm>
          <a:prstGeom prst="bentConnector3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uppieren 88"/>
          <p:cNvGrpSpPr>
            <a:grpSpLocks/>
          </p:cNvGrpSpPr>
          <p:nvPr/>
        </p:nvGrpSpPr>
        <p:grpSpPr bwMode="auto">
          <a:xfrm>
            <a:off x="8050086" y="5655191"/>
            <a:ext cx="965944" cy="647700"/>
            <a:chOff x="1907902" y="1644130"/>
            <a:chExt cx="1054100" cy="628154"/>
          </a:xfrm>
        </p:grpSpPr>
        <p:sp>
          <p:nvSpPr>
            <p:cNvPr id="200" name="Rectangle 28"/>
            <p:cNvSpPr>
              <a:spLocks noChangeArrowheads="1"/>
            </p:cNvSpPr>
            <p:nvPr/>
          </p:nvSpPr>
          <p:spPr bwMode="gray">
            <a:xfrm>
              <a:off x="1907902" y="1644130"/>
              <a:ext cx="1054100" cy="479681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600" dirty="0"/>
                <a:t>Cost allocation per type</a:t>
              </a:r>
            </a:p>
          </p:txBody>
        </p:sp>
        <p:sp>
          <p:nvSpPr>
            <p:cNvPr id="201" name="Rectangle 29"/>
            <p:cNvSpPr>
              <a:spLocks noChangeArrowheads="1"/>
            </p:cNvSpPr>
            <p:nvPr/>
          </p:nvSpPr>
          <p:spPr bwMode="gray">
            <a:xfrm>
              <a:off x="1907902" y="2125239"/>
              <a:ext cx="528614" cy="14704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de-DE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03C4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5</a:t>
              </a: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Rectangle 30"/>
            <p:cNvSpPr>
              <a:spLocks noChangeArrowheads="1"/>
            </p:cNvSpPr>
            <p:nvPr/>
          </p:nvSpPr>
          <p:spPr bwMode="gray">
            <a:xfrm>
              <a:off x="2436516" y="2125239"/>
              <a:ext cx="525486" cy="14704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3" name="Gruppieren 88"/>
          <p:cNvGrpSpPr>
            <a:grpSpLocks/>
          </p:cNvGrpSpPr>
          <p:nvPr/>
        </p:nvGrpSpPr>
        <p:grpSpPr bwMode="auto">
          <a:xfrm>
            <a:off x="5670940" y="3563920"/>
            <a:ext cx="965944" cy="647700"/>
            <a:chOff x="1907902" y="1644130"/>
            <a:chExt cx="1054100" cy="628154"/>
          </a:xfrm>
        </p:grpSpPr>
        <p:sp>
          <p:nvSpPr>
            <p:cNvPr id="204" name="Rectangle 28"/>
            <p:cNvSpPr>
              <a:spLocks noChangeArrowheads="1"/>
            </p:cNvSpPr>
            <p:nvPr/>
          </p:nvSpPr>
          <p:spPr bwMode="gray">
            <a:xfrm>
              <a:off x="1907902" y="1644130"/>
              <a:ext cx="1054100" cy="479681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600" dirty="0"/>
                <a:t>Calculate monthly depreciation + costs per type </a:t>
              </a:r>
            </a:p>
          </p:txBody>
        </p:sp>
        <p:sp>
          <p:nvSpPr>
            <p:cNvPr id="205" name="Rectangle 29"/>
            <p:cNvSpPr>
              <a:spLocks noChangeArrowheads="1"/>
            </p:cNvSpPr>
            <p:nvPr/>
          </p:nvSpPr>
          <p:spPr bwMode="gray">
            <a:xfrm>
              <a:off x="1907902" y="2125239"/>
              <a:ext cx="528614" cy="14704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de-DE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03C4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altLang="en-US" sz="600" kern="0" dirty="0">
                  <a:solidFill>
                    <a:srgbClr val="303C49"/>
                  </a:solidFill>
                  <a:cs typeface="Arial" panose="020B0604020202020204" pitchFamily="34" charset="0"/>
                </a:rPr>
                <a:t>4</a:t>
              </a: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Rectangle 30"/>
            <p:cNvSpPr>
              <a:spLocks noChangeArrowheads="1"/>
            </p:cNvSpPr>
            <p:nvPr/>
          </p:nvSpPr>
          <p:spPr bwMode="gray">
            <a:xfrm>
              <a:off x="2436516" y="2125239"/>
              <a:ext cx="525486" cy="14704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7" name="Gruppieren 88"/>
          <p:cNvGrpSpPr>
            <a:grpSpLocks/>
          </p:cNvGrpSpPr>
          <p:nvPr/>
        </p:nvGrpSpPr>
        <p:grpSpPr bwMode="auto">
          <a:xfrm>
            <a:off x="10395363" y="3563916"/>
            <a:ext cx="965944" cy="647700"/>
            <a:chOff x="1907902" y="1644130"/>
            <a:chExt cx="1054100" cy="628154"/>
          </a:xfrm>
        </p:grpSpPr>
        <p:sp>
          <p:nvSpPr>
            <p:cNvPr id="208" name="Rectangle 28"/>
            <p:cNvSpPr>
              <a:spLocks noChangeArrowheads="1"/>
            </p:cNvSpPr>
            <p:nvPr/>
          </p:nvSpPr>
          <p:spPr bwMode="gray">
            <a:xfrm>
              <a:off x="1907902" y="1644130"/>
              <a:ext cx="1054100" cy="479681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600" dirty="0"/>
                <a:t>Monitor/Control against </a:t>
              </a:r>
              <a:r>
                <a:rPr lang="en-US" altLang="en-US" sz="600" dirty="0" smtClean="0"/>
                <a:t>budget </a:t>
              </a:r>
              <a:endParaRPr lang="en-US" altLang="en-US" sz="600" dirty="0"/>
            </a:p>
          </p:txBody>
        </p:sp>
        <p:sp>
          <p:nvSpPr>
            <p:cNvPr id="209" name="Rectangle 29"/>
            <p:cNvSpPr>
              <a:spLocks noChangeArrowheads="1"/>
            </p:cNvSpPr>
            <p:nvPr/>
          </p:nvSpPr>
          <p:spPr bwMode="gray">
            <a:xfrm>
              <a:off x="1907902" y="2125239"/>
              <a:ext cx="528614" cy="14704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de-DE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03C4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altLang="en-US" sz="600" kern="0" noProof="0" dirty="0">
                  <a:solidFill>
                    <a:srgbClr val="303C49"/>
                  </a:solidFill>
                  <a:cs typeface="Arial" panose="020B0604020202020204" pitchFamily="34" charset="0"/>
                </a:rPr>
                <a:t>6</a:t>
              </a: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Rectangle 30"/>
            <p:cNvSpPr>
              <a:spLocks noChangeArrowheads="1"/>
            </p:cNvSpPr>
            <p:nvPr/>
          </p:nvSpPr>
          <p:spPr bwMode="gray">
            <a:xfrm>
              <a:off x="2436516" y="2125239"/>
              <a:ext cx="525486" cy="14704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7" name="Elbow Connector 66"/>
          <p:cNvCxnSpPr>
            <a:stCxn id="200" idx="3"/>
            <a:endCxn id="208" idx="1"/>
          </p:cNvCxnSpPr>
          <p:nvPr/>
        </p:nvCxnSpPr>
        <p:spPr>
          <a:xfrm flipV="1">
            <a:off x="9016030" y="3811220"/>
            <a:ext cx="1379333" cy="2091275"/>
          </a:xfrm>
          <a:prstGeom prst="bentConnector3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204" idx="3"/>
            <a:endCxn id="200" idx="1"/>
          </p:cNvCxnSpPr>
          <p:nvPr/>
        </p:nvCxnSpPr>
        <p:spPr>
          <a:xfrm>
            <a:off x="6636884" y="3811224"/>
            <a:ext cx="1413202" cy="2091271"/>
          </a:xfrm>
          <a:prstGeom prst="bentConnector3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uppieren 88"/>
          <p:cNvGrpSpPr>
            <a:grpSpLocks/>
          </p:cNvGrpSpPr>
          <p:nvPr/>
        </p:nvGrpSpPr>
        <p:grpSpPr bwMode="auto">
          <a:xfrm>
            <a:off x="4858151" y="5655191"/>
            <a:ext cx="965944" cy="647700"/>
            <a:chOff x="1907902" y="1644130"/>
            <a:chExt cx="1054100" cy="628154"/>
          </a:xfrm>
        </p:grpSpPr>
        <p:sp>
          <p:nvSpPr>
            <p:cNvPr id="212" name="Rectangle 28"/>
            <p:cNvSpPr>
              <a:spLocks noChangeArrowheads="1"/>
            </p:cNvSpPr>
            <p:nvPr/>
          </p:nvSpPr>
          <p:spPr bwMode="gray">
            <a:xfrm>
              <a:off x="1907902" y="1644130"/>
              <a:ext cx="1054100" cy="479681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600" dirty="0"/>
                <a:t>Budget </a:t>
              </a:r>
              <a:r>
                <a:rPr lang="en-US" altLang="en-US" sz="600" dirty="0" smtClean="0"/>
                <a:t>finalization </a:t>
              </a:r>
              <a:r>
                <a:rPr lang="en-US" altLang="en-US" sz="600" dirty="0"/>
                <a:t>and approval</a:t>
              </a:r>
            </a:p>
          </p:txBody>
        </p:sp>
        <p:sp>
          <p:nvSpPr>
            <p:cNvPr id="213" name="Rectangle 29"/>
            <p:cNvSpPr>
              <a:spLocks noChangeArrowheads="1"/>
            </p:cNvSpPr>
            <p:nvPr/>
          </p:nvSpPr>
          <p:spPr bwMode="gray">
            <a:xfrm>
              <a:off x="1907902" y="2125239"/>
              <a:ext cx="528614" cy="14704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de-DE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03C4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3</a:t>
              </a: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Rectangle 30"/>
            <p:cNvSpPr>
              <a:spLocks noChangeArrowheads="1"/>
            </p:cNvSpPr>
            <p:nvPr/>
          </p:nvSpPr>
          <p:spPr bwMode="gray">
            <a:xfrm>
              <a:off x="2436516" y="2125239"/>
              <a:ext cx="525486" cy="14704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3" name="Elbow Connector 72"/>
          <p:cNvCxnSpPr>
            <a:stCxn id="176" idx="1"/>
            <a:endCxn id="212" idx="1"/>
          </p:cNvCxnSpPr>
          <p:nvPr/>
        </p:nvCxnSpPr>
        <p:spPr>
          <a:xfrm rot="10800000" flipH="1" flipV="1">
            <a:off x="4131819" y="4135807"/>
            <a:ext cx="726331" cy="1766687"/>
          </a:xfrm>
          <a:prstGeom prst="bentConnector3">
            <a:avLst>
              <a:gd name="adj1" fmla="val 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flipV="1">
            <a:off x="5824094" y="4211616"/>
            <a:ext cx="340071" cy="1690878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Isosceles Triangle 55"/>
          <p:cNvSpPr/>
          <p:nvPr/>
        </p:nvSpPr>
        <p:spPr bwMode="gray">
          <a:xfrm>
            <a:off x="4953242" y="5156932"/>
            <a:ext cx="750597" cy="411451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rgbClr val="E4004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Ref 1</a:t>
            </a:r>
          </a:p>
        </p:txBody>
      </p:sp>
      <p:sp>
        <p:nvSpPr>
          <p:cNvPr id="57" name="Isosceles Triangle 56"/>
          <p:cNvSpPr/>
          <p:nvPr/>
        </p:nvSpPr>
        <p:spPr bwMode="gray">
          <a:xfrm>
            <a:off x="8117455" y="5149558"/>
            <a:ext cx="828340" cy="409150"/>
          </a:xfrm>
          <a:prstGeom prst="triangle">
            <a:avLst>
              <a:gd name="adj" fmla="val 48925"/>
            </a:avLst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dirty="0" smtClean="0">
                <a:solidFill>
                  <a:srgbClr val="303C49"/>
                </a:solidFill>
                <a:latin typeface="Arial"/>
              </a:rPr>
              <a:t>Ref 1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303C49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object 48"/>
          <p:cNvSpPr txBox="1"/>
          <p:nvPr/>
        </p:nvSpPr>
        <p:spPr>
          <a:xfrm>
            <a:off x="510120" y="6639678"/>
            <a:ext cx="6444862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700" spc="-5" dirty="0">
                <a:solidFill>
                  <a:srgbClr val="6D7D8D"/>
                </a:solidFill>
                <a:cs typeface="Arial"/>
              </a:rPr>
              <a:t>MAN Automotive (South Africa) Proprietary Limited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Truck Sales – Order Management 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 Wayne Powdrell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</a:t>
            </a:r>
            <a:r>
              <a:rPr lang="en-US" sz="700" spc="-5" dirty="0" smtClean="0">
                <a:solidFill>
                  <a:srgbClr val="6D7D8D"/>
                </a:solidFill>
                <a:cs typeface="Arial"/>
              </a:rPr>
              <a:t>25/10/2017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ZA" sz="700" spc="-5" dirty="0" smtClean="0">
                <a:solidFill>
                  <a:srgbClr val="6D7D8D"/>
                </a:solidFill>
                <a:latin typeface="Arial"/>
                <a:cs typeface="Arial"/>
              </a:rPr>
              <a:t>PD_MTB-RSA-NSC_20_02_04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Version  </a:t>
            </a:r>
            <a:r>
              <a:rPr lang="en-US" sz="700" spc="-5" dirty="0">
                <a:solidFill>
                  <a:srgbClr val="6D7D8D"/>
                </a:solidFill>
                <a:latin typeface="Arial"/>
                <a:cs typeface="Arial"/>
              </a:rPr>
              <a:t>2</a:t>
            </a:r>
            <a:endParaRPr sz="700" spc="-5" dirty="0">
              <a:solidFill>
                <a:srgbClr val="6D7D8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187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44500" y="889844"/>
            <a:ext cx="11304000" cy="369332"/>
          </a:xfrm>
        </p:spPr>
        <p:txBody>
          <a:bodyPr/>
          <a:lstStyle/>
          <a:p>
            <a:r>
              <a:rPr lang="en-US" altLang="en-US" sz="2400" spc="-165" dirty="0"/>
              <a:t>DEMO/ Courtesy vehicle: Budget Control  Process</a:t>
            </a:r>
            <a:endParaRPr lang="en-US" sz="2400" spc="-10" dirty="0">
              <a:solidFill>
                <a:srgbClr val="2F3B48"/>
              </a:solidFill>
              <a:latin typeface="Arial Narrow"/>
              <a:cs typeface="Arial Narrow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EFC974-4530-414C-ABF0-6A8CF7ECF32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ZA" dirty="0" smtClean="0">
                <a:solidFill>
                  <a:srgbClr val="6D7D8D"/>
                </a:solidFill>
                <a:cs typeface="Arial"/>
              </a:rPr>
              <a:t>RASI Matrix</a:t>
            </a:r>
            <a:endParaRPr lang="en-ZA" dirty="0">
              <a:cs typeface="Arial"/>
            </a:endParaRPr>
          </a:p>
        </p:txBody>
      </p:sp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8914924"/>
              </p:ext>
            </p:extLst>
          </p:nvPr>
        </p:nvGraphicFramePr>
        <p:xfrm>
          <a:off x="2120" y="2118"/>
          <a:ext cx="211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32" name="think-cell Slide" r:id="rId6" imgW="287" imgH="287" progId="TCLayout.ActiveDocument.1">
                  <p:embed/>
                </p:oleObj>
              </mc:Choice>
              <mc:Fallback>
                <p:oleObj name="think-cell Slide" r:id="rId6" imgW="287" imgH="28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0" y="2118"/>
                        <a:ext cx="211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uppieren 11"/>
          <p:cNvGrpSpPr/>
          <p:nvPr/>
        </p:nvGrpSpPr>
        <p:grpSpPr>
          <a:xfrm>
            <a:off x="432740" y="1484313"/>
            <a:ext cx="11268000" cy="3075522"/>
            <a:chOff x="529134" y="1484313"/>
            <a:chExt cx="5412315" cy="3075522"/>
          </a:xfrm>
        </p:grpSpPr>
        <p:grpSp>
          <p:nvGrpSpPr>
            <p:cNvPr id="40" name="Gruppieren 1"/>
            <p:cNvGrpSpPr/>
            <p:nvPr/>
          </p:nvGrpSpPr>
          <p:grpSpPr>
            <a:xfrm>
              <a:off x="529134" y="1484313"/>
              <a:ext cx="5412314" cy="396894"/>
              <a:chOff x="529134" y="1484313"/>
              <a:chExt cx="5412314" cy="396894"/>
            </a:xfrm>
            <a:solidFill>
              <a:schemeClr val="accent3"/>
            </a:solidFill>
          </p:grpSpPr>
          <p:sp>
            <p:nvSpPr>
              <p:cNvPr id="163" name="Rectangle 16"/>
              <p:cNvSpPr>
                <a:spLocks noChangeArrowheads="1"/>
              </p:cNvSpPr>
              <p:nvPr/>
            </p:nvSpPr>
            <p:spPr bwMode="gray">
              <a:xfrm>
                <a:off x="4397824" y="1484313"/>
                <a:ext cx="486780" cy="396894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altLang="en-US" sz="700" b="1" dirty="0">
                    <a:solidFill>
                      <a:srgbClr val="FFFFFF"/>
                    </a:solidFill>
                  </a:rPr>
                  <a:t>Head of </a:t>
                </a:r>
                <a:r>
                  <a:rPr lang="en-US" altLang="en-US" sz="700" b="1" dirty="0" smtClean="0">
                    <a:solidFill>
                      <a:srgbClr val="FFFFFF"/>
                    </a:solidFill>
                  </a:rPr>
                  <a:t>Truck Sales</a:t>
                </a:r>
                <a:endParaRPr lang="en-US" altLang="en-US" sz="7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4" name="Rectangle 17"/>
              <p:cNvSpPr>
                <a:spLocks noChangeArrowheads="1"/>
              </p:cNvSpPr>
              <p:nvPr/>
            </p:nvSpPr>
            <p:spPr bwMode="gray">
              <a:xfrm>
                <a:off x="4927682" y="1484313"/>
                <a:ext cx="486780" cy="396894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600" b="1" dirty="0" smtClean="0">
                    <a:solidFill>
                      <a:schemeClr val="bg1"/>
                    </a:solidFill>
                  </a:rPr>
                  <a:t>Controlling </a:t>
                </a:r>
                <a:endParaRPr lang="en-US" sz="7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Rectangle 18"/>
              <p:cNvSpPr>
                <a:spLocks noChangeArrowheads="1"/>
              </p:cNvSpPr>
              <p:nvPr/>
            </p:nvSpPr>
            <p:spPr bwMode="gray">
              <a:xfrm>
                <a:off x="5456104" y="1484313"/>
                <a:ext cx="485344" cy="396894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>
                  <a:defRPr/>
                </a:pPr>
                <a:r>
                  <a:rPr lang="en-GB" sz="600" b="1" dirty="0" smtClean="0">
                    <a:solidFill>
                      <a:schemeClr val="bg1"/>
                    </a:solidFill>
                  </a:rPr>
                  <a:t>Order </a:t>
                </a:r>
                <a:r>
                  <a:rPr lang="en-GB" sz="600" b="1" dirty="0">
                    <a:solidFill>
                      <a:schemeClr val="bg1"/>
                    </a:solidFill>
                  </a:rPr>
                  <a:t>Management</a:t>
                </a:r>
              </a:p>
            </p:txBody>
          </p:sp>
          <p:sp>
            <p:nvSpPr>
              <p:cNvPr id="171" name="Rectangle 24"/>
              <p:cNvSpPr>
                <a:spLocks noChangeArrowheads="1"/>
              </p:cNvSpPr>
              <p:nvPr/>
            </p:nvSpPr>
            <p:spPr bwMode="gray">
              <a:xfrm>
                <a:off x="529134" y="1484313"/>
                <a:ext cx="3826841" cy="396894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2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Process contents</a:t>
                </a:r>
              </a:p>
            </p:txBody>
          </p:sp>
        </p:grpSp>
        <p:grpSp>
          <p:nvGrpSpPr>
            <p:cNvPr id="41" name="Gruppieren 2"/>
            <p:cNvGrpSpPr/>
            <p:nvPr/>
          </p:nvGrpSpPr>
          <p:grpSpPr>
            <a:xfrm>
              <a:off x="529134" y="1930207"/>
              <a:ext cx="5412315" cy="396894"/>
              <a:chOff x="529134" y="1930207"/>
              <a:chExt cx="5412315" cy="396894"/>
            </a:xfrm>
          </p:grpSpPr>
          <p:sp>
            <p:nvSpPr>
              <p:cNvPr id="154" name="Rectangle 26"/>
              <p:cNvSpPr>
                <a:spLocks noChangeArrowheads="1"/>
              </p:cNvSpPr>
              <p:nvPr/>
            </p:nvSpPr>
            <p:spPr bwMode="gray">
              <a:xfrm>
                <a:off x="4397824" y="1930207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R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5" name="Rectangle 27"/>
              <p:cNvSpPr>
                <a:spLocks noChangeArrowheads="1"/>
              </p:cNvSpPr>
              <p:nvPr/>
            </p:nvSpPr>
            <p:spPr bwMode="gray">
              <a:xfrm>
                <a:off x="4927682" y="1930207"/>
                <a:ext cx="485344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-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6" name="Rectangle 28"/>
              <p:cNvSpPr>
                <a:spLocks noChangeArrowheads="1"/>
              </p:cNvSpPr>
              <p:nvPr/>
            </p:nvSpPr>
            <p:spPr bwMode="gray">
              <a:xfrm>
                <a:off x="5454669" y="1930207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-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2" name="Rectangle 34"/>
              <p:cNvSpPr>
                <a:spLocks noChangeArrowheads="1"/>
              </p:cNvSpPr>
              <p:nvPr/>
            </p:nvSpPr>
            <p:spPr bwMode="gray">
              <a:xfrm>
                <a:off x="529134" y="1930207"/>
                <a:ext cx="3826841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1. </a:t>
                </a:r>
                <a:r>
                  <a:rPr lang="en-ZA" altLang="en-US" sz="1000" dirty="0">
                    <a:solidFill>
                      <a:srgbClr val="303C49"/>
                    </a:solidFill>
                  </a:rPr>
                  <a:t>Establish </a:t>
                </a:r>
                <a:r>
                  <a:rPr lang="en-ZA" altLang="en-US" sz="1000" dirty="0" smtClean="0">
                    <a:solidFill>
                      <a:srgbClr val="303C49"/>
                    </a:solidFill>
                  </a:rPr>
                  <a:t>DEMO / </a:t>
                </a:r>
                <a:r>
                  <a:rPr lang="en-ZA" altLang="en-US" sz="1000" dirty="0">
                    <a:solidFill>
                      <a:srgbClr val="303C49"/>
                    </a:solidFill>
                  </a:rPr>
                  <a:t>Courtesy Vehicle volume requirement </a:t>
                </a:r>
                <a:endParaRPr lang="en-US" altLang="en-US" sz="1000" dirty="0"/>
              </a:p>
            </p:txBody>
          </p:sp>
        </p:grpSp>
        <p:grpSp>
          <p:nvGrpSpPr>
            <p:cNvPr id="42" name="Gruppieren 3"/>
            <p:cNvGrpSpPr/>
            <p:nvPr/>
          </p:nvGrpSpPr>
          <p:grpSpPr>
            <a:xfrm>
              <a:off x="529134" y="2376100"/>
              <a:ext cx="5412315" cy="396894"/>
              <a:chOff x="529134" y="2376100"/>
              <a:chExt cx="5412315" cy="396894"/>
            </a:xfrm>
          </p:grpSpPr>
          <p:sp>
            <p:nvSpPr>
              <p:cNvPr id="145" name="Rectangle 36"/>
              <p:cNvSpPr>
                <a:spLocks noChangeArrowheads="1"/>
              </p:cNvSpPr>
              <p:nvPr/>
            </p:nvSpPr>
            <p:spPr bwMode="gray">
              <a:xfrm>
                <a:off x="4397824" y="2376100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S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6" name="Rectangle 37"/>
              <p:cNvSpPr>
                <a:spLocks noChangeArrowheads="1"/>
              </p:cNvSpPr>
              <p:nvPr/>
            </p:nvSpPr>
            <p:spPr bwMode="gray">
              <a:xfrm>
                <a:off x="4927682" y="2376100"/>
                <a:ext cx="485344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S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7" name="Rectangle 38"/>
              <p:cNvSpPr>
                <a:spLocks noChangeArrowheads="1"/>
              </p:cNvSpPr>
              <p:nvPr/>
            </p:nvSpPr>
            <p:spPr bwMode="gray">
              <a:xfrm>
                <a:off x="5454669" y="2376100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R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3" name="Rectangle 44"/>
              <p:cNvSpPr>
                <a:spLocks noChangeArrowheads="1"/>
              </p:cNvSpPr>
              <p:nvPr/>
            </p:nvSpPr>
            <p:spPr bwMode="gray">
              <a:xfrm>
                <a:off x="529134" y="2376100"/>
                <a:ext cx="3826841" cy="3952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2. </a:t>
                </a:r>
                <a:r>
                  <a:rPr lang="en-US" altLang="en-US" sz="1000" dirty="0">
                    <a:solidFill>
                      <a:srgbClr val="303C49"/>
                    </a:solidFill>
                  </a:rPr>
                  <a:t>Determine annual costs in </a:t>
                </a:r>
                <a:r>
                  <a:rPr lang="en-US" altLang="en-US" sz="1000" dirty="0" smtClean="0">
                    <a:solidFill>
                      <a:srgbClr val="303C49"/>
                    </a:solidFill>
                  </a:rPr>
                  <a:t>total</a:t>
                </a:r>
                <a:endParaRPr lang="en-US" altLang="en-US" sz="1000" dirty="0">
                  <a:solidFill>
                    <a:srgbClr val="303C49"/>
                  </a:solidFill>
                </a:endParaRPr>
              </a:p>
            </p:txBody>
          </p:sp>
        </p:grpSp>
        <p:grpSp>
          <p:nvGrpSpPr>
            <p:cNvPr id="43" name="Gruppieren 4"/>
            <p:cNvGrpSpPr/>
            <p:nvPr/>
          </p:nvGrpSpPr>
          <p:grpSpPr>
            <a:xfrm>
              <a:off x="529134" y="2823627"/>
              <a:ext cx="5412315" cy="396894"/>
              <a:chOff x="529134" y="2823627"/>
              <a:chExt cx="5412315" cy="396894"/>
            </a:xfrm>
          </p:grpSpPr>
          <p:sp>
            <p:nvSpPr>
              <p:cNvPr id="136" name="Rectangle 46"/>
              <p:cNvSpPr>
                <a:spLocks noChangeArrowheads="1"/>
              </p:cNvSpPr>
              <p:nvPr/>
            </p:nvSpPr>
            <p:spPr bwMode="gray">
              <a:xfrm>
                <a:off x="4397824" y="2823627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R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" name="Rectangle 47"/>
              <p:cNvSpPr>
                <a:spLocks noChangeArrowheads="1"/>
              </p:cNvSpPr>
              <p:nvPr/>
            </p:nvSpPr>
            <p:spPr bwMode="gray">
              <a:xfrm>
                <a:off x="4927682" y="2823627"/>
                <a:ext cx="485344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A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8" name="Rectangle 48"/>
              <p:cNvSpPr>
                <a:spLocks noChangeArrowheads="1"/>
              </p:cNvSpPr>
              <p:nvPr/>
            </p:nvSpPr>
            <p:spPr bwMode="gray">
              <a:xfrm>
                <a:off x="5454669" y="2823627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I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4" name="Rectangle 54"/>
              <p:cNvSpPr>
                <a:spLocks noChangeArrowheads="1"/>
              </p:cNvSpPr>
              <p:nvPr/>
            </p:nvSpPr>
            <p:spPr bwMode="gray">
              <a:xfrm>
                <a:off x="529134" y="2823627"/>
                <a:ext cx="3826841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3. </a:t>
                </a:r>
                <a:r>
                  <a:rPr lang="en-US" altLang="en-US" sz="1000" dirty="0">
                    <a:solidFill>
                      <a:srgbClr val="303C49"/>
                    </a:solidFill>
                  </a:rPr>
                  <a:t>Budget </a:t>
                </a:r>
                <a:r>
                  <a:rPr lang="en-US" altLang="en-US" sz="1000" dirty="0" smtClean="0">
                    <a:solidFill>
                      <a:srgbClr val="303C49"/>
                    </a:solidFill>
                  </a:rPr>
                  <a:t>finalization </a:t>
                </a:r>
                <a:r>
                  <a:rPr lang="en-US" altLang="en-US" sz="1000" dirty="0">
                    <a:solidFill>
                      <a:srgbClr val="303C49"/>
                    </a:solidFill>
                  </a:rPr>
                  <a:t>and approval</a:t>
                </a:r>
              </a:p>
            </p:txBody>
          </p:sp>
        </p:grpSp>
        <p:grpSp>
          <p:nvGrpSpPr>
            <p:cNvPr id="44" name="Gruppieren 5"/>
            <p:cNvGrpSpPr/>
            <p:nvPr/>
          </p:nvGrpSpPr>
          <p:grpSpPr>
            <a:xfrm>
              <a:off x="529134" y="3269521"/>
              <a:ext cx="5412315" cy="396894"/>
              <a:chOff x="529134" y="3269521"/>
              <a:chExt cx="5412315" cy="396894"/>
            </a:xfrm>
          </p:grpSpPr>
          <p:sp>
            <p:nvSpPr>
              <p:cNvPr id="127" name="Rectangle 56"/>
              <p:cNvSpPr>
                <a:spLocks noChangeArrowheads="1"/>
              </p:cNvSpPr>
              <p:nvPr/>
            </p:nvSpPr>
            <p:spPr bwMode="gray">
              <a:xfrm>
                <a:off x="4397824" y="3269521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-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" name="Rectangle 57"/>
              <p:cNvSpPr>
                <a:spLocks noChangeArrowheads="1"/>
              </p:cNvSpPr>
              <p:nvPr/>
            </p:nvSpPr>
            <p:spPr bwMode="gray">
              <a:xfrm>
                <a:off x="4927682" y="3269521"/>
                <a:ext cx="485344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-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" name="Rectangle 58"/>
              <p:cNvSpPr>
                <a:spLocks noChangeArrowheads="1"/>
              </p:cNvSpPr>
              <p:nvPr/>
            </p:nvSpPr>
            <p:spPr bwMode="gray">
              <a:xfrm>
                <a:off x="5454669" y="3269521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R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64"/>
              <p:cNvSpPr>
                <a:spLocks noChangeArrowheads="1"/>
              </p:cNvSpPr>
              <p:nvPr/>
            </p:nvSpPr>
            <p:spPr bwMode="gray">
              <a:xfrm>
                <a:off x="529134" y="3269521"/>
                <a:ext cx="3826841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4. </a:t>
                </a:r>
                <a:r>
                  <a:rPr lang="en-US" altLang="en-US" sz="1000" dirty="0">
                    <a:solidFill>
                      <a:srgbClr val="303C49"/>
                    </a:solidFill>
                  </a:rPr>
                  <a:t>Calculate monthly depreciation + costs per type </a:t>
                </a:r>
                <a:endParaRPr lang="en-US" altLang="en-US" sz="1000" dirty="0"/>
              </a:p>
            </p:txBody>
          </p:sp>
        </p:grpSp>
        <p:grpSp>
          <p:nvGrpSpPr>
            <p:cNvPr id="45" name="Gruppieren 6"/>
            <p:cNvGrpSpPr/>
            <p:nvPr/>
          </p:nvGrpSpPr>
          <p:grpSpPr>
            <a:xfrm>
              <a:off x="529134" y="3715414"/>
              <a:ext cx="5412315" cy="396894"/>
              <a:chOff x="529134" y="3715414"/>
              <a:chExt cx="5412315" cy="396894"/>
            </a:xfrm>
          </p:grpSpPr>
          <p:sp>
            <p:nvSpPr>
              <p:cNvPr id="118" name="Rectangle 66"/>
              <p:cNvSpPr>
                <a:spLocks noChangeArrowheads="1"/>
              </p:cNvSpPr>
              <p:nvPr/>
            </p:nvSpPr>
            <p:spPr bwMode="gray">
              <a:xfrm>
                <a:off x="4397824" y="3715414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-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9" name="Rectangle 67"/>
              <p:cNvSpPr>
                <a:spLocks noChangeArrowheads="1"/>
              </p:cNvSpPr>
              <p:nvPr/>
            </p:nvSpPr>
            <p:spPr bwMode="gray">
              <a:xfrm>
                <a:off x="4927682" y="3715414"/>
                <a:ext cx="485344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S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" name="Rectangle 68"/>
              <p:cNvSpPr>
                <a:spLocks noChangeArrowheads="1"/>
              </p:cNvSpPr>
              <p:nvPr/>
            </p:nvSpPr>
            <p:spPr bwMode="gray">
              <a:xfrm>
                <a:off x="5454669" y="3715414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A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" name="Rectangle 74"/>
              <p:cNvSpPr>
                <a:spLocks noChangeArrowheads="1"/>
              </p:cNvSpPr>
              <p:nvPr/>
            </p:nvSpPr>
            <p:spPr bwMode="gray">
              <a:xfrm>
                <a:off x="529134" y="3715414"/>
                <a:ext cx="3826841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marL="541333" indent="-541333">
                  <a:lnSpc>
                    <a:spcPct val="9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5. </a:t>
                </a:r>
                <a:r>
                  <a:rPr lang="en-US" sz="1000" kern="0" dirty="0">
                    <a:solidFill>
                      <a:srgbClr val="303C49"/>
                    </a:solidFill>
                    <a:cs typeface="Arial"/>
                  </a:rPr>
                  <a:t>Cost allocation per </a:t>
                </a:r>
                <a:r>
                  <a:rPr lang="en-US" sz="1000" kern="0" dirty="0" smtClean="0">
                    <a:solidFill>
                      <a:srgbClr val="303C49"/>
                    </a:solidFill>
                    <a:cs typeface="Arial"/>
                  </a:rPr>
                  <a:t>type</a:t>
                </a:r>
                <a:endParaRPr lang="en-US" sz="1000" kern="0" dirty="0">
                  <a:solidFill>
                    <a:srgbClr val="303C49"/>
                  </a:solidFill>
                  <a:cs typeface="Arial"/>
                </a:endParaRPr>
              </a:p>
            </p:txBody>
          </p:sp>
        </p:grpSp>
        <p:grpSp>
          <p:nvGrpSpPr>
            <p:cNvPr id="46" name="Gruppieren 7"/>
            <p:cNvGrpSpPr/>
            <p:nvPr/>
          </p:nvGrpSpPr>
          <p:grpSpPr>
            <a:xfrm>
              <a:off x="529134" y="4162941"/>
              <a:ext cx="5412315" cy="396894"/>
              <a:chOff x="529134" y="4162941"/>
              <a:chExt cx="5412315" cy="396894"/>
            </a:xfrm>
          </p:grpSpPr>
          <p:sp>
            <p:nvSpPr>
              <p:cNvPr id="109" name="Rectangle 76"/>
              <p:cNvSpPr>
                <a:spLocks noChangeArrowheads="1"/>
              </p:cNvSpPr>
              <p:nvPr/>
            </p:nvSpPr>
            <p:spPr bwMode="gray">
              <a:xfrm>
                <a:off x="4397824" y="4162941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I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" name="Rectangle 77"/>
              <p:cNvSpPr>
                <a:spLocks noChangeArrowheads="1"/>
              </p:cNvSpPr>
              <p:nvPr/>
            </p:nvSpPr>
            <p:spPr bwMode="gray">
              <a:xfrm>
                <a:off x="4927682" y="4162941"/>
                <a:ext cx="485344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S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1" name="Rectangle 78"/>
              <p:cNvSpPr>
                <a:spLocks noChangeArrowheads="1"/>
              </p:cNvSpPr>
              <p:nvPr/>
            </p:nvSpPr>
            <p:spPr bwMode="gray">
              <a:xfrm>
                <a:off x="5454669" y="4162941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R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" name="Rectangle 84"/>
              <p:cNvSpPr>
                <a:spLocks noChangeArrowheads="1"/>
              </p:cNvSpPr>
              <p:nvPr/>
            </p:nvSpPr>
            <p:spPr bwMode="gray">
              <a:xfrm>
                <a:off x="529134" y="4162941"/>
                <a:ext cx="3826841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marL="541333" indent="-541333">
                  <a:lnSpc>
                    <a:spcPct val="9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6. </a:t>
                </a:r>
                <a:r>
                  <a:rPr lang="en-US" sz="1000" kern="0" dirty="0">
                    <a:solidFill>
                      <a:srgbClr val="303C49"/>
                    </a:solidFill>
                    <a:cs typeface="Arial"/>
                  </a:rPr>
                  <a:t>Monitor/Control against budget</a:t>
                </a:r>
              </a:p>
            </p:txBody>
          </p:sp>
        </p:grpSp>
      </p:grpSp>
      <p:sp>
        <p:nvSpPr>
          <p:cNvPr id="172" name="Rectangle 106"/>
          <p:cNvSpPr>
            <a:spLocks noChangeArrowheads="1"/>
          </p:cNvSpPr>
          <p:nvPr/>
        </p:nvSpPr>
        <p:spPr bwMode="gray">
          <a:xfrm>
            <a:off x="1185581" y="6230938"/>
            <a:ext cx="405697" cy="15081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/>
          <a:lstStyle/>
          <a:p>
            <a:pPr algn="ctr"/>
            <a:r>
              <a:rPr lang="de-DE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73" name="Text Box 107"/>
          <p:cNvSpPr txBox="1">
            <a:spLocks noChangeArrowheads="1"/>
          </p:cNvSpPr>
          <p:nvPr/>
        </p:nvSpPr>
        <p:spPr bwMode="gray">
          <a:xfrm>
            <a:off x="10778714" y="6226937"/>
            <a:ext cx="1009785" cy="2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800" dirty="0">
                <a:latin typeface="Arial" pitchFamily="34" charset="0"/>
                <a:cs typeface="Arial" pitchFamily="34" charset="0"/>
              </a:rPr>
              <a:t>Not 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applicable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6" name="Rectangle 115" descr="Diagonal dunkel nach unten"/>
          <p:cNvSpPr>
            <a:spLocks noChangeArrowheads="1"/>
          </p:cNvSpPr>
          <p:nvPr/>
        </p:nvSpPr>
        <p:spPr bwMode="gray">
          <a:xfrm>
            <a:off x="5468231" y="6237288"/>
            <a:ext cx="403468" cy="149225"/>
          </a:xfrm>
          <a:prstGeom prst="rect">
            <a:avLst/>
          </a:prstGeom>
          <a:pattFill prst="ltDnDiag">
            <a:fgClr>
              <a:schemeClr val="hlink"/>
            </a:fgClr>
            <a:bgClr>
              <a:srgbClr val="FFFFFF"/>
            </a:bgClr>
          </a:pattFill>
          <a:ln w="635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de-DE" sz="800" b="1" dirty="0" smtClean="0">
                <a:latin typeface="Arial" pitchFamily="34" charset="0"/>
                <a:cs typeface="Arial" pitchFamily="34" charset="0"/>
              </a:rPr>
              <a:t>S</a:t>
            </a:r>
            <a:endParaRPr lang="de-DE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7" name="Porsche_Source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533039" y="6237288"/>
            <a:ext cx="764584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marL="511175" indent="-511175" eaLnBrk="0" hangingPunct="0"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sz="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de-DE" sz="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Legend:</a:t>
            </a:r>
            <a:endParaRPr lang="de-DE" sz="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8" name="Rectangle 227"/>
          <p:cNvSpPr>
            <a:spLocks noChangeArrowheads="1"/>
          </p:cNvSpPr>
          <p:nvPr/>
        </p:nvSpPr>
        <p:spPr bwMode="gray">
          <a:xfrm>
            <a:off x="3309549" y="6237288"/>
            <a:ext cx="403467" cy="1508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/>
          <a:lstStyle/>
          <a:p>
            <a:pPr algn="ctr"/>
            <a:r>
              <a:rPr lang="de-DE" sz="800" b="1" dirty="0"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180" name="Rectangle 230" descr="Diagonal hell nach unten"/>
          <p:cNvSpPr>
            <a:spLocks noChangeArrowheads="1"/>
          </p:cNvSpPr>
          <p:nvPr/>
        </p:nvSpPr>
        <p:spPr bwMode="gray">
          <a:xfrm>
            <a:off x="7888196" y="6237288"/>
            <a:ext cx="405697" cy="150812"/>
          </a:xfrm>
          <a:prstGeom prst="rect">
            <a:avLst/>
          </a:prstGeom>
          <a:noFill/>
          <a:ln w="6350" algn="ctr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/>
          <a:lstStyle/>
          <a:p>
            <a:pPr algn="ctr"/>
            <a:r>
              <a:rPr lang="de-DE" sz="800" b="1">
                <a:latin typeface="Arial" pitchFamily="34" charset="0"/>
                <a:cs typeface="Arial" pitchFamily="34" charset="0"/>
              </a:rPr>
              <a:t>I</a:t>
            </a:r>
          </a:p>
        </p:txBody>
      </p:sp>
      <p:sp>
        <p:nvSpPr>
          <p:cNvPr id="181" name="Rectangle 231"/>
          <p:cNvSpPr>
            <a:spLocks noChangeArrowheads="1"/>
          </p:cNvSpPr>
          <p:nvPr/>
        </p:nvSpPr>
        <p:spPr bwMode="gray">
          <a:xfrm>
            <a:off x="10366939" y="6237288"/>
            <a:ext cx="403467" cy="1508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de-DE"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</a:p>
        </p:txBody>
      </p:sp>
      <p:sp>
        <p:nvSpPr>
          <p:cNvPr id="184" name="Text Box 234"/>
          <p:cNvSpPr txBox="1">
            <a:spLocks noChangeArrowheads="1"/>
          </p:cNvSpPr>
          <p:nvPr/>
        </p:nvSpPr>
        <p:spPr bwMode="gray">
          <a:xfrm>
            <a:off x="1574045" y="6218517"/>
            <a:ext cx="828000" cy="2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esponsibility 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5" name="Text Box 236"/>
          <p:cNvSpPr txBox="1">
            <a:spLocks noChangeArrowheads="1"/>
          </p:cNvSpPr>
          <p:nvPr/>
        </p:nvSpPr>
        <p:spPr bwMode="gray">
          <a:xfrm>
            <a:off x="5869780" y="6226937"/>
            <a:ext cx="1136871" cy="205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800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upport</a:t>
            </a:r>
            <a:endParaRPr lang="de-DE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6" name="Text Box 237"/>
          <p:cNvSpPr txBox="1">
            <a:spLocks noChangeArrowheads="1"/>
          </p:cNvSpPr>
          <p:nvPr/>
        </p:nvSpPr>
        <p:spPr bwMode="gray">
          <a:xfrm>
            <a:off x="8303221" y="6226937"/>
            <a:ext cx="1518020" cy="2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800" dirty="0">
                <a:latin typeface="Arial" pitchFamily="34" charset="0"/>
                <a:cs typeface="Arial" pitchFamily="34" charset="0"/>
              </a:rPr>
              <a:t>Information </a:t>
            </a:r>
          </a:p>
        </p:txBody>
      </p:sp>
      <p:sp>
        <p:nvSpPr>
          <p:cNvPr id="187" name="Text Box 235"/>
          <p:cNvSpPr txBox="1">
            <a:spLocks noChangeArrowheads="1"/>
          </p:cNvSpPr>
          <p:nvPr/>
        </p:nvSpPr>
        <p:spPr bwMode="gray">
          <a:xfrm>
            <a:off x="3725425" y="6235209"/>
            <a:ext cx="1415483" cy="205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de-DE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pproval</a:t>
            </a:r>
            <a:endParaRPr lang="de-DE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object 48"/>
          <p:cNvSpPr txBox="1"/>
          <p:nvPr/>
        </p:nvSpPr>
        <p:spPr>
          <a:xfrm>
            <a:off x="510120" y="6639678"/>
            <a:ext cx="6444862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700" spc="-5" dirty="0">
                <a:solidFill>
                  <a:srgbClr val="6D7D8D"/>
                </a:solidFill>
                <a:cs typeface="Arial"/>
              </a:rPr>
              <a:t>MAN Automotive (South Africa) Proprietary Limited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Truck Sales – Order Management 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 Wayne Powdrell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</a:t>
            </a:r>
            <a:r>
              <a:rPr lang="en-US" sz="700" spc="-5" dirty="0" smtClean="0">
                <a:solidFill>
                  <a:srgbClr val="6D7D8D"/>
                </a:solidFill>
                <a:cs typeface="Arial"/>
              </a:rPr>
              <a:t>25/10/2017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ZA" sz="700" spc="-5" dirty="0" smtClean="0">
                <a:solidFill>
                  <a:srgbClr val="6D7D8D"/>
                </a:solidFill>
                <a:latin typeface="Arial"/>
                <a:cs typeface="Arial"/>
              </a:rPr>
              <a:t>PD_MTB-RSA-NSC_20_02_04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Version  </a:t>
            </a:r>
            <a:r>
              <a:rPr lang="en-US" sz="700" spc="-5" dirty="0">
                <a:solidFill>
                  <a:srgbClr val="6D7D8D"/>
                </a:solidFill>
                <a:latin typeface="Arial"/>
                <a:cs typeface="Arial"/>
              </a:rPr>
              <a:t>2</a:t>
            </a:r>
            <a:endParaRPr sz="700" spc="-5" dirty="0">
              <a:solidFill>
                <a:srgbClr val="6D7D8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04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44500" y="889844"/>
            <a:ext cx="11304000" cy="369332"/>
          </a:xfrm>
        </p:spPr>
        <p:txBody>
          <a:bodyPr/>
          <a:lstStyle/>
          <a:p>
            <a:r>
              <a:rPr lang="en-ZA" sz="2400" spc="-10" dirty="0">
                <a:solidFill>
                  <a:srgbClr val="2F3B48"/>
                </a:solidFill>
                <a:latin typeface="Arial Narrow"/>
                <a:cs typeface="Arial Narrow"/>
              </a:rPr>
              <a:t>Detailed risk and opportunity assessment – risk matrix</a:t>
            </a:r>
            <a:endParaRPr lang="en-US" sz="2400" spc="-10" dirty="0">
              <a:solidFill>
                <a:srgbClr val="2F3B48"/>
              </a:solidFill>
              <a:latin typeface="Arial Narrow"/>
              <a:cs typeface="Arial Narrow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EFC974-4530-414C-ABF0-6A8CF7ECF32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ZA" dirty="0">
                <a:solidFill>
                  <a:srgbClr val="6D7D8D"/>
                </a:solidFill>
                <a:cs typeface="Arial"/>
              </a:rPr>
              <a:t>Pro</a:t>
            </a:r>
            <a:r>
              <a:rPr lang="en-ZA" spc="-15" dirty="0">
                <a:solidFill>
                  <a:srgbClr val="6D7D8D"/>
                </a:solidFill>
                <a:cs typeface="Arial"/>
              </a:rPr>
              <a:t>c</a:t>
            </a:r>
            <a:r>
              <a:rPr lang="en-ZA" dirty="0">
                <a:solidFill>
                  <a:srgbClr val="6D7D8D"/>
                </a:solidFill>
                <a:cs typeface="Arial"/>
              </a:rPr>
              <a:t>ess Cockpit</a:t>
            </a:r>
            <a:endParaRPr lang="en-ZA" dirty="0">
              <a:cs typeface="Arial"/>
            </a:endParaRPr>
          </a:p>
        </p:txBody>
      </p:sp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8914924"/>
              </p:ext>
            </p:extLst>
          </p:nvPr>
        </p:nvGraphicFramePr>
        <p:xfrm>
          <a:off x="2120" y="2118"/>
          <a:ext cx="211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53" name="think-cell Slide" r:id="rId5" imgW="287" imgH="287" progId="TCLayout.ActiveDocument.1">
                  <p:embed/>
                </p:oleObj>
              </mc:Choice>
              <mc:Fallback>
                <p:oleObj name="think-cell Slide" r:id="rId5" imgW="287" imgH="28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18"/>
                        <a:ext cx="211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object 32"/>
          <p:cNvSpPr txBox="1"/>
          <p:nvPr/>
        </p:nvSpPr>
        <p:spPr>
          <a:xfrm>
            <a:off x="483817" y="5809287"/>
            <a:ext cx="432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ZA" sz="700" b="1" spc="-5" dirty="0" smtClean="0">
                <a:solidFill>
                  <a:srgbClr val="2F3B48"/>
                </a:solidFill>
                <a:latin typeface="Arial"/>
                <a:cs typeface="Arial"/>
              </a:rPr>
              <a:t>Legends</a:t>
            </a:r>
            <a:r>
              <a:rPr sz="700" b="1" spc="-5" dirty="0" smtClean="0">
                <a:solidFill>
                  <a:srgbClr val="2F3B48"/>
                </a:solidFill>
                <a:latin typeface="Arial"/>
                <a:cs typeface="Arial"/>
              </a:rPr>
              <a:t>: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83" name="object 33"/>
          <p:cNvSpPr txBox="1"/>
          <p:nvPr/>
        </p:nvSpPr>
        <p:spPr>
          <a:xfrm>
            <a:off x="483819" y="6001616"/>
            <a:ext cx="192595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OP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=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o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cc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urren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ce</a:t>
            </a:r>
            <a:r>
              <a:rPr sz="700" spc="4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probab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ility</a:t>
            </a:r>
            <a:r>
              <a:rPr sz="700" spc="3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(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lo</a:t>
            </a:r>
            <a:r>
              <a:rPr sz="700" spc="-20" dirty="0">
                <a:solidFill>
                  <a:srgbClr val="2F3B48"/>
                </a:solidFill>
                <a:latin typeface="Arial"/>
                <a:cs typeface="Arial"/>
              </a:rPr>
              <a:t>w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,</a:t>
            </a:r>
            <a:r>
              <a:rPr sz="700" spc="1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m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ed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ium,</a:t>
            </a:r>
            <a:r>
              <a:rPr sz="700" spc="1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ig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)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84" name="object 34"/>
          <p:cNvSpPr txBox="1"/>
          <p:nvPr/>
        </p:nvSpPr>
        <p:spPr>
          <a:xfrm>
            <a:off x="3625976" y="6001616"/>
            <a:ext cx="419227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700" spc="-20" dirty="0">
                <a:solidFill>
                  <a:srgbClr val="2F3B48"/>
                </a:solidFill>
                <a:latin typeface="Arial"/>
                <a:cs typeface="Arial"/>
              </a:rPr>
              <a:t>I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f</a:t>
            </a:r>
            <a:r>
              <a:rPr sz="700" spc="3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probab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ility</a:t>
            </a:r>
            <a:r>
              <a:rPr sz="700" spc="2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o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f</a:t>
            </a:r>
            <a:r>
              <a:rPr sz="700" spc="1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o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cc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urren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ce</a:t>
            </a:r>
            <a:r>
              <a:rPr sz="700" spc="4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is "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ig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"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o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r</a:t>
            </a:r>
            <a:r>
              <a:rPr sz="700" spc="1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im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pa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ct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is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"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ig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",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t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is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is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a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"m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a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in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r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is</a:t>
            </a:r>
            <a:r>
              <a:rPr sz="700" spc="0" dirty="0">
                <a:solidFill>
                  <a:srgbClr val="2F3B48"/>
                </a:solidFill>
                <a:latin typeface="Arial"/>
                <a:cs typeface="Arial"/>
              </a:rPr>
              <a:t>k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"</a:t>
            </a:r>
            <a:r>
              <a:rPr sz="70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20" dirty="0">
                <a:solidFill>
                  <a:srgbClr val="2F3B48"/>
                </a:solidFill>
                <a:latin typeface="Arial"/>
                <a:cs typeface="Arial"/>
              </a:rPr>
              <a:t>w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ich</a:t>
            </a:r>
            <a:r>
              <a:rPr sz="700" spc="1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m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u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st</a:t>
            </a:r>
            <a:r>
              <a:rPr sz="700" spc="1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b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e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list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e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d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o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n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pag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e</a:t>
            </a:r>
            <a:r>
              <a:rPr sz="700" spc="1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1 R =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Risk</a:t>
            </a:r>
            <a:endParaRPr sz="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ZA" sz="700" spc="-10" dirty="0">
                <a:solidFill>
                  <a:srgbClr val="2F3B48"/>
                </a:solidFill>
                <a:latin typeface="Arial"/>
                <a:cs typeface="Arial"/>
              </a:rPr>
              <a:t>C</a:t>
            </a:r>
            <a:r>
              <a:rPr sz="700" spc="5" dirty="0" smtClean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=</a:t>
            </a:r>
            <a:r>
              <a:rPr sz="700" spc="2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 smtClean="0">
                <a:solidFill>
                  <a:srgbClr val="2F3B48"/>
                </a:solidFill>
                <a:latin typeface="Arial"/>
                <a:cs typeface="Arial"/>
              </a:rPr>
              <a:t>Oppor</a:t>
            </a:r>
            <a:r>
              <a:rPr sz="700" spc="-5" dirty="0" smtClean="0">
                <a:solidFill>
                  <a:srgbClr val="2F3B48"/>
                </a:solidFill>
                <a:latin typeface="Arial"/>
                <a:cs typeface="Arial"/>
              </a:rPr>
              <a:t>t</a:t>
            </a:r>
            <a:r>
              <a:rPr sz="700" spc="-10" dirty="0" smtClean="0">
                <a:solidFill>
                  <a:srgbClr val="2F3B48"/>
                </a:solidFill>
                <a:latin typeface="Arial"/>
                <a:cs typeface="Arial"/>
              </a:rPr>
              <a:t>un</a:t>
            </a:r>
            <a:r>
              <a:rPr sz="700" spc="-5" dirty="0" smtClean="0">
                <a:solidFill>
                  <a:srgbClr val="2F3B48"/>
                </a:solidFill>
                <a:latin typeface="Arial"/>
                <a:cs typeface="Arial"/>
              </a:rPr>
              <a:t>i</a:t>
            </a:r>
            <a:r>
              <a:rPr sz="700" spc="0" dirty="0" smtClean="0">
                <a:solidFill>
                  <a:srgbClr val="2F3B48"/>
                </a:solidFill>
                <a:latin typeface="Arial"/>
                <a:cs typeface="Arial"/>
              </a:rPr>
              <a:t>t</a:t>
            </a:r>
            <a:r>
              <a:rPr sz="700" spc="-5" dirty="0" smtClean="0">
                <a:solidFill>
                  <a:srgbClr val="2F3B48"/>
                </a:solidFill>
                <a:latin typeface="Arial"/>
                <a:cs typeface="Arial"/>
              </a:rPr>
              <a:t>y</a:t>
            </a:r>
            <a:r>
              <a:rPr lang="en-ZA" sz="700" spc="-5" dirty="0" smtClean="0">
                <a:solidFill>
                  <a:srgbClr val="2F3B48"/>
                </a:solidFill>
                <a:latin typeface="Arial"/>
                <a:cs typeface="Arial"/>
              </a:rPr>
              <a:t> (Chance)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85" name="object 35"/>
          <p:cNvSpPr txBox="1"/>
          <p:nvPr/>
        </p:nvSpPr>
        <p:spPr>
          <a:xfrm>
            <a:off x="483819" y="6193640"/>
            <a:ext cx="122237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=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20" dirty="0">
                <a:solidFill>
                  <a:srgbClr val="2F3B48"/>
                </a:solidFill>
                <a:latin typeface="Arial"/>
                <a:cs typeface="Arial"/>
              </a:rPr>
              <a:t>I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m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pa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ct</a:t>
            </a:r>
            <a:r>
              <a:rPr sz="700" spc="4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(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lo</a:t>
            </a:r>
            <a:r>
              <a:rPr sz="700" spc="-20" dirty="0">
                <a:solidFill>
                  <a:srgbClr val="2F3B48"/>
                </a:solidFill>
                <a:latin typeface="Arial"/>
                <a:cs typeface="Arial"/>
              </a:rPr>
              <a:t>w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,</a:t>
            </a:r>
            <a:r>
              <a:rPr sz="700" spc="3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m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ed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ium,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ig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)</a:t>
            </a:r>
            <a:endParaRPr sz="700" dirty="0">
              <a:latin typeface="Arial"/>
              <a:cs typeface="Arial"/>
            </a:endParaRPr>
          </a:p>
        </p:txBody>
      </p:sp>
      <p:graphicFrame>
        <p:nvGraphicFramePr>
          <p:cNvPr id="86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321187"/>
              </p:ext>
            </p:extLst>
          </p:nvPr>
        </p:nvGraphicFramePr>
        <p:xfrm>
          <a:off x="444500" y="1593952"/>
          <a:ext cx="11303999" cy="1018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0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6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09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3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34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R/C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2D3947"/>
                      </a:solidFill>
                      <a:prstDash val="solid"/>
                    </a:lnL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163195" marR="51435" indent="-85725">
                        <a:lnSpc>
                          <a:spcPct val="100000"/>
                        </a:lnSpc>
                      </a:pPr>
                      <a:r>
                        <a:rPr sz="800" b="1" spc="1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et</a:t>
                      </a:r>
                      <a:r>
                        <a:rPr sz="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hod 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Input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Risk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Chance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</a:t>
                      </a: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ion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ct val="100000"/>
                        </a:lnSpc>
                      </a:pPr>
                      <a:r>
                        <a:rPr sz="1000" b="1" spc="-3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0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ction</a:t>
                      </a:r>
                      <a:r>
                        <a:rPr lang="en-ZA" sz="10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Plan / Measure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ffe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</a:t>
                      </a: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eness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6995" indent="-15240">
                        <a:lnSpc>
                          <a:spcPct val="100000"/>
                        </a:lnSpc>
                      </a:pPr>
                      <a:r>
                        <a:rPr sz="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et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hod Ou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put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lang="en-ZA" sz="800" b="1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800" dirty="0">
                        <a:latin typeface="Arial"/>
                        <a:cs typeface="Arial"/>
                      </a:endParaRPr>
                    </a:p>
                    <a:p>
                      <a:pPr marL="139065">
                        <a:lnSpc>
                          <a:spcPct val="100000"/>
                        </a:lnSpc>
                      </a:pPr>
                      <a:r>
                        <a:rPr lang="en-ZA" sz="800" b="1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Yes</a:t>
                      </a:r>
                      <a:r>
                        <a:rPr sz="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800" b="1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lang="en-ZA" sz="800" b="1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2D3947"/>
                      </a:solidFill>
                      <a:prstDash val="solid"/>
                    </a:lnR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  <a:solidFill>
                      <a:srgbClr val="2F3B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lang="en-ZA" sz="1000" dirty="0" smtClean="0">
                          <a:latin typeface="Arial"/>
                          <a:cs typeface="Arial"/>
                        </a:rPr>
                        <a:t>R1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2D3947"/>
                      </a:solidFill>
                      <a:prstDash val="solid"/>
                    </a:lnL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FMEA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 marR="73660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Over</a:t>
                      </a:r>
                      <a:r>
                        <a:rPr lang="en-ZA" sz="800" baseline="0" dirty="0" smtClean="0">
                          <a:latin typeface="Arial"/>
                          <a:cs typeface="Arial"/>
                        </a:rPr>
                        <a:t> expenditure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marR="123825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Miss-allocation</a:t>
                      </a:r>
                      <a:r>
                        <a:rPr lang="en-ZA" sz="800" baseline="0" dirty="0" smtClean="0">
                          <a:latin typeface="Arial"/>
                          <a:cs typeface="Arial"/>
                        </a:rPr>
                        <a:t> of cost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High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marR="146050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Central control of</a:t>
                      </a:r>
                      <a:r>
                        <a:rPr lang="en-ZA" sz="800" baseline="0" dirty="0" smtClean="0">
                          <a:latin typeface="Arial"/>
                          <a:cs typeface="Arial"/>
                        </a:rPr>
                        <a:t> Budget &amp; cost allocation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 marR="69215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 Process</a:t>
                      </a:r>
                      <a:r>
                        <a:rPr lang="en-ZA" sz="800" baseline="0" dirty="0" smtClean="0">
                          <a:latin typeface="Arial"/>
                          <a:cs typeface="Arial"/>
                        </a:rPr>
                        <a:t> check every 6 months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PDCA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No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2D3947"/>
                      </a:solidFill>
                      <a:prstDash val="solid"/>
                    </a:lnR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lang="en-ZA" sz="1000" dirty="0" smtClean="0">
                          <a:latin typeface="Arial"/>
                          <a:cs typeface="Arial"/>
                        </a:rPr>
                        <a:t>C1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2D3947"/>
                      </a:solidFill>
                      <a:prstDash val="solid"/>
                    </a:lnL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FMEA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 marR="73660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Reduce</a:t>
                      </a:r>
                      <a:r>
                        <a:rPr lang="en-ZA" sz="800" baseline="0" dirty="0" smtClean="0">
                          <a:latin typeface="Arial"/>
                          <a:cs typeface="Arial"/>
                        </a:rPr>
                        <a:t> costs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marR="123825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Strict</a:t>
                      </a:r>
                      <a:r>
                        <a:rPr lang="en-ZA" sz="800" baseline="0" dirty="0" smtClean="0">
                          <a:latin typeface="Arial"/>
                          <a:cs typeface="Arial"/>
                        </a:rPr>
                        <a:t> control of cost against budget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High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marR="146050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Cost expenditure against budget / Monthly report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 marR="69215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Measure budget against target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PDCA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No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2D3947"/>
                      </a:solidFill>
                      <a:prstDash val="solid"/>
                    </a:lnR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48"/>
          <p:cNvSpPr txBox="1"/>
          <p:nvPr/>
        </p:nvSpPr>
        <p:spPr>
          <a:xfrm>
            <a:off x="510120" y="6639678"/>
            <a:ext cx="6444862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700" spc="-5" dirty="0">
                <a:solidFill>
                  <a:srgbClr val="6D7D8D"/>
                </a:solidFill>
                <a:cs typeface="Arial"/>
              </a:rPr>
              <a:t>MAN Automotive (South Africa) Proprietary Limited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Truck Sales – Order Management 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 Wayne Powdrell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</a:t>
            </a:r>
            <a:r>
              <a:rPr lang="en-US" sz="700" spc="-5" dirty="0" smtClean="0">
                <a:solidFill>
                  <a:srgbClr val="6D7D8D"/>
                </a:solidFill>
                <a:cs typeface="Arial"/>
              </a:rPr>
              <a:t>25/10/2017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ZA" sz="700" spc="-5" dirty="0" smtClean="0">
                <a:solidFill>
                  <a:srgbClr val="6D7D8D"/>
                </a:solidFill>
                <a:latin typeface="Arial"/>
                <a:cs typeface="Arial"/>
              </a:rPr>
              <a:t>PD_MTB-RSA-NSC_20_02_04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Version  </a:t>
            </a:r>
            <a:r>
              <a:rPr lang="en-US" sz="700" spc="-5" dirty="0">
                <a:solidFill>
                  <a:srgbClr val="6D7D8D"/>
                </a:solidFill>
                <a:latin typeface="Arial"/>
                <a:cs typeface="Arial"/>
              </a:rPr>
              <a:t>2</a:t>
            </a:r>
            <a:endParaRPr sz="700" spc="-5" dirty="0">
              <a:solidFill>
                <a:srgbClr val="6D7D8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888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sA2.NSQb0usWgMgsCdV8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.audktDeEOoCocKXZD4.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6acSO5EEaSdcVVemcjO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g.m5mDbJkqx8wTYQscNc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mIB83Nn4k6qcnxgoRjQL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Gyozaq5BEOToz7PlVA0CA"/>
</p:tagLst>
</file>

<file path=ppt/theme/theme1.xml><?xml version="1.0" encoding="utf-8"?>
<a:theme xmlns:a="http://schemas.openxmlformats.org/drawingml/2006/main" name="161006_MAN_Master_16_9_EN">
  <a:themeElements>
    <a:clrScheme name="MAN">
      <a:dk1>
        <a:srgbClr val="303C49"/>
      </a:dk1>
      <a:lt1>
        <a:sysClr val="window" lastClr="FFFFFF"/>
      </a:lt1>
      <a:dk2>
        <a:srgbClr val="91B900"/>
      </a:dk2>
      <a:lt2>
        <a:srgbClr val="AFAFAF"/>
      </a:lt2>
      <a:accent1>
        <a:srgbClr val="303C49"/>
      </a:accent1>
      <a:accent2>
        <a:srgbClr val="E40045"/>
      </a:accent2>
      <a:accent3>
        <a:srgbClr val="6E7E8D"/>
      </a:accent3>
      <a:accent4>
        <a:srgbClr val="CAD0D8"/>
      </a:accent4>
      <a:accent5>
        <a:srgbClr val="4B96D2"/>
      </a:accent5>
      <a:accent6>
        <a:srgbClr val="FFCD00"/>
      </a:accent6>
      <a:hlink>
        <a:srgbClr val="6E7E8D"/>
      </a:hlink>
      <a:folHlink>
        <a:srgbClr val="CAD0D8"/>
      </a:folHlink>
    </a:clrScheme>
    <a:fontScheme name="MAN 2016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solidFill>
            <a:schemeClr val="accent4"/>
          </a:solidFill>
        </a:ln>
      </a:spPr>
      <a:bodyPr rtlCol="0" anchor="ctr"/>
      <a:lstStyle>
        <a:defPPr marL="180000" indent="-180000" algn="ctr">
          <a:spcBef>
            <a:spcPts val="800"/>
          </a:spcBef>
          <a:buClr>
            <a:schemeClr val="accent2"/>
          </a:buClr>
          <a:buFont typeface="Wingdings" panose="05000000000000000000" pitchFamily="2" charset="2"/>
          <a:buChar char="§"/>
          <a:defRPr sz="1600" dirty="0" smtClean="0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80000" indent="-180000">
          <a:spcBef>
            <a:spcPts val="800"/>
          </a:spcBef>
          <a:buClr>
            <a:schemeClr val="accent2"/>
          </a:buClr>
          <a:buFont typeface="Wingdings" panose="05000000000000000000" pitchFamily="2" charset="2"/>
          <a:buChar char="§"/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N_Master_4_3_scr02.potx" id="{B2DF80FF-3FEB-42D4-B346-BEA1838E56FB}" vid="{CD5D95EA-DAFE-47CB-B16F-04D58D184524}"/>
    </a:ext>
  </a:extLst>
</a:theme>
</file>

<file path=ppt/theme/theme2.xml><?xml version="1.0" encoding="utf-8"?>
<a:theme xmlns:a="http://schemas.openxmlformats.org/drawingml/2006/main" name="Larissa">
  <a:themeElements>
    <a:clrScheme name="MAN 2016">
      <a:dk1>
        <a:srgbClr val="303C49"/>
      </a:dk1>
      <a:lt1>
        <a:sysClr val="window" lastClr="FFFFFF"/>
      </a:lt1>
      <a:dk2>
        <a:srgbClr val="91B900"/>
      </a:dk2>
      <a:lt2>
        <a:srgbClr val="AFAFAF"/>
      </a:lt2>
      <a:accent1>
        <a:srgbClr val="303C49"/>
      </a:accent1>
      <a:accent2>
        <a:srgbClr val="E40045"/>
      </a:accent2>
      <a:accent3>
        <a:srgbClr val="6E7E8D"/>
      </a:accent3>
      <a:accent4>
        <a:srgbClr val="CAD0D8"/>
      </a:accent4>
      <a:accent5>
        <a:srgbClr val="4B96D2"/>
      </a:accent5>
      <a:accent6>
        <a:srgbClr val="FFCD00"/>
      </a:accent6>
      <a:hlink>
        <a:srgbClr val="6E7E8D"/>
      </a:hlink>
      <a:folHlink>
        <a:srgbClr val="CAD0D8"/>
      </a:folHlink>
    </a:clrScheme>
    <a:fontScheme name="MAN 2016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MAN 2016">
      <a:dk1>
        <a:srgbClr val="303C49"/>
      </a:dk1>
      <a:lt1>
        <a:sysClr val="window" lastClr="FFFFFF"/>
      </a:lt1>
      <a:dk2>
        <a:srgbClr val="91B900"/>
      </a:dk2>
      <a:lt2>
        <a:srgbClr val="AFAFAF"/>
      </a:lt2>
      <a:accent1>
        <a:srgbClr val="303C49"/>
      </a:accent1>
      <a:accent2>
        <a:srgbClr val="E40045"/>
      </a:accent2>
      <a:accent3>
        <a:srgbClr val="6E7E8D"/>
      </a:accent3>
      <a:accent4>
        <a:srgbClr val="CAD0D8"/>
      </a:accent4>
      <a:accent5>
        <a:srgbClr val="4B96D2"/>
      </a:accent5>
      <a:accent6>
        <a:srgbClr val="FFCD00"/>
      </a:accent6>
      <a:hlink>
        <a:srgbClr val="6E7E8D"/>
      </a:hlink>
      <a:folHlink>
        <a:srgbClr val="CAD0D8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BAB977044ADB4590F494AAB464057F" ma:contentTypeVersion="0" ma:contentTypeDescription="Create a new document." ma:contentTypeScope="" ma:versionID="79e71ef7ba8dbcf1adbae8db46ddad8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55B076-27B4-4D7B-818B-C60BADD1BA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D4E82D-D52C-48EF-8805-2CB23754662D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3D9794F-8A85-4433-8A5F-1045FB308A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161006_MAN_Master_16_9_EN.potx</Template>
  <TotalTime>470</TotalTime>
  <Words>590</Words>
  <Application>Microsoft Office PowerPoint</Application>
  <PresentationFormat>Custom</PresentationFormat>
  <Paragraphs>158</Paragraphs>
  <Slides>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Narrow</vt:lpstr>
      <vt:lpstr>Symbol</vt:lpstr>
      <vt:lpstr>Times New Roman</vt:lpstr>
      <vt:lpstr>Wingdings</vt:lpstr>
      <vt:lpstr>161006_MAN_Master_16_9_EN</vt:lpstr>
      <vt:lpstr>think-cell Slide</vt:lpstr>
      <vt:lpstr>DEMO / Courtesy vehicle: Budget Control  Process</vt:lpstr>
      <vt:lpstr>DEMO / Courtesy vehicle: Budget Control  Process</vt:lpstr>
      <vt:lpstr>DEMO/ Courtesy vehicle: Budget Control  Process</vt:lpstr>
      <vt:lpstr>Detailed risk and opportunity assessment – risk matrix</vt:lpstr>
    </vt:vector>
  </TitlesOfParts>
  <Company>MAN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PowerPoint-Master</dc:subject>
  <dc:creator>Vorname, Name</dc:creator>
  <dc:description>Optimiert für 2010</dc:description>
  <cp:lastModifiedBy>Carla de Bruin</cp:lastModifiedBy>
  <cp:revision>592</cp:revision>
  <cp:lastPrinted>2017-10-25T11:10:41Z</cp:lastPrinted>
  <dcterms:created xsi:type="dcterms:W3CDTF">2015-03-02T12:07:45Z</dcterms:created>
  <dcterms:modified xsi:type="dcterms:W3CDTF">2018-03-14T07:15:25Z</dcterms:modified>
  <cp:category>PowerPoint-Master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0x0101009CBAB977044ADB4590F494AAB464057F</vt:lpwstr>
  </property>
</Properties>
</file>