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07" r:id="rId5"/>
    <p:sldId id="608" r:id="rId6"/>
    <p:sldId id="612" r:id="rId7"/>
    <p:sldId id="610" r:id="rId8"/>
  </p:sldIdLst>
  <p:sldSz cx="12195175" cy="6858000"/>
  <p:notesSz cx="7010400" cy="92964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4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pos="2948">
          <p15:clr>
            <a:srgbClr val="A4A3A4"/>
          </p15:clr>
        </p15:guide>
        <p15:guide id="6" pos="2880">
          <p15:clr>
            <a:srgbClr val="A4A3A4"/>
          </p15:clr>
        </p15:guide>
        <p15:guide id="7" pos="2812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pos="280">
          <p15:clr>
            <a:srgbClr val="A4A3A4"/>
          </p15:clr>
        </p15:guide>
        <p15:guide id="10" pos="3909">
          <p15:clr>
            <a:srgbClr val="A4A3A4"/>
          </p15:clr>
        </p15:guide>
        <p15:guide id="11" pos="3841">
          <p15:clr>
            <a:srgbClr val="A4A3A4"/>
          </p15:clr>
        </p15:guide>
        <p15:guide id="12" pos="3773">
          <p15:clr>
            <a:srgbClr val="A4A3A4"/>
          </p15:clr>
        </p15:guide>
        <p15:guide id="13" pos="1959">
          <p15:clr>
            <a:srgbClr val="A4A3A4"/>
          </p15:clr>
        </p15:guide>
        <p15:guide id="14" pos="2095">
          <p15:clr>
            <a:srgbClr val="A4A3A4"/>
          </p15:clr>
        </p15:guide>
        <p15:guide id="15" pos="5723">
          <p15:clr>
            <a:srgbClr val="A4A3A4"/>
          </p15:clr>
        </p15:guide>
        <p15:guide id="16" pos="7402">
          <p15:clr>
            <a:srgbClr val="A4A3A4"/>
          </p15:clr>
        </p15:guide>
        <p15:guide id="17" pos="55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4219" userDrawn="1">
          <p15:clr>
            <a:srgbClr val="A4A3A4"/>
          </p15:clr>
        </p15:guide>
        <p15:guide id="3" pos="1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816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77" y="77"/>
      </p:cViewPr>
      <p:guideLst>
        <p:guide orient="horz" pos="4004"/>
        <p:guide orient="horz" pos="981"/>
        <p:guide pos="204"/>
        <p:guide pos="5556"/>
        <p:guide pos="2948"/>
        <p:guide pos="2880"/>
        <p:guide pos="2812"/>
        <p:guide orient="horz" pos="4042"/>
        <p:guide pos="280"/>
        <p:guide pos="3909"/>
        <p:guide pos="3841"/>
        <p:guide pos="3773"/>
        <p:guide pos="1959"/>
        <p:guide pos="2095"/>
        <p:guide pos="5723"/>
        <p:guide pos="7402"/>
        <p:guide pos="5587"/>
      </p:guideLst>
    </p:cSldViewPr>
  </p:slideViewPr>
  <p:outlineViewPr>
    <p:cViewPr>
      <p:scale>
        <a:sx n="33" d="100"/>
        <a:sy n="33" d="100"/>
      </p:scale>
      <p:origin x="0" y="85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4050" y="-102"/>
      </p:cViewPr>
      <p:guideLst>
        <p:guide orient="horz" pos="2928"/>
        <p:guide pos="4219"/>
        <p:guide pos="19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5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400" b="1" kern="1200">
        <a:solidFill>
          <a:schemeClr val="accent3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Bef>
        <a:spcPts val="80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80975" indent="-180975" algn="l" defTabSz="914400" rtl="0" eaLnBrk="1" latinLnBrk="0" hangingPunct="1">
      <a:spcBef>
        <a:spcPts val="600"/>
      </a:spcBef>
      <a:buClr>
        <a:schemeClr val="accent2"/>
      </a:buClr>
      <a:buFont typeface="Wingdings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60363" indent="-179388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1338" indent="-180975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90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00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3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2134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0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pieren 18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0" name="Gerade Verbindung 19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pieren 42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 baseline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4500" y="1400582"/>
            <a:ext cx="5545075" cy="1354217"/>
          </a:xfrm>
        </p:spPr>
        <p:txBody>
          <a:bodyPr anchor="t" anchorCtr="0"/>
          <a:lstStyle>
            <a:lvl1pPr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 smtClean="0"/>
          </a:p>
        </p:txBody>
      </p:sp>
      <p:sp>
        <p:nvSpPr>
          <p:cNvPr id="32" name="Rechteck 31"/>
          <p:cNvSpPr/>
          <p:nvPr userDrawn="1"/>
        </p:nvSpPr>
        <p:spPr>
          <a:xfrm>
            <a:off x="12435942" y="598437"/>
            <a:ext cx="2124228" cy="1604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Please only select images where the text can stand on a quiet background with sufficient contrast.</a:t>
            </a:r>
          </a:p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If the text on</a:t>
            </a:r>
            <a:r>
              <a:rPr lang="en-GB" sz="1000" baseline="0" dirty="0" smtClean="0">
                <a:solidFill>
                  <a:schemeClr val="bg1"/>
                </a:solidFill>
              </a:rPr>
              <a:t> the screen can</a:t>
            </a:r>
            <a:r>
              <a:rPr lang="en-GB" sz="1000" dirty="0" smtClean="0">
                <a:solidFill>
                  <a:schemeClr val="bg1"/>
                </a:solidFill>
              </a:rPr>
              <a:t>not be read easily, it can be moved within the grid.</a:t>
            </a:r>
            <a:endParaRPr lang="de-DE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56134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-1" y="1559741"/>
            <a:ext cx="4772772" cy="576293"/>
          </a:xfrm>
          <a:solidFill>
            <a:schemeClr val="accent2"/>
          </a:solidFill>
        </p:spPr>
        <p:txBody>
          <a:bodyPr wrap="none" lIns="432000" tIns="72000" rIns="144000" bIns="72000" anchor="b" anchorCtr="0">
            <a:spAutoFit/>
          </a:bodyPr>
          <a:lstStyle>
            <a:lvl1pPr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6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0"/>
            <a:ext cx="8869362" cy="656113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9076182" y="3215298"/>
            <a:ext cx="2674493" cy="86177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5264" y="4256819"/>
            <a:ext cx="2665412" cy="2026196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3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2192" y="0"/>
            <a:ext cx="12207367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3165567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95671 w 12195175"/>
              <a:gd name="connsiteY6" fmla="*/ 1566255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8288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219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330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9017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6282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367" h="6858000">
                <a:moveTo>
                  <a:pt x="12192" y="0"/>
                </a:moveTo>
                <a:lnTo>
                  <a:pt x="12207367" y="0"/>
                </a:lnTo>
                <a:lnTo>
                  <a:pt x="12207367" y="6858000"/>
                </a:lnTo>
                <a:lnTo>
                  <a:pt x="12192" y="6858000"/>
                </a:lnTo>
                <a:cubicBezTo>
                  <a:pt x="10499" y="5428053"/>
                  <a:pt x="8805" y="3993661"/>
                  <a:pt x="7112" y="2563714"/>
                </a:cubicBezTo>
                <a:lnTo>
                  <a:pt x="6004053" y="2562825"/>
                </a:lnTo>
                <a:lnTo>
                  <a:pt x="6002148" y="1560540"/>
                </a:lnTo>
                <a:lnTo>
                  <a:pt x="0" y="1560159"/>
                </a:lnTo>
                <a:lnTo>
                  <a:pt x="121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04261" y="1558127"/>
            <a:ext cx="4485314" cy="1008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432000" tIns="72000" rIns="144000" bIns="7200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edit Master title style</a:t>
            </a:r>
            <a:endParaRPr lang="de-DE" noProof="0" dirty="0" smtClean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1414261" y="1558127"/>
            <a:ext cx="90000" cy="100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noProof="0"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1558127"/>
            <a:ext cx="1414261" cy="1008000"/>
          </a:xfrm>
          <a:prstGeom prst="rect">
            <a:avLst/>
          </a:prstGeom>
          <a:solidFill>
            <a:srgbClr val="303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Arial" panose="020B0604020202020204" pitchFamily="34" charset="0"/>
            </a:endParaRPr>
          </a:p>
        </p:txBody>
      </p:sp>
      <p:pic>
        <p:nvPicPr>
          <p:cNvPr id="11" name="Picture 3" descr="C:\screenmakers\_Jobs\MAN\_Stammdaten\Logos\Logo_negative\Logo_MAN_neg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239397" y="1798537"/>
            <a:ext cx="935466" cy="52718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9492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4047745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en 50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Gleichschenkliges Dreieck 12"/>
          <p:cNvSpPr/>
          <p:nvPr userDrawn="1"/>
        </p:nvSpPr>
        <p:spPr bwMode="gray">
          <a:xfrm rot="5400000">
            <a:off x="6952716" y="2773153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7442087" y="2608896"/>
            <a:ext cx="4308127" cy="98488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Presentation Title</a:t>
            </a:r>
            <a:endParaRPr lang="en-US" noProof="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42087" y="4965172"/>
            <a:ext cx="4308127" cy="246221"/>
          </a:xfrm>
        </p:spPr>
        <p:txBody>
          <a:bodyPr/>
          <a:lstStyle>
            <a:lvl1pPr>
              <a:spcBef>
                <a:spcPts val="0"/>
              </a:spcBef>
              <a:defRPr sz="1600" b="0" baseline="0">
                <a:latin typeface="+mn-lt"/>
              </a:defRPr>
            </a:lvl1pPr>
          </a:lstStyle>
          <a:p>
            <a:pPr lvl="0"/>
            <a:r>
              <a:rPr lang="en-US" noProof="0" dirty="0" smtClean="0"/>
              <a:t>Placeholder Subtitle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442087" y="6206084"/>
            <a:ext cx="4308127" cy="18466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noProof="0" dirty="0" smtClean="0">
                <a:solidFill>
                  <a:srgbClr val="6E7E8D"/>
                </a:solidFill>
                <a:latin typeface="Arial" panose="020B0604020202020204" pitchFamily="34" charset="0"/>
              </a:rPr>
              <a:t>Placeholder Speaker  |  Place  |  Date</a:t>
            </a:r>
          </a:p>
        </p:txBody>
      </p:sp>
      <p:sp>
        <p:nvSpPr>
          <p:cNvPr id="29" name="Bildplatzhalter 2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0" y="0"/>
            <a:ext cx="6919916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63484" y="543274"/>
            <a:ext cx="899778" cy="511077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 bwMode="gray">
          <a:xfrm>
            <a:off x="6919916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262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20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uppieren 20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39" name="Gerade Verbindung 38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/>
          <p:cNvSpPr/>
          <p:nvPr userDrawn="1"/>
        </p:nvSpPr>
        <p:spPr bwMode="gray">
          <a:xfrm>
            <a:off x="2" y="-1"/>
            <a:ext cx="2496235" cy="6858001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 userDrawn="1"/>
        </p:nvSpPr>
        <p:spPr bwMode="gray">
          <a:xfrm>
            <a:off x="191394" y="338495"/>
            <a:ext cx="1872696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3200" b="1" dirty="0" smtClean="0">
                <a:solidFill>
                  <a:srgbClr val="303C49"/>
                </a:solidFill>
                <a:latin typeface="Arial Narrow" panose="020B0606020202030204" pitchFamily="34" charset="0"/>
              </a:rPr>
              <a:t>Agenda</a:t>
            </a:r>
            <a:endParaRPr lang="de-DE" sz="3200" b="1" dirty="0">
              <a:solidFill>
                <a:srgbClr val="303C49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2496237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2" y="-2"/>
            <a:ext cx="5332319" cy="6858003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761448" y="575201"/>
            <a:ext cx="5988767" cy="4924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Chapter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497707" y="2478817"/>
            <a:ext cx="5970404" cy="5544626"/>
          </a:xfrm>
        </p:spPr>
        <p:txBody>
          <a:bodyPr lIns="0" tIns="1332000" anchor="b" anchorCtr="0">
            <a:noAutofit/>
          </a:bodyPr>
          <a:lstStyle>
            <a:lvl1pPr algn="r">
              <a:spcBef>
                <a:spcPts val="0"/>
              </a:spcBef>
              <a:defRPr sz="40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1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ieren 44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 32"/>
          <p:cNvSpPr/>
          <p:nvPr userDrawn="1"/>
        </p:nvSpPr>
        <p:spPr bwMode="gray">
          <a:xfrm>
            <a:off x="5287321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  <p:sp>
        <p:nvSpPr>
          <p:cNvPr id="34" name="Gleichschenkliges Dreieck 33"/>
          <p:cNvSpPr/>
          <p:nvPr userDrawn="1"/>
        </p:nvSpPr>
        <p:spPr bwMode="gray">
          <a:xfrm rot="5400000">
            <a:off x="5307858" y="749402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93368"/>
              </p:ext>
            </p:extLst>
          </p:nvPr>
        </p:nvGraphicFramePr>
        <p:xfrm>
          <a:off x="2118" y="1589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8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8"/>
            <a:ext cx="11304000" cy="4859337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1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1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1" y="2044489"/>
            <a:ext cx="11304000" cy="4372186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342971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sp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5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549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2044489"/>
            <a:ext cx="5545138" cy="1718419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598963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049" y="2044489"/>
            <a:ext cx="5544000" cy="1718419"/>
          </a:xfrm>
        </p:spPr>
        <p:txBody>
          <a:bodyPr lIns="108000"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05538" y="1555225"/>
            <a:ext cx="5989637" cy="380480"/>
          </a:xfrm>
          <a:solidFill>
            <a:schemeClr val="accent2"/>
          </a:solidFill>
        </p:spPr>
        <p:txBody>
          <a:bodyPr wrap="none" lIns="108000" tIns="36000" rIns="432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444500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>
              <a:defRPr lang="de-DE"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05538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3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959" y="828289"/>
            <a:ext cx="11304000" cy="430887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6"/>
            <a:ext cx="5545138" cy="48593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5538" y="1557339"/>
            <a:ext cx="5989637" cy="4859336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5827166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" name="think-cell Slide" r:id="rId16" imgW="287" imgH="287" progId="TCLayout.ActiveDocument.1">
                  <p:embed/>
                </p:oleObj>
              </mc:Choice>
              <mc:Fallback>
                <p:oleObj name="think-cell Slide" r:id="rId1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Gerade Verbindung 38"/>
          <p:cNvCxnSpPr/>
          <p:nvPr/>
        </p:nvCxnSpPr>
        <p:spPr bwMode="gray">
          <a:xfrm rot="16200000">
            <a:off x="-144742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 bwMode="gray">
          <a:xfrm rot="16200000">
            <a:off x="12339917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 bwMode="gray">
          <a:xfrm rot="16200000">
            <a:off x="-144742" y="6321306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gray">
          <a:xfrm rot="16200000">
            <a:off x="12339917" y="6321307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 bwMode="gray">
          <a:xfrm>
            <a:off x="444959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 bwMode="gray">
          <a:xfrm>
            <a:off x="11750215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 bwMode="gray">
          <a:xfrm>
            <a:off x="444959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 bwMode="gray">
          <a:xfrm>
            <a:off x="11750215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3109913" y="-184891"/>
            <a:ext cx="5975350" cy="144000"/>
            <a:chOff x="3109913" y="-184891"/>
            <a:chExt cx="5975350" cy="144000"/>
          </a:xfrm>
        </p:grpSpPr>
        <p:cxnSp>
          <p:nvCxnSpPr>
            <p:cNvPr id="56" name="Gerade Verbindung 55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3110569" y="6885394"/>
            <a:ext cx="5975350" cy="144000"/>
            <a:chOff x="3109913" y="-184891"/>
            <a:chExt cx="5975350" cy="144000"/>
          </a:xfrm>
        </p:grpSpPr>
        <p:cxnSp>
          <p:nvCxnSpPr>
            <p:cNvPr id="49" name="Gerade Verbindung 48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 bwMode="gray">
          <a:xfrm>
            <a:off x="0" y="0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44959" y="828289"/>
            <a:ext cx="1130400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44960" y="1557338"/>
            <a:ext cx="11304000" cy="48593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4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447815" y="6602826"/>
            <a:ext cx="302400" cy="17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erade Verbindung 36"/>
          <p:cNvCxnSpPr/>
          <p:nvPr/>
        </p:nvCxnSpPr>
        <p:spPr bwMode="gray">
          <a:xfrm>
            <a:off x="987" y="6532964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9996975" y="6670224"/>
            <a:ext cx="8137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l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&lt;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646340" y="6670224"/>
            <a:ext cx="8765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r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&gt;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feld 12"/>
          <p:cNvSpPr txBox="1"/>
          <p:nvPr userDrawn="1"/>
        </p:nvSpPr>
        <p:spPr bwMode="gray">
          <a:xfrm>
            <a:off x="10341331" y="6581899"/>
            <a:ext cx="1152428" cy="2658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ctr">
              <a:spcBef>
                <a:spcPts val="400"/>
              </a:spcBef>
              <a:spcAft>
                <a:spcPct val="0"/>
              </a:spcAft>
            </a:pP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</a:t>
            </a:r>
            <a:r>
              <a:rPr lang="de-DE" sz="2000" dirty="0" smtClean="0">
                <a:solidFill>
                  <a:schemeClr val="accent6"/>
                </a:solidFill>
                <a:latin typeface="Arial"/>
                <a:sym typeface="Wingdings"/>
              </a:rPr>
              <a:t></a:t>
            </a: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</a:t>
            </a:r>
            <a:endParaRPr lang="de-DE" sz="2000" dirty="0" smtClean="0">
              <a:solidFill>
                <a:schemeClr val="accent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9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  <p:sldLayoutId id="2147483650" r:id="rId5"/>
    <p:sldLayoutId id="2147483662" r:id="rId6"/>
    <p:sldLayoutId id="2147483666" r:id="rId7"/>
    <p:sldLayoutId id="2147483656" r:id="rId8"/>
    <p:sldLayoutId id="2147483664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0"/>
        </a:spcBef>
        <a:buClr>
          <a:schemeClr val="accent3"/>
        </a:buClr>
        <a:buFont typeface="Symbol" panose="05050102010706020507" pitchFamily="18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281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948" userDrawn="1">
          <p15:clr>
            <a:srgbClr val="F26B43"/>
          </p15:clr>
        </p15:guide>
        <p15:guide id="6" pos="5556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9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ZA" altLang="en-US" sz="2400" dirty="0"/>
              <a:t>DEMO/ Courtesy vehicle end of </a:t>
            </a:r>
            <a:r>
              <a:rPr lang="en-ZA" altLang="en-US" sz="2400" dirty="0" smtClean="0"/>
              <a:t>term Process</a:t>
            </a:r>
            <a:endParaRPr lang="en-US" sz="2400" spc="-165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2" name="think-cell Slide" r:id="rId10" imgW="287" imgH="287" progId="TCLayout.ActiveDocument.1">
                  <p:embed/>
                </p:oleObj>
              </mc:Choice>
              <mc:Fallback>
                <p:oleObj name="think-cell Slide" r:id="rId10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5"/>
          <p:cNvSpPr/>
          <p:nvPr/>
        </p:nvSpPr>
        <p:spPr>
          <a:xfrm>
            <a:off x="4228973" y="5642813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/>
          <p:cNvSpPr/>
          <p:nvPr/>
        </p:nvSpPr>
        <p:spPr>
          <a:xfrm>
            <a:off x="480072" y="1771078"/>
            <a:ext cx="2626132" cy="614680"/>
          </a:xfrm>
          <a:custGeom>
            <a:avLst/>
            <a:gdLst/>
            <a:ahLst/>
            <a:cxnLst/>
            <a:rect l="l" t="t" r="r" b="b"/>
            <a:pathLst>
              <a:path w="1857375" h="614680">
                <a:moveTo>
                  <a:pt x="0" y="614108"/>
                </a:moveTo>
                <a:lnTo>
                  <a:pt x="1857375" y="614108"/>
                </a:lnTo>
                <a:lnTo>
                  <a:pt x="1857375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/>
          <p:cNvSpPr txBox="1"/>
          <p:nvPr/>
        </p:nvSpPr>
        <p:spPr>
          <a:xfrm>
            <a:off x="619180" y="1907127"/>
            <a:ext cx="234596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</a:rPr>
              <a:t>Head of </a:t>
            </a:r>
            <a:r>
              <a:rPr lang="de-DE" sz="900" dirty="0" smtClean="0">
                <a:solidFill>
                  <a:schemeClr val="bg1"/>
                </a:solidFill>
              </a:rPr>
              <a:t>Sales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3" name="object 8"/>
          <p:cNvSpPr/>
          <p:nvPr/>
        </p:nvSpPr>
        <p:spPr>
          <a:xfrm>
            <a:off x="9089136" y="1771078"/>
            <a:ext cx="2551176" cy="614680"/>
          </a:xfrm>
          <a:custGeom>
            <a:avLst/>
            <a:gdLst/>
            <a:ahLst/>
            <a:cxnLst/>
            <a:rect l="l" t="t" r="r" b="b"/>
            <a:pathLst>
              <a:path w="2332990" h="614680">
                <a:moveTo>
                  <a:pt x="0" y="614108"/>
                </a:moveTo>
                <a:lnTo>
                  <a:pt x="2332736" y="614108"/>
                </a:lnTo>
                <a:lnTo>
                  <a:pt x="2332736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9"/>
          <p:cNvSpPr txBox="1"/>
          <p:nvPr/>
        </p:nvSpPr>
        <p:spPr>
          <a:xfrm>
            <a:off x="9174996" y="1858907"/>
            <a:ext cx="2379455" cy="759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</a:rPr>
              <a:t>Technical Management, </a:t>
            </a:r>
            <a:r>
              <a:rPr lang="en-ZA" sz="900" dirty="0">
                <a:solidFill>
                  <a:schemeClr val="bg1"/>
                </a:solidFill>
              </a:rPr>
              <a:t>Head of Sales – Retail, Key Accounts, Private Capital Dealers, Area Sales Managers &amp; Sales Administrators</a:t>
            </a:r>
            <a:endParaRPr lang="de-DE" sz="900" dirty="0">
              <a:solidFill>
                <a:schemeClr val="bg1"/>
              </a:solidFill>
            </a:endParaRPr>
          </a:p>
          <a:p>
            <a:pPr marL="180975" indent="-180975">
              <a:spcBef>
                <a:spcPts val="400"/>
              </a:spcBef>
              <a:defRPr/>
            </a:pPr>
            <a:endParaRPr lang="en-GB" sz="1000" dirty="0">
              <a:cs typeface="Arial" charset="0"/>
            </a:endParaRPr>
          </a:p>
          <a:p>
            <a:pPr algn="ctr">
              <a:defRPr/>
            </a:pP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3283750" y="1771078"/>
            <a:ext cx="5601295" cy="614680"/>
          </a:xfrm>
          <a:custGeom>
            <a:avLst/>
            <a:gdLst/>
            <a:ahLst/>
            <a:cxnLst/>
            <a:rect l="l" t="t" r="r" b="b"/>
            <a:pathLst>
              <a:path w="3981450" h="614680">
                <a:moveTo>
                  <a:pt x="0" y="614108"/>
                </a:moveTo>
                <a:lnTo>
                  <a:pt x="3981450" y="614108"/>
                </a:lnTo>
                <a:lnTo>
                  <a:pt x="3981450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de-DE" sz="1100" dirty="0" smtClean="0">
              <a:solidFill>
                <a:schemeClr val="bg1"/>
              </a:solidFill>
            </a:endParaRPr>
          </a:p>
          <a:p>
            <a:pPr marL="177800">
              <a:defRPr/>
            </a:pPr>
            <a:r>
              <a:rPr lang="de-DE" sz="1100" dirty="0" smtClean="0">
                <a:solidFill>
                  <a:schemeClr val="bg1"/>
                </a:solidFill>
              </a:rPr>
              <a:t>To </a:t>
            </a:r>
            <a:r>
              <a:rPr lang="de-DE" sz="1100" dirty="0">
                <a:solidFill>
                  <a:schemeClr val="bg1"/>
                </a:solidFill>
              </a:rPr>
              <a:t>control the return condition of units coming back from the custo</a:t>
            </a:r>
            <a:r>
              <a:rPr lang="de-DE" sz="1200" dirty="0">
                <a:solidFill>
                  <a:schemeClr val="bg1"/>
                </a:solidFill>
              </a:rPr>
              <a:t>mer</a:t>
            </a:r>
          </a:p>
        </p:txBody>
      </p:sp>
      <p:sp>
        <p:nvSpPr>
          <p:cNvPr id="17" name="object 11"/>
          <p:cNvSpPr txBox="1"/>
          <p:nvPr/>
        </p:nvSpPr>
        <p:spPr>
          <a:xfrm>
            <a:off x="4121967" y="1992119"/>
            <a:ext cx="54730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endParaRPr lang="de-DE" sz="900" dirty="0">
              <a:solidFill>
                <a:schemeClr val="bg1"/>
              </a:solidFill>
            </a:endParaRPr>
          </a:p>
          <a:p>
            <a:pPr marL="12700" algn="ctr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516737" y="2498562"/>
            <a:ext cx="11061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Pre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ious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8598535" y="2506563"/>
            <a:ext cx="12782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Following</a:t>
            </a:r>
            <a:r>
              <a:rPr sz="900" b="1" spc="-20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518565" y="3353272"/>
            <a:ext cx="262916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2F3B48"/>
                </a:solidFill>
                <a:latin typeface="Arial"/>
                <a:cs typeface="Arial"/>
              </a:rPr>
              <a:t>input</a:t>
            </a: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 / Customer needs &amp; Expectations 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9318498" y="3353272"/>
            <a:ext cx="6743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output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6175629" y="3353272"/>
            <a:ext cx="978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Interested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3394329" y="3353272"/>
            <a:ext cx="977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contents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6204966" y="3551392"/>
            <a:ext cx="17264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After Sales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Top Used</a:t>
            </a:r>
          </a:p>
          <a:p>
            <a:pPr marL="12700">
              <a:lnSpc>
                <a:spcPct val="100000"/>
              </a:lnSpc>
            </a:pPr>
            <a:r>
              <a:rPr lang="en-ZA" sz="500" spc="25" dirty="0" smtClean="0">
                <a:solidFill>
                  <a:srgbClr val="E30045"/>
                </a:solidFill>
                <a:latin typeface="Wingdings"/>
                <a:cs typeface="Wingdings"/>
              </a:rPr>
              <a:t> </a:t>
            </a:r>
            <a:r>
              <a:rPr lang="en-ZA" sz="900" spc="25" dirty="0" smtClean="0">
                <a:cs typeface="Wingdings"/>
              </a:rPr>
              <a:t>Sales Channels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1323238" y="1625691"/>
            <a:ext cx="8407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900" b="1" spc="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ner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25"/>
          <p:cNvSpPr txBox="1"/>
          <p:nvPr/>
        </p:nvSpPr>
        <p:spPr>
          <a:xfrm>
            <a:off x="5633466" y="1611975"/>
            <a:ext cx="9969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objecti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2" name="object 26"/>
          <p:cNvSpPr txBox="1"/>
          <p:nvPr/>
        </p:nvSpPr>
        <p:spPr>
          <a:xfrm>
            <a:off x="9678162" y="1625691"/>
            <a:ext cx="13804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Participant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s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mitt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475461" y="2654300"/>
            <a:ext cx="2952000" cy="0"/>
          </a:xfrm>
          <a:custGeom>
            <a:avLst/>
            <a:gdLst/>
            <a:ahLst/>
            <a:cxnLst/>
            <a:rect l="l" t="t" r="r" b="b"/>
            <a:pathLst>
              <a:path w="2376805">
                <a:moveTo>
                  <a:pt x="0" y="0"/>
                </a:moveTo>
                <a:lnTo>
                  <a:pt x="23764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28"/>
          <p:cNvSpPr/>
          <p:nvPr/>
        </p:nvSpPr>
        <p:spPr>
          <a:xfrm>
            <a:off x="405485" y="4766564"/>
            <a:ext cx="11340000" cy="0"/>
          </a:xfrm>
          <a:custGeom>
            <a:avLst/>
            <a:gdLst/>
            <a:ahLst/>
            <a:cxnLst/>
            <a:rect l="l" t="t" r="r" b="b"/>
            <a:pathLst>
              <a:path w="8515350">
                <a:moveTo>
                  <a:pt x="0" y="0"/>
                </a:moveTo>
                <a:lnTo>
                  <a:pt x="8515248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29"/>
          <p:cNvSpPr/>
          <p:nvPr/>
        </p:nvSpPr>
        <p:spPr>
          <a:xfrm>
            <a:off x="3936746" y="2646679"/>
            <a:ext cx="4173982" cy="566420"/>
          </a:xfrm>
          <a:custGeom>
            <a:avLst/>
            <a:gdLst/>
            <a:ahLst/>
            <a:cxnLst/>
            <a:rect l="l" t="t" r="r" b="b"/>
            <a:pathLst>
              <a:path w="2806700" h="566419">
                <a:moveTo>
                  <a:pt x="2630804" y="0"/>
                </a:moveTo>
                <a:lnTo>
                  <a:pt x="0" y="0"/>
                </a:lnTo>
                <a:lnTo>
                  <a:pt x="176022" y="283210"/>
                </a:lnTo>
                <a:lnTo>
                  <a:pt x="0" y="566420"/>
                </a:lnTo>
                <a:lnTo>
                  <a:pt x="2630804" y="566420"/>
                </a:lnTo>
                <a:lnTo>
                  <a:pt x="2806700" y="283210"/>
                </a:lnTo>
                <a:lnTo>
                  <a:pt x="263080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0"/>
          <p:cNvSpPr txBox="1"/>
          <p:nvPr/>
        </p:nvSpPr>
        <p:spPr>
          <a:xfrm>
            <a:off x="3785453" y="2776675"/>
            <a:ext cx="447656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/>
            </a:pP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DEMO/ Courtesy vehicle </a:t>
            </a:r>
            <a:r>
              <a:rPr lang="en-GB" sz="1100" b="1" dirty="0">
                <a:solidFill>
                  <a:schemeClr val="tx1">
                    <a:lumMod val="75000"/>
                  </a:schemeClr>
                </a:solidFill>
              </a:rPr>
              <a:t>Control</a:t>
            </a: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: </a:t>
            </a:r>
          </a:p>
          <a:p>
            <a:pPr algn="ctr">
              <a:defRPr/>
            </a:pP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Return from Customer Process</a:t>
            </a:r>
          </a:p>
        </p:txBody>
      </p:sp>
      <p:sp>
        <p:nvSpPr>
          <p:cNvPr id="38" name="object 32"/>
          <p:cNvSpPr/>
          <p:nvPr/>
        </p:nvSpPr>
        <p:spPr>
          <a:xfrm>
            <a:off x="477264" y="3527042"/>
            <a:ext cx="262893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34"/>
          <p:cNvSpPr/>
          <p:nvPr/>
        </p:nvSpPr>
        <p:spPr>
          <a:xfrm flipV="1">
            <a:off x="3352799" y="3477600"/>
            <a:ext cx="2637282" cy="53302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51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5"/>
          <p:cNvSpPr/>
          <p:nvPr/>
        </p:nvSpPr>
        <p:spPr>
          <a:xfrm flipV="1">
            <a:off x="6162801" y="3463035"/>
            <a:ext cx="2689734" cy="6844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725" y="0"/>
                </a:lnTo>
              </a:path>
            </a:pathLst>
          </a:custGeom>
          <a:ln w="317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39"/>
          <p:cNvSpPr/>
          <p:nvPr/>
        </p:nvSpPr>
        <p:spPr>
          <a:xfrm>
            <a:off x="424510" y="1556511"/>
            <a:ext cx="11323990" cy="4825365"/>
          </a:xfrm>
          <a:custGeom>
            <a:avLst/>
            <a:gdLst/>
            <a:ahLst/>
            <a:cxnLst/>
            <a:rect l="l" t="t" r="r" b="b"/>
            <a:pathLst>
              <a:path w="8496300" h="4825365">
                <a:moveTo>
                  <a:pt x="0" y="4825238"/>
                </a:moveTo>
                <a:lnTo>
                  <a:pt x="8496173" y="4825238"/>
                </a:lnTo>
                <a:lnTo>
                  <a:pt x="8496173" y="0"/>
                </a:lnTo>
                <a:lnTo>
                  <a:pt x="0" y="0"/>
                </a:lnTo>
                <a:lnTo>
                  <a:pt x="0" y="4825238"/>
                </a:lnTo>
                <a:close/>
              </a:path>
            </a:pathLst>
          </a:custGeom>
          <a:ln w="952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0"/>
          <p:cNvSpPr/>
          <p:nvPr/>
        </p:nvSpPr>
        <p:spPr>
          <a:xfrm>
            <a:off x="4228973" y="4890414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1"/>
          <p:cNvSpPr txBox="1"/>
          <p:nvPr/>
        </p:nvSpPr>
        <p:spPr>
          <a:xfrm>
            <a:off x="4270628" y="4945851"/>
            <a:ext cx="1362838" cy="54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Standards/tools</a:t>
            </a:r>
            <a:endParaRPr sz="900" dirty="0">
              <a:latin typeface="Arial"/>
              <a:cs typeface="Arial"/>
            </a:endParaRPr>
          </a:p>
          <a:p>
            <a:pPr marL="12700">
              <a:spcBef>
                <a:spcPts val="525"/>
              </a:spcBef>
            </a:pPr>
            <a:r>
              <a:rPr sz="500" spc="25" dirty="0" smtClean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de-DE" altLang="en-US" sz="900" dirty="0" smtClean="0">
                <a:solidFill>
                  <a:schemeClr val="bg1"/>
                </a:solidFill>
              </a:rPr>
              <a:t>Tracker</a:t>
            </a:r>
            <a:endParaRPr lang="de-DE" altLang="en-US" sz="9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endParaRPr lang="en-US" sz="9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8" name="object 42"/>
          <p:cNvSpPr/>
          <p:nvPr/>
        </p:nvSpPr>
        <p:spPr>
          <a:xfrm>
            <a:off x="477938" y="4890477"/>
            <a:ext cx="3600000" cy="1490980"/>
          </a:xfrm>
          <a:custGeom>
            <a:avLst/>
            <a:gdLst/>
            <a:ahLst/>
            <a:cxnLst/>
            <a:rect l="l" t="t" r="r" b="b"/>
            <a:pathLst>
              <a:path w="2628265" h="1490979">
                <a:moveTo>
                  <a:pt x="0" y="1490853"/>
                </a:moveTo>
                <a:lnTo>
                  <a:pt x="2628011" y="1490853"/>
                </a:lnTo>
                <a:lnTo>
                  <a:pt x="2628011" y="0"/>
                </a:lnTo>
                <a:lnTo>
                  <a:pt x="0" y="0"/>
                </a:lnTo>
                <a:lnTo>
                  <a:pt x="0" y="1490853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3"/>
          <p:cNvSpPr txBox="1"/>
          <p:nvPr/>
        </p:nvSpPr>
        <p:spPr>
          <a:xfrm>
            <a:off x="4266692" y="5698073"/>
            <a:ext cx="1366774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Capacity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tied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lang="en-ZA" sz="900" b="1" dirty="0" smtClean="0">
                <a:solidFill>
                  <a:srgbClr val="FFFFFF"/>
                </a:solidFill>
                <a:latin typeface="Arial"/>
                <a:cs typeface="Arial"/>
              </a:rPr>
              <a:t> in FTE</a:t>
            </a:r>
            <a:endParaRPr sz="900" dirty="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60"/>
              </a:spcBef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sz="900" spc="-55" dirty="0" smtClean="0">
                <a:solidFill>
                  <a:srgbClr val="FFFFFF"/>
                </a:solidFill>
                <a:cs typeface="Times New Roman"/>
              </a:rPr>
              <a:t>0.2 FTE</a:t>
            </a:r>
            <a:endParaRPr sz="900" dirty="0">
              <a:cs typeface="Arial"/>
            </a:endParaRPr>
          </a:p>
        </p:txBody>
      </p:sp>
      <p:sp>
        <p:nvSpPr>
          <p:cNvPr id="50" name="object 44"/>
          <p:cNvSpPr txBox="1"/>
          <p:nvPr/>
        </p:nvSpPr>
        <p:spPr>
          <a:xfrm>
            <a:off x="494182" y="4937343"/>
            <a:ext cx="2955646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R/C   </a:t>
            </a:r>
            <a:r>
              <a:rPr sz="9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ZA" sz="900" b="1" spc="-80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900" b="1" spc="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9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risks/opportunities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Condition of vehicle</a:t>
            </a:r>
            <a:endParaRPr sz="900" dirty="0">
              <a:latin typeface="Arial"/>
              <a:cs typeface="Arial"/>
            </a:endParaRPr>
          </a:p>
          <a:p>
            <a:pPr marL="12700">
              <a:spcBef>
                <a:spcPts val="570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IVR evaluation process</a:t>
            </a:r>
            <a:endParaRPr lang="en-US" altLang="en-US" sz="900" dirty="0"/>
          </a:p>
        </p:txBody>
      </p:sp>
      <p:sp>
        <p:nvSpPr>
          <p:cNvPr id="51" name="object 45"/>
          <p:cNvSpPr txBox="1"/>
          <p:nvPr/>
        </p:nvSpPr>
        <p:spPr>
          <a:xfrm>
            <a:off x="3532124" y="4937343"/>
            <a:ext cx="281305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8" indent="-103188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Low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46"/>
          <p:cNvSpPr txBox="1"/>
          <p:nvPr/>
        </p:nvSpPr>
        <p:spPr>
          <a:xfrm>
            <a:off x="8057515" y="5176230"/>
            <a:ext cx="25463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3" name="object 32"/>
          <p:cNvSpPr/>
          <p:nvPr/>
        </p:nvSpPr>
        <p:spPr>
          <a:xfrm>
            <a:off x="8578849" y="2653200"/>
            <a:ext cx="3024000" cy="0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32"/>
          <p:cNvSpPr/>
          <p:nvPr/>
        </p:nvSpPr>
        <p:spPr>
          <a:xfrm flipV="1">
            <a:off x="9089136" y="3484800"/>
            <a:ext cx="251608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gray">
          <a:xfrm>
            <a:off x="7975965" y="4894776"/>
            <a:ext cx="3657471" cy="720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gray">
          <a:xfrm>
            <a:off x="7975966" y="5656216"/>
            <a:ext cx="3657470" cy="69000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gray">
          <a:xfrm>
            <a:off x="8048393" y="5718452"/>
            <a:ext cx="1891406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 Performance Indicator (KPI)</a:t>
            </a:r>
          </a:p>
        </p:txBody>
      </p:sp>
      <p:sp>
        <p:nvSpPr>
          <p:cNvPr id="64" name="Rectangle 125"/>
          <p:cNvSpPr>
            <a:spLocks noChangeArrowheads="1"/>
          </p:cNvSpPr>
          <p:nvPr/>
        </p:nvSpPr>
        <p:spPr bwMode="gray">
          <a:xfrm>
            <a:off x="7931432" y="5177685"/>
            <a:ext cx="1197371" cy="2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en-US" sz="900" dirty="0">
                <a:solidFill>
                  <a:schemeClr val="bg1"/>
                </a:solidFill>
              </a:rPr>
              <a:t> Vehicle cost 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gray">
          <a:xfrm>
            <a:off x="8027176" y="4957013"/>
            <a:ext cx="1603375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 expense driver</a:t>
            </a:r>
          </a:p>
        </p:txBody>
      </p:sp>
      <p:sp>
        <p:nvSpPr>
          <p:cNvPr id="68" name="Text Box 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496781" y="2630203"/>
            <a:ext cx="321575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DEMO stock unit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endParaRPr lang="de-DE" altLang="en-US" sz="900" dirty="0"/>
          </a:p>
        </p:txBody>
      </p:sp>
      <p:sp>
        <p:nvSpPr>
          <p:cNvPr id="69" name="Text 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49018" y="3526623"/>
            <a:ext cx="1839913" cy="6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/>
              <a:t>Demo control  list </a:t>
            </a:r>
            <a:endParaRPr lang="de-DE" altLang="en-US" sz="900" dirty="0"/>
          </a:p>
        </p:txBody>
      </p:sp>
      <p:sp>
        <p:nvSpPr>
          <p:cNvPr id="70" name="Text Box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354004" y="3539839"/>
            <a:ext cx="2582781" cy="7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 smtClean="0"/>
              <a:t>Trigger date</a:t>
            </a:r>
            <a:endParaRPr lang="de-DE" altLang="en-US" sz="900" dirty="0"/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 smtClean="0"/>
              <a:t>Evaluate the vehicle</a:t>
            </a:r>
            <a:endParaRPr lang="de-DE" altLang="en-US" sz="900" dirty="0"/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 smtClean="0"/>
              <a:t>Sell the vehicle</a:t>
            </a:r>
            <a:endParaRPr lang="de-DE" altLang="en-US" sz="900" dirty="0"/>
          </a:p>
          <a:p>
            <a:pPr marL="0" indent="0">
              <a:spcBef>
                <a:spcPct val="0"/>
              </a:spcBef>
              <a:buClr>
                <a:schemeClr val="accent2"/>
              </a:buClr>
              <a:buSzPct val="60000"/>
            </a:pPr>
            <a:endParaRPr lang="de-DE" altLang="en-US" sz="900" dirty="0"/>
          </a:p>
        </p:txBody>
      </p:sp>
      <p:sp>
        <p:nvSpPr>
          <p:cNvPr id="71" name="Text Box 3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9044245" y="3542191"/>
            <a:ext cx="2558603" cy="8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Sales Channels to achieve sales from customers 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</a:pPr>
            <a:endParaRPr lang="de-DE" altLang="en-US" sz="900" dirty="0"/>
          </a:p>
        </p:txBody>
      </p:sp>
      <p:sp>
        <p:nvSpPr>
          <p:cNvPr id="73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048393" y="5854383"/>
            <a:ext cx="3554455" cy="1246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indent="-85725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Arial" charset="0"/>
              </a:rPr>
              <a:t>Correct  paper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flow</a:t>
            </a:r>
            <a:endParaRPr lang="en-US" sz="9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488" y="2706325"/>
            <a:ext cx="1156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1000" dirty="0" smtClean="0"/>
              <a:t> </a:t>
            </a:r>
            <a:r>
              <a:rPr lang="de-DE" altLang="en-US" sz="900" dirty="0" smtClean="0"/>
              <a:t>Disposal process</a:t>
            </a:r>
            <a:endParaRPr lang="de-DE" altLang="en-US" sz="900" dirty="0"/>
          </a:p>
        </p:txBody>
      </p:sp>
      <p:sp>
        <p:nvSpPr>
          <p:cNvPr id="59" name="object 48"/>
          <p:cNvSpPr txBox="1"/>
          <p:nvPr/>
        </p:nvSpPr>
        <p:spPr>
          <a:xfrm>
            <a:off x="510120" y="663967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9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503101" y="889844"/>
            <a:ext cx="11304000" cy="369332"/>
          </a:xfrm>
        </p:spPr>
        <p:txBody>
          <a:bodyPr/>
          <a:lstStyle/>
          <a:p>
            <a:r>
              <a:rPr lang="en-ZA" altLang="en-US" sz="2400" dirty="0"/>
              <a:t>DEMO/ Courtesy vehicle end of term </a:t>
            </a:r>
            <a:r>
              <a:rPr lang="en-ZA" altLang="en-US" sz="2400" dirty="0" smtClean="0"/>
              <a:t>Process</a:t>
            </a:r>
            <a:endParaRPr lang="en-US" sz="2400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 smtClean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 smtClean="0">
                <a:solidFill>
                  <a:srgbClr val="6D7D8D"/>
                </a:solidFill>
                <a:cs typeface="Arial"/>
              </a:rPr>
              <a:t>ess Flow (Swimlane)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9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61"/>
          <p:cNvSpPr txBox="1">
            <a:spLocks noChangeArrowheads="1"/>
          </p:cNvSpPr>
          <p:nvPr/>
        </p:nvSpPr>
        <p:spPr bwMode="gray">
          <a:xfrm>
            <a:off x="3853003" y="5701200"/>
            <a:ext cx="2159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GB" altLang="en-US" sz="600" dirty="0" smtClean="0">
                <a:solidFill>
                  <a:srgbClr val="303C49"/>
                </a:solidFill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50" name="TextBox 117"/>
          <p:cNvSpPr txBox="1">
            <a:spLocks noChangeArrowheads="1"/>
          </p:cNvSpPr>
          <p:nvPr/>
        </p:nvSpPr>
        <p:spPr bwMode="gray">
          <a:xfrm flipH="1">
            <a:off x="7398881" y="4266537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600" dirty="0"/>
          </a:p>
        </p:txBody>
      </p:sp>
      <p:sp>
        <p:nvSpPr>
          <p:cNvPr id="109" name="TextBox 117"/>
          <p:cNvSpPr txBox="1">
            <a:spLocks noChangeArrowheads="1"/>
          </p:cNvSpPr>
          <p:nvPr/>
        </p:nvSpPr>
        <p:spPr bwMode="gray">
          <a:xfrm flipH="1">
            <a:off x="6152059" y="5606041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600" dirty="0"/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gray">
          <a:xfrm>
            <a:off x="444500" y="1561991"/>
            <a:ext cx="11362601" cy="7926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26" name="Rectangle 8"/>
          <p:cNvSpPr>
            <a:spLocks noChangeArrowheads="1"/>
          </p:cNvSpPr>
          <p:nvPr/>
        </p:nvSpPr>
        <p:spPr bwMode="gray">
          <a:xfrm>
            <a:off x="589972" y="1944356"/>
            <a:ext cx="652462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700" b="1" dirty="0"/>
              <a:t>Top Used</a:t>
            </a:r>
          </a:p>
        </p:txBody>
      </p:sp>
      <p:grpSp>
        <p:nvGrpSpPr>
          <p:cNvPr id="131" name="Gruppieren 67"/>
          <p:cNvGrpSpPr>
            <a:grpSpLocks/>
          </p:cNvGrpSpPr>
          <p:nvPr/>
        </p:nvGrpSpPr>
        <p:grpSpPr bwMode="auto">
          <a:xfrm>
            <a:off x="468329" y="3685123"/>
            <a:ext cx="11338772" cy="2746680"/>
            <a:chOff x="-1360030" y="3599048"/>
            <a:chExt cx="10948126" cy="2747722"/>
          </a:xfrm>
        </p:grpSpPr>
        <p:sp>
          <p:nvSpPr>
            <p:cNvPr id="132" name="Rectangle 7"/>
            <p:cNvSpPr>
              <a:spLocks noChangeArrowheads="1"/>
            </p:cNvSpPr>
            <p:nvPr/>
          </p:nvSpPr>
          <p:spPr bwMode="gray">
            <a:xfrm>
              <a:off x="-1360030" y="3599048"/>
              <a:ext cx="10948126" cy="863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133" name="Gruppieren 70"/>
            <p:cNvGrpSpPr>
              <a:grpSpLocks/>
            </p:cNvGrpSpPr>
            <p:nvPr/>
          </p:nvGrpSpPr>
          <p:grpSpPr bwMode="auto">
            <a:xfrm>
              <a:off x="-1360030" y="5605126"/>
              <a:ext cx="10948126" cy="741644"/>
              <a:chOff x="-1360030" y="5605126"/>
              <a:chExt cx="10948126" cy="741644"/>
            </a:xfrm>
          </p:grpSpPr>
          <p:sp>
            <p:nvSpPr>
              <p:cNvPr id="134" name="Rectangle 10"/>
              <p:cNvSpPr>
                <a:spLocks noChangeArrowheads="1"/>
              </p:cNvSpPr>
              <p:nvPr/>
            </p:nvSpPr>
            <p:spPr bwMode="gray">
              <a:xfrm>
                <a:off x="-1360030" y="5605126"/>
                <a:ext cx="10948126" cy="7416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ctr"/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35" name="Rectangle 11"/>
              <p:cNvSpPr>
                <a:spLocks noChangeArrowheads="1"/>
              </p:cNvSpPr>
              <p:nvPr/>
            </p:nvSpPr>
            <p:spPr bwMode="gray">
              <a:xfrm>
                <a:off x="-1275283" y="5698745"/>
                <a:ext cx="853774" cy="6003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wrap="squar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de-DE" sz="700" b="1" dirty="0"/>
                  <a:t>Dealer (Area </a:t>
                </a:r>
                <a:r>
                  <a:rPr lang="de-DE" sz="700" b="1" dirty="0" smtClean="0"/>
                  <a:t>sales manager, Logistics administrator)</a:t>
                </a:r>
                <a:r>
                  <a:rPr lang="de-DE" sz="900" b="1" dirty="0" smtClean="0"/>
                  <a:t> /</a:t>
                </a:r>
                <a:r>
                  <a:rPr lang="de-DE" sz="700" b="1" dirty="0" smtClean="0"/>
                  <a:t>Private Capital Dealer</a:t>
                </a:r>
                <a:endParaRPr lang="de-DE" sz="700" b="1" dirty="0"/>
              </a:p>
            </p:txBody>
          </p:sp>
        </p:grpSp>
      </p:grpSp>
      <p:sp>
        <p:nvSpPr>
          <p:cNvPr id="136" name="TextBox 135"/>
          <p:cNvSpPr txBox="1"/>
          <p:nvPr/>
        </p:nvSpPr>
        <p:spPr bwMode="gray">
          <a:xfrm>
            <a:off x="589972" y="3941649"/>
            <a:ext cx="870543" cy="5048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defRPr/>
            </a:pPr>
            <a:r>
              <a:rPr lang="en-GB" sz="700" b="1" dirty="0"/>
              <a:t>Technical Management &amp; Order Management</a:t>
            </a:r>
          </a:p>
          <a:p>
            <a:pPr marL="180975" indent="-180975">
              <a:spcBef>
                <a:spcPts val="400"/>
              </a:spcBef>
              <a:defRPr/>
            </a:pPr>
            <a:endParaRPr lang="en-GB" sz="900" dirty="0">
              <a:latin typeface="Arial"/>
              <a:cs typeface="Arial" charset="0"/>
            </a:endParaRPr>
          </a:p>
        </p:txBody>
      </p:sp>
      <p:grpSp>
        <p:nvGrpSpPr>
          <p:cNvPr id="138" name="Gruppieren 88"/>
          <p:cNvGrpSpPr>
            <a:grpSpLocks/>
          </p:cNvGrpSpPr>
          <p:nvPr/>
        </p:nvGrpSpPr>
        <p:grpSpPr bwMode="auto">
          <a:xfrm>
            <a:off x="1636477" y="3769535"/>
            <a:ext cx="755650" cy="586695"/>
            <a:chOff x="1907902" y="1649719"/>
            <a:chExt cx="1054100" cy="622565"/>
          </a:xfrm>
        </p:grpSpPr>
        <p:sp>
          <p:nvSpPr>
            <p:cNvPr id="139" name="Rectangle 28"/>
            <p:cNvSpPr>
              <a:spLocks noChangeArrowheads="1"/>
            </p:cNvSpPr>
            <p:nvPr/>
          </p:nvSpPr>
          <p:spPr bwMode="gray">
            <a:xfrm>
              <a:off x="1907902" y="1649719"/>
              <a:ext cx="1054100" cy="4796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Trigger </a:t>
              </a:r>
              <a:r>
                <a:rPr lang="en-US" altLang="en-US" sz="800" dirty="0" smtClean="0"/>
                <a:t>back Demo/Courtesy</a:t>
              </a:r>
              <a:endParaRPr lang="en-US" altLang="en-US" sz="800" dirty="0"/>
            </a:p>
          </p:txBody>
        </p:sp>
        <p:sp>
          <p:nvSpPr>
            <p:cNvPr id="140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1</a:t>
              </a:r>
            </a:p>
          </p:txBody>
        </p:sp>
        <p:sp>
          <p:nvSpPr>
            <p:cNvPr id="141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altLang="en-US" sz="800" dirty="0"/>
            </a:p>
          </p:txBody>
        </p:sp>
      </p:grpSp>
      <p:grpSp>
        <p:nvGrpSpPr>
          <p:cNvPr id="166" name="Gruppieren 88"/>
          <p:cNvGrpSpPr>
            <a:grpSpLocks/>
          </p:cNvGrpSpPr>
          <p:nvPr/>
        </p:nvGrpSpPr>
        <p:grpSpPr bwMode="auto">
          <a:xfrm>
            <a:off x="2953853" y="5714687"/>
            <a:ext cx="1138754" cy="696014"/>
            <a:chOff x="1907902" y="1667367"/>
            <a:chExt cx="1054100" cy="604918"/>
          </a:xfrm>
        </p:grpSpPr>
        <p:sp>
          <p:nvSpPr>
            <p:cNvPr id="167" name="Rectangle 28"/>
            <p:cNvSpPr>
              <a:spLocks noChangeArrowheads="1"/>
            </p:cNvSpPr>
            <p:nvPr/>
          </p:nvSpPr>
          <p:spPr bwMode="gray">
            <a:xfrm>
              <a:off x="1907902" y="1667367"/>
              <a:ext cx="1054100" cy="47968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ZA" altLang="en-US" sz="800" dirty="0"/>
                <a:t>Evaluate the </a:t>
              </a:r>
              <a:r>
                <a:rPr lang="en-ZA" altLang="en-US" sz="800" dirty="0" smtClean="0"/>
                <a:t>unit / repair &amp; charge the customer for damage as per the Demo / Courtesy agreement</a:t>
              </a:r>
              <a:endParaRPr lang="en-ZA" altLang="en-US" sz="800" dirty="0"/>
            </a:p>
          </p:txBody>
        </p:sp>
        <p:sp>
          <p:nvSpPr>
            <p:cNvPr id="168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2</a:t>
              </a:r>
            </a:p>
          </p:txBody>
        </p:sp>
        <p:sp>
          <p:nvSpPr>
            <p:cNvPr id="169" name="Rectangle 30"/>
            <p:cNvSpPr>
              <a:spLocks noChangeArrowheads="1"/>
            </p:cNvSpPr>
            <p:nvPr/>
          </p:nvSpPr>
          <p:spPr bwMode="gray">
            <a:xfrm>
              <a:off x="2436516" y="2125240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altLang="en-US" sz="800" dirty="0"/>
            </a:p>
          </p:txBody>
        </p:sp>
      </p:grpSp>
      <p:sp>
        <p:nvSpPr>
          <p:cNvPr id="182" name="AutoShape 24"/>
          <p:cNvSpPr>
            <a:spLocks noChangeArrowheads="1"/>
          </p:cNvSpPr>
          <p:nvPr/>
        </p:nvSpPr>
        <p:spPr bwMode="gray">
          <a:xfrm>
            <a:off x="5542186" y="3746749"/>
            <a:ext cx="576000" cy="576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0" rIns="18000" bIns="0" anchor="ctr"/>
          <a:lstStyle>
            <a:lvl1pPr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800" dirty="0"/>
              <a:t>OK?</a:t>
            </a:r>
          </a:p>
        </p:txBody>
      </p:sp>
      <p:grpSp>
        <p:nvGrpSpPr>
          <p:cNvPr id="191" name="Gruppieren 88"/>
          <p:cNvGrpSpPr>
            <a:grpSpLocks/>
          </p:cNvGrpSpPr>
          <p:nvPr/>
        </p:nvGrpSpPr>
        <p:grpSpPr bwMode="auto">
          <a:xfrm>
            <a:off x="10116226" y="3770845"/>
            <a:ext cx="566737" cy="598488"/>
            <a:chOff x="1907902" y="1576209"/>
            <a:chExt cx="1054100" cy="696075"/>
          </a:xfrm>
        </p:grpSpPr>
        <p:sp>
          <p:nvSpPr>
            <p:cNvPr id="192" name="Rectangle 28"/>
            <p:cNvSpPr>
              <a:spLocks noChangeArrowheads="1"/>
            </p:cNvSpPr>
            <p:nvPr/>
          </p:nvSpPr>
          <p:spPr bwMode="gray">
            <a:xfrm>
              <a:off x="1907902" y="1576209"/>
              <a:ext cx="1054100" cy="5476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Close File</a:t>
              </a:r>
            </a:p>
          </p:txBody>
        </p:sp>
        <p:sp>
          <p:nvSpPr>
            <p:cNvPr id="193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7</a:t>
              </a:r>
            </a:p>
          </p:txBody>
        </p:sp>
        <p:sp>
          <p:nvSpPr>
            <p:cNvPr id="194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altLang="en-US" sz="800" dirty="0"/>
            </a:p>
          </p:txBody>
        </p:sp>
      </p:grpSp>
      <p:sp>
        <p:nvSpPr>
          <p:cNvPr id="199" name="TextBox 72"/>
          <p:cNvSpPr txBox="1">
            <a:spLocks noChangeArrowheads="1"/>
          </p:cNvSpPr>
          <p:nvPr/>
        </p:nvSpPr>
        <p:spPr bwMode="gray">
          <a:xfrm>
            <a:off x="10343959" y="5937057"/>
            <a:ext cx="287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/>
              <a:t>NO</a:t>
            </a:r>
          </a:p>
        </p:txBody>
      </p:sp>
      <p:sp>
        <p:nvSpPr>
          <p:cNvPr id="201" name="TextBox 117"/>
          <p:cNvSpPr txBox="1">
            <a:spLocks noChangeArrowheads="1"/>
          </p:cNvSpPr>
          <p:nvPr/>
        </p:nvSpPr>
        <p:spPr bwMode="gray">
          <a:xfrm flipH="1">
            <a:off x="6155896" y="3928746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/>
              <a:t>YES</a:t>
            </a:r>
          </a:p>
        </p:txBody>
      </p:sp>
      <p:sp>
        <p:nvSpPr>
          <p:cNvPr id="202" name="AutoShape 24"/>
          <p:cNvSpPr>
            <a:spLocks noChangeArrowheads="1"/>
          </p:cNvSpPr>
          <p:nvPr/>
        </p:nvSpPr>
        <p:spPr bwMode="gray">
          <a:xfrm>
            <a:off x="9632949" y="5747329"/>
            <a:ext cx="673100" cy="617537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0" rIns="18000" bIns="0" anchor="ctr"/>
          <a:lstStyle>
            <a:lvl1pPr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800" dirty="0"/>
              <a:t>Sold </a:t>
            </a:r>
            <a:r>
              <a:rPr lang="en-US" altLang="en-US" sz="800" dirty="0" smtClean="0"/>
              <a:t>by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800" dirty="0" smtClean="0"/>
              <a:t>/ to </a:t>
            </a:r>
            <a:endParaRPr lang="en-US" altLang="en-US" sz="800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800" dirty="0"/>
              <a:t>Dealer</a:t>
            </a:r>
          </a:p>
        </p:txBody>
      </p:sp>
      <p:sp>
        <p:nvSpPr>
          <p:cNvPr id="209" name="TextBox 72"/>
          <p:cNvSpPr txBox="1">
            <a:spLocks noChangeArrowheads="1"/>
          </p:cNvSpPr>
          <p:nvPr/>
        </p:nvSpPr>
        <p:spPr bwMode="gray">
          <a:xfrm>
            <a:off x="5867029" y="4340324"/>
            <a:ext cx="2143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/>
              <a:t>NO</a:t>
            </a:r>
          </a:p>
        </p:txBody>
      </p:sp>
      <p:sp>
        <p:nvSpPr>
          <p:cNvPr id="212" name="TextBox 94"/>
          <p:cNvSpPr txBox="1">
            <a:spLocks noChangeArrowheads="1"/>
          </p:cNvSpPr>
          <p:nvPr/>
        </p:nvSpPr>
        <p:spPr bwMode="gray">
          <a:xfrm>
            <a:off x="8140248" y="3946695"/>
            <a:ext cx="252413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/>
              <a:t>YES</a:t>
            </a:r>
          </a:p>
        </p:txBody>
      </p:sp>
      <p:cxnSp>
        <p:nvCxnSpPr>
          <p:cNvPr id="222" name="Elbow Connector 221"/>
          <p:cNvCxnSpPr>
            <a:endCxn id="182" idx="1"/>
          </p:cNvCxnSpPr>
          <p:nvPr/>
        </p:nvCxnSpPr>
        <p:spPr bwMode="gray">
          <a:xfrm>
            <a:off x="5291760" y="3966956"/>
            <a:ext cx="250426" cy="67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72"/>
          <p:cNvSpPr txBox="1">
            <a:spLocks noChangeArrowheads="1"/>
          </p:cNvSpPr>
          <p:nvPr/>
        </p:nvSpPr>
        <p:spPr bwMode="gray">
          <a:xfrm>
            <a:off x="7920091" y="4336410"/>
            <a:ext cx="415810" cy="7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/>
              <a:t>NO</a:t>
            </a:r>
          </a:p>
        </p:txBody>
      </p:sp>
      <p:sp>
        <p:nvSpPr>
          <p:cNvPr id="232" name="TextBox 117"/>
          <p:cNvSpPr txBox="1">
            <a:spLocks noChangeArrowheads="1"/>
          </p:cNvSpPr>
          <p:nvPr/>
        </p:nvSpPr>
        <p:spPr bwMode="gray">
          <a:xfrm flipH="1">
            <a:off x="10017476" y="5634486"/>
            <a:ext cx="41275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600" dirty="0"/>
              <a:t>YES</a:t>
            </a:r>
          </a:p>
        </p:txBody>
      </p:sp>
      <p:sp>
        <p:nvSpPr>
          <p:cNvPr id="241" name="Isosceles Triangle 240"/>
          <p:cNvSpPr/>
          <p:nvPr/>
        </p:nvSpPr>
        <p:spPr bwMode="gray">
          <a:xfrm>
            <a:off x="7658441" y="4567221"/>
            <a:ext cx="694914" cy="55063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Ref1</a:t>
            </a: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gray">
          <a:xfrm>
            <a:off x="1450426" y="1561991"/>
            <a:ext cx="0" cy="4860000"/>
          </a:xfrm>
          <a:prstGeom prst="line">
            <a:avLst/>
          </a:prstGeom>
          <a:noFill/>
          <a:ln w="3810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 anchor="b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0" cap="none" spc="0" normalizeH="0" baseline="0" noProof="0" dirty="0" smtClean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cxnSp>
        <p:nvCxnSpPr>
          <p:cNvPr id="3" name="Elbow Connector 2"/>
          <p:cNvCxnSpPr>
            <a:stCxn id="139" idx="3"/>
            <a:endCxn id="167" idx="1"/>
          </p:cNvCxnSpPr>
          <p:nvPr/>
        </p:nvCxnSpPr>
        <p:spPr>
          <a:xfrm>
            <a:off x="2392127" y="3995557"/>
            <a:ext cx="561726" cy="1995089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88"/>
          <p:cNvGrpSpPr>
            <a:grpSpLocks/>
          </p:cNvGrpSpPr>
          <p:nvPr/>
        </p:nvGrpSpPr>
        <p:grpSpPr bwMode="auto">
          <a:xfrm>
            <a:off x="4536116" y="3769535"/>
            <a:ext cx="755650" cy="586695"/>
            <a:chOff x="1907902" y="1649719"/>
            <a:chExt cx="1054100" cy="622565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gray">
            <a:xfrm>
              <a:off x="1907902" y="1649719"/>
              <a:ext cx="1054100" cy="4796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ZA" altLang="en-US" sz="800" dirty="0"/>
                <a:t>Check if all documents are in place</a:t>
              </a:r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3</a:t>
              </a: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altLang="en-US" sz="800" dirty="0"/>
            </a:p>
          </p:txBody>
        </p:sp>
      </p:grpSp>
      <p:cxnSp>
        <p:nvCxnSpPr>
          <p:cNvPr id="12" name="Elbow Connector 11"/>
          <p:cNvCxnSpPr>
            <a:stCxn id="167" idx="3"/>
            <a:endCxn id="70" idx="1"/>
          </p:cNvCxnSpPr>
          <p:nvPr/>
        </p:nvCxnSpPr>
        <p:spPr>
          <a:xfrm flipV="1">
            <a:off x="4092607" y="3995557"/>
            <a:ext cx="443509" cy="1995089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88"/>
          <p:cNvGrpSpPr>
            <a:grpSpLocks/>
          </p:cNvGrpSpPr>
          <p:nvPr/>
        </p:nvGrpSpPr>
        <p:grpSpPr bwMode="auto">
          <a:xfrm>
            <a:off x="6534122" y="3760649"/>
            <a:ext cx="755650" cy="586695"/>
            <a:chOff x="1907902" y="1649719"/>
            <a:chExt cx="1054100" cy="622565"/>
          </a:xfrm>
        </p:grpSpPr>
        <p:sp>
          <p:nvSpPr>
            <p:cNvPr id="80" name="Rectangle 28"/>
            <p:cNvSpPr>
              <a:spLocks noChangeArrowheads="1"/>
            </p:cNvSpPr>
            <p:nvPr/>
          </p:nvSpPr>
          <p:spPr bwMode="gray">
            <a:xfrm>
              <a:off x="1907902" y="1649719"/>
              <a:ext cx="1054100" cy="4796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Assess unit in line with </a:t>
              </a:r>
              <a:r>
                <a:rPr lang="en-US" altLang="en-US" sz="800" dirty="0" smtClean="0"/>
                <a:t>inspection process </a:t>
              </a:r>
              <a:endParaRPr lang="en-US" altLang="en-US" sz="800" dirty="0"/>
            </a:p>
          </p:txBody>
        </p:sp>
        <p:sp>
          <p:nvSpPr>
            <p:cNvPr id="81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 smtClean="0"/>
                <a:t>4</a:t>
              </a:r>
              <a:endParaRPr lang="en-US" altLang="en-US" sz="800" dirty="0"/>
            </a:p>
          </p:txBody>
        </p:sp>
        <p:sp>
          <p:nvSpPr>
            <p:cNvPr id="82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altLang="en-US" sz="800" dirty="0"/>
            </a:p>
          </p:txBody>
        </p:sp>
      </p:grpSp>
      <p:sp>
        <p:nvSpPr>
          <p:cNvPr id="85" name="Rectangle 84"/>
          <p:cNvSpPr/>
          <p:nvPr/>
        </p:nvSpPr>
        <p:spPr bwMode="gray">
          <a:xfrm>
            <a:off x="3360331" y="5080579"/>
            <a:ext cx="324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 bwMode="gray">
          <a:xfrm>
            <a:off x="3407981" y="5133847"/>
            <a:ext cx="216000" cy="21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</a:t>
            </a:r>
            <a:endParaRPr lang="en-ZA" sz="900" dirty="0" err="1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85" idx="2"/>
          </p:cNvCxnSpPr>
          <p:nvPr/>
        </p:nvCxnSpPr>
        <p:spPr>
          <a:xfrm>
            <a:off x="3522331" y="5404579"/>
            <a:ext cx="2107" cy="3240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 bwMode="gray">
          <a:xfrm>
            <a:off x="5662311" y="4562098"/>
            <a:ext cx="324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5709961" y="4615366"/>
            <a:ext cx="216000" cy="21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</a:t>
            </a:r>
            <a:endParaRPr lang="en-ZA" sz="900" dirty="0" err="1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2" idx="2"/>
          </p:cNvCxnSpPr>
          <p:nvPr/>
        </p:nvCxnSpPr>
        <p:spPr>
          <a:xfrm flipH="1">
            <a:off x="5826323" y="4322748"/>
            <a:ext cx="3863" cy="2520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24"/>
          <p:cNvSpPr>
            <a:spLocks noChangeArrowheads="1"/>
          </p:cNvSpPr>
          <p:nvPr/>
        </p:nvSpPr>
        <p:spPr bwMode="gray">
          <a:xfrm>
            <a:off x="7601713" y="3775319"/>
            <a:ext cx="576000" cy="576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0" rIns="18000" bIns="0" anchor="ctr"/>
          <a:lstStyle>
            <a:lvl1pPr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800" dirty="0" smtClean="0"/>
              <a:t>Unit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800" dirty="0" smtClean="0"/>
              <a:t>OK</a:t>
            </a:r>
            <a:r>
              <a:rPr lang="en-US" altLang="en-US" sz="800" dirty="0"/>
              <a:t>?</a:t>
            </a:r>
          </a:p>
        </p:txBody>
      </p:sp>
      <p:cxnSp>
        <p:nvCxnSpPr>
          <p:cNvPr id="25" name="Elbow Connector 24"/>
          <p:cNvCxnSpPr>
            <a:stCxn id="80" idx="3"/>
            <a:endCxn id="93" idx="1"/>
          </p:cNvCxnSpPr>
          <p:nvPr/>
        </p:nvCxnSpPr>
        <p:spPr>
          <a:xfrm>
            <a:off x="7289772" y="3986671"/>
            <a:ext cx="311941" cy="76648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2" idx="3"/>
            <a:endCxn id="80" idx="1"/>
          </p:cNvCxnSpPr>
          <p:nvPr/>
        </p:nvCxnSpPr>
        <p:spPr>
          <a:xfrm flipV="1">
            <a:off x="6118186" y="3986671"/>
            <a:ext cx="415936" cy="48078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ieren 88"/>
          <p:cNvGrpSpPr>
            <a:grpSpLocks/>
          </p:cNvGrpSpPr>
          <p:nvPr/>
        </p:nvGrpSpPr>
        <p:grpSpPr bwMode="auto">
          <a:xfrm>
            <a:off x="8434930" y="3769971"/>
            <a:ext cx="755650" cy="586695"/>
            <a:chOff x="1907902" y="1649719"/>
            <a:chExt cx="1054100" cy="622565"/>
          </a:xfrm>
        </p:grpSpPr>
        <p:sp>
          <p:nvSpPr>
            <p:cNvPr id="101" name="Rectangle 28"/>
            <p:cNvSpPr>
              <a:spLocks noChangeArrowheads="1"/>
            </p:cNvSpPr>
            <p:nvPr/>
          </p:nvSpPr>
          <p:spPr bwMode="gray">
            <a:xfrm>
              <a:off x="1907902" y="1649719"/>
              <a:ext cx="1054100" cy="4796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Confirm pricing of unit offer to Dealer Network</a:t>
              </a:r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/>
                <a:t>5</a:t>
              </a:r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altLang="en-US" sz="800" dirty="0"/>
            </a:p>
          </p:txBody>
        </p:sp>
      </p:grpSp>
      <p:cxnSp>
        <p:nvCxnSpPr>
          <p:cNvPr id="29" name="Elbow Connector 28"/>
          <p:cNvCxnSpPr>
            <a:stCxn id="93" idx="3"/>
            <a:endCxn id="101" idx="1"/>
          </p:cNvCxnSpPr>
          <p:nvPr/>
        </p:nvCxnSpPr>
        <p:spPr>
          <a:xfrm flipV="1">
            <a:off x="8177713" y="3995993"/>
            <a:ext cx="257217" cy="67326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 bwMode="gray">
          <a:xfrm>
            <a:off x="7729531" y="5318295"/>
            <a:ext cx="324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 bwMode="gray">
          <a:xfrm>
            <a:off x="7777181" y="5371563"/>
            <a:ext cx="216000" cy="21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</a:t>
            </a:r>
            <a:endParaRPr lang="en-ZA" sz="900" dirty="0" err="1" smtClean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93" idx="2"/>
            <a:endCxn id="241" idx="0"/>
          </p:cNvCxnSpPr>
          <p:nvPr/>
        </p:nvCxnSpPr>
        <p:spPr>
          <a:xfrm rot="16200000" flipH="1">
            <a:off x="7839854" y="4401177"/>
            <a:ext cx="215902" cy="116185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235"/>
          <p:cNvSpPr/>
          <p:nvPr/>
        </p:nvSpPr>
        <p:spPr bwMode="gray">
          <a:xfrm>
            <a:off x="3951133" y="4994560"/>
            <a:ext cx="692898" cy="513393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srgbClr val="303C49"/>
                </a:solidFill>
                <a:latin typeface="Arial"/>
              </a:rPr>
              <a:t>1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03C4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2" name="Elbow Connector 41"/>
          <p:cNvCxnSpPr>
            <a:stCxn id="241" idx="3"/>
            <a:endCxn id="106" idx="0"/>
          </p:cNvCxnSpPr>
          <p:nvPr/>
        </p:nvCxnSpPr>
        <p:spPr>
          <a:xfrm rot="5400000">
            <a:off x="7848494" y="5160890"/>
            <a:ext cx="200443" cy="114367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1" idx="3"/>
            <a:endCxn id="202" idx="1"/>
          </p:cNvCxnSpPr>
          <p:nvPr/>
        </p:nvCxnSpPr>
        <p:spPr>
          <a:xfrm>
            <a:off x="9190580" y="3995993"/>
            <a:ext cx="442369" cy="2060105"/>
          </a:xfrm>
          <a:prstGeom prst="bentConnector3">
            <a:avLst>
              <a:gd name="adj1" fmla="val 25119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2" idx="0"/>
            <a:endCxn id="192" idx="1"/>
          </p:cNvCxnSpPr>
          <p:nvPr/>
        </p:nvCxnSpPr>
        <p:spPr>
          <a:xfrm rot="5400000" flipH="1" flipV="1">
            <a:off x="9172328" y="4803432"/>
            <a:ext cx="1741068" cy="146727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uppieren 88"/>
          <p:cNvGrpSpPr>
            <a:grpSpLocks/>
          </p:cNvGrpSpPr>
          <p:nvPr/>
        </p:nvGrpSpPr>
        <p:grpSpPr bwMode="auto">
          <a:xfrm>
            <a:off x="10970656" y="1663107"/>
            <a:ext cx="755650" cy="586695"/>
            <a:chOff x="1907902" y="1649719"/>
            <a:chExt cx="1054100" cy="622565"/>
          </a:xfrm>
        </p:grpSpPr>
        <p:sp>
          <p:nvSpPr>
            <p:cNvPr id="142" name="Rectangle 28"/>
            <p:cNvSpPr>
              <a:spLocks noChangeArrowheads="1"/>
            </p:cNvSpPr>
            <p:nvPr/>
          </p:nvSpPr>
          <p:spPr bwMode="gray">
            <a:xfrm>
              <a:off x="1907902" y="1649719"/>
              <a:ext cx="1054100" cy="4796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 err="1" smtClean="0"/>
                <a:t>TopUsed</a:t>
              </a:r>
              <a:r>
                <a:rPr lang="en-US" altLang="en-US" sz="800" dirty="0" smtClean="0"/>
                <a:t> </a:t>
              </a:r>
              <a:r>
                <a:rPr lang="en-US" altLang="en-US" sz="800" dirty="0"/>
                <a:t>buys vehicle/ facilitates sale of vehicle</a:t>
              </a:r>
            </a:p>
          </p:txBody>
        </p:sp>
        <p:sp>
          <p:nvSpPr>
            <p:cNvPr id="143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800" dirty="0" smtClean="0"/>
                <a:t>7</a:t>
              </a:r>
              <a:endParaRPr lang="en-US" altLang="en-US" sz="800" dirty="0"/>
            </a:p>
          </p:txBody>
        </p:sp>
        <p:sp>
          <p:nvSpPr>
            <p:cNvPr id="144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altLang="en-US" sz="800" dirty="0"/>
            </a:p>
          </p:txBody>
        </p:sp>
      </p:grpSp>
      <p:cxnSp>
        <p:nvCxnSpPr>
          <p:cNvPr id="53" name="Elbow Connector 52"/>
          <p:cNvCxnSpPr>
            <a:stCxn id="202" idx="3"/>
            <a:endCxn id="142" idx="1"/>
          </p:cNvCxnSpPr>
          <p:nvPr/>
        </p:nvCxnSpPr>
        <p:spPr>
          <a:xfrm flipV="1">
            <a:off x="10306049" y="1889129"/>
            <a:ext cx="664607" cy="4166969"/>
          </a:xfrm>
          <a:prstGeom prst="bentConnector3">
            <a:avLst>
              <a:gd name="adj1" fmla="val 7802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bject 48"/>
          <p:cNvSpPr txBox="1"/>
          <p:nvPr/>
        </p:nvSpPr>
        <p:spPr>
          <a:xfrm>
            <a:off x="510120" y="663967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ZA" altLang="en-US" sz="2400" dirty="0"/>
              <a:t>DEMO/ Courtesy vehicle end of term </a:t>
            </a:r>
            <a:r>
              <a:rPr lang="en-ZA" altLang="en-US" sz="2400" dirty="0" smtClean="0"/>
              <a:t>Process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RASI Matrix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9" name="think-cell Slide" r:id="rId6" imgW="287" imgH="287" progId="TCLayout.ActiveDocument.1">
                  <p:embed/>
                </p:oleObj>
              </mc:Choice>
              <mc:Fallback>
                <p:oleObj name="think-cell Slide" r:id="rId6" imgW="287" imgH="287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Rectangle 106"/>
          <p:cNvSpPr>
            <a:spLocks noChangeArrowheads="1"/>
          </p:cNvSpPr>
          <p:nvPr/>
        </p:nvSpPr>
        <p:spPr bwMode="gray">
          <a:xfrm>
            <a:off x="1185581" y="6230938"/>
            <a:ext cx="405697" cy="1508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73" name="Text Box 107"/>
          <p:cNvSpPr txBox="1">
            <a:spLocks noChangeArrowheads="1"/>
          </p:cNvSpPr>
          <p:nvPr/>
        </p:nvSpPr>
        <p:spPr bwMode="gray">
          <a:xfrm>
            <a:off x="10778714" y="6226937"/>
            <a:ext cx="1009785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applicable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15" descr="Diagonal dunkel nach unten"/>
          <p:cNvSpPr>
            <a:spLocks noChangeArrowheads="1"/>
          </p:cNvSpPr>
          <p:nvPr/>
        </p:nvSpPr>
        <p:spPr bwMode="gray">
          <a:xfrm>
            <a:off x="5468231" y="6237288"/>
            <a:ext cx="403468" cy="149225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S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Porsche_Source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039" y="6237288"/>
            <a:ext cx="764584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marL="511175" indent="-511175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Legend:</a:t>
            </a:r>
            <a:endParaRPr lang="de-DE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227"/>
          <p:cNvSpPr>
            <a:spLocks noChangeArrowheads="1"/>
          </p:cNvSpPr>
          <p:nvPr/>
        </p:nvSpPr>
        <p:spPr bwMode="gray">
          <a:xfrm>
            <a:off x="3309549" y="6237288"/>
            <a:ext cx="403467" cy="1508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0" name="Rectangle 230" descr="Diagonal hell nach unten"/>
          <p:cNvSpPr>
            <a:spLocks noChangeArrowheads="1"/>
          </p:cNvSpPr>
          <p:nvPr/>
        </p:nvSpPr>
        <p:spPr bwMode="gray">
          <a:xfrm>
            <a:off x="7888196" y="6237288"/>
            <a:ext cx="405697" cy="150812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81" name="Rectangle 231"/>
          <p:cNvSpPr>
            <a:spLocks noChangeArrowheads="1"/>
          </p:cNvSpPr>
          <p:nvPr/>
        </p:nvSpPr>
        <p:spPr bwMode="gray">
          <a:xfrm>
            <a:off x="10366939" y="6237288"/>
            <a:ext cx="403467" cy="1508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84" name="Text Box 234"/>
          <p:cNvSpPr txBox="1">
            <a:spLocks noChangeArrowheads="1"/>
          </p:cNvSpPr>
          <p:nvPr/>
        </p:nvSpPr>
        <p:spPr bwMode="gray">
          <a:xfrm>
            <a:off x="1636779" y="6240600"/>
            <a:ext cx="82800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esponsibility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Text Box 236"/>
          <p:cNvSpPr txBox="1">
            <a:spLocks noChangeArrowheads="1"/>
          </p:cNvSpPr>
          <p:nvPr/>
        </p:nvSpPr>
        <p:spPr bwMode="gray">
          <a:xfrm>
            <a:off x="5869780" y="6226937"/>
            <a:ext cx="1136871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upport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 Box 237"/>
          <p:cNvSpPr txBox="1">
            <a:spLocks noChangeArrowheads="1"/>
          </p:cNvSpPr>
          <p:nvPr/>
        </p:nvSpPr>
        <p:spPr bwMode="gray">
          <a:xfrm>
            <a:off x="8303221" y="6226937"/>
            <a:ext cx="151802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Information </a:t>
            </a:r>
          </a:p>
        </p:txBody>
      </p:sp>
      <p:sp>
        <p:nvSpPr>
          <p:cNvPr id="187" name="Text Box 235"/>
          <p:cNvSpPr txBox="1">
            <a:spLocks noChangeArrowheads="1"/>
          </p:cNvSpPr>
          <p:nvPr/>
        </p:nvSpPr>
        <p:spPr bwMode="gray">
          <a:xfrm>
            <a:off x="3725425" y="6235209"/>
            <a:ext cx="1415483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pproval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uppieren 11"/>
          <p:cNvGrpSpPr>
            <a:grpSpLocks/>
          </p:cNvGrpSpPr>
          <p:nvPr/>
        </p:nvGrpSpPr>
        <p:grpSpPr bwMode="auto">
          <a:xfrm>
            <a:off x="510120" y="1536245"/>
            <a:ext cx="9971613" cy="4560887"/>
            <a:chOff x="529134" y="1338263"/>
            <a:chExt cx="5412700" cy="4560887"/>
          </a:xfrm>
        </p:grpSpPr>
        <p:grpSp>
          <p:nvGrpSpPr>
            <p:cNvPr id="77" name="Gruppieren 1"/>
            <p:cNvGrpSpPr/>
            <p:nvPr/>
          </p:nvGrpSpPr>
          <p:grpSpPr>
            <a:xfrm>
              <a:off x="529134" y="1338263"/>
              <a:ext cx="5412314" cy="542944"/>
              <a:chOff x="529134" y="1338263"/>
              <a:chExt cx="5412314" cy="542944"/>
            </a:xfrm>
            <a:solidFill>
              <a:schemeClr val="accent3"/>
            </a:solidFill>
          </p:grpSpPr>
          <p:sp>
            <p:nvSpPr>
              <p:cNvPr id="134" name="Rectangle 16"/>
              <p:cNvSpPr>
                <a:spLocks noChangeArrowheads="1"/>
              </p:cNvSpPr>
              <p:nvPr/>
            </p:nvSpPr>
            <p:spPr bwMode="gray">
              <a:xfrm>
                <a:off x="4397824" y="1338263"/>
                <a:ext cx="486780" cy="54294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700" b="1" dirty="0">
                    <a:solidFill>
                      <a:schemeClr val="bg1"/>
                    </a:solidFill>
                  </a:rPr>
                  <a:t>Order Management</a:t>
                </a:r>
              </a:p>
            </p:txBody>
          </p:sp>
          <p:sp>
            <p:nvSpPr>
              <p:cNvPr id="139" name="Rectangle 17"/>
              <p:cNvSpPr>
                <a:spLocks noChangeArrowheads="1"/>
              </p:cNvSpPr>
              <p:nvPr/>
            </p:nvSpPr>
            <p:spPr bwMode="gray">
              <a:xfrm>
                <a:off x="4927682" y="1338263"/>
                <a:ext cx="486576" cy="54294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700" b="1" dirty="0">
                    <a:solidFill>
                      <a:schemeClr val="bg1"/>
                    </a:solidFill>
                  </a:rPr>
                  <a:t>Technical Management</a:t>
                </a:r>
              </a:p>
            </p:txBody>
          </p:sp>
          <p:sp>
            <p:nvSpPr>
              <p:cNvPr id="140" name="Rectangle 18"/>
              <p:cNvSpPr>
                <a:spLocks noChangeArrowheads="1"/>
              </p:cNvSpPr>
              <p:nvPr/>
            </p:nvSpPr>
            <p:spPr bwMode="gray">
              <a:xfrm>
                <a:off x="5456104" y="1338263"/>
                <a:ext cx="485344" cy="54294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600" b="1" dirty="0">
                    <a:solidFill>
                      <a:schemeClr val="bg1"/>
                    </a:solidFill>
                  </a:rPr>
                  <a:t>Dealer (Area Sales Manager, Logistics Administrator)/Private Capital Dealer</a:t>
                </a:r>
              </a:p>
            </p:txBody>
          </p:sp>
          <p:sp>
            <p:nvSpPr>
              <p:cNvPr id="141" name="Rectangle 24"/>
              <p:cNvSpPr>
                <a:spLocks noChangeArrowheads="1"/>
              </p:cNvSpPr>
              <p:nvPr/>
            </p:nvSpPr>
            <p:spPr bwMode="gray">
              <a:xfrm>
                <a:off x="529134" y="1338263"/>
                <a:ext cx="3826841" cy="54294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200" b="1" dirty="0">
                    <a:solidFill>
                      <a:schemeClr val="bg1"/>
                    </a:solidFill>
                  </a:rPr>
                  <a:t>Process contents</a:t>
                </a:r>
              </a:p>
            </p:txBody>
          </p:sp>
        </p:grpSp>
        <p:grpSp>
          <p:nvGrpSpPr>
            <p:cNvPr id="78" name="Gruppieren 2"/>
            <p:cNvGrpSpPr>
              <a:grpSpLocks/>
            </p:cNvGrpSpPr>
            <p:nvPr/>
          </p:nvGrpSpPr>
          <p:grpSpPr bwMode="auto">
            <a:xfrm>
              <a:off x="529134" y="1930400"/>
              <a:ext cx="5412700" cy="396875"/>
              <a:chOff x="529134" y="1930400"/>
              <a:chExt cx="5412700" cy="396875"/>
            </a:xfrm>
          </p:grpSpPr>
          <p:sp>
            <p:nvSpPr>
              <p:cNvPr id="130" name="Rectangle 26"/>
              <p:cNvSpPr>
                <a:spLocks noChangeArrowheads="1"/>
              </p:cNvSpPr>
              <p:nvPr/>
            </p:nvSpPr>
            <p:spPr bwMode="gray">
              <a:xfrm>
                <a:off x="4398063" y="1930400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31" name="Rectangle 27"/>
              <p:cNvSpPr>
                <a:spLocks noChangeArrowheads="1"/>
              </p:cNvSpPr>
              <p:nvPr/>
            </p:nvSpPr>
            <p:spPr bwMode="gray">
              <a:xfrm>
                <a:off x="4927695" y="1930400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R</a:t>
                </a:r>
              </a:p>
            </p:txBody>
          </p:sp>
          <p:sp>
            <p:nvSpPr>
              <p:cNvPr id="132" name="Rectangle 28"/>
              <p:cNvSpPr>
                <a:spLocks noChangeArrowheads="1"/>
              </p:cNvSpPr>
              <p:nvPr/>
            </p:nvSpPr>
            <p:spPr bwMode="gray">
              <a:xfrm>
                <a:off x="5454952" y="1930400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33" name="Rectangle 34"/>
              <p:cNvSpPr>
                <a:spLocks noChangeArrowheads="1"/>
              </p:cNvSpPr>
              <p:nvPr/>
            </p:nvSpPr>
            <p:spPr bwMode="gray">
              <a:xfrm>
                <a:off x="529134" y="1930400"/>
                <a:ext cx="3827365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latin typeface="Arial" charset="0"/>
                  <a:cs typeface="Arial" charset="0"/>
                </a:endParaRPr>
              </a:p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/>
              </a:p>
            </p:txBody>
          </p:sp>
        </p:grpSp>
        <p:grpSp>
          <p:nvGrpSpPr>
            <p:cNvPr id="79" name="Gruppieren 3"/>
            <p:cNvGrpSpPr>
              <a:grpSpLocks/>
            </p:cNvGrpSpPr>
            <p:nvPr/>
          </p:nvGrpSpPr>
          <p:grpSpPr bwMode="auto">
            <a:xfrm>
              <a:off x="529134" y="2376488"/>
              <a:ext cx="5412700" cy="396875"/>
              <a:chOff x="529134" y="2376488"/>
              <a:chExt cx="5412700" cy="396875"/>
            </a:xfrm>
          </p:grpSpPr>
          <p:sp>
            <p:nvSpPr>
              <p:cNvPr id="122" name="Rectangle 36"/>
              <p:cNvSpPr>
                <a:spLocks noChangeArrowheads="1"/>
              </p:cNvSpPr>
              <p:nvPr/>
            </p:nvSpPr>
            <p:spPr bwMode="gray">
              <a:xfrm>
                <a:off x="4398063" y="2376488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23" name="Rectangle 37"/>
              <p:cNvSpPr>
                <a:spLocks noChangeArrowheads="1"/>
              </p:cNvSpPr>
              <p:nvPr/>
            </p:nvSpPr>
            <p:spPr bwMode="gray">
              <a:xfrm>
                <a:off x="4927695" y="2376488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24" name="Rectangle 38"/>
              <p:cNvSpPr>
                <a:spLocks noChangeArrowheads="1"/>
              </p:cNvSpPr>
              <p:nvPr/>
            </p:nvSpPr>
            <p:spPr bwMode="gray">
              <a:xfrm>
                <a:off x="5454952" y="2376488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R</a:t>
                </a: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gray">
              <a:xfrm>
                <a:off x="529134" y="2376488"/>
                <a:ext cx="3827365" cy="3952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/>
              </a:p>
            </p:txBody>
          </p:sp>
        </p:grpSp>
        <p:grpSp>
          <p:nvGrpSpPr>
            <p:cNvPr id="80" name="Gruppieren 4"/>
            <p:cNvGrpSpPr>
              <a:grpSpLocks/>
            </p:cNvGrpSpPr>
            <p:nvPr/>
          </p:nvGrpSpPr>
          <p:grpSpPr bwMode="auto">
            <a:xfrm>
              <a:off x="529134" y="2824163"/>
              <a:ext cx="5412700" cy="396875"/>
              <a:chOff x="529134" y="2824163"/>
              <a:chExt cx="5412700" cy="396875"/>
            </a:xfrm>
          </p:grpSpPr>
          <p:sp>
            <p:nvSpPr>
              <p:cNvPr id="114" name="Rectangle 46"/>
              <p:cNvSpPr>
                <a:spLocks noChangeArrowheads="1"/>
              </p:cNvSpPr>
              <p:nvPr/>
            </p:nvSpPr>
            <p:spPr bwMode="gray">
              <a:xfrm>
                <a:off x="4398063" y="2824163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15" name="Rectangle 47"/>
              <p:cNvSpPr>
                <a:spLocks noChangeArrowheads="1"/>
              </p:cNvSpPr>
              <p:nvPr/>
            </p:nvSpPr>
            <p:spPr bwMode="gray">
              <a:xfrm>
                <a:off x="4927695" y="2824163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R</a:t>
                </a:r>
              </a:p>
            </p:txBody>
          </p:sp>
          <p:sp>
            <p:nvSpPr>
              <p:cNvPr id="116" name="Rectangle 48"/>
              <p:cNvSpPr>
                <a:spLocks noChangeArrowheads="1"/>
              </p:cNvSpPr>
              <p:nvPr/>
            </p:nvSpPr>
            <p:spPr bwMode="gray">
              <a:xfrm>
                <a:off x="5454952" y="2824163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21" name="Rectangle 54"/>
              <p:cNvSpPr>
                <a:spLocks noChangeArrowheads="1"/>
              </p:cNvSpPr>
              <p:nvPr/>
            </p:nvSpPr>
            <p:spPr bwMode="gray">
              <a:xfrm>
                <a:off x="529134" y="2824163"/>
                <a:ext cx="3827365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81" name="Gruppieren 5"/>
            <p:cNvGrpSpPr>
              <a:grpSpLocks/>
            </p:cNvGrpSpPr>
            <p:nvPr/>
          </p:nvGrpSpPr>
          <p:grpSpPr bwMode="auto">
            <a:xfrm>
              <a:off x="529134" y="3270250"/>
              <a:ext cx="5412700" cy="396875"/>
              <a:chOff x="529134" y="3270250"/>
              <a:chExt cx="5412700" cy="396875"/>
            </a:xfrm>
          </p:grpSpPr>
          <p:sp>
            <p:nvSpPr>
              <p:cNvPr id="107" name="Rectangle 56"/>
              <p:cNvSpPr>
                <a:spLocks noChangeArrowheads="1"/>
              </p:cNvSpPr>
              <p:nvPr/>
            </p:nvSpPr>
            <p:spPr bwMode="gray">
              <a:xfrm>
                <a:off x="4398063" y="3270250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08" name="Rectangle 57"/>
              <p:cNvSpPr>
                <a:spLocks noChangeArrowheads="1"/>
              </p:cNvSpPr>
              <p:nvPr/>
            </p:nvSpPr>
            <p:spPr bwMode="gray">
              <a:xfrm>
                <a:off x="4927695" y="3270250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12" name="Rectangle 58"/>
              <p:cNvSpPr>
                <a:spLocks noChangeArrowheads="1"/>
              </p:cNvSpPr>
              <p:nvPr/>
            </p:nvSpPr>
            <p:spPr bwMode="gray">
              <a:xfrm>
                <a:off x="5454952" y="3270250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13" name="Rectangle 64"/>
              <p:cNvSpPr>
                <a:spLocks noChangeArrowheads="1"/>
              </p:cNvSpPr>
              <p:nvPr/>
            </p:nvSpPr>
            <p:spPr bwMode="gray">
              <a:xfrm>
                <a:off x="529134" y="3270250"/>
                <a:ext cx="3827365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/>
              </a:p>
            </p:txBody>
          </p:sp>
        </p:grpSp>
        <p:grpSp>
          <p:nvGrpSpPr>
            <p:cNvPr id="82" name="Gruppieren 6"/>
            <p:cNvGrpSpPr>
              <a:grpSpLocks/>
            </p:cNvGrpSpPr>
            <p:nvPr/>
          </p:nvGrpSpPr>
          <p:grpSpPr bwMode="auto">
            <a:xfrm>
              <a:off x="529134" y="3714750"/>
              <a:ext cx="5412700" cy="396875"/>
              <a:chOff x="529134" y="3714750"/>
              <a:chExt cx="5412700" cy="396875"/>
            </a:xfrm>
          </p:grpSpPr>
          <p:sp>
            <p:nvSpPr>
              <p:cNvPr id="103" name="Rectangle 66"/>
              <p:cNvSpPr>
                <a:spLocks noChangeArrowheads="1"/>
              </p:cNvSpPr>
              <p:nvPr/>
            </p:nvSpPr>
            <p:spPr bwMode="gray">
              <a:xfrm>
                <a:off x="4398063" y="3714750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R</a:t>
                </a:r>
              </a:p>
            </p:txBody>
          </p:sp>
          <p:sp>
            <p:nvSpPr>
              <p:cNvPr id="104" name="Rectangle 67"/>
              <p:cNvSpPr>
                <a:spLocks noChangeArrowheads="1"/>
              </p:cNvSpPr>
              <p:nvPr/>
            </p:nvSpPr>
            <p:spPr bwMode="gray">
              <a:xfrm>
                <a:off x="4927695" y="3714750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05" name="Rectangle 68"/>
              <p:cNvSpPr>
                <a:spLocks noChangeArrowheads="1"/>
              </p:cNvSpPr>
              <p:nvPr/>
            </p:nvSpPr>
            <p:spPr bwMode="gray">
              <a:xfrm>
                <a:off x="5454952" y="3714750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06" name="Rectangle 74"/>
              <p:cNvSpPr>
                <a:spLocks noChangeArrowheads="1"/>
              </p:cNvSpPr>
              <p:nvPr/>
            </p:nvSpPr>
            <p:spPr bwMode="gray">
              <a:xfrm>
                <a:off x="529134" y="3714750"/>
                <a:ext cx="3827365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/>
              </a:p>
            </p:txBody>
          </p:sp>
        </p:grpSp>
        <p:grpSp>
          <p:nvGrpSpPr>
            <p:cNvPr id="83" name="Gruppieren 7"/>
            <p:cNvGrpSpPr>
              <a:grpSpLocks/>
            </p:cNvGrpSpPr>
            <p:nvPr/>
          </p:nvGrpSpPr>
          <p:grpSpPr bwMode="auto">
            <a:xfrm>
              <a:off x="529134" y="4162425"/>
              <a:ext cx="5412700" cy="396875"/>
              <a:chOff x="529134" y="4162425"/>
              <a:chExt cx="5412700" cy="396875"/>
            </a:xfrm>
          </p:grpSpPr>
          <p:sp>
            <p:nvSpPr>
              <p:cNvPr id="99" name="Rectangle 76"/>
              <p:cNvSpPr>
                <a:spLocks noChangeArrowheads="1"/>
              </p:cNvSpPr>
              <p:nvPr/>
            </p:nvSpPr>
            <p:spPr bwMode="gray">
              <a:xfrm>
                <a:off x="4398063" y="4162425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00" name="Rectangle 77"/>
              <p:cNvSpPr>
                <a:spLocks noChangeArrowheads="1"/>
              </p:cNvSpPr>
              <p:nvPr/>
            </p:nvSpPr>
            <p:spPr bwMode="gray">
              <a:xfrm>
                <a:off x="4927695" y="4162425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01" name="Rectangle 78"/>
              <p:cNvSpPr>
                <a:spLocks noChangeArrowheads="1"/>
              </p:cNvSpPr>
              <p:nvPr/>
            </p:nvSpPr>
            <p:spPr bwMode="gray">
              <a:xfrm>
                <a:off x="5454952" y="4162425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102" name="Rectangle 84"/>
              <p:cNvSpPr>
                <a:spLocks noChangeArrowheads="1"/>
              </p:cNvSpPr>
              <p:nvPr/>
            </p:nvSpPr>
            <p:spPr bwMode="gray">
              <a:xfrm>
                <a:off x="529134" y="4162425"/>
                <a:ext cx="3827365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84" name="Gruppieren 8"/>
            <p:cNvGrpSpPr>
              <a:grpSpLocks/>
            </p:cNvGrpSpPr>
            <p:nvPr/>
          </p:nvGrpSpPr>
          <p:grpSpPr bwMode="auto">
            <a:xfrm>
              <a:off x="529134" y="4608513"/>
              <a:ext cx="5412700" cy="396875"/>
              <a:chOff x="529134" y="4608513"/>
              <a:chExt cx="5412700" cy="396875"/>
            </a:xfrm>
          </p:grpSpPr>
          <p:sp>
            <p:nvSpPr>
              <p:cNvPr id="95" name="Rectangle 86"/>
              <p:cNvSpPr>
                <a:spLocks noChangeArrowheads="1"/>
              </p:cNvSpPr>
              <p:nvPr/>
            </p:nvSpPr>
            <p:spPr bwMode="gray">
              <a:xfrm>
                <a:off x="4398063" y="4608513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96" name="Rectangle 87"/>
              <p:cNvSpPr>
                <a:spLocks noChangeArrowheads="1"/>
              </p:cNvSpPr>
              <p:nvPr/>
            </p:nvSpPr>
            <p:spPr bwMode="gray">
              <a:xfrm>
                <a:off x="4927695" y="4608513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R</a:t>
                </a:r>
              </a:p>
            </p:txBody>
          </p:sp>
          <p:sp>
            <p:nvSpPr>
              <p:cNvPr id="97" name="Rectangle 88"/>
              <p:cNvSpPr>
                <a:spLocks noChangeArrowheads="1"/>
              </p:cNvSpPr>
              <p:nvPr/>
            </p:nvSpPr>
            <p:spPr bwMode="gray">
              <a:xfrm>
                <a:off x="5454952" y="4608513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98" name="Rectangle 94"/>
              <p:cNvSpPr>
                <a:spLocks noChangeArrowheads="1"/>
              </p:cNvSpPr>
              <p:nvPr/>
            </p:nvSpPr>
            <p:spPr bwMode="gray">
              <a:xfrm>
                <a:off x="529134" y="4608513"/>
                <a:ext cx="3827365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/>
              </a:p>
            </p:txBody>
          </p:sp>
        </p:grpSp>
        <p:grpSp>
          <p:nvGrpSpPr>
            <p:cNvPr id="85" name="Gruppieren 9"/>
            <p:cNvGrpSpPr>
              <a:grpSpLocks/>
            </p:cNvGrpSpPr>
            <p:nvPr/>
          </p:nvGrpSpPr>
          <p:grpSpPr bwMode="auto">
            <a:xfrm>
              <a:off x="529134" y="5054600"/>
              <a:ext cx="5412700" cy="396875"/>
              <a:chOff x="529134" y="5054600"/>
              <a:chExt cx="5412700" cy="396875"/>
            </a:xfrm>
          </p:grpSpPr>
          <p:sp>
            <p:nvSpPr>
              <p:cNvPr id="91" name="Rectangle 96"/>
              <p:cNvSpPr>
                <a:spLocks noChangeArrowheads="1"/>
              </p:cNvSpPr>
              <p:nvPr/>
            </p:nvSpPr>
            <p:spPr bwMode="gray">
              <a:xfrm>
                <a:off x="4398063" y="5054600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92" name="Rectangle 97"/>
              <p:cNvSpPr>
                <a:spLocks noChangeArrowheads="1"/>
              </p:cNvSpPr>
              <p:nvPr/>
            </p:nvSpPr>
            <p:spPr bwMode="gray">
              <a:xfrm>
                <a:off x="4927695" y="5054600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R</a:t>
                </a:r>
              </a:p>
            </p:txBody>
          </p:sp>
          <p:sp>
            <p:nvSpPr>
              <p:cNvPr id="93" name="Rectangle 98"/>
              <p:cNvSpPr>
                <a:spLocks noChangeArrowheads="1"/>
              </p:cNvSpPr>
              <p:nvPr/>
            </p:nvSpPr>
            <p:spPr bwMode="gray">
              <a:xfrm>
                <a:off x="5454952" y="5054600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94" name="Rectangle 104"/>
              <p:cNvSpPr>
                <a:spLocks noChangeArrowheads="1"/>
              </p:cNvSpPr>
              <p:nvPr/>
            </p:nvSpPr>
            <p:spPr bwMode="gray">
              <a:xfrm>
                <a:off x="529134" y="5054600"/>
                <a:ext cx="3827365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/>
              </a:p>
            </p:txBody>
          </p:sp>
        </p:grpSp>
        <p:grpSp>
          <p:nvGrpSpPr>
            <p:cNvPr id="86" name="Gruppieren 10"/>
            <p:cNvGrpSpPr>
              <a:grpSpLocks/>
            </p:cNvGrpSpPr>
            <p:nvPr/>
          </p:nvGrpSpPr>
          <p:grpSpPr bwMode="auto">
            <a:xfrm>
              <a:off x="529134" y="5502275"/>
              <a:ext cx="5412700" cy="396875"/>
              <a:chOff x="529134" y="5502275"/>
              <a:chExt cx="5412700" cy="396875"/>
            </a:xfrm>
          </p:grpSpPr>
          <p:sp>
            <p:nvSpPr>
              <p:cNvPr id="87" name="Rectangle 106"/>
              <p:cNvSpPr>
                <a:spLocks noChangeArrowheads="1"/>
              </p:cNvSpPr>
              <p:nvPr/>
            </p:nvSpPr>
            <p:spPr bwMode="gray">
              <a:xfrm>
                <a:off x="529134" y="5502275"/>
                <a:ext cx="3827365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marL="541338" indent="-541338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sz="1000" dirty="0"/>
              </a:p>
            </p:txBody>
          </p:sp>
          <p:sp>
            <p:nvSpPr>
              <p:cNvPr id="88" name="Rectangle 107"/>
              <p:cNvSpPr>
                <a:spLocks noChangeArrowheads="1"/>
              </p:cNvSpPr>
              <p:nvPr/>
            </p:nvSpPr>
            <p:spPr bwMode="gray">
              <a:xfrm>
                <a:off x="4398063" y="5502275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  <p:sp>
            <p:nvSpPr>
              <p:cNvPr id="89" name="Rectangle 108"/>
              <p:cNvSpPr>
                <a:spLocks noChangeArrowheads="1"/>
              </p:cNvSpPr>
              <p:nvPr/>
            </p:nvSpPr>
            <p:spPr bwMode="gray">
              <a:xfrm>
                <a:off x="4927695" y="5502275"/>
                <a:ext cx="485694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R</a:t>
                </a:r>
              </a:p>
            </p:txBody>
          </p:sp>
          <p:sp>
            <p:nvSpPr>
              <p:cNvPr id="90" name="Rectangle 109"/>
              <p:cNvSpPr>
                <a:spLocks noChangeArrowheads="1"/>
              </p:cNvSpPr>
              <p:nvPr/>
            </p:nvSpPr>
            <p:spPr bwMode="gray">
              <a:xfrm>
                <a:off x="5454952" y="5502275"/>
                <a:ext cx="48688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36000" tIns="36000" rIns="36000" bIns="36000" anchor="ctr"/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sz="1000" dirty="0"/>
                  <a:t>-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533039" y="2130695"/>
            <a:ext cx="3478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/>
              <a:t>1. Trigger </a:t>
            </a:r>
            <a:r>
              <a:rPr lang="en-US" altLang="en-US" sz="1400" dirty="0" smtClean="0"/>
              <a:t>back Demo / Courtesy Vehicles</a:t>
            </a:r>
            <a:endParaRPr lang="en-ZA" sz="1400" dirty="0"/>
          </a:p>
        </p:txBody>
      </p:sp>
      <p:sp>
        <p:nvSpPr>
          <p:cNvPr id="5" name="Rectangle 4"/>
          <p:cNvSpPr/>
          <p:nvPr/>
        </p:nvSpPr>
        <p:spPr>
          <a:xfrm>
            <a:off x="556100" y="2596508"/>
            <a:ext cx="3369833" cy="275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1400" dirty="0"/>
              <a:t>2. Evaluate the unit , complete Checklist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450" y="3056691"/>
            <a:ext cx="3159839" cy="275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1400" dirty="0"/>
              <a:t>3. Check if all documents are in place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100" y="3533471"/>
            <a:ext cx="4863576" cy="275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1400" dirty="0"/>
              <a:t>4. Assess unit  in line </a:t>
            </a:r>
            <a:r>
              <a:rPr lang="en-US" altLang="en-US" sz="1400" dirty="0" smtClean="0"/>
              <a:t>with pre and post inspection checklist</a:t>
            </a:r>
            <a:endParaRPr lang="en-US" alt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6100" y="3948585"/>
            <a:ext cx="3895618" cy="275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1400" dirty="0"/>
              <a:t>5. Confirm pricing of unit / settlement with MFS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100" y="4399555"/>
            <a:ext cx="3245697" cy="275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1400" dirty="0"/>
              <a:t>6. Top used settles MFS / Dealer stock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100" y="4841041"/>
            <a:ext cx="1180131" cy="275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1400" dirty="0"/>
              <a:t>7. Close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748" y="5270614"/>
            <a:ext cx="3876382" cy="275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1400" dirty="0"/>
              <a:t>8. DEMO stock unit for further Demo utilisation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1748" y="5739028"/>
            <a:ext cx="671979" cy="275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sz="1400" dirty="0"/>
              <a:t>9. File</a:t>
            </a:r>
          </a:p>
        </p:txBody>
      </p:sp>
      <p:sp>
        <p:nvSpPr>
          <p:cNvPr id="109" name="Rectangle 18"/>
          <p:cNvSpPr>
            <a:spLocks noChangeArrowheads="1"/>
          </p:cNvSpPr>
          <p:nvPr/>
        </p:nvSpPr>
        <p:spPr bwMode="gray">
          <a:xfrm>
            <a:off x="10585958" y="1544708"/>
            <a:ext cx="894131" cy="5429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600" b="1" dirty="0">
                <a:solidFill>
                  <a:schemeClr val="bg1"/>
                </a:solidFill>
              </a:rPr>
              <a:t>Top used</a:t>
            </a:r>
            <a:endParaRPr lang="en-US" sz="500" b="1" dirty="0">
              <a:solidFill>
                <a:schemeClr val="bg1"/>
              </a:solidFill>
            </a:endParaRPr>
          </a:p>
        </p:txBody>
      </p:sp>
      <p:sp>
        <p:nvSpPr>
          <p:cNvPr id="110" name="Rectangle 28"/>
          <p:cNvSpPr>
            <a:spLocks noChangeArrowheads="1"/>
          </p:cNvSpPr>
          <p:nvPr/>
        </p:nvSpPr>
        <p:spPr bwMode="gray">
          <a:xfrm>
            <a:off x="10583836" y="2136845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/>
              <a:t>-</a:t>
            </a:r>
          </a:p>
        </p:txBody>
      </p:sp>
      <p:sp>
        <p:nvSpPr>
          <p:cNvPr id="111" name="Rectangle 38"/>
          <p:cNvSpPr>
            <a:spLocks noChangeArrowheads="1"/>
          </p:cNvSpPr>
          <p:nvPr/>
        </p:nvSpPr>
        <p:spPr bwMode="gray">
          <a:xfrm>
            <a:off x="10583836" y="2582933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17" name="Rectangle 48"/>
          <p:cNvSpPr>
            <a:spLocks noChangeArrowheads="1"/>
          </p:cNvSpPr>
          <p:nvPr/>
        </p:nvSpPr>
        <p:spPr bwMode="gray">
          <a:xfrm>
            <a:off x="10583836" y="3030608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/>
              <a:t>-</a:t>
            </a:r>
          </a:p>
        </p:txBody>
      </p:sp>
      <p:sp>
        <p:nvSpPr>
          <p:cNvPr id="118" name="Rectangle 58"/>
          <p:cNvSpPr>
            <a:spLocks noChangeArrowheads="1"/>
          </p:cNvSpPr>
          <p:nvPr/>
        </p:nvSpPr>
        <p:spPr bwMode="gray">
          <a:xfrm>
            <a:off x="10583836" y="3476695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/>
              <a:t>R</a:t>
            </a:r>
          </a:p>
        </p:txBody>
      </p:sp>
      <p:sp>
        <p:nvSpPr>
          <p:cNvPr id="119" name="Rectangle 68"/>
          <p:cNvSpPr>
            <a:spLocks noChangeArrowheads="1"/>
          </p:cNvSpPr>
          <p:nvPr/>
        </p:nvSpPr>
        <p:spPr bwMode="gray">
          <a:xfrm>
            <a:off x="10583836" y="3921195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/>
              <a:t>-</a:t>
            </a:r>
          </a:p>
        </p:txBody>
      </p:sp>
      <p:sp>
        <p:nvSpPr>
          <p:cNvPr id="120" name="Rectangle 78"/>
          <p:cNvSpPr>
            <a:spLocks noChangeArrowheads="1"/>
          </p:cNvSpPr>
          <p:nvPr/>
        </p:nvSpPr>
        <p:spPr bwMode="gray">
          <a:xfrm>
            <a:off x="10583836" y="4368870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 smtClean="0"/>
              <a:t>R</a:t>
            </a:r>
            <a:endParaRPr lang="en-US" sz="1000" dirty="0"/>
          </a:p>
        </p:txBody>
      </p:sp>
      <p:sp>
        <p:nvSpPr>
          <p:cNvPr id="126" name="Rectangle 88"/>
          <p:cNvSpPr>
            <a:spLocks noChangeArrowheads="1"/>
          </p:cNvSpPr>
          <p:nvPr/>
        </p:nvSpPr>
        <p:spPr bwMode="gray">
          <a:xfrm>
            <a:off x="10583836" y="4814958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/>
              <a:t>-</a:t>
            </a:r>
          </a:p>
        </p:txBody>
      </p:sp>
      <p:sp>
        <p:nvSpPr>
          <p:cNvPr id="127" name="Rectangle 98"/>
          <p:cNvSpPr>
            <a:spLocks noChangeArrowheads="1"/>
          </p:cNvSpPr>
          <p:nvPr/>
        </p:nvSpPr>
        <p:spPr bwMode="gray">
          <a:xfrm>
            <a:off x="10583836" y="5261045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/>
              <a:t>-</a:t>
            </a:r>
          </a:p>
        </p:txBody>
      </p:sp>
      <p:sp>
        <p:nvSpPr>
          <p:cNvPr id="128" name="Rectangle 109"/>
          <p:cNvSpPr>
            <a:spLocks noChangeArrowheads="1"/>
          </p:cNvSpPr>
          <p:nvPr/>
        </p:nvSpPr>
        <p:spPr bwMode="gray">
          <a:xfrm>
            <a:off x="10583836" y="5708720"/>
            <a:ext cx="896964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anchor="ctr"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/>
              <a:t>-</a:t>
            </a:r>
          </a:p>
        </p:txBody>
      </p:sp>
      <p:sp>
        <p:nvSpPr>
          <p:cNvPr id="129" name="object 48"/>
          <p:cNvSpPr txBox="1"/>
          <p:nvPr/>
        </p:nvSpPr>
        <p:spPr>
          <a:xfrm>
            <a:off x="510120" y="663967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ZA" sz="2400" spc="-10" dirty="0">
                <a:solidFill>
                  <a:srgbClr val="2F3B48"/>
                </a:solidFill>
                <a:latin typeface="Arial Narrow"/>
                <a:cs typeface="Arial Narrow"/>
              </a:rPr>
              <a:t>Detailed risk and opportunity assessment – risk matrix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0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bject 32"/>
          <p:cNvSpPr txBox="1"/>
          <p:nvPr/>
        </p:nvSpPr>
        <p:spPr>
          <a:xfrm>
            <a:off x="483817" y="5809287"/>
            <a:ext cx="432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Legends</a:t>
            </a:r>
            <a:r>
              <a:rPr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: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3" name="object 33"/>
          <p:cNvSpPr txBox="1"/>
          <p:nvPr/>
        </p:nvSpPr>
        <p:spPr>
          <a:xfrm>
            <a:off x="483819" y="6001616"/>
            <a:ext cx="19259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OP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4" name="object 34"/>
          <p:cNvSpPr txBox="1"/>
          <p:nvPr/>
        </p:nvSpPr>
        <p:spPr>
          <a:xfrm>
            <a:off x="3625976" y="6001616"/>
            <a:ext cx="419227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 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in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0" dirty="0">
                <a:solidFill>
                  <a:srgbClr val="2F3B48"/>
                </a:solidFill>
                <a:latin typeface="Arial"/>
                <a:cs typeface="Arial"/>
              </a:rPr>
              <a:t>k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ich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st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list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d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n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pag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1 R 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Risk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700" spc="-10" dirty="0">
                <a:solidFill>
                  <a:srgbClr val="2F3B48"/>
                </a:solidFill>
                <a:latin typeface="Arial"/>
                <a:cs typeface="Arial"/>
              </a:rPr>
              <a:t>C</a:t>
            </a:r>
            <a:r>
              <a:rPr sz="700" spc="5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Oppor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un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y</a:t>
            </a:r>
            <a:r>
              <a:rPr lang="en-ZA" sz="700" spc="-5" dirty="0" smtClean="0">
                <a:solidFill>
                  <a:srgbClr val="2F3B48"/>
                </a:solidFill>
                <a:latin typeface="Arial"/>
                <a:cs typeface="Arial"/>
              </a:rPr>
              <a:t> (Chance)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5" name="object 35"/>
          <p:cNvSpPr txBox="1"/>
          <p:nvPr/>
        </p:nvSpPr>
        <p:spPr>
          <a:xfrm>
            <a:off x="483819" y="6193640"/>
            <a:ext cx="12223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graphicFrame>
        <p:nvGraphicFramePr>
          <p:cNvPr id="8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46634"/>
              </p:ext>
            </p:extLst>
          </p:nvPr>
        </p:nvGraphicFramePr>
        <p:xfrm>
          <a:off x="444500" y="1593952"/>
          <a:ext cx="11303999" cy="112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4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63195" marR="51435" indent="-85725">
                        <a:lnSpc>
                          <a:spcPct val="100000"/>
                        </a:lnSpc>
                      </a:pPr>
                      <a:r>
                        <a:rPr sz="800" b="1" spc="1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1000" b="1" spc="-3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ction</a:t>
                      </a:r>
                      <a:r>
                        <a:rPr lang="en-ZA"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Plan / Measure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ffe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eness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" indent="-15240">
                        <a:lnSpc>
                          <a:spcPct val="100000"/>
                        </a:lnSpc>
                      </a:pP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Ou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5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R1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FMEA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7366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Condition of the vehicle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382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Process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to control the return condition of the vehicle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low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4605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Centrally control &amp; monitor the condition of the vehicle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6921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Test the process every 6 months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PDCA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Yes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6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C1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FMEA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6350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Standard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evaluation process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97155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800" dirty="0" smtClean="0"/>
                        <a:t>Assess unit in line with post</a:t>
                      </a:r>
                      <a:r>
                        <a:rPr lang="en-US" altLang="en-US" sz="800" baseline="0" dirty="0" smtClean="0"/>
                        <a:t> &amp; pre inspection checklist</a:t>
                      </a:r>
                      <a:r>
                        <a:rPr lang="en-US" altLang="en-US" sz="800" dirty="0" smtClean="0"/>
                        <a:t> </a:t>
                      </a:r>
                    </a:p>
                    <a:p>
                      <a:pPr marL="67310" marR="97155" algn="just">
                        <a:lnSpc>
                          <a:spcPct val="100000"/>
                        </a:lnSpc>
                      </a:pP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4000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All vehicle must be evaluated by the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standard TOPUSED process to ensure consistent condition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116839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The IVR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evaluation as a measurement of effect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PDCA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Yes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48"/>
          <p:cNvSpPr txBox="1"/>
          <p:nvPr/>
        </p:nvSpPr>
        <p:spPr>
          <a:xfrm>
            <a:off x="510120" y="663967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8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A2.NSQb0usWgMgsCdV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audktDeEOoCocKXZD4.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6acSO5EEaSdcVVemcj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.m5mDbJkqx8wTYQscN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IB83Nn4k6qcnxgoRjQ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yozaq5BEOToz7PlVA0CA"/>
</p:tagLst>
</file>

<file path=ppt/theme/theme1.xml><?xml version="1.0" encoding="utf-8"?>
<a:theme xmlns:a="http://schemas.openxmlformats.org/drawingml/2006/main" name="161006_MAN_Master_16_9_EN">
  <a:themeElements>
    <a:clrScheme name="MAN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marL="180000" indent="-180000" algn="ctr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sz="16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0000" indent="-180000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_Master_4_3_scr02.potx" id="{B2DF80FF-3FEB-42D4-B346-BEA1838E56FB}" vid="{CD5D95EA-DAFE-47CB-B16F-04D58D184524}"/>
    </a:ext>
  </a:extLst>
</a:theme>
</file>

<file path=ppt/theme/theme2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AB977044ADB4590F494AAB464057F" ma:contentTypeVersion="0" ma:contentTypeDescription="Create a new document." ma:contentTypeScope="" ma:versionID="79e71ef7ba8dbcf1adbae8db46ddad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D4E82D-D52C-48EF-8805-2CB23754662D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055B076-27B4-4D7B-818B-C60BADD1B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FA324E-E18D-4775-828B-9061080E8A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161006_MAN_Master_16_9_EN.potx</Template>
  <TotalTime>691</TotalTime>
  <Words>689</Words>
  <Application>Microsoft Office PowerPoint</Application>
  <PresentationFormat>Custom</PresentationFormat>
  <Paragraphs>193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Symbol</vt:lpstr>
      <vt:lpstr>Times New Roman</vt:lpstr>
      <vt:lpstr>Wingdings</vt:lpstr>
      <vt:lpstr>161006_MAN_Master_16_9_EN</vt:lpstr>
      <vt:lpstr>think-cell Slide</vt:lpstr>
      <vt:lpstr>DEMO/ Courtesy vehicle end of term Process</vt:lpstr>
      <vt:lpstr>DEMO/ Courtesy vehicle end of term Process</vt:lpstr>
      <vt:lpstr>DEMO/ Courtesy vehicle end of term Process</vt:lpstr>
      <vt:lpstr>Detailed risk and opportunity assessment – risk matrix</vt:lpstr>
    </vt:vector>
  </TitlesOfParts>
  <Company>MAN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PowerPoint-Master</dc:subject>
  <dc:creator>Vorname, Name</dc:creator>
  <dc:description>Optimiert für 2010</dc:description>
  <cp:lastModifiedBy>Carla de Bruin</cp:lastModifiedBy>
  <cp:revision>613</cp:revision>
  <cp:lastPrinted>2017-10-25T11:10:54Z</cp:lastPrinted>
  <dcterms:created xsi:type="dcterms:W3CDTF">2015-03-02T12:07:45Z</dcterms:created>
  <dcterms:modified xsi:type="dcterms:W3CDTF">2018-03-14T07:15:41Z</dcterms:modified>
  <cp:category>PowerPoint-Master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0x0101009CBAB977044ADB4590F494AAB464057F</vt:lpwstr>
  </property>
</Properties>
</file>